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92" r:id="rId2"/>
    <p:sldId id="352" r:id="rId3"/>
    <p:sldId id="356" r:id="rId4"/>
    <p:sldId id="263" r:id="rId5"/>
    <p:sldId id="343" r:id="rId6"/>
    <p:sldId id="388" r:id="rId7"/>
    <p:sldId id="391" r:id="rId8"/>
    <p:sldId id="364" r:id="rId9"/>
    <p:sldId id="359" r:id="rId10"/>
    <p:sldId id="360" r:id="rId11"/>
    <p:sldId id="358" r:id="rId12"/>
    <p:sldId id="363" r:id="rId13"/>
    <p:sldId id="362" r:id="rId14"/>
    <p:sldId id="361" r:id="rId15"/>
    <p:sldId id="347" r:id="rId16"/>
    <p:sldId id="348" r:id="rId17"/>
    <p:sldId id="349" r:id="rId18"/>
    <p:sldId id="405" r:id="rId19"/>
    <p:sldId id="301" r:id="rId20"/>
    <p:sldId id="302" r:id="rId21"/>
    <p:sldId id="303" r:id="rId22"/>
    <p:sldId id="304" r:id="rId23"/>
    <p:sldId id="305" r:id="rId24"/>
    <p:sldId id="306" r:id="rId25"/>
    <p:sldId id="307" r:id="rId26"/>
    <p:sldId id="308" r:id="rId27"/>
    <p:sldId id="357" r:id="rId28"/>
    <p:sldId id="406" r:id="rId29"/>
    <p:sldId id="407" r:id="rId30"/>
    <p:sldId id="408" r:id="rId31"/>
    <p:sldId id="381" r:id="rId32"/>
    <p:sldId id="369" r:id="rId33"/>
    <p:sldId id="370" r:id="rId34"/>
    <p:sldId id="371" r:id="rId35"/>
    <p:sldId id="372" r:id="rId36"/>
    <p:sldId id="368" r:id="rId37"/>
    <p:sldId id="382" r:id="rId38"/>
    <p:sldId id="409" r:id="rId39"/>
    <p:sldId id="373" r:id="rId40"/>
    <p:sldId id="384" r:id="rId41"/>
    <p:sldId id="410" r:id="rId42"/>
    <p:sldId id="389" r:id="rId43"/>
    <p:sldId id="385" r:id="rId44"/>
    <p:sldId id="390" r:id="rId45"/>
    <p:sldId id="386" r:id="rId46"/>
    <p:sldId id="383" r:id="rId47"/>
    <p:sldId id="374" r:id="rId48"/>
    <p:sldId id="375" r:id="rId49"/>
    <p:sldId id="376" r:id="rId50"/>
    <p:sldId id="377" r:id="rId51"/>
    <p:sldId id="378" r:id="rId52"/>
    <p:sldId id="379" r:id="rId53"/>
    <p:sldId id="380" r:id="rId54"/>
    <p:sldId id="353" r:id="rId55"/>
    <p:sldId id="327" r:id="rId56"/>
    <p:sldId id="328" r:id="rId57"/>
    <p:sldId id="329" r:id="rId58"/>
    <p:sldId id="330" r:id="rId59"/>
    <p:sldId id="331" r:id="rId60"/>
    <p:sldId id="332" r:id="rId61"/>
    <p:sldId id="333" r:id="rId62"/>
    <p:sldId id="334" r:id="rId63"/>
    <p:sldId id="335" r:id="rId64"/>
    <p:sldId id="336" r:id="rId65"/>
    <p:sldId id="337"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7D7D68-30A9-4B2C-AE94-BE7ED1C61595}">
          <p14:sldIdLst/>
        </p14:section>
        <p14:section name="Default Section" id="{2D7971B0-649B-47C9-BE80-C22B9F04AA55}">
          <p14:sldIdLst>
            <p14:sldId id="292"/>
            <p14:sldId id="352"/>
            <p14:sldId id="356"/>
            <p14:sldId id="263"/>
            <p14:sldId id="343"/>
            <p14:sldId id="388"/>
            <p14:sldId id="391"/>
            <p14:sldId id="364"/>
            <p14:sldId id="359"/>
            <p14:sldId id="360"/>
          </p14:sldIdLst>
        </p14:section>
        <p14:section name="Case Studies" id="{59AEACA7-B7B4-4CC6-B833-37C206013370}">
          <p14:sldIdLst>
            <p14:sldId id="358"/>
            <p14:sldId id="363"/>
            <p14:sldId id="362"/>
            <p14:sldId id="361"/>
            <p14:sldId id="347"/>
            <p14:sldId id="348"/>
            <p14:sldId id="349"/>
            <p14:sldId id="405"/>
            <p14:sldId id="301"/>
            <p14:sldId id="302"/>
            <p14:sldId id="303"/>
            <p14:sldId id="304"/>
            <p14:sldId id="305"/>
            <p14:sldId id="306"/>
            <p14:sldId id="307"/>
            <p14:sldId id="308"/>
            <p14:sldId id="357"/>
            <p14:sldId id="406"/>
            <p14:sldId id="407"/>
            <p14:sldId id="408"/>
            <p14:sldId id="381"/>
            <p14:sldId id="369"/>
            <p14:sldId id="370"/>
            <p14:sldId id="371"/>
            <p14:sldId id="372"/>
            <p14:sldId id="368"/>
            <p14:sldId id="382"/>
            <p14:sldId id="409"/>
            <p14:sldId id="373"/>
            <p14:sldId id="384"/>
            <p14:sldId id="410"/>
            <p14:sldId id="389"/>
            <p14:sldId id="385"/>
            <p14:sldId id="390"/>
            <p14:sldId id="386"/>
            <p14:sldId id="383"/>
            <p14:sldId id="374"/>
            <p14:sldId id="375"/>
            <p14:sldId id="376"/>
            <p14:sldId id="377"/>
            <p14:sldId id="378"/>
            <p14:sldId id="379"/>
            <p14:sldId id="380"/>
            <p14:sldId id="353"/>
            <p14:sldId id="327"/>
            <p14:sldId id="328"/>
            <p14:sldId id="329"/>
            <p14:sldId id="330"/>
            <p14:sldId id="331"/>
            <p14:sldId id="332"/>
            <p14:sldId id="333"/>
            <p14:sldId id="334"/>
            <p14:sldId id="335"/>
            <p14:sldId id="336"/>
            <p14:sldId id="3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6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800B46-4CBE-4C83-84AB-3342B0774EB7}" type="doc">
      <dgm:prSet loTypeId="urn:microsoft.com/office/officeart/2005/8/layout/hList3" loCatId="list" qsTypeId="urn:microsoft.com/office/officeart/2005/8/quickstyle/simple1" qsCatId="simple" csTypeId="urn:microsoft.com/office/officeart/2005/8/colors/colorful1" csCatId="colorful" phldr="1"/>
      <dgm:spPr/>
      <dgm:t>
        <a:bodyPr/>
        <a:lstStyle/>
        <a:p>
          <a:endParaRPr lang="en-US"/>
        </a:p>
      </dgm:t>
    </dgm:pt>
    <dgm:pt modelId="{E97B6AE2-DE2E-4CB9-BD71-F20DAF6F4872}">
      <dgm:prSet phldrT="[Text]"/>
      <dgm:spPr/>
      <dgm:t>
        <a:bodyPr/>
        <a:lstStyle/>
        <a:p>
          <a:r>
            <a:rPr lang="en-US" b="1" u="none" dirty="0"/>
            <a:t>Scope of services delivered across all sub-practices</a:t>
          </a:r>
          <a:endParaRPr lang="en-US" u="none" dirty="0"/>
        </a:p>
      </dgm:t>
    </dgm:pt>
    <dgm:pt modelId="{42A1FBCC-64E0-4FC4-B9BD-137C581B5EF7}" type="parTrans" cxnId="{954DDC15-6A0A-4048-AB2D-CE36354D1F6B}">
      <dgm:prSet/>
      <dgm:spPr/>
      <dgm:t>
        <a:bodyPr/>
        <a:lstStyle/>
        <a:p>
          <a:endParaRPr lang="en-US"/>
        </a:p>
      </dgm:t>
    </dgm:pt>
    <dgm:pt modelId="{1F7382BC-4A92-4CEB-A9F2-6F3AE381CA41}" type="sibTrans" cxnId="{954DDC15-6A0A-4048-AB2D-CE36354D1F6B}">
      <dgm:prSet/>
      <dgm:spPr/>
      <dgm:t>
        <a:bodyPr/>
        <a:lstStyle/>
        <a:p>
          <a:endParaRPr lang="en-US"/>
        </a:p>
      </dgm:t>
    </dgm:pt>
    <dgm:pt modelId="{1BD31835-7A16-4ECC-8D6E-16C4F2635833}">
      <dgm:prSet/>
      <dgm:spPr/>
      <dgm:t>
        <a:bodyPr/>
        <a:lstStyle/>
        <a:p>
          <a:r>
            <a:rPr lang="en-US" b="1"/>
            <a:t>Risk Assessment</a:t>
          </a:r>
          <a:endParaRPr lang="en-US" dirty="0"/>
        </a:p>
      </dgm:t>
    </dgm:pt>
    <dgm:pt modelId="{9A6BA600-CD16-42B9-A490-A99DF19A2A7B}" type="parTrans" cxnId="{B57B4DBE-7DDB-4AFF-B32A-85C2BCCDBEE3}">
      <dgm:prSet/>
      <dgm:spPr/>
      <dgm:t>
        <a:bodyPr/>
        <a:lstStyle/>
        <a:p>
          <a:endParaRPr lang="en-US"/>
        </a:p>
      </dgm:t>
    </dgm:pt>
    <dgm:pt modelId="{EC5A2136-CCDA-434C-A75F-3A084B10A9A7}" type="sibTrans" cxnId="{B57B4DBE-7DDB-4AFF-B32A-85C2BCCDBEE3}">
      <dgm:prSet/>
      <dgm:spPr/>
      <dgm:t>
        <a:bodyPr/>
        <a:lstStyle/>
        <a:p>
          <a:endParaRPr lang="en-US"/>
        </a:p>
      </dgm:t>
    </dgm:pt>
    <dgm:pt modelId="{073F155A-27CE-403D-89E1-C56CAE3884D0}">
      <dgm:prSet/>
      <dgm:spPr/>
      <dgm:t>
        <a:bodyPr/>
        <a:lstStyle/>
        <a:p>
          <a:r>
            <a:rPr lang="en-US" b="1" dirty="0"/>
            <a:t>Strategy &amp; Technology Consulting</a:t>
          </a:r>
          <a:endParaRPr lang="en-US" dirty="0"/>
        </a:p>
      </dgm:t>
    </dgm:pt>
    <dgm:pt modelId="{88996338-03BD-437C-91E6-72AA68EE975C}" type="parTrans" cxnId="{776FBE9F-E543-4BFD-9994-601016877C26}">
      <dgm:prSet/>
      <dgm:spPr/>
      <dgm:t>
        <a:bodyPr/>
        <a:lstStyle/>
        <a:p>
          <a:endParaRPr lang="en-US"/>
        </a:p>
      </dgm:t>
    </dgm:pt>
    <dgm:pt modelId="{AAC3B54C-C8F1-4582-8735-A451E34DECC7}" type="sibTrans" cxnId="{776FBE9F-E543-4BFD-9994-601016877C26}">
      <dgm:prSet/>
      <dgm:spPr/>
      <dgm:t>
        <a:bodyPr/>
        <a:lstStyle/>
        <a:p>
          <a:endParaRPr lang="en-US"/>
        </a:p>
      </dgm:t>
    </dgm:pt>
    <dgm:pt modelId="{F59B00E9-B321-4892-8A2F-A2FCD0F345D6}">
      <dgm:prSet/>
      <dgm:spPr/>
      <dgm:t>
        <a:bodyPr/>
        <a:lstStyle/>
        <a:p>
          <a:r>
            <a:rPr lang="en-US" b="1" dirty="0">
              <a:solidFill>
                <a:schemeClr val="tx1"/>
              </a:solidFill>
            </a:rPr>
            <a:t>Architecture</a:t>
          </a:r>
          <a:endParaRPr lang="en-US" dirty="0">
            <a:solidFill>
              <a:schemeClr val="tx1"/>
            </a:solidFill>
          </a:endParaRPr>
        </a:p>
      </dgm:t>
    </dgm:pt>
    <dgm:pt modelId="{DDC0CA73-76B4-49B7-B910-3130454BA46B}" type="parTrans" cxnId="{6A30057F-39AB-47B7-B3C6-5860F89484BE}">
      <dgm:prSet/>
      <dgm:spPr/>
      <dgm:t>
        <a:bodyPr/>
        <a:lstStyle/>
        <a:p>
          <a:endParaRPr lang="en-US"/>
        </a:p>
      </dgm:t>
    </dgm:pt>
    <dgm:pt modelId="{4DF26A81-FAE3-4788-B80A-870D3FFA5C36}" type="sibTrans" cxnId="{6A30057F-39AB-47B7-B3C6-5860F89484BE}">
      <dgm:prSet/>
      <dgm:spPr/>
      <dgm:t>
        <a:bodyPr/>
        <a:lstStyle/>
        <a:p>
          <a:endParaRPr lang="en-US"/>
        </a:p>
      </dgm:t>
    </dgm:pt>
    <dgm:pt modelId="{13E8866E-035B-43D1-997E-BDC494DA9900}">
      <dgm:prSet/>
      <dgm:spPr/>
      <dgm:t>
        <a:bodyPr/>
        <a:lstStyle/>
        <a:p>
          <a:r>
            <a:rPr lang="en-US" b="1"/>
            <a:t>Engineering</a:t>
          </a:r>
          <a:endParaRPr lang="en-US" dirty="0"/>
        </a:p>
      </dgm:t>
    </dgm:pt>
    <dgm:pt modelId="{EC566881-95AB-4FE1-B8A5-EAA134BF88AA}" type="parTrans" cxnId="{0876B81C-C875-49AF-B2C0-1D8280BB835B}">
      <dgm:prSet/>
      <dgm:spPr/>
      <dgm:t>
        <a:bodyPr/>
        <a:lstStyle/>
        <a:p>
          <a:endParaRPr lang="en-US"/>
        </a:p>
      </dgm:t>
    </dgm:pt>
    <dgm:pt modelId="{DC0837DE-2642-4760-8AEE-6451630AC703}" type="sibTrans" cxnId="{0876B81C-C875-49AF-B2C0-1D8280BB835B}">
      <dgm:prSet/>
      <dgm:spPr/>
      <dgm:t>
        <a:bodyPr/>
        <a:lstStyle/>
        <a:p>
          <a:endParaRPr lang="en-US"/>
        </a:p>
      </dgm:t>
    </dgm:pt>
    <dgm:pt modelId="{B40B37D1-BA30-4523-BB00-AADCEA6DF767}">
      <dgm:prSet/>
      <dgm:spPr/>
      <dgm:t>
        <a:bodyPr/>
        <a:lstStyle/>
        <a:p>
          <a:r>
            <a:rPr lang="en-US" b="1" dirty="0"/>
            <a:t>Systems Integration</a:t>
          </a:r>
          <a:endParaRPr lang="en-US" dirty="0"/>
        </a:p>
      </dgm:t>
    </dgm:pt>
    <dgm:pt modelId="{BFA7AF66-CB71-4F2E-9D4F-547DD6B6D16C}" type="parTrans" cxnId="{AC9728CA-195B-491C-BC13-7033AFB3370E}">
      <dgm:prSet/>
      <dgm:spPr/>
      <dgm:t>
        <a:bodyPr/>
        <a:lstStyle/>
        <a:p>
          <a:endParaRPr lang="en-US"/>
        </a:p>
      </dgm:t>
    </dgm:pt>
    <dgm:pt modelId="{2AB90F05-E64E-40ED-A073-BA0B8CBC20AC}" type="sibTrans" cxnId="{AC9728CA-195B-491C-BC13-7033AFB3370E}">
      <dgm:prSet/>
      <dgm:spPr/>
      <dgm:t>
        <a:bodyPr/>
        <a:lstStyle/>
        <a:p>
          <a:endParaRPr lang="en-US"/>
        </a:p>
      </dgm:t>
    </dgm:pt>
    <dgm:pt modelId="{BDB97FA7-857F-48FD-B6D0-A356BAF8F34C}">
      <dgm:prSet/>
      <dgm:spPr/>
      <dgm:t>
        <a:bodyPr/>
        <a:lstStyle/>
        <a:p>
          <a:r>
            <a:rPr lang="en-US" b="1" dirty="0"/>
            <a:t>Implementation</a:t>
          </a:r>
          <a:endParaRPr lang="en-US" dirty="0"/>
        </a:p>
      </dgm:t>
    </dgm:pt>
    <dgm:pt modelId="{29549B55-E32A-4941-A1D9-E16E7C6ABFBC}" type="parTrans" cxnId="{DD4C83D0-C171-4039-BEB7-4A2F9107B5F0}">
      <dgm:prSet/>
      <dgm:spPr/>
      <dgm:t>
        <a:bodyPr/>
        <a:lstStyle/>
        <a:p>
          <a:endParaRPr lang="en-US"/>
        </a:p>
      </dgm:t>
    </dgm:pt>
    <dgm:pt modelId="{54282D8D-CEA8-4D4B-B535-E491156D7B6D}" type="sibTrans" cxnId="{DD4C83D0-C171-4039-BEB7-4A2F9107B5F0}">
      <dgm:prSet/>
      <dgm:spPr/>
      <dgm:t>
        <a:bodyPr/>
        <a:lstStyle/>
        <a:p>
          <a:endParaRPr lang="en-US"/>
        </a:p>
      </dgm:t>
    </dgm:pt>
    <dgm:pt modelId="{8484C20A-B09D-4AFC-95BD-B0E9A2C4C315}">
      <dgm:prSet/>
      <dgm:spPr/>
      <dgm:t>
        <a:bodyPr/>
        <a:lstStyle/>
        <a:p>
          <a:r>
            <a:rPr lang="en-US" b="1" dirty="0"/>
            <a:t>Operations</a:t>
          </a:r>
          <a:endParaRPr lang="en-US" dirty="0"/>
        </a:p>
      </dgm:t>
    </dgm:pt>
    <dgm:pt modelId="{812A8F6E-3027-4D47-ADEE-F6F96ACA2B2C}" type="parTrans" cxnId="{A851DEE9-9EBD-4E7E-BE19-FAD2CB92392D}">
      <dgm:prSet/>
      <dgm:spPr/>
      <dgm:t>
        <a:bodyPr/>
        <a:lstStyle/>
        <a:p>
          <a:endParaRPr lang="en-US"/>
        </a:p>
      </dgm:t>
    </dgm:pt>
    <dgm:pt modelId="{3F7617F8-F1C5-44D6-9799-014F1EE147FA}" type="sibTrans" cxnId="{A851DEE9-9EBD-4E7E-BE19-FAD2CB92392D}">
      <dgm:prSet/>
      <dgm:spPr/>
      <dgm:t>
        <a:bodyPr/>
        <a:lstStyle/>
        <a:p>
          <a:endParaRPr lang="en-US"/>
        </a:p>
      </dgm:t>
    </dgm:pt>
    <dgm:pt modelId="{D2A740D9-AF0F-4254-B302-D7CD211BB137}">
      <dgm:prSet/>
      <dgm:spPr/>
      <dgm:t>
        <a:bodyPr/>
        <a:lstStyle/>
        <a:p>
          <a:r>
            <a:rPr lang="en-US" b="1" dirty="0">
              <a:solidFill>
                <a:schemeClr val="tx1"/>
              </a:solidFill>
            </a:rPr>
            <a:t>Managed Services</a:t>
          </a:r>
          <a:endParaRPr lang="en-US" dirty="0">
            <a:solidFill>
              <a:schemeClr val="tx1"/>
            </a:solidFill>
          </a:endParaRPr>
        </a:p>
      </dgm:t>
    </dgm:pt>
    <dgm:pt modelId="{778C0D2D-68EE-4E24-98B4-E6502622E511}" type="parTrans" cxnId="{580F8D5E-BA21-43DA-969F-776572D6674F}">
      <dgm:prSet/>
      <dgm:spPr/>
      <dgm:t>
        <a:bodyPr/>
        <a:lstStyle/>
        <a:p>
          <a:endParaRPr lang="en-US"/>
        </a:p>
      </dgm:t>
    </dgm:pt>
    <dgm:pt modelId="{D50E7512-6E9E-4CA9-9656-52C142F47B9F}" type="sibTrans" cxnId="{580F8D5E-BA21-43DA-969F-776572D6674F}">
      <dgm:prSet/>
      <dgm:spPr/>
      <dgm:t>
        <a:bodyPr/>
        <a:lstStyle/>
        <a:p>
          <a:endParaRPr lang="en-US"/>
        </a:p>
      </dgm:t>
    </dgm:pt>
    <dgm:pt modelId="{5109C312-6ABD-453B-903D-AFDF15981818}" type="pres">
      <dgm:prSet presAssocID="{DE800B46-4CBE-4C83-84AB-3342B0774EB7}" presName="composite" presStyleCnt="0">
        <dgm:presLayoutVars>
          <dgm:chMax val="1"/>
          <dgm:dir/>
          <dgm:resizeHandles val="exact"/>
        </dgm:presLayoutVars>
      </dgm:prSet>
      <dgm:spPr/>
    </dgm:pt>
    <dgm:pt modelId="{20FB0F65-B0C4-4C64-AE19-13A91D67BBD1}" type="pres">
      <dgm:prSet presAssocID="{E97B6AE2-DE2E-4CB9-BD71-F20DAF6F4872}" presName="roof" presStyleLbl="dkBgShp" presStyleIdx="0" presStyleCnt="2"/>
      <dgm:spPr/>
    </dgm:pt>
    <dgm:pt modelId="{DE7D08D0-2C62-40EE-9C8D-8D9A506EFEC2}" type="pres">
      <dgm:prSet presAssocID="{E97B6AE2-DE2E-4CB9-BD71-F20DAF6F4872}" presName="pillars" presStyleCnt="0"/>
      <dgm:spPr/>
    </dgm:pt>
    <dgm:pt modelId="{71FFC5B4-0C5D-4EF9-A3E9-ECD0DF8919F7}" type="pres">
      <dgm:prSet presAssocID="{E97B6AE2-DE2E-4CB9-BD71-F20DAF6F4872}" presName="pillar1" presStyleLbl="node1" presStyleIdx="0" presStyleCnt="8">
        <dgm:presLayoutVars>
          <dgm:bulletEnabled val="1"/>
        </dgm:presLayoutVars>
      </dgm:prSet>
      <dgm:spPr/>
    </dgm:pt>
    <dgm:pt modelId="{9032877A-60E0-4B09-B46D-D5E694A5F6C5}" type="pres">
      <dgm:prSet presAssocID="{073F155A-27CE-403D-89E1-C56CAE3884D0}" presName="pillarX" presStyleLbl="node1" presStyleIdx="1" presStyleCnt="8">
        <dgm:presLayoutVars>
          <dgm:bulletEnabled val="1"/>
        </dgm:presLayoutVars>
      </dgm:prSet>
      <dgm:spPr/>
    </dgm:pt>
    <dgm:pt modelId="{EDFDA5EB-99FB-4242-B9C7-85293C2492C3}" type="pres">
      <dgm:prSet presAssocID="{F59B00E9-B321-4892-8A2F-A2FCD0F345D6}" presName="pillarX" presStyleLbl="node1" presStyleIdx="2" presStyleCnt="8">
        <dgm:presLayoutVars>
          <dgm:bulletEnabled val="1"/>
        </dgm:presLayoutVars>
      </dgm:prSet>
      <dgm:spPr/>
    </dgm:pt>
    <dgm:pt modelId="{33E53C91-EA13-4828-9A24-2D2F84133749}" type="pres">
      <dgm:prSet presAssocID="{13E8866E-035B-43D1-997E-BDC494DA9900}" presName="pillarX" presStyleLbl="node1" presStyleIdx="3" presStyleCnt="8">
        <dgm:presLayoutVars>
          <dgm:bulletEnabled val="1"/>
        </dgm:presLayoutVars>
      </dgm:prSet>
      <dgm:spPr/>
    </dgm:pt>
    <dgm:pt modelId="{21790F49-6BEF-4C6A-9762-340B6B431275}" type="pres">
      <dgm:prSet presAssocID="{B40B37D1-BA30-4523-BB00-AADCEA6DF767}" presName="pillarX" presStyleLbl="node1" presStyleIdx="4" presStyleCnt="8">
        <dgm:presLayoutVars>
          <dgm:bulletEnabled val="1"/>
        </dgm:presLayoutVars>
      </dgm:prSet>
      <dgm:spPr/>
    </dgm:pt>
    <dgm:pt modelId="{E4E6EA21-DD39-412F-97AD-25840843AB7E}" type="pres">
      <dgm:prSet presAssocID="{BDB97FA7-857F-48FD-B6D0-A356BAF8F34C}" presName="pillarX" presStyleLbl="node1" presStyleIdx="5" presStyleCnt="8">
        <dgm:presLayoutVars>
          <dgm:bulletEnabled val="1"/>
        </dgm:presLayoutVars>
      </dgm:prSet>
      <dgm:spPr/>
    </dgm:pt>
    <dgm:pt modelId="{FA1086B0-168B-4470-A70B-F260E27D7296}" type="pres">
      <dgm:prSet presAssocID="{8484C20A-B09D-4AFC-95BD-B0E9A2C4C315}" presName="pillarX" presStyleLbl="node1" presStyleIdx="6" presStyleCnt="8">
        <dgm:presLayoutVars>
          <dgm:bulletEnabled val="1"/>
        </dgm:presLayoutVars>
      </dgm:prSet>
      <dgm:spPr/>
    </dgm:pt>
    <dgm:pt modelId="{7518D751-5215-46DB-BD36-9E60DC3FCEC8}" type="pres">
      <dgm:prSet presAssocID="{D2A740D9-AF0F-4254-B302-D7CD211BB137}" presName="pillarX" presStyleLbl="node1" presStyleIdx="7" presStyleCnt="8">
        <dgm:presLayoutVars>
          <dgm:bulletEnabled val="1"/>
        </dgm:presLayoutVars>
      </dgm:prSet>
      <dgm:spPr/>
    </dgm:pt>
    <dgm:pt modelId="{6A8D6B2B-8224-4A26-9F84-58E746D4487B}" type="pres">
      <dgm:prSet presAssocID="{E97B6AE2-DE2E-4CB9-BD71-F20DAF6F4872}" presName="base" presStyleLbl="dkBgShp" presStyleIdx="1" presStyleCnt="2"/>
      <dgm:spPr/>
    </dgm:pt>
  </dgm:ptLst>
  <dgm:cxnLst>
    <dgm:cxn modelId="{954DDC15-6A0A-4048-AB2D-CE36354D1F6B}" srcId="{DE800B46-4CBE-4C83-84AB-3342B0774EB7}" destId="{E97B6AE2-DE2E-4CB9-BD71-F20DAF6F4872}" srcOrd="0" destOrd="0" parTransId="{42A1FBCC-64E0-4FC4-B9BD-137C581B5EF7}" sibTransId="{1F7382BC-4A92-4CEB-A9F2-6F3AE381CA41}"/>
    <dgm:cxn modelId="{0876B81C-C875-49AF-B2C0-1D8280BB835B}" srcId="{E97B6AE2-DE2E-4CB9-BD71-F20DAF6F4872}" destId="{13E8866E-035B-43D1-997E-BDC494DA9900}" srcOrd="3" destOrd="0" parTransId="{EC566881-95AB-4FE1-B8A5-EAA134BF88AA}" sibTransId="{DC0837DE-2642-4760-8AEE-6451630AC703}"/>
    <dgm:cxn modelId="{810EF35C-8DF9-4AAB-A60A-D65CC926072D}" type="presOf" srcId="{8484C20A-B09D-4AFC-95BD-B0E9A2C4C315}" destId="{FA1086B0-168B-4470-A70B-F260E27D7296}" srcOrd="0" destOrd="0" presId="urn:microsoft.com/office/officeart/2005/8/layout/hList3"/>
    <dgm:cxn modelId="{580F8D5E-BA21-43DA-969F-776572D6674F}" srcId="{E97B6AE2-DE2E-4CB9-BD71-F20DAF6F4872}" destId="{D2A740D9-AF0F-4254-B302-D7CD211BB137}" srcOrd="7" destOrd="0" parTransId="{778C0D2D-68EE-4E24-98B4-E6502622E511}" sibTransId="{D50E7512-6E9E-4CA9-9656-52C142F47B9F}"/>
    <dgm:cxn modelId="{EC47784A-0503-4412-A6FC-39A984B40FBB}" type="presOf" srcId="{E97B6AE2-DE2E-4CB9-BD71-F20DAF6F4872}" destId="{20FB0F65-B0C4-4C64-AE19-13A91D67BBD1}" srcOrd="0" destOrd="0" presId="urn:microsoft.com/office/officeart/2005/8/layout/hList3"/>
    <dgm:cxn modelId="{5715ED73-D195-4D30-9DDF-26BC69812A38}" type="presOf" srcId="{D2A740D9-AF0F-4254-B302-D7CD211BB137}" destId="{7518D751-5215-46DB-BD36-9E60DC3FCEC8}" srcOrd="0" destOrd="0" presId="urn:microsoft.com/office/officeart/2005/8/layout/hList3"/>
    <dgm:cxn modelId="{D4E98855-C41F-48DD-A401-80997A0ED088}" type="presOf" srcId="{13E8866E-035B-43D1-997E-BDC494DA9900}" destId="{33E53C91-EA13-4828-9A24-2D2F84133749}" srcOrd="0" destOrd="0" presId="urn:microsoft.com/office/officeart/2005/8/layout/hList3"/>
    <dgm:cxn modelId="{6A30057F-39AB-47B7-B3C6-5860F89484BE}" srcId="{E97B6AE2-DE2E-4CB9-BD71-F20DAF6F4872}" destId="{F59B00E9-B321-4892-8A2F-A2FCD0F345D6}" srcOrd="2" destOrd="0" parTransId="{DDC0CA73-76B4-49B7-B910-3130454BA46B}" sibTransId="{4DF26A81-FAE3-4788-B80A-870D3FFA5C36}"/>
    <dgm:cxn modelId="{C39AE981-61FE-497F-B6F5-881EAEB9857A}" type="presOf" srcId="{BDB97FA7-857F-48FD-B6D0-A356BAF8F34C}" destId="{E4E6EA21-DD39-412F-97AD-25840843AB7E}" srcOrd="0" destOrd="0" presId="urn:microsoft.com/office/officeart/2005/8/layout/hList3"/>
    <dgm:cxn modelId="{776FBE9F-E543-4BFD-9994-601016877C26}" srcId="{E97B6AE2-DE2E-4CB9-BD71-F20DAF6F4872}" destId="{073F155A-27CE-403D-89E1-C56CAE3884D0}" srcOrd="1" destOrd="0" parTransId="{88996338-03BD-437C-91E6-72AA68EE975C}" sibTransId="{AAC3B54C-C8F1-4582-8735-A451E34DECC7}"/>
    <dgm:cxn modelId="{B57B4DBE-7DDB-4AFF-B32A-85C2BCCDBEE3}" srcId="{E97B6AE2-DE2E-4CB9-BD71-F20DAF6F4872}" destId="{1BD31835-7A16-4ECC-8D6E-16C4F2635833}" srcOrd="0" destOrd="0" parTransId="{9A6BA600-CD16-42B9-A490-A99DF19A2A7B}" sibTransId="{EC5A2136-CCDA-434C-A75F-3A084B10A9A7}"/>
    <dgm:cxn modelId="{AC9728CA-195B-491C-BC13-7033AFB3370E}" srcId="{E97B6AE2-DE2E-4CB9-BD71-F20DAF6F4872}" destId="{B40B37D1-BA30-4523-BB00-AADCEA6DF767}" srcOrd="4" destOrd="0" parTransId="{BFA7AF66-CB71-4F2E-9D4F-547DD6B6D16C}" sibTransId="{2AB90F05-E64E-40ED-A073-BA0B8CBC20AC}"/>
    <dgm:cxn modelId="{DBBF9CCE-0C18-42B2-9577-FAD5BDDE9266}" type="presOf" srcId="{DE800B46-4CBE-4C83-84AB-3342B0774EB7}" destId="{5109C312-6ABD-453B-903D-AFDF15981818}" srcOrd="0" destOrd="0" presId="urn:microsoft.com/office/officeart/2005/8/layout/hList3"/>
    <dgm:cxn modelId="{DD4C83D0-C171-4039-BEB7-4A2F9107B5F0}" srcId="{E97B6AE2-DE2E-4CB9-BD71-F20DAF6F4872}" destId="{BDB97FA7-857F-48FD-B6D0-A356BAF8F34C}" srcOrd="5" destOrd="0" parTransId="{29549B55-E32A-4941-A1D9-E16E7C6ABFBC}" sibTransId="{54282D8D-CEA8-4D4B-B535-E491156D7B6D}"/>
    <dgm:cxn modelId="{6533B6D4-DA30-49FD-9470-75E03F66826C}" type="presOf" srcId="{1BD31835-7A16-4ECC-8D6E-16C4F2635833}" destId="{71FFC5B4-0C5D-4EF9-A3E9-ECD0DF8919F7}" srcOrd="0" destOrd="0" presId="urn:microsoft.com/office/officeart/2005/8/layout/hList3"/>
    <dgm:cxn modelId="{D38864DB-7DEC-47C5-9E95-3350A915224D}" type="presOf" srcId="{073F155A-27CE-403D-89E1-C56CAE3884D0}" destId="{9032877A-60E0-4B09-B46D-D5E694A5F6C5}" srcOrd="0" destOrd="0" presId="urn:microsoft.com/office/officeart/2005/8/layout/hList3"/>
    <dgm:cxn modelId="{F49968DB-D793-4167-9915-C482DBF7F7FF}" type="presOf" srcId="{B40B37D1-BA30-4523-BB00-AADCEA6DF767}" destId="{21790F49-6BEF-4C6A-9762-340B6B431275}" srcOrd="0" destOrd="0" presId="urn:microsoft.com/office/officeart/2005/8/layout/hList3"/>
    <dgm:cxn modelId="{974C6CE0-586D-4C8C-B975-9FFCA0781C87}" type="presOf" srcId="{F59B00E9-B321-4892-8A2F-A2FCD0F345D6}" destId="{EDFDA5EB-99FB-4242-B9C7-85293C2492C3}" srcOrd="0" destOrd="0" presId="urn:microsoft.com/office/officeart/2005/8/layout/hList3"/>
    <dgm:cxn modelId="{A851DEE9-9EBD-4E7E-BE19-FAD2CB92392D}" srcId="{E97B6AE2-DE2E-4CB9-BD71-F20DAF6F4872}" destId="{8484C20A-B09D-4AFC-95BD-B0E9A2C4C315}" srcOrd="6" destOrd="0" parTransId="{812A8F6E-3027-4D47-ADEE-F6F96ACA2B2C}" sibTransId="{3F7617F8-F1C5-44D6-9799-014F1EE147FA}"/>
    <dgm:cxn modelId="{4D7EDA46-0BBE-4179-B20F-5C4C7FB3FA6B}" type="presParOf" srcId="{5109C312-6ABD-453B-903D-AFDF15981818}" destId="{20FB0F65-B0C4-4C64-AE19-13A91D67BBD1}" srcOrd="0" destOrd="0" presId="urn:microsoft.com/office/officeart/2005/8/layout/hList3"/>
    <dgm:cxn modelId="{43918372-FFCE-4AF0-B9FE-0F2BE6A2707D}" type="presParOf" srcId="{5109C312-6ABD-453B-903D-AFDF15981818}" destId="{DE7D08D0-2C62-40EE-9C8D-8D9A506EFEC2}" srcOrd="1" destOrd="0" presId="urn:microsoft.com/office/officeart/2005/8/layout/hList3"/>
    <dgm:cxn modelId="{C70179E0-EC3F-4180-8044-58FBF5B20598}" type="presParOf" srcId="{DE7D08D0-2C62-40EE-9C8D-8D9A506EFEC2}" destId="{71FFC5B4-0C5D-4EF9-A3E9-ECD0DF8919F7}" srcOrd="0" destOrd="0" presId="urn:microsoft.com/office/officeart/2005/8/layout/hList3"/>
    <dgm:cxn modelId="{AD30A7AC-6589-4587-8863-C77F6E73A663}" type="presParOf" srcId="{DE7D08D0-2C62-40EE-9C8D-8D9A506EFEC2}" destId="{9032877A-60E0-4B09-B46D-D5E694A5F6C5}" srcOrd="1" destOrd="0" presId="urn:microsoft.com/office/officeart/2005/8/layout/hList3"/>
    <dgm:cxn modelId="{35229D48-9FCE-460B-9D94-A6406729C133}" type="presParOf" srcId="{DE7D08D0-2C62-40EE-9C8D-8D9A506EFEC2}" destId="{EDFDA5EB-99FB-4242-B9C7-85293C2492C3}" srcOrd="2" destOrd="0" presId="urn:microsoft.com/office/officeart/2005/8/layout/hList3"/>
    <dgm:cxn modelId="{50E42313-ED39-4BDA-B055-38A4C5AFFAAC}" type="presParOf" srcId="{DE7D08D0-2C62-40EE-9C8D-8D9A506EFEC2}" destId="{33E53C91-EA13-4828-9A24-2D2F84133749}" srcOrd="3" destOrd="0" presId="urn:microsoft.com/office/officeart/2005/8/layout/hList3"/>
    <dgm:cxn modelId="{F9365B09-3075-4860-BF59-9360C583F642}" type="presParOf" srcId="{DE7D08D0-2C62-40EE-9C8D-8D9A506EFEC2}" destId="{21790F49-6BEF-4C6A-9762-340B6B431275}" srcOrd="4" destOrd="0" presId="urn:microsoft.com/office/officeart/2005/8/layout/hList3"/>
    <dgm:cxn modelId="{2327671B-C242-487F-AD25-13E0A4A9BE20}" type="presParOf" srcId="{DE7D08D0-2C62-40EE-9C8D-8D9A506EFEC2}" destId="{E4E6EA21-DD39-412F-97AD-25840843AB7E}" srcOrd="5" destOrd="0" presId="urn:microsoft.com/office/officeart/2005/8/layout/hList3"/>
    <dgm:cxn modelId="{A33B5316-C058-4F1E-A3DA-B58889A0A029}" type="presParOf" srcId="{DE7D08D0-2C62-40EE-9C8D-8D9A506EFEC2}" destId="{FA1086B0-168B-4470-A70B-F260E27D7296}" srcOrd="6" destOrd="0" presId="urn:microsoft.com/office/officeart/2005/8/layout/hList3"/>
    <dgm:cxn modelId="{D8CBABAF-392A-4C0E-A0BA-89A1FBF14784}" type="presParOf" srcId="{DE7D08D0-2C62-40EE-9C8D-8D9A506EFEC2}" destId="{7518D751-5215-46DB-BD36-9E60DC3FCEC8}" srcOrd="7" destOrd="0" presId="urn:microsoft.com/office/officeart/2005/8/layout/hList3"/>
    <dgm:cxn modelId="{038F4614-5BDC-4CA0-8A75-07FCC674891A}" type="presParOf" srcId="{5109C312-6ABD-453B-903D-AFDF15981818}" destId="{6A8D6B2B-8224-4A26-9F84-58E746D4487B}" srcOrd="2" destOrd="0" presId="urn:microsoft.com/office/officeart/2005/8/layout/h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F9C83A-B8EE-45F4-B8F4-F9BB2851DB08}"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26A6BE6-A7B0-46BD-9A48-D2AD33F191B6}">
      <dgm:prSet phldrT="[Text]"/>
      <dgm:spPr/>
      <dgm:t>
        <a:bodyPr/>
        <a:lstStyle/>
        <a:p>
          <a:r>
            <a:rPr lang="en-US" dirty="0"/>
            <a:t>OT Security Consulting &amp; Advisory</a:t>
          </a:r>
        </a:p>
      </dgm:t>
    </dgm:pt>
    <dgm:pt modelId="{4005B940-5716-4419-9B51-A7F08D7A7D3A}" type="parTrans" cxnId="{69590A82-46BD-4DC1-9F0B-24EB62D83A4B}">
      <dgm:prSet/>
      <dgm:spPr/>
      <dgm:t>
        <a:bodyPr/>
        <a:lstStyle/>
        <a:p>
          <a:endParaRPr lang="en-US"/>
        </a:p>
      </dgm:t>
    </dgm:pt>
    <dgm:pt modelId="{109D83FE-F7F6-4C00-8FB7-153C7F9035EE}" type="sibTrans" cxnId="{69590A82-46BD-4DC1-9F0B-24EB62D83A4B}">
      <dgm:prSet/>
      <dgm:spPr/>
      <dgm:t>
        <a:bodyPr/>
        <a:lstStyle/>
        <a:p>
          <a:endParaRPr lang="en-US"/>
        </a:p>
      </dgm:t>
    </dgm:pt>
    <dgm:pt modelId="{3B21E240-CD61-4140-A3A7-A96633B2B717}">
      <dgm:prSet phldrT="[Text]"/>
      <dgm:spPr/>
      <dgm:t>
        <a:bodyPr/>
        <a:lstStyle/>
        <a:p>
          <a:r>
            <a:rPr lang="en-US" dirty="0"/>
            <a:t> Site/Plant assessments</a:t>
          </a:r>
        </a:p>
      </dgm:t>
    </dgm:pt>
    <dgm:pt modelId="{84BE6BC9-5C12-4276-B0BF-F263AD759CC1}" type="parTrans" cxnId="{90B22FD7-8CE3-4563-983B-2AE4A14260F4}">
      <dgm:prSet/>
      <dgm:spPr/>
      <dgm:t>
        <a:bodyPr/>
        <a:lstStyle/>
        <a:p>
          <a:endParaRPr lang="en-US"/>
        </a:p>
      </dgm:t>
    </dgm:pt>
    <dgm:pt modelId="{D3B3C83A-E94B-49B0-BB92-4B2E48C10631}" type="sibTrans" cxnId="{90B22FD7-8CE3-4563-983B-2AE4A14260F4}">
      <dgm:prSet/>
      <dgm:spPr/>
      <dgm:t>
        <a:bodyPr/>
        <a:lstStyle/>
        <a:p>
          <a:endParaRPr lang="en-US"/>
        </a:p>
      </dgm:t>
    </dgm:pt>
    <dgm:pt modelId="{38C30416-FBCD-42BD-B9D1-A561E445BD87}">
      <dgm:prSet phldrT="[Text]"/>
      <dgm:spPr/>
      <dgm:t>
        <a:bodyPr/>
        <a:lstStyle/>
        <a:p>
          <a:r>
            <a:rPr lang="en-US" dirty="0"/>
            <a:t> OT Security architecture review &amp; Roadmap preparation  </a:t>
          </a:r>
        </a:p>
      </dgm:t>
    </dgm:pt>
    <dgm:pt modelId="{FC8F1E60-BDFF-4100-8849-F6784B03A334}" type="parTrans" cxnId="{A56CA010-86DD-46B1-BBC3-58433B0BE627}">
      <dgm:prSet/>
      <dgm:spPr/>
      <dgm:t>
        <a:bodyPr/>
        <a:lstStyle/>
        <a:p>
          <a:endParaRPr lang="en-US"/>
        </a:p>
      </dgm:t>
    </dgm:pt>
    <dgm:pt modelId="{86444EFB-76CC-4741-98B1-E8FFE6AFE225}" type="sibTrans" cxnId="{A56CA010-86DD-46B1-BBC3-58433B0BE627}">
      <dgm:prSet/>
      <dgm:spPr/>
      <dgm:t>
        <a:bodyPr/>
        <a:lstStyle/>
        <a:p>
          <a:endParaRPr lang="en-US"/>
        </a:p>
      </dgm:t>
    </dgm:pt>
    <dgm:pt modelId="{761EEB6B-3C66-4483-B25C-A4A6E15906A4}">
      <dgm:prSet phldrT="[Text]"/>
      <dgm:spPr/>
      <dgm:t>
        <a:bodyPr/>
        <a:lstStyle/>
        <a:p>
          <a:r>
            <a:rPr lang="en-US" dirty="0"/>
            <a:t>Visibility: </a:t>
          </a:r>
        </a:p>
        <a:p>
          <a:r>
            <a:rPr lang="en-US" dirty="0"/>
            <a:t>Asset &amp; Network</a:t>
          </a:r>
        </a:p>
      </dgm:t>
    </dgm:pt>
    <dgm:pt modelId="{12E169DC-7FD0-4E96-8288-EF997EFDC3A5}" type="parTrans" cxnId="{5BD67648-1345-4CB5-BD70-E050EB9EC991}">
      <dgm:prSet/>
      <dgm:spPr/>
      <dgm:t>
        <a:bodyPr/>
        <a:lstStyle/>
        <a:p>
          <a:endParaRPr lang="en-US"/>
        </a:p>
      </dgm:t>
    </dgm:pt>
    <dgm:pt modelId="{AE76DA05-3D12-48EA-9BB3-54DC29CCD3A1}" type="sibTrans" cxnId="{5BD67648-1345-4CB5-BD70-E050EB9EC991}">
      <dgm:prSet/>
      <dgm:spPr/>
      <dgm:t>
        <a:bodyPr/>
        <a:lstStyle/>
        <a:p>
          <a:endParaRPr lang="en-US"/>
        </a:p>
      </dgm:t>
    </dgm:pt>
    <dgm:pt modelId="{1E67F4D9-7163-44E6-AACB-C13CF56B91F4}">
      <dgm:prSet phldrT="[Text]"/>
      <dgm:spPr/>
      <dgm:t>
        <a:bodyPr/>
        <a:lstStyle/>
        <a:p>
          <a:r>
            <a:rPr lang="en-US" dirty="0"/>
            <a:t>Asset detection &amp; management</a:t>
          </a:r>
        </a:p>
      </dgm:t>
    </dgm:pt>
    <dgm:pt modelId="{E79EF440-4700-47EA-85B4-2A81E57A1183}" type="parTrans" cxnId="{51E3958B-A731-4C1D-BA1E-2E82D191509C}">
      <dgm:prSet/>
      <dgm:spPr/>
      <dgm:t>
        <a:bodyPr/>
        <a:lstStyle/>
        <a:p>
          <a:endParaRPr lang="en-US"/>
        </a:p>
      </dgm:t>
    </dgm:pt>
    <dgm:pt modelId="{404239E6-8B51-47B7-8967-64981CA265EC}" type="sibTrans" cxnId="{51E3958B-A731-4C1D-BA1E-2E82D191509C}">
      <dgm:prSet/>
      <dgm:spPr/>
      <dgm:t>
        <a:bodyPr/>
        <a:lstStyle/>
        <a:p>
          <a:endParaRPr lang="en-US"/>
        </a:p>
      </dgm:t>
    </dgm:pt>
    <dgm:pt modelId="{04BECA77-A753-4C0D-9FFF-9899376EADE1}">
      <dgm:prSet phldrT="[Text]"/>
      <dgm:spPr/>
      <dgm:t>
        <a:bodyPr/>
        <a:lstStyle/>
        <a:p>
          <a:r>
            <a:rPr lang="en-US" dirty="0"/>
            <a:t> Automated Vulnerability identification</a:t>
          </a:r>
        </a:p>
      </dgm:t>
    </dgm:pt>
    <dgm:pt modelId="{DF13C908-9A7C-48B6-B144-CB13A6A77EBA}" type="parTrans" cxnId="{688FAF73-216D-4439-ACFE-72FEED5FD70C}">
      <dgm:prSet/>
      <dgm:spPr/>
      <dgm:t>
        <a:bodyPr/>
        <a:lstStyle/>
        <a:p>
          <a:endParaRPr lang="en-US"/>
        </a:p>
      </dgm:t>
    </dgm:pt>
    <dgm:pt modelId="{BA4770C4-BBC7-44E7-92F7-4488FE0979CD}" type="sibTrans" cxnId="{688FAF73-216D-4439-ACFE-72FEED5FD70C}">
      <dgm:prSet/>
      <dgm:spPr/>
      <dgm:t>
        <a:bodyPr/>
        <a:lstStyle/>
        <a:p>
          <a:endParaRPr lang="en-US"/>
        </a:p>
      </dgm:t>
    </dgm:pt>
    <dgm:pt modelId="{0A4BF69C-1D99-4801-845E-7CAA28CD8D39}">
      <dgm:prSet phldrT="[Text]"/>
      <dgm:spPr/>
      <dgm:t>
        <a:bodyPr/>
        <a:lstStyle/>
        <a:p>
          <a:r>
            <a:rPr lang="en-US" dirty="0"/>
            <a:t> Prioritization of vulnerabilities </a:t>
          </a:r>
        </a:p>
      </dgm:t>
    </dgm:pt>
    <dgm:pt modelId="{E4FFB2D9-C569-468F-9EA9-2254A27CA67E}" type="parTrans" cxnId="{11E9B5FE-9F49-42A6-9C8F-EF27CCDC9A02}">
      <dgm:prSet/>
      <dgm:spPr/>
      <dgm:t>
        <a:bodyPr/>
        <a:lstStyle/>
        <a:p>
          <a:endParaRPr lang="en-US"/>
        </a:p>
      </dgm:t>
    </dgm:pt>
    <dgm:pt modelId="{3D60B5C4-0855-4156-85E3-535FDA9C31F2}" type="sibTrans" cxnId="{11E9B5FE-9F49-42A6-9C8F-EF27CCDC9A02}">
      <dgm:prSet/>
      <dgm:spPr/>
      <dgm:t>
        <a:bodyPr/>
        <a:lstStyle/>
        <a:p>
          <a:endParaRPr lang="en-US"/>
        </a:p>
      </dgm:t>
    </dgm:pt>
    <dgm:pt modelId="{998C5192-86E0-4E27-8AE3-8199AE8C4BB8}">
      <dgm:prSet phldrT="[Text]"/>
      <dgm:spPr/>
      <dgm:t>
        <a:bodyPr/>
        <a:lstStyle/>
        <a:p>
          <a:r>
            <a:rPr lang="en-US" dirty="0"/>
            <a:t>Secure Remote Access</a:t>
          </a:r>
        </a:p>
      </dgm:t>
    </dgm:pt>
    <dgm:pt modelId="{2FBA9F84-CB65-45E4-862D-CF859A795C7D}" type="parTrans" cxnId="{1E17CF75-BF0F-48DD-A8C5-5594EF105B46}">
      <dgm:prSet/>
      <dgm:spPr/>
      <dgm:t>
        <a:bodyPr/>
        <a:lstStyle/>
        <a:p>
          <a:endParaRPr lang="en-US"/>
        </a:p>
      </dgm:t>
    </dgm:pt>
    <dgm:pt modelId="{5C8F576E-AA4E-4F71-9E77-C2ACEE28D74F}" type="sibTrans" cxnId="{1E17CF75-BF0F-48DD-A8C5-5594EF105B46}">
      <dgm:prSet/>
      <dgm:spPr/>
      <dgm:t>
        <a:bodyPr/>
        <a:lstStyle/>
        <a:p>
          <a:endParaRPr lang="en-US"/>
        </a:p>
      </dgm:t>
    </dgm:pt>
    <dgm:pt modelId="{CEA29155-A9E9-42BD-921A-3DC3CF6A0D46}">
      <dgm:prSet phldrT="[Text]"/>
      <dgm:spPr/>
      <dgm:t>
        <a:bodyPr/>
        <a:lstStyle/>
        <a:p>
          <a:r>
            <a:rPr lang="en-US" dirty="0"/>
            <a:t>OT SOC</a:t>
          </a:r>
        </a:p>
      </dgm:t>
    </dgm:pt>
    <dgm:pt modelId="{97A74C8C-D2FD-46E3-85D4-EFDAD9D3E951}" type="parTrans" cxnId="{38A57009-53C8-4676-BED7-4484F11E88EC}">
      <dgm:prSet/>
      <dgm:spPr/>
      <dgm:t>
        <a:bodyPr/>
        <a:lstStyle/>
        <a:p>
          <a:endParaRPr lang="en-US"/>
        </a:p>
      </dgm:t>
    </dgm:pt>
    <dgm:pt modelId="{A560A60F-D5CA-4823-9073-C87142FF29D2}" type="sibTrans" cxnId="{38A57009-53C8-4676-BED7-4484F11E88EC}">
      <dgm:prSet/>
      <dgm:spPr/>
      <dgm:t>
        <a:bodyPr/>
        <a:lstStyle/>
        <a:p>
          <a:endParaRPr lang="en-US"/>
        </a:p>
      </dgm:t>
    </dgm:pt>
    <dgm:pt modelId="{1B097BE2-59D6-4CD8-91E2-D072D6927D15}">
      <dgm:prSet/>
      <dgm:spPr/>
      <dgm:t>
        <a:bodyPr/>
        <a:lstStyle/>
        <a:p>
          <a:r>
            <a:rPr lang="en-US" dirty="0"/>
            <a:t>Full visibility into all OT activity, asset details, network behavior</a:t>
          </a:r>
        </a:p>
      </dgm:t>
    </dgm:pt>
    <dgm:pt modelId="{9C0A83F2-BBE5-474C-854D-5478118733ED}" type="parTrans" cxnId="{B056633D-4154-4C1B-B139-FEA2516D40F8}">
      <dgm:prSet/>
      <dgm:spPr/>
      <dgm:t>
        <a:bodyPr/>
        <a:lstStyle/>
        <a:p>
          <a:endParaRPr lang="en-US"/>
        </a:p>
      </dgm:t>
    </dgm:pt>
    <dgm:pt modelId="{E6474C71-8A5D-4EB1-BE0B-0B630AA070BA}" type="sibTrans" cxnId="{B056633D-4154-4C1B-B139-FEA2516D40F8}">
      <dgm:prSet/>
      <dgm:spPr/>
      <dgm:t>
        <a:bodyPr/>
        <a:lstStyle/>
        <a:p>
          <a:endParaRPr lang="en-US"/>
        </a:p>
      </dgm:t>
    </dgm:pt>
    <dgm:pt modelId="{61559486-58F0-4DC0-93B4-E41975B1200B}">
      <dgm:prSet/>
      <dgm:spPr/>
      <dgm:t>
        <a:bodyPr/>
        <a:lstStyle/>
        <a:p>
          <a:r>
            <a:rPr lang="en-US" dirty="0"/>
            <a:t>Network communication visibility</a:t>
          </a:r>
        </a:p>
      </dgm:t>
    </dgm:pt>
    <dgm:pt modelId="{4999E9DC-1D45-4025-AFDB-43A615FB10B7}" type="parTrans" cxnId="{101312EB-8DBF-44AE-A2F7-4C474F7561EB}">
      <dgm:prSet/>
      <dgm:spPr/>
      <dgm:t>
        <a:bodyPr/>
        <a:lstStyle/>
        <a:p>
          <a:endParaRPr lang="en-US"/>
        </a:p>
      </dgm:t>
    </dgm:pt>
    <dgm:pt modelId="{310634C0-EE0C-4C4B-8090-F95CB7451E30}" type="sibTrans" cxnId="{101312EB-8DBF-44AE-A2F7-4C474F7561EB}">
      <dgm:prSet/>
      <dgm:spPr/>
      <dgm:t>
        <a:bodyPr/>
        <a:lstStyle/>
        <a:p>
          <a:endParaRPr lang="en-US"/>
        </a:p>
      </dgm:t>
    </dgm:pt>
    <dgm:pt modelId="{37CD6574-2A06-4341-9D06-011608793057}">
      <dgm:prSet phldrT="[Text]"/>
      <dgm:spPr/>
      <dgm:t>
        <a:bodyPr/>
        <a:lstStyle/>
        <a:p>
          <a:r>
            <a:rPr lang="en-US" dirty="0"/>
            <a:t>Vulnerability Identification</a:t>
          </a:r>
        </a:p>
      </dgm:t>
    </dgm:pt>
    <dgm:pt modelId="{0B87F6A3-ADD5-4848-9EC5-B12635E4E72E}" type="sibTrans" cxnId="{F9BDBBF8-A6BE-4CD3-9E47-BE9671D142CA}">
      <dgm:prSet/>
      <dgm:spPr/>
      <dgm:t>
        <a:bodyPr/>
        <a:lstStyle/>
        <a:p>
          <a:endParaRPr lang="en-US"/>
        </a:p>
      </dgm:t>
    </dgm:pt>
    <dgm:pt modelId="{1F21A003-0BBD-4C94-AB7F-06D27B9BE5BF}" type="parTrans" cxnId="{F9BDBBF8-A6BE-4CD3-9E47-BE9671D142CA}">
      <dgm:prSet/>
      <dgm:spPr/>
      <dgm:t>
        <a:bodyPr/>
        <a:lstStyle/>
        <a:p>
          <a:endParaRPr lang="en-US"/>
        </a:p>
      </dgm:t>
    </dgm:pt>
    <dgm:pt modelId="{82F449C8-2ADC-4245-983D-BDB6EC04B0F3}">
      <dgm:prSet phldrT="[Text]"/>
      <dgm:spPr/>
      <dgm:t>
        <a:bodyPr/>
        <a:lstStyle/>
        <a:p>
          <a:r>
            <a:rPr lang="en-US" dirty="0"/>
            <a:t> Anomaly Detection</a:t>
          </a:r>
        </a:p>
      </dgm:t>
    </dgm:pt>
    <dgm:pt modelId="{0A6CCCBC-5C53-424B-A493-8734FBF74914}" type="parTrans" cxnId="{D5C88668-8F0E-477E-9450-60FB579C2254}">
      <dgm:prSet/>
      <dgm:spPr/>
      <dgm:t>
        <a:bodyPr/>
        <a:lstStyle/>
        <a:p>
          <a:endParaRPr lang="en-US"/>
        </a:p>
      </dgm:t>
    </dgm:pt>
    <dgm:pt modelId="{F1B25CF7-72A2-4864-BBDF-8DACB5503023}" type="sibTrans" cxnId="{D5C88668-8F0E-477E-9450-60FB579C2254}">
      <dgm:prSet/>
      <dgm:spPr/>
      <dgm:t>
        <a:bodyPr/>
        <a:lstStyle/>
        <a:p>
          <a:endParaRPr lang="en-US"/>
        </a:p>
      </dgm:t>
    </dgm:pt>
    <dgm:pt modelId="{3A6AC22B-D163-4D50-8A35-58FD38B5AEF5}">
      <dgm:prSet phldrT="[Text]"/>
      <dgm:spPr/>
      <dgm:t>
        <a:bodyPr/>
        <a:lstStyle/>
        <a:p>
          <a:r>
            <a:rPr lang="en-US" dirty="0"/>
            <a:t>Threat Advisory </a:t>
          </a:r>
        </a:p>
      </dgm:t>
    </dgm:pt>
    <dgm:pt modelId="{B5E9F79D-2786-4D5A-8351-0079F5DAF751}" type="parTrans" cxnId="{47220D33-A710-496A-8C5C-FABC1F5719DF}">
      <dgm:prSet/>
      <dgm:spPr/>
      <dgm:t>
        <a:bodyPr/>
        <a:lstStyle/>
        <a:p>
          <a:endParaRPr lang="en-US"/>
        </a:p>
      </dgm:t>
    </dgm:pt>
    <dgm:pt modelId="{7E3B7BD8-9D7C-4451-8CCA-ED066758457E}" type="sibTrans" cxnId="{47220D33-A710-496A-8C5C-FABC1F5719DF}">
      <dgm:prSet/>
      <dgm:spPr/>
      <dgm:t>
        <a:bodyPr/>
        <a:lstStyle/>
        <a:p>
          <a:endParaRPr lang="en-US"/>
        </a:p>
      </dgm:t>
    </dgm:pt>
    <dgm:pt modelId="{005905A5-28D4-4717-9A02-B42678E93301}">
      <dgm:prSet phldrT="[Text]"/>
      <dgm:spPr/>
      <dgm:t>
        <a:bodyPr/>
        <a:lstStyle/>
        <a:p>
          <a:r>
            <a:rPr lang="en-US" dirty="0"/>
            <a:t> OT Security Awareness Workshops</a:t>
          </a:r>
        </a:p>
      </dgm:t>
    </dgm:pt>
    <dgm:pt modelId="{225C264E-C134-419A-B0A7-62459B819D62}" type="parTrans" cxnId="{5E62D47B-D9A4-494D-9D2C-823DA6BEB93D}">
      <dgm:prSet/>
      <dgm:spPr/>
      <dgm:t>
        <a:bodyPr/>
        <a:lstStyle/>
        <a:p>
          <a:endParaRPr lang="en-US"/>
        </a:p>
      </dgm:t>
    </dgm:pt>
    <dgm:pt modelId="{DA4539AE-2ECF-459F-B20A-9EB1CDE29BDF}" type="sibTrans" cxnId="{5E62D47B-D9A4-494D-9D2C-823DA6BEB93D}">
      <dgm:prSet/>
      <dgm:spPr/>
      <dgm:t>
        <a:bodyPr/>
        <a:lstStyle/>
        <a:p>
          <a:endParaRPr lang="en-US"/>
        </a:p>
      </dgm:t>
    </dgm:pt>
    <dgm:pt modelId="{877B646E-24BA-4E66-BCDD-E36EFC170B20}">
      <dgm:prSet phldrT="[Text]"/>
      <dgm:spPr/>
      <dgm:t>
        <a:bodyPr/>
        <a:lstStyle/>
        <a:p>
          <a:r>
            <a:rPr lang="en-US" dirty="0"/>
            <a:t> Maturity assessments   </a:t>
          </a:r>
        </a:p>
      </dgm:t>
    </dgm:pt>
    <dgm:pt modelId="{C6C05E03-5A31-47BC-9C28-E62E03803CC9}" type="parTrans" cxnId="{4DF25334-83D1-4154-A8CA-15537475B928}">
      <dgm:prSet/>
      <dgm:spPr/>
      <dgm:t>
        <a:bodyPr/>
        <a:lstStyle/>
        <a:p>
          <a:endParaRPr lang="en-US"/>
        </a:p>
      </dgm:t>
    </dgm:pt>
    <dgm:pt modelId="{DF8BCFC3-5F9A-4243-B1C8-980887EEE378}" type="sibTrans" cxnId="{4DF25334-83D1-4154-A8CA-15537475B928}">
      <dgm:prSet/>
      <dgm:spPr/>
      <dgm:t>
        <a:bodyPr/>
        <a:lstStyle/>
        <a:p>
          <a:endParaRPr lang="en-US"/>
        </a:p>
      </dgm:t>
    </dgm:pt>
    <dgm:pt modelId="{17A391ED-37CD-460B-A2A3-8529111BDE58}">
      <dgm:prSet phldrT="[Text]"/>
      <dgm:spPr/>
      <dgm:t>
        <a:bodyPr/>
        <a:lstStyle/>
        <a:p>
          <a:r>
            <a:rPr lang="en-US" dirty="0"/>
            <a:t>Use Case &amp; Workflow Design</a:t>
          </a:r>
        </a:p>
      </dgm:t>
    </dgm:pt>
    <dgm:pt modelId="{0832A5E3-9F3E-4B01-939C-C7DDF96551DF}" type="parTrans" cxnId="{03F0176A-3748-473E-9929-5A5DCF58F06F}">
      <dgm:prSet/>
      <dgm:spPr/>
      <dgm:t>
        <a:bodyPr/>
        <a:lstStyle/>
        <a:p>
          <a:endParaRPr lang="en-US"/>
        </a:p>
      </dgm:t>
    </dgm:pt>
    <dgm:pt modelId="{7394056B-724B-45B7-8572-5378E6E5E344}" type="sibTrans" cxnId="{03F0176A-3748-473E-9929-5A5DCF58F06F}">
      <dgm:prSet/>
      <dgm:spPr/>
      <dgm:t>
        <a:bodyPr/>
        <a:lstStyle/>
        <a:p>
          <a:endParaRPr lang="en-US"/>
        </a:p>
      </dgm:t>
    </dgm:pt>
    <dgm:pt modelId="{FBDBDC39-13AC-4096-9382-C466D0E7AC5B}">
      <dgm:prSet phldrT="[Text]"/>
      <dgm:spPr/>
      <dgm:t>
        <a:bodyPr/>
        <a:lstStyle/>
        <a:p>
          <a:r>
            <a:rPr lang="en-US" dirty="0"/>
            <a:t>Network Segmentation</a:t>
          </a:r>
        </a:p>
      </dgm:t>
    </dgm:pt>
    <dgm:pt modelId="{F0E29765-DDEA-4E62-92C5-57B4A19C1D0C}" type="parTrans" cxnId="{1CFAD2FC-FA46-47AD-9991-0A81D6F06C07}">
      <dgm:prSet/>
      <dgm:spPr/>
      <dgm:t>
        <a:bodyPr/>
        <a:lstStyle/>
        <a:p>
          <a:endParaRPr lang="en-US"/>
        </a:p>
      </dgm:t>
    </dgm:pt>
    <dgm:pt modelId="{9467F8AC-D190-4392-8D08-5F8D7A8123D2}" type="sibTrans" cxnId="{1CFAD2FC-FA46-47AD-9991-0A81D6F06C07}">
      <dgm:prSet/>
      <dgm:spPr/>
      <dgm:t>
        <a:bodyPr/>
        <a:lstStyle/>
        <a:p>
          <a:endParaRPr lang="en-US"/>
        </a:p>
      </dgm:t>
    </dgm:pt>
    <dgm:pt modelId="{4CFB6EF2-97E0-4AB5-A133-F90527526E1A}">
      <dgm:prSet phldrT="[Text]"/>
      <dgm:spPr/>
      <dgm:t>
        <a:bodyPr/>
        <a:lstStyle/>
        <a:p>
          <a:r>
            <a:rPr lang="en-US" dirty="0"/>
            <a:t>Analyze network traffic flow</a:t>
          </a:r>
        </a:p>
      </dgm:t>
    </dgm:pt>
    <dgm:pt modelId="{3F68C2A4-7173-4AA0-9A71-B0B27A4CF43E}" type="parTrans" cxnId="{6FF38B4B-FCDA-42CF-A20C-53350FD1C114}">
      <dgm:prSet/>
      <dgm:spPr/>
      <dgm:t>
        <a:bodyPr/>
        <a:lstStyle/>
        <a:p>
          <a:endParaRPr lang="en-US"/>
        </a:p>
      </dgm:t>
    </dgm:pt>
    <dgm:pt modelId="{BCD2E3D8-8FF5-4D82-A87D-348D344EEA5E}" type="sibTrans" cxnId="{6FF38B4B-FCDA-42CF-A20C-53350FD1C114}">
      <dgm:prSet/>
      <dgm:spPr/>
      <dgm:t>
        <a:bodyPr/>
        <a:lstStyle/>
        <a:p>
          <a:endParaRPr lang="en-US"/>
        </a:p>
      </dgm:t>
    </dgm:pt>
    <dgm:pt modelId="{ED9BFE51-854B-4995-89E3-586787615BFF}">
      <dgm:prSet phldrT="[Text]"/>
      <dgm:spPr/>
      <dgm:t>
        <a:bodyPr/>
        <a:lstStyle/>
        <a:p>
          <a:r>
            <a:rPr lang="en-US" dirty="0"/>
            <a:t>OT Security Incident Monitoring  &amp; Response</a:t>
          </a:r>
        </a:p>
      </dgm:t>
    </dgm:pt>
    <dgm:pt modelId="{3C44A84A-1630-46AD-87C2-E1916DF8A11F}" type="parTrans" cxnId="{2E0FE5E8-B87C-4203-8482-C4F97C932220}">
      <dgm:prSet/>
      <dgm:spPr/>
      <dgm:t>
        <a:bodyPr/>
        <a:lstStyle/>
        <a:p>
          <a:endParaRPr lang="en-US"/>
        </a:p>
      </dgm:t>
    </dgm:pt>
    <dgm:pt modelId="{1940EBCE-17AC-4F15-8287-F6B1BFD1992F}" type="sibTrans" cxnId="{2E0FE5E8-B87C-4203-8482-C4F97C932220}">
      <dgm:prSet/>
      <dgm:spPr/>
      <dgm:t>
        <a:bodyPr/>
        <a:lstStyle/>
        <a:p>
          <a:endParaRPr lang="en-US"/>
        </a:p>
      </dgm:t>
    </dgm:pt>
    <dgm:pt modelId="{7B70BAB4-0140-47B9-B6EE-4E2BA1F91F6F}">
      <dgm:prSet phldrT="[Text]"/>
      <dgm:spPr/>
      <dgm:t>
        <a:bodyPr/>
        <a:lstStyle/>
        <a:p>
          <a:r>
            <a:rPr lang="en-US" dirty="0"/>
            <a:t>Design &amp; Review network architecture as per industry standards like IEC 62443</a:t>
          </a:r>
        </a:p>
      </dgm:t>
    </dgm:pt>
    <dgm:pt modelId="{1135A50E-0CCF-47FA-9FD6-A7D6401F5772}" type="parTrans" cxnId="{7E2E3680-0899-4AF4-B199-7DA0891C29B3}">
      <dgm:prSet/>
      <dgm:spPr/>
      <dgm:t>
        <a:bodyPr/>
        <a:lstStyle/>
        <a:p>
          <a:endParaRPr lang="en-US"/>
        </a:p>
      </dgm:t>
    </dgm:pt>
    <dgm:pt modelId="{F3CB920F-6E67-4544-998F-F92913A58BD6}" type="sibTrans" cxnId="{7E2E3680-0899-4AF4-B199-7DA0891C29B3}">
      <dgm:prSet/>
      <dgm:spPr/>
      <dgm:t>
        <a:bodyPr/>
        <a:lstStyle/>
        <a:p>
          <a:endParaRPr lang="en-US"/>
        </a:p>
      </dgm:t>
    </dgm:pt>
    <dgm:pt modelId="{87396F48-B563-4BA6-A999-D6DE3D42D85A}">
      <dgm:prSet phldrT="[Text]"/>
      <dgm:spPr/>
      <dgm:t>
        <a:bodyPr/>
        <a:lstStyle/>
        <a:p>
          <a:r>
            <a:rPr lang="en-US" dirty="0"/>
            <a:t>OT Firewalls : Implementation &amp; Support</a:t>
          </a:r>
        </a:p>
      </dgm:t>
    </dgm:pt>
    <dgm:pt modelId="{4739B52C-01B7-48F7-B90D-C1203A8B4D86}" type="parTrans" cxnId="{BA3C69EC-D532-4D66-BEFE-3BFAD454FE07}">
      <dgm:prSet/>
      <dgm:spPr/>
      <dgm:t>
        <a:bodyPr/>
        <a:lstStyle/>
        <a:p>
          <a:endParaRPr lang="en-US"/>
        </a:p>
      </dgm:t>
    </dgm:pt>
    <dgm:pt modelId="{B41660F8-51B9-4E80-9BBD-67C96FC5C15D}" type="sibTrans" cxnId="{BA3C69EC-D532-4D66-BEFE-3BFAD454FE07}">
      <dgm:prSet/>
      <dgm:spPr/>
      <dgm:t>
        <a:bodyPr/>
        <a:lstStyle/>
        <a:p>
          <a:endParaRPr lang="en-US"/>
        </a:p>
      </dgm:t>
    </dgm:pt>
    <dgm:pt modelId="{3D33634C-35D3-41BF-8767-4771D6FECCB7}">
      <dgm:prSet phldrT="[Text]"/>
      <dgm:spPr/>
      <dgm:t>
        <a:bodyPr/>
        <a:lstStyle/>
        <a:p>
          <a:r>
            <a:rPr lang="en-US" dirty="0"/>
            <a:t>OT logs integration with SIEM</a:t>
          </a:r>
        </a:p>
      </dgm:t>
    </dgm:pt>
    <dgm:pt modelId="{3FA61BC5-0EA3-4EBE-9BC0-A57E18270698}" type="parTrans" cxnId="{6AA4EF60-84E6-47AA-A6EC-D2FB6EC14A1B}">
      <dgm:prSet/>
      <dgm:spPr/>
      <dgm:t>
        <a:bodyPr/>
        <a:lstStyle/>
        <a:p>
          <a:endParaRPr lang="en-US"/>
        </a:p>
      </dgm:t>
    </dgm:pt>
    <dgm:pt modelId="{F38458B8-913C-4607-9C81-3888C633A5BB}" type="sibTrans" cxnId="{6AA4EF60-84E6-47AA-A6EC-D2FB6EC14A1B}">
      <dgm:prSet/>
      <dgm:spPr/>
      <dgm:t>
        <a:bodyPr/>
        <a:lstStyle/>
        <a:p>
          <a:endParaRPr lang="en-US"/>
        </a:p>
      </dgm:t>
    </dgm:pt>
    <dgm:pt modelId="{79F0698F-0933-495F-B8FF-21D1A983E839}">
      <dgm:prSet phldrT="[Text]"/>
      <dgm:spPr/>
      <dgm:t>
        <a:bodyPr/>
        <a:lstStyle/>
        <a:p>
          <a:r>
            <a:rPr lang="en-US" dirty="0"/>
            <a:t>Implementation &amp; Support </a:t>
          </a:r>
        </a:p>
      </dgm:t>
    </dgm:pt>
    <dgm:pt modelId="{F376E1A6-F2A5-4262-BE29-F9360294AA91}" type="parTrans" cxnId="{15934FA0-6789-4FC3-A66E-21DF8963BB2A}">
      <dgm:prSet/>
      <dgm:spPr/>
      <dgm:t>
        <a:bodyPr/>
        <a:lstStyle/>
        <a:p>
          <a:endParaRPr lang="en-US"/>
        </a:p>
      </dgm:t>
    </dgm:pt>
    <dgm:pt modelId="{977EA44F-E3F7-4B2E-BB0A-FEF2885E2592}" type="sibTrans" cxnId="{15934FA0-6789-4FC3-A66E-21DF8963BB2A}">
      <dgm:prSet/>
      <dgm:spPr/>
      <dgm:t>
        <a:bodyPr/>
        <a:lstStyle/>
        <a:p>
          <a:endParaRPr lang="en-US"/>
        </a:p>
      </dgm:t>
    </dgm:pt>
    <dgm:pt modelId="{835959C7-CBCD-4DDF-B12A-B35F0A91B013}">
      <dgm:prSet phldrT="[Text]"/>
      <dgm:spPr/>
      <dgm:t>
        <a:bodyPr/>
        <a:lstStyle/>
        <a:p>
          <a:r>
            <a:rPr lang="en-US" dirty="0"/>
            <a:t>Integration with SIEM</a:t>
          </a:r>
        </a:p>
      </dgm:t>
    </dgm:pt>
    <dgm:pt modelId="{4564412F-2C22-4941-8B40-D07CB5722452}" type="parTrans" cxnId="{E6B9A160-EEAC-45C4-8846-F44B90039886}">
      <dgm:prSet/>
      <dgm:spPr/>
      <dgm:t>
        <a:bodyPr/>
        <a:lstStyle/>
        <a:p>
          <a:endParaRPr lang="en-US"/>
        </a:p>
      </dgm:t>
    </dgm:pt>
    <dgm:pt modelId="{6CAEA2AD-8EE8-42A1-BABE-A319ADAD6482}" type="sibTrans" cxnId="{E6B9A160-EEAC-45C4-8846-F44B90039886}">
      <dgm:prSet/>
      <dgm:spPr/>
      <dgm:t>
        <a:bodyPr/>
        <a:lstStyle/>
        <a:p>
          <a:endParaRPr lang="en-US"/>
        </a:p>
      </dgm:t>
    </dgm:pt>
    <dgm:pt modelId="{47581E3E-28AD-41EB-AB46-6644E0083896}">
      <dgm:prSet phldrT="[Text]"/>
      <dgm:spPr/>
      <dgm:t>
        <a:bodyPr/>
        <a:lstStyle/>
        <a:p>
          <a:r>
            <a:rPr lang="en-US" dirty="0"/>
            <a:t>Use case development</a:t>
          </a:r>
        </a:p>
      </dgm:t>
    </dgm:pt>
    <dgm:pt modelId="{41A8B242-ABCE-495A-B98A-E3A3811D9B44}" type="parTrans" cxnId="{63D3BE99-D0A0-48B5-BED1-F3D81BD653B0}">
      <dgm:prSet/>
      <dgm:spPr/>
      <dgm:t>
        <a:bodyPr/>
        <a:lstStyle/>
        <a:p>
          <a:endParaRPr lang="en-US"/>
        </a:p>
      </dgm:t>
    </dgm:pt>
    <dgm:pt modelId="{0D520428-C6BC-4CC5-92B7-CDB8CBFBFB70}" type="sibTrans" cxnId="{63D3BE99-D0A0-48B5-BED1-F3D81BD653B0}">
      <dgm:prSet/>
      <dgm:spPr/>
      <dgm:t>
        <a:bodyPr/>
        <a:lstStyle/>
        <a:p>
          <a:endParaRPr lang="en-US"/>
        </a:p>
      </dgm:t>
    </dgm:pt>
    <dgm:pt modelId="{8B9F3572-A343-4D92-8B04-51D691A14262}" type="pres">
      <dgm:prSet presAssocID="{3FF9C83A-B8EE-45F4-B8F4-F9BB2851DB08}" presName="Name0" presStyleCnt="0">
        <dgm:presLayoutVars>
          <dgm:dir/>
          <dgm:animLvl val="lvl"/>
          <dgm:resizeHandles val="exact"/>
        </dgm:presLayoutVars>
      </dgm:prSet>
      <dgm:spPr/>
    </dgm:pt>
    <dgm:pt modelId="{7034D8FC-CA63-4F5D-B9BC-911071FFC0BD}" type="pres">
      <dgm:prSet presAssocID="{526A6BE6-A7B0-46BD-9A48-D2AD33F191B6}" presName="linNode" presStyleCnt="0"/>
      <dgm:spPr/>
    </dgm:pt>
    <dgm:pt modelId="{967F32E3-4B4A-494D-8546-4F2C31288D4F}" type="pres">
      <dgm:prSet presAssocID="{526A6BE6-A7B0-46BD-9A48-D2AD33F191B6}" presName="parentText" presStyleLbl="node1" presStyleIdx="0" presStyleCnt="6">
        <dgm:presLayoutVars>
          <dgm:chMax val="1"/>
          <dgm:bulletEnabled val="1"/>
        </dgm:presLayoutVars>
      </dgm:prSet>
      <dgm:spPr/>
    </dgm:pt>
    <dgm:pt modelId="{0D4B3B81-282D-4FDC-BC4D-19E9568CF5F3}" type="pres">
      <dgm:prSet presAssocID="{526A6BE6-A7B0-46BD-9A48-D2AD33F191B6}" presName="descendantText" presStyleLbl="alignAccFollowNode1" presStyleIdx="0" presStyleCnt="6">
        <dgm:presLayoutVars>
          <dgm:bulletEnabled val="1"/>
        </dgm:presLayoutVars>
      </dgm:prSet>
      <dgm:spPr/>
    </dgm:pt>
    <dgm:pt modelId="{419774C8-5E8F-46CA-8D54-8EAD9A1204C1}" type="pres">
      <dgm:prSet presAssocID="{109D83FE-F7F6-4C00-8FB7-153C7F9035EE}" presName="sp" presStyleCnt="0"/>
      <dgm:spPr/>
    </dgm:pt>
    <dgm:pt modelId="{8C1AC797-60FB-4C19-B213-05B6E2C54611}" type="pres">
      <dgm:prSet presAssocID="{761EEB6B-3C66-4483-B25C-A4A6E15906A4}" presName="linNode" presStyleCnt="0"/>
      <dgm:spPr/>
    </dgm:pt>
    <dgm:pt modelId="{F00EA4EC-73EA-45A7-A120-CA2A4FE7C085}" type="pres">
      <dgm:prSet presAssocID="{761EEB6B-3C66-4483-B25C-A4A6E15906A4}" presName="parentText" presStyleLbl="node1" presStyleIdx="1" presStyleCnt="6">
        <dgm:presLayoutVars>
          <dgm:chMax val="1"/>
          <dgm:bulletEnabled val="1"/>
        </dgm:presLayoutVars>
      </dgm:prSet>
      <dgm:spPr/>
    </dgm:pt>
    <dgm:pt modelId="{D724A845-F46B-422B-9A90-5864DDB32422}" type="pres">
      <dgm:prSet presAssocID="{761EEB6B-3C66-4483-B25C-A4A6E15906A4}" presName="descendantText" presStyleLbl="alignAccFollowNode1" presStyleIdx="1" presStyleCnt="6">
        <dgm:presLayoutVars>
          <dgm:bulletEnabled val="1"/>
        </dgm:presLayoutVars>
      </dgm:prSet>
      <dgm:spPr/>
    </dgm:pt>
    <dgm:pt modelId="{13D9692D-626E-42E2-A115-29027E9C289B}" type="pres">
      <dgm:prSet presAssocID="{AE76DA05-3D12-48EA-9BB3-54DC29CCD3A1}" presName="sp" presStyleCnt="0"/>
      <dgm:spPr/>
    </dgm:pt>
    <dgm:pt modelId="{0DBEDAA8-06ED-4EF1-A653-7DEA5AC46935}" type="pres">
      <dgm:prSet presAssocID="{37CD6574-2A06-4341-9D06-011608793057}" presName="linNode" presStyleCnt="0"/>
      <dgm:spPr/>
    </dgm:pt>
    <dgm:pt modelId="{4CFFC86E-BB26-449B-9DC8-624FEDF2D1DC}" type="pres">
      <dgm:prSet presAssocID="{37CD6574-2A06-4341-9D06-011608793057}" presName="parentText" presStyleLbl="node1" presStyleIdx="2" presStyleCnt="6">
        <dgm:presLayoutVars>
          <dgm:chMax val="1"/>
          <dgm:bulletEnabled val="1"/>
        </dgm:presLayoutVars>
      </dgm:prSet>
      <dgm:spPr/>
    </dgm:pt>
    <dgm:pt modelId="{B35A39AB-6B99-4971-8734-8FCA48C869C1}" type="pres">
      <dgm:prSet presAssocID="{37CD6574-2A06-4341-9D06-011608793057}" presName="descendantText" presStyleLbl="alignAccFollowNode1" presStyleIdx="2" presStyleCnt="6">
        <dgm:presLayoutVars>
          <dgm:bulletEnabled val="1"/>
        </dgm:presLayoutVars>
      </dgm:prSet>
      <dgm:spPr/>
    </dgm:pt>
    <dgm:pt modelId="{2230FEDC-9B33-44BF-8514-5A6C8F3CB105}" type="pres">
      <dgm:prSet presAssocID="{0B87F6A3-ADD5-4848-9EC5-B12635E4E72E}" presName="sp" presStyleCnt="0"/>
      <dgm:spPr/>
    </dgm:pt>
    <dgm:pt modelId="{7D9B08FD-6911-43CA-89EC-F7461B0B475E}" type="pres">
      <dgm:prSet presAssocID="{998C5192-86E0-4E27-8AE3-8199AE8C4BB8}" presName="linNode" presStyleCnt="0"/>
      <dgm:spPr/>
    </dgm:pt>
    <dgm:pt modelId="{DD7A7A65-A7E3-44BC-B2E1-67380AADB8C5}" type="pres">
      <dgm:prSet presAssocID="{998C5192-86E0-4E27-8AE3-8199AE8C4BB8}" presName="parentText" presStyleLbl="node1" presStyleIdx="3" presStyleCnt="6">
        <dgm:presLayoutVars>
          <dgm:chMax val="1"/>
          <dgm:bulletEnabled val="1"/>
        </dgm:presLayoutVars>
      </dgm:prSet>
      <dgm:spPr/>
    </dgm:pt>
    <dgm:pt modelId="{EC9C3593-7ECF-4A80-9FB0-95D7694F3AC3}" type="pres">
      <dgm:prSet presAssocID="{998C5192-86E0-4E27-8AE3-8199AE8C4BB8}" presName="descendantText" presStyleLbl="alignAccFollowNode1" presStyleIdx="3" presStyleCnt="6">
        <dgm:presLayoutVars>
          <dgm:bulletEnabled val="1"/>
        </dgm:presLayoutVars>
      </dgm:prSet>
      <dgm:spPr/>
    </dgm:pt>
    <dgm:pt modelId="{97E0FE26-B1B2-40A5-8418-133921CD27C2}" type="pres">
      <dgm:prSet presAssocID="{5C8F576E-AA4E-4F71-9E77-C2ACEE28D74F}" presName="sp" presStyleCnt="0"/>
      <dgm:spPr/>
    </dgm:pt>
    <dgm:pt modelId="{2D2A0C4F-229C-4F29-90BC-F5D0D380FCB0}" type="pres">
      <dgm:prSet presAssocID="{FBDBDC39-13AC-4096-9382-C466D0E7AC5B}" presName="linNode" presStyleCnt="0"/>
      <dgm:spPr/>
    </dgm:pt>
    <dgm:pt modelId="{A8516032-E798-4B16-8123-3589BDFDB2E7}" type="pres">
      <dgm:prSet presAssocID="{FBDBDC39-13AC-4096-9382-C466D0E7AC5B}" presName="parentText" presStyleLbl="node1" presStyleIdx="4" presStyleCnt="6">
        <dgm:presLayoutVars>
          <dgm:chMax val="1"/>
          <dgm:bulletEnabled val="1"/>
        </dgm:presLayoutVars>
      </dgm:prSet>
      <dgm:spPr/>
    </dgm:pt>
    <dgm:pt modelId="{12AA9475-A446-41FF-B147-E97C0549FEB7}" type="pres">
      <dgm:prSet presAssocID="{FBDBDC39-13AC-4096-9382-C466D0E7AC5B}" presName="descendantText" presStyleLbl="alignAccFollowNode1" presStyleIdx="4" presStyleCnt="6">
        <dgm:presLayoutVars>
          <dgm:bulletEnabled val="1"/>
        </dgm:presLayoutVars>
      </dgm:prSet>
      <dgm:spPr/>
    </dgm:pt>
    <dgm:pt modelId="{2A908A52-4E47-491B-BB3B-0CD97D33C428}" type="pres">
      <dgm:prSet presAssocID="{9467F8AC-D190-4392-8D08-5F8D7A8123D2}" presName="sp" presStyleCnt="0"/>
      <dgm:spPr/>
    </dgm:pt>
    <dgm:pt modelId="{3480050F-A3F4-4FB8-8D5D-857B3092F5E4}" type="pres">
      <dgm:prSet presAssocID="{CEA29155-A9E9-42BD-921A-3DC3CF6A0D46}" presName="linNode" presStyleCnt="0"/>
      <dgm:spPr/>
    </dgm:pt>
    <dgm:pt modelId="{6A1DB576-A8EC-485E-AF74-181896CDF5F4}" type="pres">
      <dgm:prSet presAssocID="{CEA29155-A9E9-42BD-921A-3DC3CF6A0D46}" presName="parentText" presStyleLbl="node1" presStyleIdx="5" presStyleCnt="6">
        <dgm:presLayoutVars>
          <dgm:chMax val="1"/>
          <dgm:bulletEnabled val="1"/>
        </dgm:presLayoutVars>
      </dgm:prSet>
      <dgm:spPr/>
    </dgm:pt>
    <dgm:pt modelId="{D73EBA99-5C47-4AEE-B50E-96438EFD96EB}" type="pres">
      <dgm:prSet presAssocID="{CEA29155-A9E9-42BD-921A-3DC3CF6A0D46}" presName="descendantText" presStyleLbl="alignAccFollowNode1" presStyleIdx="5" presStyleCnt="6">
        <dgm:presLayoutVars>
          <dgm:bulletEnabled val="1"/>
        </dgm:presLayoutVars>
      </dgm:prSet>
      <dgm:spPr/>
    </dgm:pt>
  </dgm:ptLst>
  <dgm:cxnLst>
    <dgm:cxn modelId="{38A57009-53C8-4676-BED7-4484F11E88EC}" srcId="{3FF9C83A-B8EE-45F4-B8F4-F9BB2851DB08}" destId="{CEA29155-A9E9-42BD-921A-3DC3CF6A0D46}" srcOrd="5" destOrd="0" parTransId="{97A74C8C-D2FD-46E3-85D4-EFDAD9D3E951}" sibTransId="{A560A60F-D5CA-4823-9073-C87142FF29D2}"/>
    <dgm:cxn modelId="{A56CA010-86DD-46B1-BBC3-58433B0BE627}" srcId="{526A6BE6-A7B0-46BD-9A48-D2AD33F191B6}" destId="{38C30416-FBCD-42BD-B9D1-A561E445BD87}" srcOrd="2" destOrd="0" parTransId="{FC8F1E60-BDFF-4100-8849-F6784B03A334}" sibTransId="{86444EFB-76CC-4741-98B1-E8FFE6AFE225}"/>
    <dgm:cxn modelId="{FB5CA911-F772-4617-AA64-981BF924C9EB}" type="presOf" srcId="{38C30416-FBCD-42BD-B9D1-A561E445BD87}" destId="{0D4B3B81-282D-4FDC-BC4D-19E9568CF5F3}" srcOrd="0" destOrd="2" presId="urn:microsoft.com/office/officeart/2005/8/layout/vList5"/>
    <dgm:cxn modelId="{1E346A13-B030-4AEA-8440-0A04CFAA6E16}" type="presOf" srcId="{3D33634C-35D3-41BF-8767-4771D6FECCB7}" destId="{D73EBA99-5C47-4AEE-B50E-96438EFD96EB}" srcOrd="0" destOrd="0" presId="urn:microsoft.com/office/officeart/2005/8/layout/vList5"/>
    <dgm:cxn modelId="{7D8BF51D-2347-4088-8B54-63BF038C65B2}" type="presOf" srcId="{3A6AC22B-D163-4D50-8A35-58FD38B5AEF5}" destId="{B35A39AB-6B99-4971-8734-8FCA48C869C1}" srcOrd="0" destOrd="3" presId="urn:microsoft.com/office/officeart/2005/8/layout/vList5"/>
    <dgm:cxn modelId="{1CF6FF1E-6B4E-4E41-9024-F91E98857B84}" type="presOf" srcId="{4CFB6EF2-97E0-4AB5-A133-F90527526E1A}" destId="{12AA9475-A446-41FF-B147-E97C0549FEB7}" srcOrd="0" destOrd="0" presId="urn:microsoft.com/office/officeart/2005/8/layout/vList5"/>
    <dgm:cxn modelId="{752F5F20-6D54-4C57-86C1-1E98F48B224A}" type="presOf" srcId="{FBDBDC39-13AC-4096-9382-C466D0E7AC5B}" destId="{A8516032-E798-4B16-8123-3589BDFDB2E7}" srcOrd="0" destOrd="0" presId="urn:microsoft.com/office/officeart/2005/8/layout/vList5"/>
    <dgm:cxn modelId="{3C1D4021-0514-4683-A7BD-2B87AA9FBF78}" type="presOf" srcId="{526A6BE6-A7B0-46BD-9A48-D2AD33F191B6}" destId="{967F32E3-4B4A-494D-8546-4F2C31288D4F}" srcOrd="0" destOrd="0" presId="urn:microsoft.com/office/officeart/2005/8/layout/vList5"/>
    <dgm:cxn modelId="{0F4BCF32-A4B4-4784-B225-0636417F2C90}" type="presOf" srcId="{835959C7-CBCD-4DDF-B12A-B35F0A91B013}" destId="{EC9C3593-7ECF-4A80-9FB0-95D7694F3AC3}" srcOrd="0" destOrd="2" presId="urn:microsoft.com/office/officeart/2005/8/layout/vList5"/>
    <dgm:cxn modelId="{47220D33-A710-496A-8C5C-FABC1F5719DF}" srcId="{37CD6574-2A06-4341-9D06-011608793057}" destId="{3A6AC22B-D163-4D50-8A35-58FD38B5AEF5}" srcOrd="3" destOrd="0" parTransId="{B5E9F79D-2786-4D5A-8351-0079F5DAF751}" sibTransId="{7E3B7BD8-9D7C-4451-8CCA-ED066758457E}"/>
    <dgm:cxn modelId="{4DF25334-83D1-4154-A8CA-15537475B928}" srcId="{526A6BE6-A7B0-46BD-9A48-D2AD33F191B6}" destId="{877B646E-24BA-4E66-BCDD-E36EFC170B20}" srcOrd="3" destOrd="0" parTransId="{C6C05E03-5A31-47BC-9C28-E62E03803CC9}" sibTransId="{DF8BCFC3-5F9A-4243-B1C8-980887EEE378}"/>
    <dgm:cxn modelId="{A4706337-BF36-4317-8067-7477D45113CA}" type="presOf" srcId="{47581E3E-28AD-41EB-AB46-6644E0083896}" destId="{D73EBA99-5C47-4AEE-B50E-96438EFD96EB}" srcOrd="0" destOrd="2" presId="urn:microsoft.com/office/officeart/2005/8/layout/vList5"/>
    <dgm:cxn modelId="{B056633D-4154-4C1B-B139-FEA2516D40F8}" srcId="{761EEB6B-3C66-4483-B25C-A4A6E15906A4}" destId="{1B097BE2-59D6-4CD8-91E2-D072D6927D15}" srcOrd="1" destOrd="0" parTransId="{9C0A83F2-BBE5-474C-854D-5478118733ED}" sibTransId="{E6474C71-8A5D-4EB1-BE0B-0B630AA070BA}"/>
    <dgm:cxn modelId="{B7AD855F-1227-448A-B954-5D0DEC31A4B0}" type="presOf" srcId="{ED9BFE51-854B-4995-89E3-586787615BFF}" destId="{D73EBA99-5C47-4AEE-B50E-96438EFD96EB}" srcOrd="0" destOrd="1" presId="urn:microsoft.com/office/officeart/2005/8/layout/vList5"/>
    <dgm:cxn modelId="{E6B9A160-EEAC-45C4-8846-F44B90039886}" srcId="{998C5192-86E0-4E27-8AE3-8199AE8C4BB8}" destId="{835959C7-CBCD-4DDF-B12A-B35F0A91B013}" srcOrd="2" destOrd="0" parTransId="{4564412F-2C22-4941-8B40-D07CB5722452}" sibTransId="{6CAEA2AD-8EE8-42A1-BABE-A319ADAD6482}"/>
    <dgm:cxn modelId="{6AA4EF60-84E6-47AA-A6EC-D2FB6EC14A1B}" srcId="{CEA29155-A9E9-42BD-921A-3DC3CF6A0D46}" destId="{3D33634C-35D3-41BF-8767-4771D6FECCB7}" srcOrd="0" destOrd="0" parTransId="{3FA61BC5-0EA3-4EBE-9BC0-A57E18270698}" sibTransId="{F38458B8-913C-4607-9C81-3888C633A5BB}"/>
    <dgm:cxn modelId="{75870A61-E372-4A2F-82E6-C5A8FEB33A61}" type="presOf" srcId="{04BECA77-A753-4C0D-9FFF-9899376EADE1}" destId="{B35A39AB-6B99-4971-8734-8FCA48C869C1}" srcOrd="0" destOrd="0" presId="urn:microsoft.com/office/officeart/2005/8/layout/vList5"/>
    <dgm:cxn modelId="{1EBB7242-5F47-46B7-8D92-8CA3ED111719}" type="presOf" srcId="{17A391ED-37CD-460B-A2A3-8529111BDE58}" destId="{EC9C3593-7ECF-4A80-9FB0-95D7694F3AC3}" srcOrd="0" destOrd="0" presId="urn:microsoft.com/office/officeart/2005/8/layout/vList5"/>
    <dgm:cxn modelId="{1878B143-9A03-4F59-B311-A37BBA161B76}" type="presOf" srcId="{1B097BE2-59D6-4CD8-91E2-D072D6927D15}" destId="{D724A845-F46B-422B-9A90-5864DDB32422}" srcOrd="0" destOrd="1" presId="urn:microsoft.com/office/officeart/2005/8/layout/vList5"/>
    <dgm:cxn modelId="{5BD67648-1345-4CB5-BD70-E050EB9EC991}" srcId="{3FF9C83A-B8EE-45F4-B8F4-F9BB2851DB08}" destId="{761EEB6B-3C66-4483-B25C-A4A6E15906A4}" srcOrd="1" destOrd="0" parTransId="{12E169DC-7FD0-4E96-8288-EF997EFDC3A5}" sibTransId="{AE76DA05-3D12-48EA-9BB3-54DC29CCD3A1}"/>
    <dgm:cxn modelId="{D5C88668-8F0E-477E-9450-60FB579C2254}" srcId="{37CD6574-2A06-4341-9D06-011608793057}" destId="{82F449C8-2ADC-4245-983D-BDB6EC04B0F3}" srcOrd="2" destOrd="0" parTransId="{0A6CCCBC-5C53-424B-A493-8734FBF74914}" sibTransId="{F1B25CF7-72A2-4864-BBDF-8DACB5503023}"/>
    <dgm:cxn modelId="{03F0176A-3748-473E-9929-5A5DCF58F06F}" srcId="{998C5192-86E0-4E27-8AE3-8199AE8C4BB8}" destId="{17A391ED-37CD-460B-A2A3-8529111BDE58}" srcOrd="0" destOrd="0" parTransId="{0832A5E3-9F3E-4B01-939C-C7DDF96551DF}" sibTransId="{7394056B-724B-45B7-8572-5378E6E5E344}"/>
    <dgm:cxn modelId="{6FF38B4B-FCDA-42CF-A20C-53350FD1C114}" srcId="{FBDBDC39-13AC-4096-9382-C466D0E7AC5B}" destId="{4CFB6EF2-97E0-4AB5-A133-F90527526E1A}" srcOrd="0" destOrd="0" parTransId="{3F68C2A4-7173-4AA0-9A71-B0B27A4CF43E}" sibTransId="{BCD2E3D8-8FF5-4D82-A87D-348D344EEA5E}"/>
    <dgm:cxn modelId="{96CE936F-650A-4923-9630-16B1099F4EF2}" type="presOf" srcId="{61559486-58F0-4DC0-93B4-E41975B1200B}" destId="{D724A845-F46B-422B-9A90-5864DDB32422}" srcOrd="0" destOrd="2" presId="urn:microsoft.com/office/officeart/2005/8/layout/vList5"/>
    <dgm:cxn modelId="{688FAF73-216D-4439-ACFE-72FEED5FD70C}" srcId="{37CD6574-2A06-4341-9D06-011608793057}" destId="{04BECA77-A753-4C0D-9FFF-9899376EADE1}" srcOrd="0" destOrd="0" parTransId="{DF13C908-9A7C-48B6-B144-CB13A6A77EBA}" sibTransId="{BA4770C4-BBC7-44E7-92F7-4488FE0979CD}"/>
    <dgm:cxn modelId="{1E17CF75-BF0F-48DD-A8C5-5594EF105B46}" srcId="{3FF9C83A-B8EE-45F4-B8F4-F9BB2851DB08}" destId="{998C5192-86E0-4E27-8AE3-8199AE8C4BB8}" srcOrd="3" destOrd="0" parTransId="{2FBA9F84-CB65-45E4-862D-CF859A795C7D}" sibTransId="{5C8F576E-AA4E-4F71-9E77-C2ACEE28D74F}"/>
    <dgm:cxn modelId="{93E6C257-08F1-4F02-8F91-0B2A65779E67}" type="presOf" srcId="{877B646E-24BA-4E66-BCDD-E36EFC170B20}" destId="{0D4B3B81-282D-4FDC-BC4D-19E9568CF5F3}" srcOrd="0" destOrd="3" presId="urn:microsoft.com/office/officeart/2005/8/layout/vList5"/>
    <dgm:cxn modelId="{5E62D47B-D9A4-494D-9D2C-823DA6BEB93D}" srcId="{526A6BE6-A7B0-46BD-9A48-D2AD33F191B6}" destId="{005905A5-28D4-4717-9A02-B42678E93301}" srcOrd="1" destOrd="0" parTransId="{225C264E-C134-419A-B0A7-62459B819D62}" sibTransId="{DA4539AE-2ECF-459F-B20A-9EB1CDE29BDF}"/>
    <dgm:cxn modelId="{DAD2537D-27A0-474D-A677-F9305E15DB18}" type="presOf" srcId="{87396F48-B563-4BA6-A999-D6DE3D42D85A}" destId="{12AA9475-A446-41FF-B147-E97C0549FEB7}" srcOrd="0" destOrd="2" presId="urn:microsoft.com/office/officeart/2005/8/layout/vList5"/>
    <dgm:cxn modelId="{7E2E3680-0899-4AF4-B199-7DA0891C29B3}" srcId="{FBDBDC39-13AC-4096-9382-C466D0E7AC5B}" destId="{7B70BAB4-0140-47B9-B6EE-4E2BA1F91F6F}" srcOrd="1" destOrd="0" parTransId="{1135A50E-0CCF-47FA-9FD6-A7D6401F5772}" sibTransId="{F3CB920F-6E67-4544-998F-F92913A58BD6}"/>
    <dgm:cxn modelId="{69590A82-46BD-4DC1-9F0B-24EB62D83A4B}" srcId="{3FF9C83A-B8EE-45F4-B8F4-F9BB2851DB08}" destId="{526A6BE6-A7B0-46BD-9A48-D2AD33F191B6}" srcOrd="0" destOrd="0" parTransId="{4005B940-5716-4419-9B51-A7F08D7A7D3A}" sibTransId="{109D83FE-F7F6-4C00-8FB7-153C7F9035EE}"/>
    <dgm:cxn modelId="{CAD99182-79DC-4F6C-AF00-60B654AEABFA}" type="presOf" srcId="{0A4BF69C-1D99-4801-845E-7CAA28CD8D39}" destId="{B35A39AB-6B99-4971-8734-8FCA48C869C1}" srcOrd="0" destOrd="1" presId="urn:microsoft.com/office/officeart/2005/8/layout/vList5"/>
    <dgm:cxn modelId="{336D0A8B-01FC-47A1-9B35-1770423855BE}" type="presOf" srcId="{3FF9C83A-B8EE-45F4-B8F4-F9BB2851DB08}" destId="{8B9F3572-A343-4D92-8B04-51D691A14262}" srcOrd="0" destOrd="0" presId="urn:microsoft.com/office/officeart/2005/8/layout/vList5"/>
    <dgm:cxn modelId="{51E3958B-A731-4C1D-BA1E-2E82D191509C}" srcId="{761EEB6B-3C66-4483-B25C-A4A6E15906A4}" destId="{1E67F4D9-7163-44E6-AACB-C13CF56B91F4}" srcOrd="0" destOrd="0" parTransId="{E79EF440-4700-47EA-85B4-2A81E57A1183}" sibTransId="{404239E6-8B51-47B7-8967-64981CA265EC}"/>
    <dgm:cxn modelId="{89993494-C4FA-4FA6-B7E0-5B663A0D383B}" type="presOf" srcId="{998C5192-86E0-4E27-8AE3-8199AE8C4BB8}" destId="{DD7A7A65-A7E3-44BC-B2E1-67380AADB8C5}" srcOrd="0" destOrd="0" presId="urn:microsoft.com/office/officeart/2005/8/layout/vList5"/>
    <dgm:cxn modelId="{DABB9997-E6C4-4888-A075-C4AF5A496100}" type="presOf" srcId="{37CD6574-2A06-4341-9D06-011608793057}" destId="{4CFFC86E-BB26-449B-9DC8-624FEDF2D1DC}" srcOrd="0" destOrd="0" presId="urn:microsoft.com/office/officeart/2005/8/layout/vList5"/>
    <dgm:cxn modelId="{63D3BE99-D0A0-48B5-BED1-F3D81BD653B0}" srcId="{CEA29155-A9E9-42BD-921A-3DC3CF6A0D46}" destId="{47581E3E-28AD-41EB-AB46-6644E0083896}" srcOrd="2" destOrd="0" parTransId="{41A8B242-ABCE-495A-B98A-E3A3811D9B44}" sibTransId="{0D520428-C6BC-4CC5-92B7-CDB8CBFBFB70}"/>
    <dgm:cxn modelId="{15934FA0-6789-4FC3-A66E-21DF8963BB2A}" srcId="{998C5192-86E0-4E27-8AE3-8199AE8C4BB8}" destId="{79F0698F-0933-495F-B8FF-21D1A983E839}" srcOrd="1" destOrd="0" parTransId="{F376E1A6-F2A5-4262-BE29-F9360294AA91}" sibTransId="{977EA44F-E3F7-4B2E-BB0A-FEF2885E2592}"/>
    <dgm:cxn modelId="{67EBEDA2-0BF4-447A-B2F9-AC49EC7A60D0}" type="presOf" srcId="{005905A5-28D4-4717-9A02-B42678E93301}" destId="{0D4B3B81-282D-4FDC-BC4D-19E9568CF5F3}" srcOrd="0" destOrd="1" presId="urn:microsoft.com/office/officeart/2005/8/layout/vList5"/>
    <dgm:cxn modelId="{EB9E2FA3-AD31-4FDC-893E-4CC683348B6F}" type="presOf" srcId="{3B21E240-CD61-4140-A3A7-A96633B2B717}" destId="{0D4B3B81-282D-4FDC-BC4D-19E9568CF5F3}" srcOrd="0" destOrd="0" presId="urn:microsoft.com/office/officeart/2005/8/layout/vList5"/>
    <dgm:cxn modelId="{7817D5BE-944E-4522-8C7B-A5291BE07FE5}" type="presOf" srcId="{1E67F4D9-7163-44E6-AACB-C13CF56B91F4}" destId="{D724A845-F46B-422B-9A90-5864DDB32422}" srcOrd="0" destOrd="0" presId="urn:microsoft.com/office/officeart/2005/8/layout/vList5"/>
    <dgm:cxn modelId="{5761D8C5-A35C-472E-9F21-A618919DACCE}" type="presOf" srcId="{CEA29155-A9E9-42BD-921A-3DC3CF6A0D46}" destId="{6A1DB576-A8EC-485E-AF74-181896CDF5F4}" srcOrd="0" destOrd="0" presId="urn:microsoft.com/office/officeart/2005/8/layout/vList5"/>
    <dgm:cxn modelId="{906BA1CA-A9EB-4C56-B2C8-98F783858700}" type="presOf" srcId="{761EEB6B-3C66-4483-B25C-A4A6E15906A4}" destId="{F00EA4EC-73EA-45A7-A120-CA2A4FE7C085}" srcOrd="0" destOrd="0" presId="urn:microsoft.com/office/officeart/2005/8/layout/vList5"/>
    <dgm:cxn modelId="{57A866CC-0F96-46BC-AA1B-CABC7DCAA7FA}" type="presOf" srcId="{82F449C8-2ADC-4245-983D-BDB6EC04B0F3}" destId="{B35A39AB-6B99-4971-8734-8FCA48C869C1}" srcOrd="0" destOrd="2" presId="urn:microsoft.com/office/officeart/2005/8/layout/vList5"/>
    <dgm:cxn modelId="{A4592AD7-72EE-40CA-BB41-EDB2A7F92F3D}" type="presOf" srcId="{79F0698F-0933-495F-B8FF-21D1A983E839}" destId="{EC9C3593-7ECF-4A80-9FB0-95D7694F3AC3}" srcOrd="0" destOrd="1" presId="urn:microsoft.com/office/officeart/2005/8/layout/vList5"/>
    <dgm:cxn modelId="{90B22FD7-8CE3-4563-983B-2AE4A14260F4}" srcId="{526A6BE6-A7B0-46BD-9A48-D2AD33F191B6}" destId="{3B21E240-CD61-4140-A3A7-A96633B2B717}" srcOrd="0" destOrd="0" parTransId="{84BE6BC9-5C12-4276-B0BF-F263AD759CC1}" sibTransId="{D3B3C83A-E94B-49B0-BB92-4B2E48C10631}"/>
    <dgm:cxn modelId="{2E0FE5E8-B87C-4203-8482-C4F97C932220}" srcId="{CEA29155-A9E9-42BD-921A-3DC3CF6A0D46}" destId="{ED9BFE51-854B-4995-89E3-586787615BFF}" srcOrd="1" destOrd="0" parTransId="{3C44A84A-1630-46AD-87C2-E1916DF8A11F}" sibTransId="{1940EBCE-17AC-4F15-8287-F6B1BFD1992F}"/>
    <dgm:cxn modelId="{101312EB-8DBF-44AE-A2F7-4C474F7561EB}" srcId="{761EEB6B-3C66-4483-B25C-A4A6E15906A4}" destId="{61559486-58F0-4DC0-93B4-E41975B1200B}" srcOrd="2" destOrd="0" parTransId="{4999E9DC-1D45-4025-AFDB-43A615FB10B7}" sibTransId="{310634C0-EE0C-4C4B-8090-F95CB7451E30}"/>
    <dgm:cxn modelId="{BA3C69EC-D532-4D66-BEFE-3BFAD454FE07}" srcId="{FBDBDC39-13AC-4096-9382-C466D0E7AC5B}" destId="{87396F48-B563-4BA6-A999-D6DE3D42D85A}" srcOrd="2" destOrd="0" parTransId="{4739B52C-01B7-48F7-B90D-C1203A8B4D86}" sibTransId="{B41660F8-51B9-4E80-9BBD-67C96FC5C15D}"/>
    <dgm:cxn modelId="{F9BDBBF8-A6BE-4CD3-9E47-BE9671D142CA}" srcId="{3FF9C83A-B8EE-45F4-B8F4-F9BB2851DB08}" destId="{37CD6574-2A06-4341-9D06-011608793057}" srcOrd="2" destOrd="0" parTransId="{1F21A003-0BBD-4C94-AB7F-06D27B9BE5BF}" sibTransId="{0B87F6A3-ADD5-4848-9EC5-B12635E4E72E}"/>
    <dgm:cxn modelId="{2B00D4F9-2E84-4954-916E-0676AB9F0AA5}" type="presOf" srcId="{7B70BAB4-0140-47B9-B6EE-4E2BA1F91F6F}" destId="{12AA9475-A446-41FF-B147-E97C0549FEB7}" srcOrd="0" destOrd="1" presId="urn:microsoft.com/office/officeart/2005/8/layout/vList5"/>
    <dgm:cxn modelId="{1CFAD2FC-FA46-47AD-9991-0A81D6F06C07}" srcId="{3FF9C83A-B8EE-45F4-B8F4-F9BB2851DB08}" destId="{FBDBDC39-13AC-4096-9382-C466D0E7AC5B}" srcOrd="4" destOrd="0" parTransId="{F0E29765-DDEA-4E62-92C5-57B4A19C1D0C}" sibTransId="{9467F8AC-D190-4392-8D08-5F8D7A8123D2}"/>
    <dgm:cxn modelId="{11E9B5FE-9F49-42A6-9C8F-EF27CCDC9A02}" srcId="{37CD6574-2A06-4341-9D06-011608793057}" destId="{0A4BF69C-1D99-4801-845E-7CAA28CD8D39}" srcOrd="1" destOrd="0" parTransId="{E4FFB2D9-C569-468F-9EA9-2254A27CA67E}" sibTransId="{3D60B5C4-0855-4156-85E3-535FDA9C31F2}"/>
    <dgm:cxn modelId="{7368FA95-5726-4CE2-92A4-3CACC1C5D3E0}" type="presParOf" srcId="{8B9F3572-A343-4D92-8B04-51D691A14262}" destId="{7034D8FC-CA63-4F5D-B9BC-911071FFC0BD}" srcOrd="0" destOrd="0" presId="urn:microsoft.com/office/officeart/2005/8/layout/vList5"/>
    <dgm:cxn modelId="{007F31BB-6D99-415A-9432-6FFE85739C77}" type="presParOf" srcId="{7034D8FC-CA63-4F5D-B9BC-911071FFC0BD}" destId="{967F32E3-4B4A-494D-8546-4F2C31288D4F}" srcOrd="0" destOrd="0" presId="urn:microsoft.com/office/officeart/2005/8/layout/vList5"/>
    <dgm:cxn modelId="{29345E60-AAE7-4B0A-ADC8-567DEF90ACA9}" type="presParOf" srcId="{7034D8FC-CA63-4F5D-B9BC-911071FFC0BD}" destId="{0D4B3B81-282D-4FDC-BC4D-19E9568CF5F3}" srcOrd="1" destOrd="0" presId="urn:microsoft.com/office/officeart/2005/8/layout/vList5"/>
    <dgm:cxn modelId="{3A723490-63CC-4C68-97CF-FCCEF439789B}" type="presParOf" srcId="{8B9F3572-A343-4D92-8B04-51D691A14262}" destId="{419774C8-5E8F-46CA-8D54-8EAD9A1204C1}" srcOrd="1" destOrd="0" presId="urn:microsoft.com/office/officeart/2005/8/layout/vList5"/>
    <dgm:cxn modelId="{582827F8-3DC3-40E4-8A12-1AD9DA042C99}" type="presParOf" srcId="{8B9F3572-A343-4D92-8B04-51D691A14262}" destId="{8C1AC797-60FB-4C19-B213-05B6E2C54611}" srcOrd="2" destOrd="0" presId="urn:microsoft.com/office/officeart/2005/8/layout/vList5"/>
    <dgm:cxn modelId="{B1F86A15-4CBE-45E8-AD7A-C73D45710DF4}" type="presParOf" srcId="{8C1AC797-60FB-4C19-B213-05B6E2C54611}" destId="{F00EA4EC-73EA-45A7-A120-CA2A4FE7C085}" srcOrd="0" destOrd="0" presId="urn:microsoft.com/office/officeart/2005/8/layout/vList5"/>
    <dgm:cxn modelId="{9D296007-2E56-4236-B4CC-2C6096FB89CD}" type="presParOf" srcId="{8C1AC797-60FB-4C19-B213-05B6E2C54611}" destId="{D724A845-F46B-422B-9A90-5864DDB32422}" srcOrd="1" destOrd="0" presId="urn:microsoft.com/office/officeart/2005/8/layout/vList5"/>
    <dgm:cxn modelId="{86EACB46-2243-4CF3-99D7-E22B7868BC5B}" type="presParOf" srcId="{8B9F3572-A343-4D92-8B04-51D691A14262}" destId="{13D9692D-626E-42E2-A115-29027E9C289B}" srcOrd="3" destOrd="0" presId="urn:microsoft.com/office/officeart/2005/8/layout/vList5"/>
    <dgm:cxn modelId="{D82254B1-C9CD-488C-9073-C50ED01FD17A}" type="presParOf" srcId="{8B9F3572-A343-4D92-8B04-51D691A14262}" destId="{0DBEDAA8-06ED-4EF1-A653-7DEA5AC46935}" srcOrd="4" destOrd="0" presId="urn:microsoft.com/office/officeart/2005/8/layout/vList5"/>
    <dgm:cxn modelId="{7A7A5D66-69E4-4179-AC91-B3403CD4FE32}" type="presParOf" srcId="{0DBEDAA8-06ED-4EF1-A653-7DEA5AC46935}" destId="{4CFFC86E-BB26-449B-9DC8-624FEDF2D1DC}" srcOrd="0" destOrd="0" presId="urn:microsoft.com/office/officeart/2005/8/layout/vList5"/>
    <dgm:cxn modelId="{349BA4DD-2949-4482-B12B-B71FF54F2B16}" type="presParOf" srcId="{0DBEDAA8-06ED-4EF1-A653-7DEA5AC46935}" destId="{B35A39AB-6B99-4971-8734-8FCA48C869C1}" srcOrd="1" destOrd="0" presId="urn:microsoft.com/office/officeart/2005/8/layout/vList5"/>
    <dgm:cxn modelId="{3E66A203-D77B-40DE-A460-A713A746B967}" type="presParOf" srcId="{8B9F3572-A343-4D92-8B04-51D691A14262}" destId="{2230FEDC-9B33-44BF-8514-5A6C8F3CB105}" srcOrd="5" destOrd="0" presId="urn:microsoft.com/office/officeart/2005/8/layout/vList5"/>
    <dgm:cxn modelId="{176178E9-8BAD-4540-A8F7-D1BB96583F49}" type="presParOf" srcId="{8B9F3572-A343-4D92-8B04-51D691A14262}" destId="{7D9B08FD-6911-43CA-89EC-F7461B0B475E}" srcOrd="6" destOrd="0" presId="urn:microsoft.com/office/officeart/2005/8/layout/vList5"/>
    <dgm:cxn modelId="{994DDEDB-B289-4E4D-96F8-CE0AEAEFBF3B}" type="presParOf" srcId="{7D9B08FD-6911-43CA-89EC-F7461B0B475E}" destId="{DD7A7A65-A7E3-44BC-B2E1-67380AADB8C5}" srcOrd="0" destOrd="0" presId="urn:microsoft.com/office/officeart/2005/8/layout/vList5"/>
    <dgm:cxn modelId="{80A43CF0-CBAA-4B06-9D85-7A225FD520F6}" type="presParOf" srcId="{7D9B08FD-6911-43CA-89EC-F7461B0B475E}" destId="{EC9C3593-7ECF-4A80-9FB0-95D7694F3AC3}" srcOrd="1" destOrd="0" presId="urn:microsoft.com/office/officeart/2005/8/layout/vList5"/>
    <dgm:cxn modelId="{E3F07662-0F48-42E4-B606-29BC72770FD4}" type="presParOf" srcId="{8B9F3572-A343-4D92-8B04-51D691A14262}" destId="{97E0FE26-B1B2-40A5-8418-133921CD27C2}" srcOrd="7" destOrd="0" presId="urn:microsoft.com/office/officeart/2005/8/layout/vList5"/>
    <dgm:cxn modelId="{73D70178-E05C-4C63-BEA0-076026A67B27}" type="presParOf" srcId="{8B9F3572-A343-4D92-8B04-51D691A14262}" destId="{2D2A0C4F-229C-4F29-90BC-F5D0D380FCB0}" srcOrd="8" destOrd="0" presId="urn:microsoft.com/office/officeart/2005/8/layout/vList5"/>
    <dgm:cxn modelId="{65B0DE1A-D7DB-4B6F-AB64-D9DB3C6ED9D6}" type="presParOf" srcId="{2D2A0C4F-229C-4F29-90BC-F5D0D380FCB0}" destId="{A8516032-E798-4B16-8123-3589BDFDB2E7}" srcOrd="0" destOrd="0" presId="urn:microsoft.com/office/officeart/2005/8/layout/vList5"/>
    <dgm:cxn modelId="{D61DA6E8-8D45-45CE-A0F9-5E201D84D2C3}" type="presParOf" srcId="{2D2A0C4F-229C-4F29-90BC-F5D0D380FCB0}" destId="{12AA9475-A446-41FF-B147-E97C0549FEB7}" srcOrd="1" destOrd="0" presId="urn:microsoft.com/office/officeart/2005/8/layout/vList5"/>
    <dgm:cxn modelId="{153BB0A6-9358-4A94-91A6-CA29E6F77C43}" type="presParOf" srcId="{8B9F3572-A343-4D92-8B04-51D691A14262}" destId="{2A908A52-4E47-491B-BB3B-0CD97D33C428}" srcOrd="9" destOrd="0" presId="urn:microsoft.com/office/officeart/2005/8/layout/vList5"/>
    <dgm:cxn modelId="{83A8B751-995B-4D5E-A77C-7F77FBACE0C8}" type="presParOf" srcId="{8B9F3572-A343-4D92-8B04-51D691A14262}" destId="{3480050F-A3F4-4FB8-8D5D-857B3092F5E4}" srcOrd="10" destOrd="0" presId="urn:microsoft.com/office/officeart/2005/8/layout/vList5"/>
    <dgm:cxn modelId="{942C7157-16AE-4DB3-95B9-0A7D4AF59AEF}" type="presParOf" srcId="{3480050F-A3F4-4FB8-8D5D-857B3092F5E4}" destId="{6A1DB576-A8EC-485E-AF74-181896CDF5F4}" srcOrd="0" destOrd="0" presId="urn:microsoft.com/office/officeart/2005/8/layout/vList5"/>
    <dgm:cxn modelId="{9517DA1F-3B36-417C-A1D7-DBBC2143269D}" type="presParOf" srcId="{3480050F-A3F4-4FB8-8D5D-857B3092F5E4}" destId="{D73EBA99-5C47-4AEE-B50E-96438EFD96E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AB6A21-BBA7-470B-B27F-090E2BBAAD54}"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n-US"/>
        </a:p>
      </dgm:t>
    </dgm:pt>
    <dgm:pt modelId="{7FEEFAC1-1A30-4912-95BE-7013470D2C5C}">
      <dgm:prSet phldrT="[Text]" custT="1"/>
      <dgm:spPr/>
      <dgm:t>
        <a:bodyPr/>
        <a:lstStyle/>
        <a:p>
          <a:r>
            <a:rPr lang="en-US" sz="1000" dirty="0"/>
            <a:t>Due Diligence</a:t>
          </a:r>
        </a:p>
      </dgm:t>
    </dgm:pt>
    <dgm:pt modelId="{02A84B91-31E9-40D7-AB97-37AC8313F123}" type="parTrans" cxnId="{769F248A-9871-4DFC-8C5E-A7814221231F}">
      <dgm:prSet/>
      <dgm:spPr/>
      <dgm:t>
        <a:bodyPr/>
        <a:lstStyle/>
        <a:p>
          <a:endParaRPr lang="en-US"/>
        </a:p>
      </dgm:t>
    </dgm:pt>
    <dgm:pt modelId="{F763D706-AFED-4B68-82D1-F30E4F9132AA}" type="sibTrans" cxnId="{769F248A-9871-4DFC-8C5E-A7814221231F}">
      <dgm:prSet/>
      <dgm:spPr/>
      <dgm:t>
        <a:bodyPr/>
        <a:lstStyle/>
        <a:p>
          <a:endParaRPr lang="en-US"/>
        </a:p>
      </dgm:t>
    </dgm:pt>
    <dgm:pt modelId="{AF24E115-37A4-4133-9C94-4C450A0D2C21}">
      <dgm:prSet phldrT="[Text]"/>
      <dgm:spPr/>
      <dgm:t>
        <a:bodyPr/>
        <a:lstStyle/>
        <a:p>
          <a:r>
            <a:rPr lang="en-IN" dirty="0">
              <a:solidFill>
                <a:schemeClr val="tx1"/>
              </a:solidFill>
            </a:rPr>
            <a:t>Integrated Asset Inventory dashboard created for sites reviewed</a:t>
          </a:r>
          <a:endParaRPr lang="en-US" dirty="0"/>
        </a:p>
      </dgm:t>
    </dgm:pt>
    <dgm:pt modelId="{3CAAED19-29E3-477C-B3C7-782C8CA5C88F}" type="parTrans" cxnId="{5BB359DA-27E0-4826-B335-AA69E42A4E90}">
      <dgm:prSet/>
      <dgm:spPr/>
      <dgm:t>
        <a:bodyPr/>
        <a:lstStyle/>
        <a:p>
          <a:endParaRPr lang="en-US"/>
        </a:p>
      </dgm:t>
    </dgm:pt>
    <dgm:pt modelId="{105711EF-FA68-4EEF-BD9F-B7A223E27434}" type="sibTrans" cxnId="{5BB359DA-27E0-4826-B335-AA69E42A4E90}">
      <dgm:prSet/>
      <dgm:spPr/>
      <dgm:t>
        <a:bodyPr/>
        <a:lstStyle/>
        <a:p>
          <a:endParaRPr lang="en-US"/>
        </a:p>
      </dgm:t>
    </dgm:pt>
    <dgm:pt modelId="{8FEC1B47-0F3A-4A0A-9C6F-CC6E3D2A85AA}">
      <dgm:prSet phldrT="[Text]" custT="1"/>
      <dgm:spPr/>
      <dgm:t>
        <a:bodyPr/>
        <a:lstStyle/>
        <a:p>
          <a:r>
            <a:rPr lang="en-US" sz="1000" dirty="0"/>
            <a:t>Plan &amp; Design</a:t>
          </a:r>
        </a:p>
      </dgm:t>
    </dgm:pt>
    <dgm:pt modelId="{B6DB5E72-B454-4F9F-A548-53F9D802DEA9}" type="parTrans" cxnId="{CF6B0D4A-22E8-4280-8302-C03F5EDCC442}">
      <dgm:prSet/>
      <dgm:spPr/>
      <dgm:t>
        <a:bodyPr/>
        <a:lstStyle/>
        <a:p>
          <a:endParaRPr lang="en-US"/>
        </a:p>
      </dgm:t>
    </dgm:pt>
    <dgm:pt modelId="{CBB98C35-4341-47CF-9E34-DC7CF27B8C4B}" type="sibTrans" cxnId="{CF6B0D4A-22E8-4280-8302-C03F5EDCC442}">
      <dgm:prSet/>
      <dgm:spPr/>
      <dgm:t>
        <a:bodyPr/>
        <a:lstStyle/>
        <a:p>
          <a:endParaRPr lang="en-US"/>
        </a:p>
      </dgm:t>
    </dgm:pt>
    <dgm:pt modelId="{48F5350C-2CFE-4310-9D13-DCE5A11BA904}">
      <dgm:prSet phldrT="[Text]" custT="1"/>
      <dgm:spPr/>
      <dgm:t>
        <a:bodyPr/>
        <a:lstStyle/>
        <a:p>
          <a:r>
            <a:rPr lang="en-US" sz="1000" b="0" dirty="0">
              <a:solidFill>
                <a:schemeClr val="tx1"/>
              </a:solidFill>
            </a:rPr>
            <a:t>Asset identification &amp; OT/IoT risk analysis</a:t>
          </a:r>
        </a:p>
      </dgm:t>
    </dgm:pt>
    <dgm:pt modelId="{6B6735B1-B002-47B3-8809-9D0FBFA945C7}" type="parTrans" cxnId="{1A77EB85-A34F-4420-9CD8-9AC28D590E58}">
      <dgm:prSet/>
      <dgm:spPr/>
      <dgm:t>
        <a:bodyPr/>
        <a:lstStyle/>
        <a:p>
          <a:endParaRPr lang="en-US"/>
        </a:p>
      </dgm:t>
    </dgm:pt>
    <dgm:pt modelId="{5C249BCC-E4D5-4D25-83EF-6783A5A71656}" type="sibTrans" cxnId="{1A77EB85-A34F-4420-9CD8-9AC28D590E58}">
      <dgm:prSet/>
      <dgm:spPr/>
      <dgm:t>
        <a:bodyPr/>
        <a:lstStyle/>
        <a:p>
          <a:endParaRPr lang="en-US"/>
        </a:p>
      </dgm:t>
    </dgm:pt>
    <dgm:pt modelId="{F1C4350A-CFEE-4BE5-A228-5FB453E4E430}">
      <dgm:prSet phldrT="[Text]" custT="1"/>
      <dgm:spPr/>
      <dgm:t>
        <a:bodyPr/>
        <a:lstStyle/>
        <a:p>
          <a:r>
            <a:rPr lang="en-US" sz="1000" dirty="0"/>
            <a:t>Report &amp; Actions</a:t>
          </a:r>
        </a:p>
      </dgm:t>
    </dgm:pt>
    <dgm:pt modelId="{E364D21A-495C-4623-9505-07BDAE659E10}" type="parTrans" cxnId="{B8CB764E-AE9C-4ACD-8BEF-871FB8D35382}">
      <dgm:prSet/>
      <dgm:spPr/>
      <dgm:t>
        <a:bodyPr/>
        <a:lstStyle/>
        <a:p>
          <a:endParaRPr lang="en-US"/>
        </a:p>
      </dgm:t>
    </dgm:pt>
    <dgm:pt modelId="{6F85B384-3616-4A98-ADCF-693C40D6261D}" type="sibTrans" cxnId="{B8CB764E-AE9C-4ACD-8BEF-871FB8D35382}">
      <dgm:prSet/>
      <dgm:spPr/>
      <dgm:t>
        <a:bodyPr/>
        <a:lstStyle/>
        <a:p>
          <a:endParaRPr lang="en-US"/>
        </a:p>
      </dgm:t>
    </dgm:pt>
    <dgm:pt modelId="{9A34B68F-C247-4EA1-80E2-AEFFDAE52982}">
      <dgm:prSet phldrT="[Text]"/>
      <dgm:spPr/>
      <dgm:t>
        <a:bodyPr/>
        <a:lstStyle/>
        <a:p>
          <a:r>
            <a:rPr lang="en-IN" dirty="0">
              <a:solidFill>
                <a:schemeClr val="tx1"/>
              </a:solidFill>
            </a:rPr>
            <a:t>Kick-off workshop to finalize scope, sites and assets</a:t>
          </a:r>
          <a:endParaRPr lang="en-US" dirty="0"/>
        </a:p>
      </dgm:t>
    </dgm:pt>
    <dgm:pt modelId="{1E14DFFD-3837-4B7C-9C06-C7EABC0E302E}" type="parTrans" cxnId="{125B8926-05DC-4B12-AD45-B81A13775C92}">
      <dgm:prSet/>
      <dgm:spPr/>
      <dgm:t>
        <a:bodyPr/>
        <a:lstStyle/>
        <a:p>
          <a:endParaRPr lang="en-US"/>
        </a:p>
      </dgm:t>
    </dgm:pt>
    <dgm:pt modelId="{B2E52B5B-3286-42F0-80DC-F7776F6663F4}" type="sibTrans" cxnId="{125B8926-05DC-4B12-AD45-B81A13775C92}">
      <dgm:prSet/>
      <dgm:spPr/>
      <dgm:t>
        <a:bodyPr/>
        <a:lstStyle/>
        <a:p>
          <a:endParaRPr lang="en-US"/>
        </a:p>
      </dgm:t>
    </dgm:pt>
    <dgm:pt modelId="{47770C98-59BE-4B29-9383-3BB1CEE02DD4}">
      <dgm:prSet phldrT="[Text]"/>
      <dgm:spPr/>
      <dgm:t>
        <a:bodyPr/>
        <a:lstStyle/>
        <a:p>
          <a:r>
            <a:rPr lang="en-IN" dirty="0">
              <a:solidFill>
                <a:schemeClr val="tx1"/>
              </a:solidFill>
            </a:rPr>
            <a:t>Identify the SPOC for each physical site</a:t>
          </a:r>
          <a:endParaRPr lang="en-US" dirty="0"/>
        </a:p>
      </dgm:t>
    </dgm:pt>
    <dgm:pt modelId="{2EFBD472-B19A-4046-8BE6-F420A2E78F8B}" type="parTrans" cxnId="{5E63B7DF-84A5-448F-8C00-4A17C17CBC82}">
      <dgm:prSet/>
      <dgm:spPr/>
      <dgm:t>
        <a:bodyPr/>
        <a:lstStyle/>
        <a:p>
          <a:endParaRPr lang="en-US"/>
        </a:p>
      </dgm:t>
    </dgm:pt>
    <dgm:pt modelId="{88B17C6B-33C4-4E2F-9BFE-93F8C7905EC5}" type="sibTrans" cxnId="{5E63B7DF-84A5-448F-8C00-4A17C17CBC82}">
      <dgm:prSet/>
      <dgm:spPr/>
      <dgm:t>
        <a:bodyPr/>
        <a:lstStyle/>
        <a:p>
          <a:endParaRPr lang="en-US"/>
        </a:p>
      </dgm:t>
    </dgm:pt>
    <dgm:pt modelId="{E9482947-8E8B-4C1B-9C68-F03CDB39FC37}">
      <dgm:prSet phldrT="[Text]"/>
      <dgm:spPr/>
      <dgm:t>
        <a:bodyPr/>
        <a:lstStyle/>
        <a:p>
          <a:r>
            <a:rPr lang="en-IN" dirty="0">
              <a:solidFill>
                <a:schemeClr val="tx1"/>
              </a:solidFill>
            </a:rPr>
            <a:t>Connect sensors and packet capture tools to the identified ports</a:t>
          </a:r>
          <a:endParaRPr lang="en-US" dirty="0">
            <a:solidFill>
              <a:schemeClr val="tx1"/>
            </a:solidFill>
          </a:endParaRPr>
        </a:p>
      </dgm:t>
    </dgm:pt>
    <dgm:pt modelId="{64C8290E-9306-4B42-A6C4-C6E3E82C72E4}" type="parTrans" cxnId="{440E50AB-DDB9-4F00-905C-0D375B713616}">
      <dgm:prSet/>
      <dgm:spPr/>
      <dgm:t>
        <a:bodyPr/>
        <a:lstStyle/>
        <a:p>
          <a:endParaRPr lang="en-US"/>
        </a:p>
      </dgm:t>
    </dgm:pt>
    <dgm:pt modelId="{D3AB463D-7C6A-44FA-9298-0FF1E1CA95C2}" type="sibTrans" cxnId="{440E50AB-DDB9-4F00-905C-0D375B713616}">
      <dgm:prSet/>
      <dgm:spPr/>
      <dgm:t>
        <a:bodyPr/>
        <a:lstStyle/>
        <a:p>
          <a:endParaRPr lang="en-US"/>
        </a:p>
      </dgm:t>
    </dgm:pt>
    <dgm:pt modelId="{AA80A3DA-C366-4BCC-B688-2D33D87F8185}">
      <dgm:prSet/>
      <dgm:spPr/>
      <dgm:t>
        <a:bodyPr/>
        <a:lstStyle/>
        <a:p>
          <a:r>
            <a:rPr lang="en-IN">
              <a:solidFill>
                <a:schemeClr val="tx1"/>
              </a:solidFill>
            </a:rPr>
            <a:t>Workshop with client and site SPOCs to understand the existing network and network topology</a:t>
          </a:r>
          <a:endParaRPr lang="en-IN" dirty="0">
            <a:solidFill>
              <a:schemeClr val="tx1"/>
            </a:solidFill>
          </a:endParaRPr>
        </a:p>
      </dgm:t>
    </dgm:pt>
    <dgm:pt modelId="{7B547814-0985-4F5A-AD1C-7F05EA7D4E0C}" type="parTrans" cxnId="{E6CFE913-6AD0-46BF-9385-D177342606E1}">
      <dgm:prSet/>
      <dgm:spPr/>
      <dgm:t>
        <a:bodyPr/>
        <a:lstStyle/>
        <a:p>
          <a:endParaRPr lang="en-US"/>
        </a:p>
      </dgm:t>
    </dgm:pt>
    <dgm:pt modelId="{478D973B-0F15-49EB-B528-712561CE8EB3}" type="sibTrans" cxnId="{E6CFE913-6AD0-46BF-9385-D177342606E1}">
      <dgm:prSet/>
      <dgm:spPr/>
      <dgm:t>
        <a:bodyPr/>
        <a:lstStyle/>
        <a:p>
          <a:endParaRPr lang="en-US"/>
        </a:p>
      </dgm:t>
    </dgm:pt>
    <dgm:pt modelId="{EC56648B-6A0E-49F6-A319-848FD593B087}">
      <dgm:prSet/>
      <dgm:spPr/>
      <dgm:t>
        <a:bodyPr/>
        <a:lstStyle/>
        <a:p>
          <a:r>
            <a:rPr lang="en-IN">
              <a:solidFill>
                <a:schemeClr val="tx1"/>
              </a:solidFill>
            </a:rPr>
            <a:t>Identify the locations, span ports and tools for connecting the passive discovery sensor</a:t>
          </a:r>
          <a:endParaRPr lang="en-IN" dirty="0">
            <a:solidFill>
              <a:schemeClr val="tx1"/>
            </a:solidFill>
          </a:endParaRPr>
        </a:p>
      </dgm:t>
    </dgm:pt>
    <dgm:pt modelId="{19783D47-B49E-4905-B7F3-88932EA54C02}" type="parTrans" cxnId="{A1599F9E-F6DF-44F6-9B32-2E4E08DEFCBC}">
      <dgm:prSet/>
      <dgm:spPr/>
      <dgm:t>
        <a:bodyPr/>
        <a:lstStyle/>
        <a:p>
          <a:endParaRPr lang="en-US"/>
        </a:p>
      </dgm:t>
    </dgm:pt>
    <dgm:pt modelId="{3DCB6B14-D759-42CD-8637-2E6C8CB6D720}" type="sibTrans" cxnId="{A1599F9E-F6DF-44F6-9B32-2E4E08DEFCBC}">
      <dgm:prSet/>
      <dgm:spPr/>
      <dgm:t>
        <a:bodyPr/>
        <a:lstStyle/>
        <a:p>
          <a:endParaRPr lang="en-US"/>
        </a:p>
      </dgm:t>
    </dgm:pt>
    <dgm:pt modelId="{D3FB3D34-1917-4612-8827-94E4CC3D4781}">
      <dgm:prSet/>
      <dgm:spPr/>
      <dgm:t>
        <a:bodyPr/>
        <a:lstStyle/>
        <a:p>
          <a:r>
            <a:rPr lang="en-IN">
              <a:solidFill>
                <a:schemeClr val="tx1"/>
              </a:solidFill>
            </a:rPr>
            <a:t>Create plan for deploying the technology sensor</a:t>
          </a:r>
          <a:endParaRPr lang="en-IN" dirty="0">
            <a:solidFill>
              <a:schemeClr val="tx1"/>
            </a:solidFill>
          </a:endParaRPr>
        </a:p>
      </dgm:t>
    </dgm:pt>
    <dgm:pt modelId="{EA54EFC4-2E42-4464-AF8A-BB33C8431C95}" type="parTrans" cxnId="{356E4FC4-D3F6-4A54-882A-ECDE0BC07F75}">
      <dgm:prSet/>
      <dgm:spPr/>
      <dgm:t>
        <a:bodyPr/>
        <a:lstStyle/>
        <a:p>
          <a:endParaRPr lang="en-US"/>
        </a:p>
      </dgm:t>
    </dgm:pt>
    <dgm:pt modelId="{648C8CF6-9F5D-4E9B-A725-CEF095B07704}" type="sibTrans" cxnId="{356E4FC4-D3F6-4A54-882A-ECDE0BC07F75}">
      <dgm:prSet/>
      <dgm:spPr/>
      <dgm:t>
        <a:bodyPr/>
        <a:lstStyle/>
        <a:p>
          <a:endParaRPr lang="en-US"/>
        </a:p>
      </dgm:t>
    </dgm:pt>
    <dgm:pt modelId="{C95CCD84-4520-4008-9159-BB675265EB45}">
      <dgm:prSet/>
      <dgm:spPr/>
      <dgm:t>
        <a:bodyPr/>
        <a:lstStyle/>
        <a:p>
          <a:r>
            <a:rPr lang="en-IN">
              <a:solidFill>
                <a:schemeClr val="tx1"/>
              </a:solidFill>
            </a:rPr>
            <a:t>Network ports, capture tools, duration etc. are finalized</a:t>
          </a:r>
          <a:endParaRPr lang="en-IN" dirty="0">
            <a:solidFill>
              <a:schemeClr val="tx1"/>
            </a:solidFill>
          </a:endParaRPr>
        </a:p>
      </dgm:t>
    </dgm:pt>
    <dgm:pt modelId="{BB6253A3-7FAE-4FA7-B79A-55DD424F23D3}" type="parTrans" cxnId="{B9CC7859-3361-41B5-99C3-A7571155A405}">
      <dgm:prSet/>
      <dgm:spPr/>
      <dgm:t>
        <a:bodyPr/>
        <a:lstStyle/>
        <a:p>
          <a:endParaRPr lang="en-US"/>
        </a:p>
      </dgm:t>
    </dgm:pt>
    <dgm:pt modelId="{B59D018B-FB78-44F4-A401-EA33B16B3C21}" type="sibTrans" cxnId="{B9CC7859-3361-41B5-99C3-A7571155A405}">
      <dgm:prSet/>
      <dgm:spPr/>
      <dgm:t>
        <a:bodyPr/>
        <a:lstStyle/>
        <a:p>
          <a:endParaRPr lang="en-US"/>
        </a:p>
      </dgm:t>
    </dgm:pt>
    <dgm:pt modelId="{3BEF2A31-8E09-4EA1-9230-943052362DA2}">
      <dgm:prSet/>
      <dgm:spPr/>
      <dgm:t>
        <a:bodyPr/>
        <a:lstStyle/>
        <a:p>
          <a:r>
            <a:rPr lang="en-IN">
              <a:solidFill>
                <a:schemeClr val="tx1"/>
              </a:solidFill>
            </a:rPr>
            <a:t>Change management process initiated for connecting sensor at each connection point</a:t>
          </a:r>
          <a:endParaRPr lang="en-IN" dirty="0">
            <a:solidFill>
              <a:schemeClr val="tx1"/>
            </a:solidFill>
          </a:endParaRPr>
        </a:p>
      </dgm:t>
    </dgm:pt>
    <dgm:pt modelId="{AE8D765C-425F-4BE4-8F27-BBC944B10A61}" type="parTrans" cxnId="{85A28F89-8374-46B8-8B20-DCD725E5399C}">
      <dgm:prSet/>
      <dgm:spPr/>
      <dgm:t>
        <a:bodyPr/>
        <a:lstStyle/>
        <a:p>
          <a:endParaRPr lang="en-US"/>
        </a:p>
      </dgm:t>
    </dgm:pt>
    <dgm:pt modelId="{55E8562A-41E5-4771-9A67-EDB953123F5F}" type="sibTrans" cxnId="{85A28F89-8374-46B8-8B20-DCD725E5399C}">
      <dgm:prSet/>
      <dgm:spPr/>
      <dgm:t>
        <a:bodyPr/>
        <a:lstStyle/>
        <a:p>
          <a:endParaRPr lang="en-US"/>
        </a:p>
      </dgm:t>
    </dgm:pt>
    <dgm:pt modelId="{2145E86A-A355-40A5-8C42-39FAC336D228}">
      <dgm:prSet/>
      <dgm:spPr/>
      <dgm:t>
        <a:bodyPr/>
        <a:lstStyle/>
        <a:p>
          <a:r>
            <a:rPr lang="en-IN">
              <a:solidFill>
                <a:schemeClr val="tx1"/>
              </a:solidFill>
            </a:rPr>
            <a:t>Prepare passive discovery procedure</a:t>
          </a:r>
          <a:endParaRPr lang="en-IN" dirty="0">
            <a:solidFill>
              <a:schemeClr val="tx1"/>
            </a:solidFill>
          </a:endParaRPr>
        </a:p>
      </dgm:t>
    </dgm:pt>
    <dgm:pt modelId="{E2999322-AF81-45EF-A6CE-1633904D29A5}" type="parTrans" cxnId="{ECFD9164-DDCB-4F80-91C5-970C9DD9CC08}">
      <dgm:prSet/>
      <dgm:spPr/>
      <dgm:t>
        <a:bodyPr/>
        <a:lstStyle/>
        <a:p>
          <a:endParaRPr lang="en-US"/>
        </a:p>
      </dgm:t>
    </dgm:pt>
    <dgm:pt modelId="{8A4EECF0-7769-4DF0-A0B2-BC375982E47D}" type="sibTrans" cxnId="{ECFD9164-DDCB-4F80-91C5-970C9DD9CC08}">
      <dgm:prSet/>
      <dgm:spPr/>
      <dgm:t>
        <a:bodyPr/>
        <a:lstStyle/>
        <a:p>
          <a:endParaRPr lang="en-US"/>
        </a:p>
      </dgm:t>
    </dgm:pt>
    <dgm:pt modelId="{FB0033EC-CA03-487E-B0E1-C6D5A92507A8}">
      <dgm:prSet/>
      <dgm:spPr/>
      <dgm:t>
        <a:bodyPr/>
        <a:lstStyle/>
        <a:p>
          <a:r>
            <a:rPr lang="en-IN">
              <a:solidFill>
                <a:schemeClr val="tx1"/>
              </a:solidFill>
            </a:rPr>
            <a:t>Finalise deployment/visit schedules (including time for technology changes and travel between sites)</a:t>
          </a:r>
          <a:endParaRPr lang="en-IN" dirty="0">
            <a:solidFill>
              <a:schemeClr val="tx1"/>
            </a:solidFill>
          </a:endParaRPr>
        </a:p>
      </dgm:t>
    </dgm:pt>
    <dgm:pt modelId="{B64D91F6-C133-47A1-8E42-1ADF94D3D54C}" type="parTrans" cxnId="{8E6B8ED7-82DA-4AEB-9A76-B634C6BEC4DF}">
      <dgm:prSet/>
      <dgm:spPr/>
      <dgm:t>
        <a:bodyPr/>
        <a:lstStyle/>
        <a:p>
          <a:endParaRPr lang="en-US"/>
        </a:p>
      </dgm:t>
    </dgm:pt>
    <dgm:pt modelId="{9C90C4B6-B6C5-4AAD-9006-F5B1DD000BB5}" type="sibTrans" cxnId="{8E6B8ED7-82DA-4AEB-9A76-B634C6BEC4DF}">
      <dgm:prSet/>
      <dgm:spPr/>
      <dgm:t>
        <a:bodyPr/>
        <a:lstStyle/>
        <a:p>
          <a:endParaRPr lang="en-US"/>
        </a:p>
      </dgm:t>
    </dgm:pt>
    <dgm:pt modelId="{67679997-D283-47A9-92A2-E7E96265ED82}">
      <dgm:prSet/>
      <dgm:spPr/>
      <dgm:t>
        <a:bodyPr/>
        <a:lstStyle/>
        <a:p>
          <a:r>
            <a:rPr lang="en-IN">
              <a:solidFill>
                <a:schemeClr val="tx1"/>
              </a:solidFill>
            </a:rPr>
            <a:t>Monitor and collect the traffic packets</a:t>
          </a:r>
          <a:endParaRPr lang="en-IN" dirty="0">
            <a:solidFill>
              <a:schemeClr val="tx1"/>
            </a:solidFill>
          </a:endParaRPr>
        </a:p>
      </dgm:t>
    </dgm:pt>
    <dgm:pt modelId="{335F471A-B6CD-45BB-9D61-77E864ADA48D}" type="parTrans" cxnId="{D7D2321F-B88F-434B-83B5-1A9D91AC5D00}">
      <dgm:prSet/>
      <dgm:spPr/>
      <dgm:t>
        <a:bodyPr/>
        <a:lstStyle/>
        <a:p>
          <a:endParaRPr lang="en-US"/>
        </a:p>
      </dgm:t>
    </dgm:pt>
    <dgm:pt modelId="{0F69765B-9496-4022-83F1-0315A6F7BD30}" type="sibTrans" cxnId="{D7D2321F-B88F-434B-83B5-1A9D91AC5D00}">
      <dgm:prSet/>
      <dgm:spPr/>
      <dgm:t>
        <a:bodyPr/>
        <a:lstStyle/>
        <a:p>
          <a:endParaRPr lang="en-US"/>
        </a:p>
      </dgm:t>
    </dgm:pt>
    <dgm:pt modelId="{02C2980D-697D-485F-A10F-6A3459A06ACC}">
      <dgm:prSet/>
      <dgm:spPr/>
      <dgm:t>
        <a:bodyPr/>
        <a:lstStyle/>
        <a:p>
          <a:r>
            <a:rPr lang="en-IN">
              <a:solidFill>
                <a:schemeClr val="tx1"/>
              </a:solidFill>
            </a:rPr>
            <a:t>Run the traffic packets in the tool and create the complete asset inventory</a:t>
          </a:r>
          <a:endParaRPr lang="en-IN" dirty="0">
            <a:solidFill>
              <a:schemeClr val="tx1"/>
            </a:solidFill>
          </a:endParaRPr>
        </a:p>
      </dgm:t>
    </dgm:pt>
    <dgm:pt modelId="{A1D35DC6-D2A5-466C-840C-C30F846E7181}" type="parTrans" cxnId="{3FD57DB8-45B1-4CD6-BF97-1D75D30D7975}">
      <dgm:prSet/>
      <dgm:spPr/>
      <dgm:t>
        <a:bodyPr/>
        <a:lstStyle/>
        <a:p>
          <a:endParaRPr lang="en-US"/>
        </a:p>
      </dgm:t>
    </dgm:pt>
    <dgm:pt modelId="{84D91366-2DF5-42AE-957C-2FDE0F8FF2F5}" type="sibTrans" cxnId="{3FD57DB8-45B1-4CD6-BF97-1D75D30D7975}">
      <dgm:prSet/>
      <dgm:spPr/>
      <dgm:t>
        <a:bodyPr/>
        <a:lstStyle/>
        <a:p>
          <a:endParaRPr lang="en-US"/>
        </a:p>
      </dgm:t>
    </dgm:pt>
    <dgm:pt modelId="{BC02957F-EA92-4D9C-A10C-EB595C993D66}">
      <dgm:prSet/>
      <dgm:spPr/>
      <dgm:t>
        <a:bodyPr/>
        <a:lstStyle/>
        <a:p>
          <a:r>
            <a:rPr lang="en-IN">
              <a:solidFill>
                <a:schemeClr val="tx1"/>
              </a:solidFill>
            </a:rPr>
            <a:t>Review for any gaps in Asset Inventory</a:t>
          </a:r>
          <a:endParaRPr lang="en-IN" dirty="0">
            <a:solidFill>
              <a:schemeClr val="tx1"/>
            </a:solidFill>
          </a:endParaRPr>
        </a:p>
      </dgm:t>
    </dgm:pt>
    <dgm:pt modelId="{0B0DD7CF-C6BC-4A58-A305-032DA995DF55}" type="parTrans" cxnId="{D984A136-4364-4180-A322-36559F6747D4}">
      <dgm:prSet/>
      <dgm:spPr/>
      <dgm:t>
        <a:bodyPr/>
        <a:lstStyle/>
        <a:p>
          <a:endParaRPr lang="en-US"/>
        </a:p>
      </dgm:t>
    </dgm:pt>
    <dgm:pt modelId="{BF7BEC15-F660-427E-8CBC-67899AE9EFDC}" type="sibTrans" cxnId="{D984A136-4364-4180-A322-36559F6747D4}">
      <dgm:prSet/>
      <dgm:spPr/>
      <dgm:t>
        <a:bodyPr/>
        <a:lstStyle/>
        <a:p>
          <a:endParaRPr lang="en-US"/>
        </a:p>
      </dgm:t>
    </dgm:pt>
    <dgm:pt modelId="{52525A0E-9AAA-4F3D-9249-1945403CB5E4}">
      <dgm:prSet/>
      <dgm:spPr/>
      <dgm:t>
        <a:bodyPr/>
        <a:lstStyle/>
        <a:p>
          <a:r>
            <a:rPr lang="en-IN">
              <a:solidFill>
                <a:schemeClr val="tx1"/>
              </a:solidFill>
            </a:rPr>
            <a:t>Fine-tune the tool/ Manual entry</a:t>
          </a:r>
          <a:endParaRPr lang="en-IN" dirty="0">
            <a:solidFill>
              <a:schemeClr val="tx1"/>
            </a:solidFill>
          </a:endParaRPr>
        </a:p>
      </dgm:t>
    </dgm:pt>
    <dgm:pt modelId="{35DF51A3-D29F-4174-98EA-5269F0F9F946}" type="parTrans" cxnId="{C9FFC9EE-B1D0-4722-BEEA-DFAE2C4B34AD}">
      <dgm:prSet/>
      <dgm:spPr/>
      <dgm:t>
        <a:bodyPr/>
        <a:lstStyle/>
        <a:p>
          <a:endParaRPr lang="en-US"/>
        </a:p>
      </dgm:t>
    </dgm:pt>
    <dgm:pt modelId="{1577E4E0-B1FB-4816-9EA6-93D0657788EF}" type="sibTrans" cxnId="{C9FFC9EE-B1D0-4722-BEEA-DFAE2C4B34AD}">
      <dgm:prSet/>
      <dgm:spPr/>
      <dgm:t>
        <a:bodyPr/>
        <a:lstStyle/>
        <a:p>
          <a:endParaRPr lang="en-US"/>
        </a:p>
      </dgm:t>
    </dgm:pt>
    <dgm:pt modelId="{CF769FE9-B669-420E-9A85-64E8BA2C13CD}">
      <dgm:prSet/>
      <dgm:spPr/>
      <dgm:t>
        <a:bodyPr/>
        <a:lstStyle/>
        <a:p>
          <a:r>
            <a:rPr lang="en-IN" dirty="0">
              <a:solidFill>
                <a:schemeClr val="tx1"/>
              </a:solidFill>
            </a:rPr>
            <a:t>OS patches compliance and risk vulnerability report is generated</a:t>
          </a:r>
        </a:p>
      </dgm:t>
    </dgm:pt>
    <dgm:pt modelId="{8B920384-25FB-4B46-95A9-2AE837844D5B}" type="parTrans" cxnId="{26C90D40-23E7-432A-9F89-A5EAC8DB2E0F}">
      <dgm:prSet/>
      <dgm:spPr/>
      <dgm:t>
        <a:bodyPr/>
        <a:lstStyle/>
        <a:p>
          <a:endParaRPr lang="en-US"/>
        </a:p>
      </dgm:t>
    </dgm:pt>
    <dgm:pt modelId="{EF6F463F-EF3B-453F-9927-CF8BCB4B4A7C}" type="sibTrans" cxnId="{26C90D40-23E7-432A-9F89-A5EAC8DB2E0F}">
      <dgm:prSet/>
      <dgm:spPr/>
      <dgm:t>
        <a:bodyPr/>
        <a:lstStyle/>
        <a:p>
          <a:endParaRPr lang="en-US"/>
        </a:p>
      </dgm:t>
    </dgm:pt>
    <dgm:pt modelId="{36C3172E-527C-441D-81EF-F7102644C39D}">
      <dgm:prSet/>
      <dgm:spPr/>
      <dgm:t>
        <a:bodyPr/>
        <a:lstStyle/>
        <a:p>
          <a:r>
            <a:rPr lang="en-IN">
              <a:solidFill>
                <a:schemeClr val="tx1"/>
              </a:solidFill>
            </a:rPr>
            <a:t>Submit network topology and architecture document</a:t>
          </a:r>
          <a:endParaRPr lang="en-IN" dirty="0">
            <a:solidFill>
              <a:schemeClr val="tx1"/>
            </a:solidFill>
          </a:endParaRPr>
        </a:p>
      </dgm:t>
    </dgm:pt>
    <dgm:pt modelId="{3A79625B-34FB-4A3D-9ECD-ECAFC917169B}" type="parTrans" cxnId="{AC39CA91-D331-474A-9162-836C2801938C}">
      <dgm:prSet/>
      <dgm:spPr/>
      <dgm:t>
        <a:bodyPr/>
        <a:lstStyle/>
        <a:p>
          <a:endParaRPr lang="en-US"/>
        </a:p>
      </dgm:t>
    </dgm:pt>
    <dgm:pt modelId="{D329916A-4ED2-4D4F-B124-8A23CC1C76DE}" type="sibTrans" cxnId="{AC39CA91-D331-474A-9162-836C2801938C}">
      <dgm:prSet/>
      <dgm:spPr/>
      <dgm:t>
        <a:bodyPr/>
        <a:lstStyle/>
        <a:p>
          <a:endParaRPr lang="en-US"/>
        </a:p>
      </dgm:t>
    </dgm:pt>
    <dgm:pt modelId="{E6F1DA97-3F1D-4BFB-B252-7317807F1943}">
      <dgm:prSet/>
      <dgm:spPr/>
      <dgm:t>
        <a:bodyPr/>
        <a:lstStyle/>
        <a:p>
          <a:r>
            <a:rPr lang="en-IN">
              <a:solidFill>
                <a:schemeClr val="tx1"/>
              </a:solidFill>
            </a:rPr>
            <a:t>Document key findings, vulnerabilities &amp; actions</a:t>
          </a:r>
          <a:endParaRPr lang="en-IN" dirty="0">
            <a:solidFill>
              <a:schemeClr val="tx1"/>
            </a:solidFill>
          </a:endParaRPr>
        </a:p>
      </dgm:t>
    </dgm:pt>
    <dgm:pt modelId="{ADD8E882-528B-4E57-8708-4BABB6D84CA7}" type="parTrans" cxnId="{B71A1366-20B7-4242-A8A3-0CD3F76EED2C}">
      <dgm:prSet/>
      <dgm:spPr/>
      <dgm:t>
        <a:bodyPr/>
        <a:lstStyle/>
        <a:p>
          <a:endParaRPr lang="en-US"/>
        </a:p>
      </dgm:t>
    </dgm:pt>
    <dgm:pt modelId="{C09B6D9C-DF22-453C-9EFC-6C8016C35BC0}" type="sibTrans" cxnId="{B71A1366-20B7-4242-A8A3-0CD3F76EED2C}">
      <dgm:prSet/>
      <dgm:spPr/>
      <dgm:t>
        <a:bodyPr/>
        <a:lstStyle/>
        <a:p>
          <a:endParaRPr lang="en-US"/>
        </a:p>
      </dgm:t>
    </dgm:pt>
    <dgm:pt modelId="{DCE759B7-A690-4ACF-9E18-1BC50C630609}">
      <dgm:prSet/>
      <dgm:spPr/>
      <dgm:t>
        <a:bodyPr/>
        <a:lstStyle/>
        <a:p>
          <a:r>
            <a:rPr lang="en-IN">
              <a:solidFill>
                <a:schemeClr val="tx1"/>
              </a:solidFill>
            </a:rPr>
            <a:t>Suggest next steps &amp; proposed remediation roadmap</a:t>
          </a:r>
          <a:endParaRPr lang="en-IN" dirty="0">
            <a:solidFill>
              <a:schemeClr val="tx1"/>
            </a:solidFill>
          </a:endParaRPr>
        </a:p>
      </dgm:t>
    </dgm:pt>
    <dgm:pt modelId="{CEE219A6-7D41-4BC5-8BE2-2FAAFAEE556E}" type="parTrans" cxnId="{E9CBB8D6-EEEA-4B0B-85C4-7E65A3412C68}">
      <dgm:prSet/>
      <dgm:spPr/>
      <dgm:t>
        <a:bodyPr/>
        <a:lstStyle/>
        <a:p>
          <a:endParaRPr lang="en-US"/>
        </a:p>
      </dgm:t>
    </dgm:pt>
    <dgm:pt modelId="{1A08D988-0E5C-4C9E-B539-042B9A2129D3}" type="sibTrans" cxnId="{E9CBB8D6-EEEA-4B0B-85C4-7E65A3412C68}">
      <dgm:prSet/>
      <dgm:spPr/>
      <dgm:t>
        <a:bodyPr/>
        <a:lstStyle/>
        <a:p>
          <a:endParaRPr lang="en-US"/>
        </a:p>
      </dgm:t>
    </dgm:pt>
    <dgm:pt modelId="{3FCE0BDF-A8B9-4E87-A181-50998CA51509}">
      <dgm:prSet/>
      <dgm:spPr/>
      <dgm:t>
        <a:bodyPr/>
        <a:lstStyle/>
        <a:p>
          <a:r>
            <a:rPr lang="en-IN">
              <a:solidFill>
                <a:schemeClr val="tx1"/>
              </a:solidFill>
            </a:rPr>
            <a:t>Project close workshop to present findings and discuss next steps/future phases of support (as required)</a:t>
          </a:r>
          <a:endParaRPr lang="en-IN" dirty="0">
            <a:solidFill>
              <a:schemeClr val="tx1"/>
            </a:solidFill>
          </a:endParaRPr>
        </a:p>
      </dgm:t>
    </dgm:pt>
    <dgm:pt modelId="{B352C62E-8086-44A6-BBCB-1DC029A583A3}" type="parTrans" cxnId="{C7460BE5-A05D-43E8-ABB4-FF6C77137AB3}">
      <dgm:prSet/>
      <dgm:spPr/>
      <dgm:t>
        <a:bodyPr/>
        <a:lstStyle/>
        <a:p>
          <a:endParaRPr lang="en-US"/>
        </a:p>
      </dgm:t>
    </dgm:pt>
    <dgm:pt modelId="{ABE9FBB9-8FF8-4236-93F8-2CC52A0D916A}" type="sibTrans" cxnId="{C7460BE5-A05D-43E8-ABB4-FF6C77137AB3}">
      <dgm:prSet/>
      <dgm:spPr/>
      <dgm:t>
        <a:bodyPr/>
        <a:lstStyle/>
        <a:p>
          <a:endParaRPr lang="en-US"/>
        </a:p>
      </dgm:t>
    </dgm:pt>
    <dgm:pt modelId="{3FCAAB2D-02D5-4B13-B9DB-5D4B2090A71B}" type="pres">
      <dgm:prSet presAssocID="{79AB6A21-BBA7-470B-B27F-090E2BBAAD54}" presName="linearFlow" presStyleCnt="0">
        <dgm:presLayoutVars>
          <dgm:dir/>
          <dgm:animLvl val="lvl"/>
          <dgm:resizeHandles val="exact"/>
        </dgm:presLayoutVars>
      </dgm:prSet>
      <dgm:spPr/>
    </dgm:pt>
    <dgm:pt modelId="{BAFC3A63-F1A3-4A19-A0B1-DAF4D1072C5E}" type="pres">
      <dgm:prSet presAssocID="{7FEEFAC1-1A30-4912-95BE-7013470D2C5C}" presName="composite" presStyleCnt="0"/>
      <dgm:spPr/>
    </dgm:pt>
    <dgm:pt modelId="{00AF3297-0042-4B55-9ECF-3E6F26856CB6}" type="pres">
      <dgm:prSet presAssocID="{7FEEFAC1-1A30-4912-95BE-7013470D2C5C}" presName="parTx" presStyleLbl="node1" presStyleIdx="0" presStyleCnt="4">
        <dgm:presLayoutVars>
          <dgm:chMax val="0"/>
          <dgm:chPref val="0"/>
          <dgm:bulletEnabled val="1"/>
        </dgm:presLayoutVars>
      </dgm:prSet>
      <dgm:spPr/>
    </dgm:pt>
    <dgm:pt modelId="{EF985013-1CE6-41F3-93DD-015653A7C3F6}" type="pres">
      <dgm:prSet presAssocID="{7FEEFAC1-1A30-4912-95BE-7013470D2C5C}" presName="parSh" presStyleLbl="node1" presStyleIdx="0" presStyleCnt="4"/>
      <dgm:spPr/>
    </dgm:pt>
    <dgm:pt modelId="{7A2B6446-1CE3-4879-86FF-7CFDD8C98FB8}" type="pres">
      <dgm:prSet presAssocID="{7FEEFAC1-1A30-4912-95BE-7013470D2C5C}" presName="desTx" presStyleLbl="fgAcc1" presStyleIdx="0" presStyleCnt="4">
        <dgm:presLayoutVars>
          <dgm:bulletEnabled val="1"/>
        </dgm:presLayoutVars>
      </dgm:prSet>
      <dgm:spPr/>
    </dgm:pt>
    <dgm:pt modelId="{E833DCC1-FA5D-4212-9A16-CE030E22DB03}" type="pres">
      <dgm:prSet presAssocID="{F763D706-AFED-4B68-82D1-F30E4F9132AA}" presName="sibTrans" presStyleLbl="sibTrans2D1" presStyleIdx="0" presStyleCnt="3"/>
      <dgm:spPr/>
    </dgm:pt>
    <dgm:pt modelId="{1C7BB10F-7D73-4733-99A6-6E066208A75C}" type="pres">
      <dgm:prSet presAssocID="{F763D706-AFED-4B68-82D1-F30E4F9132AA}" presName="connTx" presStyleLbl="sibTrans2D1" presStyleIdx="0" presStyleCnt="3"/>
      <dgm:spPr/>
    </dgm:pt>
    <dgm:pt modelId="{8D5F2160-B9B1-4594-8F5B-23830DF0CBC8}" type="pres">
      <dgm:prSet presAssocID="{8FEC1B47-0F3A-4A0A-9C6F-CC6E3D2A85AA}" presName="composite" presStyleCnt="0"/>
      <dgm:spPr/>
    </dgm:pt>
    <dgm:pt modelId="{2CADDB28-7616-44C2-9F45-8D302A702896}" type="pres">
      <dgm:prSet presAssocID="{8FEC1B47-0F3A-4A0A-9C6F-CC6E3D2A85AA}" presName="parTx" presStyleLbl="node1" presStyleIdx="0" presStyleCnt="4">
        <dgm:presLayoutVars>
          <dgm:chMax val="0"/>
          <dgm:chPref val="0"/>
          <dgm:bulletEnabled val="1"/>
        </dgm:presLayoutVars>
      </dgm:prSet>
      <dgm:spPr/>
    </dgm:pt>
    <dgm:pt modelId="{0B4E82AF-9A8B-4C2D-8311-A5BC8364D159}" type="pres">
      <dgm:prSet presAssocID="{8FEC1B47-0F3A-4A0A-9C6F-CC6E3D2A85AA}" presName="parSh" presStyleLbl="node1" presStyleIdx="1" presStyleCnt="4"/>
      <dgm:spPr/>
    </dgm:pt>
    <dgm:pt modelId="{BC8EA684-57E4-41DF-BA2B-3807EB8AA593}" type="pres">
      <dgm:prSet presAssocID="{8FEC1B47-0F3A-4A0A-9C6F-CC6E3D2A85AA}" presName="desTx" presStyleLbl="fgAcc1" presStyleIdx="1" presStyleCnt="4">
        <dgm:presLayoutVars>
          <dgm:bulletEnabled val="1"/>
        </dgm:presLayoutVars>
      </dgm:prSet>
      <dgm:spPr/>
    </dgm:pt>
    <dgm:pt modelId="{2161ED98-1203-4B2F-AABC-CA0F7D0B3F53}" type="pres">
      <dgm:prSet presAssocID="{CBB98C35-4341-47CF-9E34-DC7CF27B8C4B}" presName="sibTrans" presStyleLbl="sibTrans2D1" presStyleIdx="1" presStyleCnt="3"/>
      <dgm:spPr/>
    </dgm:pt>
    <dgm:pt modelId="{F17805B7-CA70-42D4-A9D1-E9A0519E2240}" type="pres">
      <dgm:prSet presAssocID="{CBB98C35-4341-47CF-9E34-DC7CF27B8C4B}" presName="connTx" presStyleLbl="sibTrans2D1" presStyleIdx="1" presStyleCnt="3"/>
      <dgm:spPr/>
    </dgm:pt>
    <dgm:pt modelId="{36DC3A09-BC1A-488A-A1E3-81F614C27949}" type="pres">
      <dgm:prSet presAssocID="{48F5350C-2CFE-4310-9D13-DCE5A11BA904}" presName="composite" presStyleCnt="0"/>
      <dgm:spPr/>
    </dgm:pt>
    <dgm:pt modelId="{08E86A20-13B8-4B24-BF4A-BC24A2FBCBC3}" type="pres">
      <dgm:prSet presAssocID="{48F5350C-2CFE-4310-9D13-DCE5A11BA904}" presName="parTx" presStyleLbl="node1" presStyleIdx="1" presStyleCnt="4">
        <dgm:presLayoutVars>
          <dgm:chMax val="0"/>
          <dgm:chPref val="0"/>
          <dgm:bulletEnabled val="1"/>
        </dgm:presLayoutVars>
      </dgm:prSet>
      <dgm:spPr/>
    </dgm:pt>
    <dgm:pt modelId="{53147400-8DCF-4AFE-A0D4-F1FCA08DF074}" type="pres">
      <dgm:prSet presAssocID="{48F5350C-2CFE-4310-9D13-DCE5A11BA904}" presName="parSh" presStyleLbl="node1" presStyleIdx="2" presStyleCnt="4"/>
      <dgm:spPr/>
    </dgm:pt>
    <dgm:pt modelId="{CB5E0300-9705-4842-8D3C-2181CFF8A68F}" type="pres">
      <dgm:prSet presAssocID="{48F5350C-2CFE-4310-9D13-DCE5A11BA904}" presName="desTx" presStyleLbl="fgAcc1" presStyleIdx="2" presStyleCnt="4">
        <dgm:presLayoutVars>
          <dgm:bulletEnabled val="1"/>
        </dgm:presLayoutVars>
      </dgm:prSet>
      <dgm:spPr/>
    </dgm:pt>
    <dgm:pt modelId="{0D449E29-4A0D-4881-93C0-C4010DAD9104}" type="pres">
      <dgm:prSet presAssocID="{5C249BCC-E4D5-4D25-83EF-6783A5A71656}" presName="sibTrans" presStyleLbl="sibTrans2D1" presStyleIdx="2" presStyleCnt="3"/>
      <dgm:spPr/>
    </dgm:pt>
    <dgm:pt modelId="{4F303592-286A-423F-8B87-FF7A219BD2D0}" type="pres">
      <dgm:prSet presAssocID="{5C249BCC-E4D5-4D25-83EF-6783A5A71656}" presName="connTx" presStyleLbl="sibTrans2D1" presStyleIdx="2" presStyleCnt="3"/>
      <dgm:spPr/>
    </dgm:pt>
    <dgm:pt modelId="{69FE1B09-2930-4757-B496-D8CCB0C8545F}" type="pres">
      <dgm:prSet presAssocID="{F1C4350A-CFEE-4BE5-A228-5FB453E4E430}" presName="composite" presStyleCnt="0"/>
      <dgm:spPr/>
    </dgm:pt>
    <dgm:pt modelId="{1C1F16F2-CB73-4FE7-A1F9-7657E7861789}" type="pres">
      <dgm:prSet presAssocID="{F1C4350A-CFEE-4BE5-A228-5FB453E4E430}" presName="parTx" presStyleLbl="node1" presStyleIdx="2" presStyleCnt="4">
        <dgm:presLayoutVars>
          <dgm:chMax val="0"/>
          <dgm:chPref val="0"/>
          <dgm:bulletEnabled val="1"/>
        </dgm:presLayoutVars>
      </dgm:prSet>
      <dgm:spPr/>
    </dgm:pt>
    <dgm:pt modelId="{22B6E409-394D-4AD8-A540-69265A551D1E}" type="pres">
      <dgm:prSet presAssocID="{F1C4350A-CFEE-4BE5-A228-5FB453E4E430}" presName="parSh" presStyleLbl="node1" presStyleIdx="3" presStyleCnt="4"/>
      <dgm:spPr/>
    </dgm:pt>
    <dgm:pt modelId="{80EF6778-2C7B-4EE4-865D-81F547D607E6}" type="pres">
      <dgm:prSet presAssocID="{F1C4350A-CFEE-4BE5-A228-5FB453E4E430}" presName="desTx" presStyleLbl="fgAcc1" presStyleIdx="3" presStyleCnt="4">
        <dgm:presLayoutVars>
          <dgm:bulletEnabled val="1"/>
        </dgm:presLayoutVars>
      </dgm:prSet>
      <dgm:spPr/>
    </dgm:pt>
  </dgm:ptLst>
  <dgm:cxnLst>
    <dgm:cxn modelId="{D1AD1401-1D79-4B32-8997-8722D4CA478D}" type="presOf" srcId="{2145E86A-A355-40A5-8C42-39FAC336D228}" destId="{BC8EA684-57E4-41DF-BA2B-3807EB8AA593}" srcOrd="0" destOrd="4" presId="urn:microsoft.com/office/officeart/2005/8/layout/process3"/>
    <dgm:cxn modelId="{E1DFC102-2F49-4693-8CC9-A9B34AD6FE37}" type="presOf" srcId="{79AB6A21-BBA7-470B-B27F-090E2BBAAD54}" destId="{3FCAAB2D-02D5-4B13-B9DB-5D4B2090A71B}" srcOrd="0" destOrd="0" presId="urn:microsoft.com/office/officeart/2005/8/layout/process3"/>
    <dgm:cxn modelId="{E3B3E609-09C1-4E0D-A9C7-51392A6FE413}" type="presOf" srcId="{C95CCD84-4520-4008-9159-BB675265EB45}" destId="{BC8EA684-57E4-41DF-BA2B-3807EB8AA593}" srcOrd="0" destOrd="2" presId="urn:microsoft.com/office/officeart/2005/8/layout/process3"/>
    <dgm:cxn modelId="{CBDC730A-CA3F-4085-90C4-6A0F58B90ACF}" type="presOf" srcId="{EC56648B-6A0E-49F6-A319-848FD593B087}" destId="{7A2B6446-1CE3-4879-86FF-7CFDD8C98FB8}" srcOrd="0" destOrd="2" presId="urn:microsoft.com/office/officeart/2005/8/layout/process3"/>
    <dgm:cxn modelId="{E6CFE913-6AD0-46BF-9385-D177342606E1}" srcId="{7FEEFAC1-1A30-4912-95BE-7013470D2C5C}" destId="{AA80A3DA-C366-4BCC-B688-2D33D87F8185}" srcOrd="1" destOrd="0" parTransId="{7B547814-0985-4F5A-AD1C-7F05EA7D4E0C}" sibTransId="{478D973B-0F15-49EB-B528-712561CE8EB3}"/>
    <dgm:cxn modelId="{4754351D-8AC5-4043-85B8-BCC490D7E33A}" type="presOf" srcId="{5C249BCC-E4D5-4D25-83EF-6783A5A71656}" destId="{4F303592-286A-423F-8B87-FF7A219BD2D0}" srcOrd="1" destOrd="0" presId="urn:microsoft.com/office/officeart/2005/8/layout/process3"/>
    <dgm:cxn modelId="{D7D2321F-B88F-434B-83B5-1A9D91AC5D00}" srcId="{48F5350C-2CFE-4310-9D13-DCE5A11BA904}" destId="{67679997-D283-47A9-92A2-E7E96265ED82}" srcOrd="1" destOrd="0" parTransId="{335F471A-B6CD-45BB-9D61-77E864ADA48D}" sibTransId="{0F69765B-9496-4022-83F1-0315A6F7BD30}"/>
    <dgm:cxn modelId="{125B8926-05DC-4B12-AD45-B81A13775C92}" srcId="{7FEEFAC1-1A30-4912-95BE-7013470D2C5C}" destId="{9A34B68F-C247-4EA1-80E2-AEFFDAE52982}" srcOrd="0" destOrd="0" parTransId="{1E14DFFD-3837-4B7C-9C06-C7EABC0E302E}" sibTransId="{B2E52B5B-3286-42F0-80DC-F7776F6663F4}"/>
    <dgm:cxn modelId="{D984A136-4364-4180-A322-36559F6747D4}" srcId="{48F5350C-2CFE-4310-9D13-DCE5A11BA904}" destId="{BC02957F-EA92-4D9C-A10C-EB595C993D66}" srcOrd="3" destOrd="0" parTransId="{0B0DD7CF-C6BC-4A58-A305-032DA995DF55}" sibTransId="{BF7BEC15-F660-427E-8CBC-67899AE9EFDC}"/>
    <dgm:cxn modelId="{B19F883C-CC16-46C0-8D49-364A8E2DB825}" type="presOf" srcId="{AA80A3DA-C366-4BCC-B688-2D33D87F8185}" destId="{7A2B6446-1CE3-4879-86FF-7CFDD8C98FB8}" srcOrd="0" destOrd="1" presId="urn:microsoft.com/office/officeart/2005/8/layout/process3"/>
    <dgm:cxn modelId="{26C90D40-23E7-432A-9F89-A5EAC8DB2E0F}" srcId="{F1C4350A-CFEE-4BE5-A228-5FB453E4E430}" destId="{CF769FE9-B669-420E-9A85-64E8BA2C13CD}" srcOrd="1" destOrd="0" parTransId="{8B920384-25FB-4B46-95A9-2AE837844D5B}" sibTransId="{EF6F463F-EF3B-453F-9927-CF8BCB4B4A7C}"/>
    <dgm:cxn modelId="{B0C9B462-62AC-4C65-85C2-50F2CE78A275}" type="presOf" srcId="{36C3172E-527C-441D-81EF-F7102644C39D}" destId="{80EF6778-2C7B-4EE4-865D-81F547D607E6}" srcOrd="0" destOrd="2" presId="urn:microsoft.com/office/officeart/2005/8/layout/process3"/>
    <dgm:cxn modelId="{ECFD9164-DDCB-4F80-91C5-970C9DD9CC08}" srcId="{8FEC1B47-0F3A-4A0A-9C6F-CC6E3D2A85AA}" destId="{2145E86A-A355-40A5-8C42-39FAC336D228}" srcOrd="4" destOrd="0" parTransId="{E2999322-AF81-45EF-A6CE-1633904D29A5}" sibTransId="{8A4EECF0-7769-4DF0-A0B2-BC375982E47D}"/>
    <dgm:cxn modelId="{B71A1366-20B7-4242-A8A3-0CD3F76EED2C}" srcId="{F1C4350A-CFEE-4BE5-A228-5FB453E4E430}" destId="{E6F1DA97-3F1D-4BFB-B252-7317807F1943}" srcOrd="3" destOrd="0" parTransId="{ADD8E882-528B-4E57-8708-4BABB6D84CA7}" sibTransId="{C09B6D9C-DF22-453C-9EFC-6C8016C35BC0}"/>
    <dgm:cxn modelId="{744BA369-DA1E-472C-AD2F-4E05F79B495F}" type="presOf" srcId="{F763D706-AFED-4B68-82D1-F30E4F9132AA}" destId="{1C7BB10F-7D73-4733-99A6-6E066208A75C}" srcOrd="1" destOrd="0" presId="urn:microsoft.com/office/officeart/2005/8/layout/process3"/>
    <dgm:cxn modelId="{E3ABEA69-AA8C-458C-8283-31D9CBE4913B}" type="presOf" srcId="{CF769FE9-B669-420E-9A85-64E8BA2C13CD}" destId="{80EF6778-2C7B-4EE4-865D-81F547D607E6}" srcOrd="0" destOrd="1" presId="urn:microsoft.com/office/officeart/2005/8/layout/process3"/>
    <dgm:cxn modelId="{7545056A-AABC-467D-9D0B-2507AC7A2895}" type="presOf" srcId="{F1C4350A-CFEE-4BE5-A228-5FB453E4E430}" destId="{22B6E409-394D-4AD8-A540-69265A551D1E}" srcOrd="1" destOrd="0" presId="urn:microsoft.com/office/officeart/2005/8/layout/process3"/>
    <dgm:cxn modelId="{CF6B0D4A-22E8-4280-8302-C03F5EDCC442}" srcId="{79AB6A21-BBA7-470B-B27F-090E2BBAAD54}" destId="{8FEC1B47-0F3A-4A0A-9C6F-CC6E3D2A85AA}" srcOrd="1" destOrd="0" parTransId="{B6DB5E72-B454-4F9F-A548-53F9D802DEA9}" sibTransId="{CBB98C35-4341-47CF-9E34-DC7CF27B8C4B}"/>
    <dgm:cxn modelId="{08AC4B6D-7C2B-46C2-A7C6-D0A7B9C8AEE3}" type="presOf" srcId="{3BEF2A31-8E09-4EA1-9230-943052362DA2}" destId="{BC8EA684-57E4-41DF-BA2B-3807EB8AA593}" srcOrd="0" destOrd="3" presId="urn:microsoft.com/office/officeart/2005/8/layout/process3"/>
    <dgm:cxn modelId="{8D0B166E-9AB7-4641-BAA3-52B5360E5041}" type="presOf" srcId="{5C249BCC-E4D5-4D25-83EF-6783A5A71656}" destId="{0D449E29-4A0D-4881-93C0-C4010DAD9104}" srcOrd="0" destOrd="0" presId="urn:microsoft.com/office/officeart/2005/8/layout/process3"/>
    <dgm:cxn modelId="{B8CB764E-AE9C-4ACD-8BEF-871FB8D35382}" srcId="{79AB6A21-BBA7-470B-B27F-090E2BBAAD54}" destId="{F1C4350A-CFEE-4BE5-A228-5FB453E4E430}" srcOrd="3" destOrd="0" parTransId="{E364D21A-495C-4623-9505-07BDAE659E10}" sibTransId="{6F85B384-3616-4A98-ADCF-693C40D6261D}"/>
    <dgm:cxn modelId="{3492094F-18F0-48E0-8002-83030E37D391}" type="presOf" srcId="{7FEEFAC1-1A30-4912-95BE-7013470D2C5C}" destId="{EF985013-1CE6-41F3-93DD-015653A7C3F6}" srcOrd="1" destOrd="0" presId="urn:microsoft.com/office/officeart/2005/8/layout/process3"/>
    <dgm:cxn modelId="{CC408C51-6126-4C55-9919-C4068438AEF1}" type="presOf" srcId="{F763D706-AFED-4B68-82D1-F30E4F9132AA}" destId="{E833DCC1-FA5D-4212-9A16-CE030E22DB03}" srcOrd="0" destOrd="0" presId="urn:microsoft.com/office/officeart/2005/8/layout/process3"/>
    <dgm:cxn modelId="{08685656-4EA3-45E8-AE0A-AD2D105ECCC4}" type="presOf" srcId="{8FEC1B47-0F3A-4A0A-9C6F-CC6E3D2A85AA}" destId="{2CADDB28-7616-44C2-9F45-8D302A702896}" srcOrd="0" destOrd="0" presId="urn:microsoft.com/office/officeart/2005/8/layout/process3"/>
    <dgm:cxn modelId="{B9CC7859-3361-41B5-99C3-A7571155A405}" srcId="{8FEC1B47-0F3A-4A0A-9C6F-CC6E3D2A85AA}" destId="{C95CCD84-4520-4008-9159-BB675265EB45}" srcOrd="2" destOrd="0" parTransId="{BB6253A3-7FAE-4FA7-B79A-55DD424F23D3}" sibTransId="{B59D018B-FB78-44F4-A401-EA33B16B3C21}"/>
    <dgm:cxn modelId="{93752D5A-DA47-4337-8159-63883A585F6F}" type="presOf" srcId="{67679997-D283-47A9-92A2-E7E96265ED82}" destId="{CB5E0300-9705-4842-8D3C-2181CFF8A68F}" srcOrd="0" destOrd="1" presId="urn:microsoft.com/office/officeart/2005/8/layout/process3"/>
    <dgm:cxn modelId="{225F467F-F6A5-4BA7-B52B-465C5EE3233E}" type="presOf" srcId="{CBB98C35-4341-47CF-9E34-DC7CF27B8C4B}" destId="{F17805B7-CA70-42D4-A9D1-E9A0519E2240}" srcOrd="1" destOrd="0" presId="urn:microsoft.com/office/officeart/2005/8/layout/process3"/>
    <dgm:cxn modelId="{FE5D6A81-2E55-47EC-BDCA-B0C04E65A410}" type="presOf" srcId="{3FCE0BDF-A8B9-4E87-A181-50998CA51509}" destId="{80EF6778-2C7B-4EE4-865D-81F547D607E6}" srcOrd="0" destOrd="5" presId="urn:microsoft.com/office/officeart/2005/8/layout/process3"/>
    <dgm:cxn modelId="{34C14283-3E79-47E4-A6DA-6E7B42A71D98}" type="presOf" srcId="{FB0033EC-CA03-487E-B0E1-C6D5A92507A8}" destId="{BC8EA684-57E4-41DF-BA2B-3807EB8AA593}" srcOrd="0" destOrd="5" presId="urn:microsoft.com/office/officeart/2005/8/layout/process3"/>
    <dgm:cxn modelId="{1A77EB85-A34F-4420-9CD8-9AC28D590E58}" srcId="{79AB6A21-BBA7-470B-B27F-090E2BBAAD54}" destId="{48F5350C-2CFE-4310-9D13-DCE5A11BA904}" srcOrd="2" destOrd="0" parTransId="{6B6735B1-B002-47B3-8809-9D0FBFA945C7}" sibTransId="{5C249BCC-E4D5-4D25-83EF-6783A5A71656}"/>
    <dgm:cxn modelId="{9AF49687-E693-4BDC-8F28-ABBFE1A13380}" type="presOf" srcId="{F1C4350A-CFEE-4BE5-A228-5FB453E4E430}" destId="{1C1F16F2-CB73-4FE7-A1F9-7657E7861789}" srcOrd="0" destOrd="0" presId="urn:microsoft.com/office/officeart/2005/8/layout/process3"/>
    <dgm:cxn modelId="{5EB1FC88-C061-4F7C-9D8A-88CDBED2E377}" type="presOf" srcId="{02C2980D-697D-485F-A10F-6A3459A06ACC}" destId="{CB5E0300-9705-4842-8D3C-2181CFF8A68F}" srcOrd="0" destOrd="2" presId="urn:microsoft.com/office/officeart/2005/8/layout/process3"/>
    <dgm:cxn modelId="{85A28F89-8374-46B8-8B20-DCD725E5399C}" srcId="{8FEC1B47-0F3A-4A0A-9C6F-CC6E3D2A85AA}" destId="{3BEF2A31-8E09-4EA1-9230-943052362DA2}" srcOrd="3" destOrd="0" parTransId="{AE8D765C-425F-4BE4-8F27-BBC944B10A61}" sibTransId="{55E8562A-41E5-4771-9A67-EDB953123F5F}"/>
    <dgm:cxn modelId="{769F248A-9871-4DFC-8C5E-A7814221231F}" srcId="{79AB6A21-BBA7-470B-B27F-090E2BBAAD54}" destId="{7FEEFAC1-1A30-4912-95BE-7013470D2C5C}" srcOrd="0" destOrd="0" parTransId="{02A84B91-31E9-40D7-AB97-37AC8313F123}" sibTransId="{F763D706-AFED-4B68-82D1-F30E4F9132AA}"/>
    <dgm:cxn modelId="{7AB1C88C-2A8E-4F2F-9F2A-25CE792AB17B}" type="presOf" srcId="{CBB98C35-4341-47CF-9E34-DC7CF27B8C4B}" destId="{2161ED98-1203-4B2F-AABC-CA0F7D0B3F53}" srcOrd="0" destOrd="0" presId="urn:microsoft.com/office/officeart/2005/8/layout/process3"/>
    <dgm:cxn modelId="{71EDA88F-79DC-4B7F-B0E2-371593405EF5}" type="presOf" srcId="{7FEEFAC1-1A30-4912-95BE-7013470D2C5C}" destId="{00AF3297-0042-4B55-9ECF-3E6F26856CB6}" srcOrd="0" destOrd="0" presId="urn:microsoft.com/office/officeart/2005/8/layout/process3"/>
    <dgm:cxn modelId="{AC39CA91-D331-474A-9162-836C2801938C}" srcId="{F1C4350A-CFEE-4BE5-A228-5FB453E4E430}" destId="{36C3172E-527C-441D-81EF-F7102644C39D}" srcOrd="2" destOrd="0" parTransId="{3A79625B-34FB-4A3D-9ECD-ECAFC917169B}" sibTransId="{D329916A-4ED2-4D4F-B124-8A23CC1C76DE}"/>
    <dgm:cxn modelId="{05B55B98-B61C-4CE4-86C8-7083DCE6CB9A}" type="presOf" srcId="{AF24E115-37A4-4133-9C94-4C450A0D2C21}" destId="{80EF6778-2C7B-4EE4-865D-81F547D607E6}" srcOrd="0" destOrd="0" presId="urn:microsoft.com/office/officeart/2005/8/layout/process3"/>
    <dgm:cxn modelId="{6A84AB9B-83EF-4BCA-834A-7A77817D2065}" type="presOf" srcId="{E6F1DA97-3F1D-4BFB-B252-7317807F1943}" destId="{80EF6778-2C7B-4EE4-865D-81F547D607E6}" srcOrd="0" destOrd="3" presId="urn:microsoft.com/office/officeart/2005/8/layout/process3"/>
    <dgm:cxn modelId="{A1599F9E-F6DF-44F6-9B32-2E4E08DEFCBC}" srcId="{7FEEFAC1-1A30-4912-95BE-7013470D2C5C}" destId="{EC56648B-6A0E-49F6-A319-848FD593B087}" srcOrd="2" destOrd="0" parTransId="{19783D47-B49E-4905-B7F3-88932EA54C02}" sibTransId="{3DCB6B14-D759-42CD-8637-2E6C8CB6D720}"/>
    <dgm:cxn modelId="{17C6AEA0-4BC5-4FB1-847D-FB7C8972FC9B}" type="presOf" srcId="{52525A0E-9AAA-4F3D-9249-1945403CB5E4}" destId="{CB5E0300-9705-4842-8D3C-2181CFF8A68F}" srcOrd="0" destOrd="4" presId="urn:microsoft.com/office/officeart/2005/8/layout/process3"/>
    <dgm:cxn modelId="{440E50AB-DDB9-4F00-905C-0D375B713616}" srcId="{48F5350C-2CFE-4310-9D13-DCE5A11BA904}" destId="{E9482947-8E8B-4C1B-9C68-F03CDB39FC37}" srcOrd="0" destOrd="0" parTransId="{64C8290E-9306-4B42-A6C4-C6E3E82C72E4}" sibTransId="{D3AB463D-7C6A-44FA-9298-0FF1E1CA95C2}"/>
    <dgm:cxn modelId="{3FD57DB8-45B1-4CD6-BF97-1D75D30D7975}" srcId="{48F5350C-2CFE-4310-9D13-DCE5A11BA904}" destId="{02C2980D-697D-485F-A10F-6A3459A06ACC}" srcOrd="2" destOrd="0" parTransId="{A1D35DC6-D2A5-466C-840C-C30F846E7181}" sibTransId="{84D91366-2DF5-42AE-957C-2FDE0F8FF2F5}"/>
    <dgm:cxn modelId="{EA1A07BB-27C7-42BC-A653-3C0EBEF42FBA}" type="presOf" srcId="{48F5350C-2CFE-4310-9D13-DCE5A11BA904}" destId="{53147400-8DCF-4AFE-A0D4-F1FCA08DF074}" srcOrd="1" destOrd="0" presId="urn:microsoft.com/office/officeart/2005/8/layout/process3"/>
    <dgm:cxn modelId="{9D38EBC1-8C52-4AB4-894F-30543D4547C3}" type="presOf" srcId="{E9482947-8E8B-4C1B-9C68-F03CDB39FC37}" destId="{CB5E0300-9705-4842-8D3C-2181CFF8A68F}" srcOrd="0" destOrd="0" presId="urn:microsoft.com/office/officeart/2005/8/layout/process3"/>
    <dgm:cxn modelId="{356E4FC4-D3F6-4A54-882A-ECDE0BC07F75}" srcId="{8FEC1B47-0F3A-4A0A-9C6F-CC6E3D2A85AA}" destId="{D3FB3D34-1917-4612-8827-94E4CC3D4781}" srcOrd="1" destOrd="0" parTransId="{EA54EFC4-2E42-4464-AF8A-BB33C8431C95}" sibTransId="{648C8CF6-9F5D-4E9B-A725-CEF095B07704}"/>
    <dgm:cxn modelId="{DA69BECE-6D52-440C-A2EF-E8E14FE9AC9F}" type="presOf" srcId="{BC02957F-EA92-4D9C-A10C-EB595C993D66}" destId="{CB5E0300-9705-4842-8D3C-2181CFF8A68F}" srcOrd="0" destOrd="3" presId="urn:microsoft.com/office/officeart/2005/8/layout/process3"/>
    <dgm:cxn modelId="{E9CBB8D6-EEEA-4B0B-85C4-7E65A3412C68}" srcId="{F1C4350A-CFEE-4BE5-A228-5FB453E4E430}" destId="{DCE759B7-A690-4ACF-9E18-1BC50C630609}" srcOrd="4" destOrd="0" parTransId="{CEE219A6-7D41-4BC5-8BE2-2FAAFAEE556E}" sibTransId="{1A08D988-0E5C-4C9E-B539-042B9A2129D3}"/>
    <dgm:cxn modelId="{8E6B8ED7-82DA-4AEB-9A76-B634C6BEC4DF}" srcId="{8FEC1B47-0F3A-4A0A-9C6F-CC6E3D2A85AA}" destId="{FB0033EC-CA03-487E-B0E1-C6D5A92507A8}" srcOrd="5" destOrd="0" parTransId="{B64D91F6-C133-47A1-8E42-1ADF94D3D54C}" sibTransId="{9C90C4B6-B6C5-4AAD-9006-F5B1DD000BB5}"/>
    <dgm:cxn modelId="{5BB359DA-27E0-4826-B335-AA69E42A4E90}" srcId="{F1C4350A-CFEE-4BE5-A228-5FB453E4E430}" destId="{AF24E115-37A4-4133-9C94-4C450A0D2C21}" srcOrd="0" destOrd="0" parTransId="{3CAAED19-29E3-477C-B3C7-782C8CA5C88F}" sibTransId="{105711EF-FA68-4EEF-BD9F-B7A223E27434}"/>
    <dgm:cxn modelId="{5E63B7DF-84A5-448F-8C00-4A17C17CBC82}" srcId="{8FEC1B47-0F3A-4A0A-9C6F-CC6E3D2A85AA}" destId="{47770C98-59BE-4B29-9383-3BB1CEE02DD4}" srcOrd="0" destOrd="0" parTransId="{2EFBD472-B19A-4046-8BE6-F420A2E78F8B}" sibTransId="{88B17C6B-33C4-4E2F-9BFE-93F8C7905EC5}"/>
    <dgm:cxn modelId="{00C916E4-80E6-4AC5-8B80-4565CD0F6CB0}" type="presOf" srcId="{8FEC1B47-0F3A-4A0A-9C6F-CC6E3D2A85AA}" destId="{0B4E82AF-9A8B-4C2D-8311-A5BC8364D159}" srcOrd="1" destOrd="0" presId="urn:microsoft.com/office/officeart/2005/8/layout/process3"/>
    <dgm:cxn modelId="{C7460BE5-A05D-43E8-ABB4-FF6C77137AB3}" srcId="{F1C4350A-CFEE-4BE5-A228-5FB453E4E430}" destId="{3FCE0BDF-A8B9-4E87-A181-50998CA51509}" srcOrd="5" destOrd="0" parTransId="{B352C62E-8086-44A6-BBCB-1DC029A583A3}" sibTransId="{ABE9FBB9-8FF8-4236-93F8-2CC52A0D916A}"/>
    <dgm:cxn modelId="{D86F14ED-3AD6-498E-9995-69FFB998EDF7}" type="presOf" srcId="{48F5350C-2CFE-4310-9D13-DCE5A11BA904}" destId="{08E86A20-13B8-4B24-BF4A-BC24A2FBCBC3}" srcOrd="0" destOrd="0" presId="urn:microsoft.com/office/officeart/2005/8/layout/process3"/>
    <dgm:cxn modelId="{FFA1B5EE-01FE-446F-BE4D-EB454BFB7CA0}" type="presOf" srcId="{47770C98-59BE-4B29-9383-3BB1CEE02DD4}" destId="{BC8EA684-57E4-41DF-BA2B-3807EB8AA593}" srcOrd="0" destOrd="0" presId="urn:microsoft.com/office/officeart/2005/8/layout/process3"/>
    <dgm:cxn modelId="{4CE1C7EE-4123-4E95-80E6-AE071D28C8F4}" type="presOf" srcId="{D3FB3D34-1917-4612-8827-94E4CC3D4781}" destId="{BC8EA684-57E4-41DF-BA2B-3807EB8AA593}" srcOrd="0" destOrd="1" presId="urn:microsoft.com/office/officeart/2005/8/layout/process3"/>
    <dgm:cxn modelId="{C9FFC9EE-B1D0-4722-BEEA-DFAE2C4B34AD}" srcId="{48F5350C-2CFE-4310-9D13-DCE5A11BA904}" destId="{52525A0E-9AAA-4F3D-9249-1945403CB5E4}" srcOrd="4" destOrd="0" parTransId="{35DF51A3-D29F-4174-98EA-5269F0F9F946}" sibTransId="{1577E4E0-B1FB-4816-9EA6-93D0657788EF}"/>
    <dgm:cxn modelId="{37B7E0F4-B395-4DAE-90F8-C459CD95620E}" type="presOf" srcId="{9A34B68F-C247-4EA1-80E2-AEFFDAE52982}" destId="{7A2B6446-1CE3-4879-86FF-7CFDD8C98FB8}" srcOrd="0" destOrd="0" presId="urn:microsoft.com/office/officeart/2005/8/layout/process3"/>
    <dgm:cxn modelId="{63059CFA-8305-4045-A06A-EE13E2E9E965}" type="presOf" srcId="{DCE759B7-A690-4ACF-9E18-1BC50C630609}" destId="{80EF6778-2C7B-4EE4-865D-81F547D607E6}" srcOrd="0" destOrd="4" presId="urn:microsoft.com/office/officeart/2005/8/layout/process3"/>
    <dgm:cxn modelId="{ACEAEA7C-CF05-4827-B648-FC5BF0EF1B89}" type="presParOf" srcId="{3FCAAB2D-02D5-4B13-B9DB-5D4B2090A71B}" destId="{BAFC3A63-F1A3-4A19-A0B1-DAF4D1072C5E}" srcOrd="0" destOrd="0" presId="urn:microsoft.com/office/officeart/2005/8/layout/process3"/>
    <dgm:cxn modelId="{2EDA3F5E-C668-414C-AA66-A8D27569F7D4}" type="presParOf" srcId="{BAFC3A63-F1A3-4A19-A0B1-DAF4D1072C5E}" destId="{00AF3297-0042-4B55-9ECF-3E6F26856CB6}" srcOrd="0" destOrd="0" presId="urn:microsoft.com/office/officeart/2005/8/layout/process3"/>
    <dgm:cxn modelId="{2D67A459-057C-40AA-BC2C-706189ECE26B}" type="presParOf" srcId="{BAFC3A63-F1A3-4A19-A0B1-DAF4D1072C5E}" destId="{EF985013-1CE6-41F3-93DD-015653A7C3F6}" srcOrd="1" destOrd="0" presId="urn:microsoft.com/office/officeart/2005/8/layout/process3"/>
    <dgm:cxn modelId="{4C7D4CE3-C9F4-4528-A14C-000C333B415A}" type="presParOf" srcId="{BAFC3A63-F1A3-4A19-A0B1-DAF4D1072C5E}" destId="{7A2B6446-1CE3-4879-86FF-7CFDD8C98FB8}" srcOrd="2" destOrd="0" presId="urn:microsoft.com/office/officeart/2005/8/layout/process3"/>
    <dgm:cxn modelId="{7FF16751-B3A4-46E1-9C02-1C6B72117D96}" type="presParOf" srcId="{3FCAAB2D-02D5-4B13-B9DB-5D4B2090A71B}" destId="{E833DCC1-FA5D-4212-9A16-CE030E22DB03}" srcOrd="1" destOrd="0" presId="urn:microsoft.com/office/officeart/2005/8/layout/process3"/>
    <dgm:cxn modelId="{8BD2D6CE-1558-4625-A52D-4BD3E54894FF}" type="presParOf" srcId="{E833DCC1-FA5D-4212-9A16-CE030E22DB03}" destId="{1C7BB10F-7D73-4733-99A6-6E066208A75C}" srcOrd="0" destOrd="0" presId="urn:microsoft.com/office/officeart/2005/8/layout/process3"/>
    <dgm:cxn modelId="{BEF43DD4-0C04-4551-9AF4-23B0C0A3EE64}" type="presParOf" srcId="{3FCAAB2D-02D5-4B13-B9DB-5D4B2090A71B}" destId="{8D5F2160-B9B1-4594-8F5B-23830DF0CBC8}" srcOrd="2" destOrd="0" presId="urn:microsoft.com/office/officeart/2005/8/layout/process3"/>
    <dgm:cxn modelId="{D5A9EB95-AF8B-4C18-A4C3-C4C6A2EE80F8}" type="presParOf" srcId="{8D5F2160-B9B1-4594-8F5B-23830DF0CBC8}" destId="{2CADDB28-7616-44C2-9F45-8D302A702896}" srcOrd="0" destOrd="0" presId="urn:microsoft.com/office/officeart/2005/8/layout/process3"/>
    <dgm:cxn modelId="{EEF9441F-3168-4A2E-88FA-DCD92CB05D6A}" type="presParOf" srcId="{8D5F2160-B9B1-4594-8F5B-23830DF0CBC8}" destId="{0B4E82AF-9A8B-4C2D-8311-A5BC8364D159}" srcOrd="1" destOrd="0" presId="urn:microsoft.com/office/officeart/2005/8/layout/process3"/>
    <dgm:cxn modelId="{220D3AD4-4D4C-495C-8BC9-A5D6EB100343}" type="presParOf" srcId="{8D5F2160-B9B1-4594-8F5B-23830DF0CBC8}" destId="{BC8EA684-57E4-41DF-BA2B-3807EB8AA593}" srcOrd="2" destOrd="0" presId="urn:microsoft.com/office/officeart/2005/8/layout/process3"/>
    <dgm:cxn modelId="{D4CEC856-1D31-4C5F-AEB4-49611BD27689}" type="presParOf" srcId="{3FCAAB2D-02D5-4B13-B9DB-5D4B2090A71B}" destId="{2161ED98-1203-4B2F-AABC-CA0F7D0B3F53}" srcOrd="3" destOrd="0" presId="urn:microsoft.com/office/officeart/2005/8/layout/process3"/>
    <dgm:cxn modelId="{DDBF722C-D2F0-4EE1-AB0F-8DC580D75D11}" type="presParOf" srcId="{2161ED98-1203-4B2F-AABC-CA0F7D0B3F53}" destId="{F17805B7-CA70-42D4-A9D1-E9A0519E2240}" srcOrd="0" destOrd="0" presId="urn:microsoft.com/office/officeart/2005/8/layout/process3"/>
    <dgm:cxn modelId="{EFD752E6-9200-4781-901C-F950F28EE44A}" type="presParOf" srcId="{3FCAAB2D-02D5-4B13-B9DB-5D4B2090A71B}" destId="{36DC3A09-BC1A-488A-A1E3-81F614C27949}" srcOrd="4" destOrd="0" presId="urn:microsoft.com/office/officeart/2005/8/layout/process3"/>
    <dgm:cxn modelId="{7E98B7EA-0842-4344-8634-657E6D8FD672}" type="presParOf" srcId="{36DC3A09-BC1A-488A-A1E3-81F614C27949}" destId="{08E86A20-13B8-4B24-BF4A-BC24A2FBCBC3}" srcOrd="0" destOrd="0" presId="urn:microsoft.com/office/officeart/2005/8/layout/process3"/>
    <dgm:cxn modelId="{728EAEC2-DD5A-4C24-91E6-5EBA09BA8FA3}" type="presParOf" srcId="{36DC3A09-BC1A-488A-A1E3-81F614C27949}" destId="{53147400-8DCF-4AFE-A0D4-F1FCA08DF074}" srcOrd="1" destOrd="0" presId="urn:microsoft.com/office/officeart/2005/8/layout/process3"/>
    <dgm:cxn modelId="{82A87217-F9D1-4496-A0A6-848726FAD1E2}" type="presParOf" srcId="{36DC3A09-BC1A-488A-A1E3-81F614C27949}" destId="{CB5E0300-9705-4842-8D3C-2181CFF8A68F}" srcOrd="2" destOrd="0" presId="urn:microsoft.com/office/officeart/2005/8/layout/process3"/>
    <dgm:cxn modelId="{74BD9BF7-D1F9-45AC-B320-2A30E0891EAD}" type="presParOf" srcId="{3FCAAB2D-02D5-4B13-B9DB-5D4B2090A71B}" destId="{0D449E29-4A0D-4881-93C0-C4010DAD9104}" srcOrd="5" destOrd="0" presId="urn:microsoft.com/office/officeart/2005/8/layout/process3"/>
    <dgm:cxn modelId="{12CD4145-9E11-4CEC-B6E4-536BCDBE2B8E}" type="presParOf" srcId="{0D449E29-4A0D-4881-93C0-C4010DAD9104}" destId="{4F303592-286A-423F-8B87-FF7A219BD2D0}" srcOrd="0" destOrd="0" presId="urn:microsoft.com/office/officeart/2005/8/layout/process3"/>
    <dgm:cxn modelId="{E4541F11-B26B-46DE-A0CD-64247FF93609}" type="presParOf" srcId="{3FCAAB2D-02D5-4B13-B9DB-5D4B2090A71B}" destId="{69FE1B09-2930-4757-B496-D8CCB0C8545F}" srcOrd="6" destOrd="0" presId="urn:microsoft.com/office/officeart/2005/8/layout/process3"/>
    <dgm:cxn modelId="{0AB4DDA0-47F4-4472-AA28-E21039992390}" type="presParOf" srcId="{69FE1B09-2930-4757-B496-D8CCB0C8545F}" destId="{1C1F16F2-CB73-4FE7-A1F9-7657E7861789}" srcOrd="0" destOrd="0" presId="urn:microsoft.com/office/officeart/2005/8/layout/process3"/>
    <dgm:cxn modelId="{C56DC9C6-F0E2-4544-B0FB-5C5D7BA304CD}" type="presParOf" srcId="{69FE1B09-2930-4757-B496-D8CCB0C8545F}" destId="{22B6E409-394D-4AD8-A540-69265A551D1E}" srcOrd="1" destOrd="0" presId="urn:microsoft.com/office/officeart/2005/8/layout/process3"/>
    <dgm:cxn modelId="{AB94245B-38BD-4411-88DD-418C0EE3EE59}" type="presParOf" srcId="{69FE1B09-2930-4757-B496-D8CCB0C8545F}" destId="{80EF6778-2C7B-4EE4-865D-81F547D607E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3C572B-845A-41DD-98BE-413E8E0AADD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A76392A-2DE4-4D90-9A91-9949EF473687}">
      <dgm:prSet phldrT="[Text]" custT="1"/>
      <dgm:spPr/>
      <dgm:t>
        <a:bodyPr/>
        <a:lstStyle/>
        <a:p>
          <a:r>
            <a:rPr lang="en-US" sz="2000" dirty="0"/>
            <a:t>Visibility</a:t>
          </a:r>
          <a:r>
            <a:rPr lang="en-US" sz="2000" dirty="0">
              <a:solidFill>
                <a:schemeClr val="tx1">
                  <a:lumMod val="50000"/>
                  <a:lumOff val="50000"/>
                </a:schemeClr>
              </a:solidFill>
            </a:rPr>
            <a:t> </a:t>
          </a:r>
          <a:endParaRPr lang="en-US" sz="2000" dirty="0"/>
        </a:p>
      </dgm:t>
    </dgm:pt>
    <dgm:pt modelId="{C592FBC1-2B0D-483A-9B55-D0D06A9D536A}" type="parTrans" cxnId="{8E67FDFE-C8B0-46F5-AE58-D53AF756C6B5}">
      <dgm:prSet/>
      <dgm:spPr/>
      <dgm:t>
        <a:bodyPr/>
        <a:lstStyle/>
        <a:p>
          <a:endParaRPr lang="en-US"/>
        </a:p>
      </dgm:t>
    </dgm:pt>
    <dgm:pt modelId="{616B8796-119D-485B-AC30-384957025CF1}" type="sibTrans" cxnId="{8E67FDFE-C8B0-46F5-AE58-D53AF756C6B5}">
      <dgm:prSet/>
      <dgm:spPr/>
      <dgm:t>
        <a:bodyPr/>
        <a:lstStyle/>
        <a:p>
          <a:endParaRPr lang="en-US"/>
        </a:p>
      </dgm:t>
    </dgm:pt>
    <dgm:pt modelId="{788F9C7F-EFEB-4DE0-AC2D-AF347C2598F8}">
      <dgm:prSet phldrT="[Text]"/>
      <dgm:spPr/>
      <dgm:t>
        <a:bodyPr/>
        <a:lstStyle/>
        <a:p>
          <a:r>
            <a:rPr lang="en-US" dirty="0">
              <a:solidFill>
                <a:schemeClr val="tx1"/>
              </a:solidFill>
            </a:rPr>
            <a:t>Automated Asset Inventory along with asset details such as make, model, firmware version etc.</a:t>
          </a:r>
        </a:p>
      </dgm:t>
    </dgm:pt>
    <dgm:pt modelId="{888695BA-0C2C-4414-A8D7-63E163276675}" type="parTrans" cxnId="{7676D2B1-5441-4DD5-9F79-A1FFDB3B39D6}">
      <dgm:prSet/>
      <dgm:spPr/>
      <dgm:t>
        <a:bodyPr/>
        <a:lstStyle/>
        <a:p>
          <a:endParaRPr lang="en-US"/>
        </a:p>
      </dgm:t>
    </dgm:pt>
    <dgm:pt modelId="{9024BF4E-0332-4B80-BBDB-F1A7E9DA09A5}" type="sibTrans" cxnId="{7676D2B1-5441-4DD5-9F79-A1FFDB3B39D6}">
      <dgm:prSet/>
      <dgm:spPr/>
      <dgm:t>
        <a:bodyPr/>
        <a:lstStyle/>
        <a:p>
          <a:endParaRPr lang="en-US"/>
        </a:p>
      </dgm:t>
    </dgm:pt>
    <dgm:pt modelId="{DA7A93E8-A240-473E-AC5E-68DE40220B95}">
      <dgm:prSet phldrT="[Text]" custT="1"/>
      <dgm:spPr/>
      <dgm:t>
        <a:bodyPr/>
        <a:lstStyle/>
        <a:p>
          <a:r>
            <a:rPr lang="en-US" sz="2000" dirty="0"/>
            <a:t>Security</a:t>
          </a:r>
        </a:p>
      </dgm:t>
    </dgm:pt>
    <dgm:pt modelId="{782E7627-FDE1-47D6-820A-680681394D6D}" type="parTrans" cxnId="{304811CC-CEA1-45CD-A15C-093AA10862D3}">
      <dgm:prSet/>
      <dgm:spPr/>
      <dgm:t>
        <a:bodyPr/>
        <a:lstStyle/>
        <a:p>
          <a:endParaRPr lang="en-US"/>
        </a:p>
      </dgm:t>
    </dgm:pt>
    <dgm:pt modelId="{FC474B16-C28A-4BAD-9A99-2B8BE12B1520}" type="sibTrans" cxnId="{304811CC-CEA1-45CD-A15C-093AA10862D3}">
      <dgm:prSet/>
      <dgm:spPr/>
      <dgm:t>
        <a:bodyPr/>
        <a:lstStyle/>
        <a:p>
          <a:endParaRPr lang="en-US"/>
        </a:p>
      </dgm:t>
    </dgm:pt>
    <dgm:pt modelId="{8A77DECF-DD7D-40AE-979C-48D81982F14C}">
      <dgm:prSet phldrT="[Text]"/>
      <dgm:spPr/>
      <dgm:t>
        <a:bodyPr/>
        <a:lstStyle/>
        <a:p>
          <a:r>
            <a:rPr lang="en-US" dirty="0">
              <a:solidFill>
                <a:schemeClr val="tx1"/>
              </a:solidFill>
            </a:rPr>
            <a:t>Use of insecure protocols and protocol versions: Telnet, NTP, SSL, etc.</a:t>
          </a:r>
        </a:p>
      </dgm:t>
    </dgm:pt>
    <dgm:pt modelId="{F6AA58FF-06A2-4A0E-8C4D-792820B86C32}" type="parTrans" cxnId="{CC4B4698-E64F-45B7-9488-571CEC8165E2}">
      <dgm:prSet/>
      <dgm:spPr/>
      <dgm:t>
        <a:bodyPr/>
        <a:lstStyle/>
        <a:p>
          <a:endParaRPr lang="en-US"/>
        </a:p>
      </dgm:t>
    </dgm:pt>
    <dgm:pt modelId="{BD66E8F3-126B-45D8-B6B1-50AEF82A939D}" type="sibTrans" cxnId="{CC4B4698-E64F-45B7-9488-571CEC8165E2}">
      <dgm:prSet/>
      <dgm:spPr/>
      <dgm:t>
        <a:bodyPr/>
        <a:lstStyle/>
        <a:p>
          <a:endParaRPr lang="en-US"/>
        </a:p>
      </dgm:t>
    </dgm:pt>
    <dgm:pt modelId="{DA14FE46-2073-45B6-81BB-F049328DACE5}">
      <dgm:prSet phldrT="[Text]" custT="1"/>
      <dgm:spPr/>
      <dgm:t>
        <a:bodyPr/>
        <a:lstStyle/>
        <a:p>
          <a:r>
            <a:rPr lang="en-US" sz="2000" dirty="0"/>
            <a:t>Continuity</a:t>
          </a:r>
        </a:p>
      </dgm:t>
    </dgm:pt>
    <dgm:pt modelId="{58C58B54-A855-4D7B-8657-46E908D4BB92}" type="parTrans" cxnId="{49FCEE5C-3F5D-4200-8ED7-F7334170BA15}">
      <dgm:prSet/>
      <dgm:spPr/>
      <dgm:t>
        <a:bodyPr/>
        <a:lstStyle/>
        <a:p>
          <a:endParaRPr lang="en-US"/>
        </a:p>
      </dgm:t>
    </dgm:pt>
    <dgm:pt modelId="{AD194F88-D6C0-495F-AB1C-1C7A8EA7ED20}" type="sibTrans" cxnId="{49FCEE5C-3F5D-4200-8ED7-F7334170BA15}">
      <dgm:prSet/>
      <dgm:spPr/>
      <dgm:t>
        <a:bodyPr/>
        <a:lstStyle/>
        <a:p>
          <a:endParaRPr lang="en-US"/>
        </a:p>
      </dgm:t>
    </dgm:pt>
    <dgm:pt modelId="{2CF34EBB-9BE1-4384-8E1E-6BA2995DB38E}">
      <dgm:prSet phldrT="[Text]"/>
      <dgm:spPr/>
      <dgm:t>
        <a:bodyPr/>
        <a:lstStyle/>
        <a:p>
          <a:r>
            <a:rPr lang="en-US" dirty="0">
              <a:solidFill>
                <a:schemeClr val="tx1"/>
              </a:solidFill>
            </a:rPr>
            <a:t>Error responses from field devices such as PLCs and RTUs</a:t>
          </a:r>
        </a:p>
      </dgm:t>
    </dgm:pt>
    <dgm:pt modelId="{3E07C862-573E-4A5A-8357-23B20C629DAB}" type="parTrans" cxnId="{87F27706-DF2D-4806-8020-661C267C6521}">
      <dgm:prSet/>
      <dgm:spPr/>
      <dgm:t>
        <a:bodyPr/>
        <a:lstStyle/>
        <a:p>
          <a:endParaRPr lang="en-US"/>
        </a:p>
      </dgm:t>
    </dgm:pt>
    <dgm:pt modelId="{EA6E8B97-913A-4AD0-BA3A-3B4868A90982}" type="sibTrans" cxnId="{87F27706-DF2D-4806-8020-661C267C6521}">
      <dgm:prSet/>
      <dgm:spPr/>
      <dgm:t>
        <a:bodyPr/>
        <a:lstStyle/>
        <a:p>
          <a:endParaRPr lang="en-US"/>
        </a:p>
      </dgm:t>
    </dgm:pt>
    <dgm:pt modelId="{CFCD2566-FB07-4ECE-8ED6-E35673DB35FB}">
      <dgm:prSet/>
      <dgm:spPr/>
      <dgm:t>
        <a:bodyPr/>
        <a:lstStyle/>
        <a:p>
          <a:r>
            <a:rPr lang="en-US" dirty="0">
              <a:solidFill>
                <a:schemeClr val="tx1"/>
              </a:solidFill>
            </a:rPr>
            <a:t>Identify changes to critical controllers whether over the network or directly</a:t>
          </a:r>
        </a:p>
      </dgm:t>
    </dgm:pt>
    <dgm:pt modelId="{EE62E152-9828-41C0-A1BE-943D609A6AAE}" type="parTrans" cxnId="{5A356BC9-1288-41EB-9826-630AA870FD0D}">
      <dgm:prSet/>
      <dgm:spPr/>
      <dgm:t>
        <a:bodyPr/>
        <a:lstStyle/>
        <a:p>
          <a:endParaRPr lang="en-US"/>
        </a:p>
      </dgm:t>
    </dgm:pt>
    <dgm:pt modelId="{A9A10461-0D9A-47C7-A5C3-9DC24B832D52}" type="sibTrans" cxnId="{5A356BC9-1288-41EB-9826-630AA870FD0D}">
      <dgm:prSet/>
      <dgm:spPr/>
      <dgm:t>
        <a:bodyPr/>
        <a:lstStyle/>
        <a:p>
          <a:endParaRPr lang="en-US"/>
        </a:p>
      </dgm:t>
    </dgm:pt>
    <dgm:pt modelId="{15E926F4-E442-4826-81F8-18299CE974F7}">
      <dgm:prSet/>
      <dgm:spPr/>
      <dgm:t>
        <a:bodyPr/>
        <a:lstStyle/>
        <a:p>
          <a:r>
            <a:rPr lang="en-US" dirty="0">
              <a:solidFill>
                <a:schemeClr val="tx1"/>
              </a:solidFill>
            </a:rPr>
            <a:t>Connectivity issues: weak and unstable network links</a:t>
          </a:r>
        </a:p>
      </dgm:t>
    </dgm:pt>
    <dgm:pt modelId="{F093877C-1509-462A-8F03-55E810AEC23D}" type="parTrans" cxnId="{4EDB1C5B-F62A-40DE-BD38-0D965487E8CB}">
      <dgm:prSet/>
      <dgm:spPr/>
      <dgm:t>
        <a:bodyPr/>
        <a:lstStyle/>
        <a:p>
          <a:endParaRPr lang="en-US"/>
        </a:p>
      </dgm:t>
    </dgm:pt>
    <dgm:pt modelId="{3847CD0F-C6CA-4C08-B207-4ABA2EF2732D}" type="sibTrans" cxnId="{4EDB1C5B-F62A-40DE-BD38-0D965487E8CB}">
      <dgm:prSet/>
      <dgm:spPr/>
      <dgm:t>
        <a:bodyPr/>
        <a:lstStyle/>
        <a:p>
          <a:endParaRPr lang="en-US"/>
        </a:p>
      </dgm:t>
    </dgm:pt>
    <dgm:pt modelId="{ABAC10A3-49F3-42C8-A857-2AFA00FC0616}">
      <dgm:prSet/>
      <dgm:spPr/>
      <dgm:t>
        <a:bodyPr/>
        <a:lstStyle/>
        <a:p>
          <a:r>
            <a:rPr lang="en-US" dirty="0">
              <a:solidFill>
                <a:schemeClr val="tx1"/>
              </a:solidFill>
            </a:rPr>
            <a:t>Misconfigured Client/Server: NTP, DNS and DHCP misconfigurations</a:t>
          </a:r>
        </a:p>
      </dgm:t>
    </dgm:pt>
    <dgm:pt modelId="{F3D61B96-CA0C-44E2-BDD4-D9F0AD807E87}" type="parTrans" cxnId="{7A016930-463B-41A1-874B-BEF4F6BADCE5}">
      <dgm:prSet/>
      <dgm:spPr/>
      <dgm:t>
        <a:bodyPr/>
        <a:lstStyle/>
        <a:p>
          <a:endParaRPr lang="en-US"/>
        </a:p>
      </dgm:t>
    </dgm:pt>
    <dgm:pt modelId="{9C955404-9E5B-4CFC-BCD1-58BE27BFBF34}" type="sibTrans" cxnId="{7A016930-463B-41A1-874B-BEF4F6BADCE5}">
      <dgm:prSet/>
      <dgm:spPr/>
      <dgm:t>
        <a:bodyPr/>
        <a:lstStyle/>
        <a:p>
          <a:endParaRPr lang="en-US"/>
        </a:p>
      </dgm:t>
    </dgm:pt>
    <dgm:pt modelId="{C5331DFC-E7C8-4B92-97EC-2F97EE4524C5}">
      <dgm:prSet/>
      <dgm:spPr/>
      <dgm:t>
        <a:bodyPr/>
        <a:lstStyle/>
        <a:p>
          <a:r>
            <a:rPr lang="en-US" dirty="0">
              <a:solidFill>
                <a:schemeClr val="tx1"/>
              </a:solidFill>
            </a:rPr>
            <a:t>Common Vulnerabilities and Exposures: use or exploit of known vulnerabilities</a:t>
          </a:r>
        </a:p>
      </dgm:t>
    </dgm:pt>
    <dgm:pt modelId="{8D4E5A41-04CE-48CB-B27E-7E6D8C6EF892}" type="parTrans" cxnId="{893F51B3-DCDB-47D0-A9E5-4141C3DFAE90}">
      <dgm:prSet/>
      <dgm:spPr/>
      <dgm:t>
        <a:bodyPr/>
        <a:lstStyle/>
        <a:p>
          <a:endParaRPr lang="en-US"/>
        </a:p>
      </dgm:t>
    </dgm:pt>
    <dgm:pt modelId="{CDEEC7C8-80F9-4954-9E7B-66026CE30ABD}" type="sibTrans" cxnId="{893F51B3-DCDB-47D0-A9E5-4141C3DFAE90}">
      <dgm:prSet/>
      <dgm:spPr/>
      <dgm:t>
        <a:bodyPr/>
        <a:lstStyle/>
        <a:p>
          <a:endParaRPr lang="en-US"/>
        </a:p>
      </dgm:t>
    </dgm:pt>
    <dgm:pt modelId="{D4A0938B-E76B-4899-BA73-BFAB080239C3}">
      <dgm:prSet/>
      <dgm:spPr/>
      <dgm:t>
        <a:bodyPr/>
        <a:lstStyle/>
        <a:p>
          <a:r>
            <a:rPr lang="en-US" dirty="0">
              <a:solidFill>
                <a:schemeClr val="tx1"/>
              </a:solidFill>
            </a:rPr>
            <a:t>Malware: activity of known malware</a:t>
          </a:r>
        </a:p>
      </dgm:t>
    </dgm:pt>
    <dgm:pt modelId="{8244874D-B2DF-43C8-A73A-E897BC0819D3}" type="parTrans" cxnId="{C5F580F1-2649-4C96-B51A-A86C75DDACF3}">
      <dgm:prSet/>
      <dgm:spPr/>
      <dgm:t>
        <a:bodyPr/>
        <a:lstStyle/>
        <a:p>
          <a:endParaRPr lang="en-US"/>
        </a:p>
      </dgm:t>
    </dgm:pt>
    <dgm:pt modelId="{04F4A50C-00DC-4DD8-8EE9-6182AE457290}" type="sibTrans" cxnId="{C5F580F1-2649-4C96-B51A-A86C75DDACF3}">
      <dgm:prSet/>
      <dgm:spPr/>
      <dgm:t>
        <a:bodyPr/>
        <a:lstStyle/>
        <a:p>
          <a:endParaRPr lang="en-US"/>
        </a:p>
      </dgm:t>
    </dgm:pt>
    <dgm:pt modelId="{9F42E48E-2E58-4B92-B6F7-8FA3686E91EF}">
      <dgm:prSet/>
      <dgm:spPr/>
      <dgm:t>
        <a:bodyPr/>
        <a:lstStyle/>
        <a:p>
          <a:r>
            <a:rPr lang="en-US" dirty="0">
              <a:solidFill>
                <a:schemeClr val="tx1"/>
              </a:solidFill>
            </a:rPr>
            <a:t>Malfunctioning or misbehaving device: field devices with problems or misconfigurations</a:t>
          </a:r>
        </a:p>
      </dgm:t>
    </dgm:pt>
    <dgm:pt modelId="{D8416BBB-AE53-4700-8830-000A642115AA}" type="parTrans" cxnId="{149AB5EF-18EF-462E-872F-B45316BAC7B9}">
      <dgm:prSet/>
      <dgm:spPr/>
      <dgm:t>
        <a:bodyPr/>
        <a:lstStyle/>
        <a:p>
          <a:endParaRPr lang="en-US"/>
        </a:p>
      </dgm:t>
    </dgm:pt>
    <dgm:pt modelId="{EB9500AF-A90A-4505-9669-5E51215C46DA}" type="sibTrans" cxnId="{149AB5EF-18EF-462E-872F-B45316BAC7B9}">
      <dgm:prSet/>
      <dgm:spPr/>
      <dgm:t>
        <a:bodyPr/>
        <a:lstStyle/>
        <a:p>
          <a:endParaRPr lang="en-US"/>
        </a:p>
      </dgm:t>
    </dgm:pt>
    <dgm:pt modelId="{0165236B-9473-449C-961A-6C992FB0B50B}">
      <dgm:prSet/>
      <dgm:spPr/>
      <dgm:t>
        <a:bodyPr/>
        <a:lstStyle/>
        <a:p>
          <a:r>
            <a:rPr lang="en-US" dirty="0">
              <a:solidFill>
                <a:schemeClr val="tx1"/>
              </a:solidFill>
            </a:rPr>
            <a:t>Potentially dangerous operation: e.g. device restart commands, frequent open/close commands</a:t>
          </a:r>
        </a:p>
      </dgm:t>
    </dgm:pt>
    <dgm:pt modelId="{80C83611-9ADA-4783-9616-520C196A6FDF}" type="parTrans" cxnId="{CCDFE1F0-9D0D-4605-B994-ED44BCAB47E8}">
      <dgm:prSet/>
      <dgm:spPr/>
      <dgm:t>
        <a:bodyPr/>
        <a:lstStyle/>
        <a:p>
          <a:endParaRPr lang="en-US"/>
        </a:p>
      </dgm:t>
    </dgm:pt>
    <dgm:pt modelId="{01F212B4-CED4-49F7-A801-30A0C0A50844}" type="sibTrans" cxnId="{CCDFE1F0-9D0D-4605-B994-ED44BCAB47E8}">
      <dgm:prSet/>
      <dgm:spPr/>
      <dgm:t>
        <a:bodyPr/>
        <a:lstStyle/>
        <a:p>
          <a:endParaRPr lang="en-US"/>
        </a:p>
      </dgm:t>
    </dgm:pt>
    <dgm:pt modelId="{41B117DD-182F-4ED9-AB85-B7E726910D7D}">
      <dgm:prSet/>
      <dgm:spPr/>
      <dgm:t>
        <a:bodyPr/>
        <a:lstStyle/>
        <a:p>
          <a:r>
            <a:rPr lang="en-US" dirty="0">
              <a:solidFill>
                <a:schemeClr val="tx1"/>
              </a:solidFill>
            </a:rPr>
            <a:t>Loss of expected communication: long-lasting disconnection</a:t>
          </a:r>
        </a:p>
      </dgm:t>
    </dgm:pt>
    <dgm:pt modelId="{D0EF4F3A-1CAF-482C-A3B5-463ECD63D901}" type="parTrans" cxnId="{EC42311E-6DD8-48BD-BE91-F8948BFF4458}">
      <dgm:prSet/>
      <dgm:spPr/>
      <dgm:t>
        <a:bodyPr/>
        <a:lstStyle/>
        <a:p>
          <a:endParaRPr lang="en-US"/>
        </a:p>
      </dgm:t>
    </dgm:pt>
    <dgm:pt modelId="{EE95BEEC-BA95-40AC-86A0-9A506B75A3DD}" type="sibTrans" cxnId="{EC42311E-6DD8-48BD-BE91-F8948BFF4458}">
      <dgm:prSet/>
      <dgm:spPr/>
      <dgm:t>
        <a:bodyPr/>
        <a:lstStyle/>
        <a:p>
          <a:endParaRPr lang="en-US"/>
        </a:p>
      </dgm:t>
    </dgm:pt>
    <dgm:pt modelId="{25BF26F5-21FB-4BF9-824C-8CC3FCA94DFA}">
      <dgm:prSet/>
      <dgm:spPr/>
      <dgm:t>
        <a:bodyPr/>
        <a:lstStyle/>
        <a:p>
          <a:r>
            <a:rPr lang="en-US" dirty="0">
              <a:solidFill>
                <a:schemeClr val="tx1"/>
              </a:solidFill>
            </a:rPr>
            <a:t>Tracking of Modbus/TCP process variables (alert for sudden changes)</a:t>
          </a:r>
        </a:p>
      </dgm:t>
    </dgm:pt>
    <dgm:pt modelId="{585F546A-8045-4340-AED8-A0F40DA5C8FF}" type="parTrans" cxnId="{E331E3BB-4C19-49BC-B2F1-222AC0170B22}">
      <dgm:prSet/>
      <dgm:spPr/>
      <dgm:t>
        <a:bodyPr/>
        <a:lstStyle/>
        <a:p>
          <a:endParaRPr lang="en-US"/>
        </a:p>
      </dgm:t>
    </dgm:pt>
    <dgm:pt modelId="{6007F57D-AE9A-4FFF-A179-930196A0AF18}" type="sibTrans" cxnId="{E331E3BB-4C19-49BC-B2F1-222AC0170B22}">
      <dgm:prSet/>
      <dgm:spPr/>
      <dgm:t>
        <a:bodyPr/>
        <a:lstStyle/>
        <a:p>
          <a:endParaRPr lang="en-US"/>
        </a:p>
      </dgm:t>
    </dgm:pt>
    <dgm:pt modelId="{8D5CFA54-4156-48F7-8FB0-7E8FFC0A308A}" type="pres">
      <dgm:prSet presAssocID="{FD3C572B-845A-41DD-98BE-413E8E0AADD7}" presName="Name0" presStyleCnt="0">
        <dgm:presLayoutVars>
          <dgm:dir/>
          <dgm:animLvl val="lvl"/>
          <dgm:resizeHandles val="exact"/>
        </dgm:presLayoutVars>
      </dgm:prSet>
      <dgm:spPr/>
    </dgm:pt>
    <dgm:pt modelId="{96F4F67A-185E-41B6-ABDF-10A0FD8E8AF3}" type="pres">
      <dgm:prSet presAssocID="{5A76392A-2DE4-4D90-9A91-9949EF473687}" presName="composite" presStyleCnt="0"/>
      <dgm:spPr/>
    </dgm:pt>
    <dgm:pt modelId="{AC39C84B-4E70-4445-9AFE-124B87A8B808}" type="pres">
      <dgm:prSet presAssocID="{5A76392A-2DE4-4D90-9A91-9949EF473687}" presName="parTx" presStyleLbl="alignNode1" presStyleIdx="0" presStyleCnt="3">
        <dgm:presLayoutVars>
          <dgm:chMax val="0"/>
          <dgm:chPref val="0"/>
          <dgm:bulletEnabled val="1"/>
        </dgm:presLayoutVars>
      </dgm:prSet>
      <dgm:spPr/>
    </dgm:pt>
    <dgm:pt modelId="{8D774FB0-073A-4F75-8328-9B48FC21EEAE}" type="pres">
      <dgm:prSet presAssocID="{5A76392A-2DE4-4D90-9A91-9949EF473687}" presName="desTx" presStyleLbl="alignAccFollowNode1" presStyleIdx="0" presStyleCnt="3">
        <dgm:presLayoutVars>
          <dgm:bulletEnabled val="1"/>
        </dgm:presLayoutVars>
      </dgm:prSet>
      <dgm:spPr/>
    </dgm:pt>
    <dgm:pt modelId="{4D8088C0-3CC9-4EB8-81AA-51F56C31F26D}" type="pres">
      <dgm:prSet presAssocID="{616B8796-119D-485B-AC30-384957025CF1}" presName="space" presStyleCnt="0"/>
      <dgm:spPr/>
    </dgm:pt>
    <dgm:pt modelId="{40A67705-5964-48A0-AAFA-AE8EDAAE1491}" type="pres">
      <dgm:prSet presAssocID="{DA7A93E8-A240-473E-AC5E-68DE40220B95}" presName="composite" presStyleCnt="0"/>
      <dgm:spPr/>
    </dgm:pt>
    <dgm:pt modelId="{4F58D3C3-6279-4E2B-BCB7-25519FF2020D}" type="pres">
      <dgm:prSet presAssocID="{DA7A93E8-A240-473E-AC5E-68DE40220B95}" presName="parTx" presStyleLbl="alignNode1" presStyleIdx="1" presStyleCnt="3">
        <dgm:presLayoutVars>
          <dgm:chMax val="0"/>
          <dgm:chPref val="0"/>
          <dgm:bulletEnabled val="1"/>
        </dgm:presLayoutVars>
      </dgm:prSet>
      <dgm:spPr/>
    </dgm:pt>
    <dgm:pt modelId="{636E05ED-7601-47F8-9E74-8C670DA7B9E5}" type="pres">
      <dgm:prSet presAssocID="{DA7A93E8-A240-473E-AC5E-68DE40220B95}" presName="desTx" presStyleLbl="alignAccFollowNode1" presStyleIdx="1" presStyleCnt="3">
        <dgm:presLayoutVars>
          <dgm:bulletEnabled val="1"/>
        </dgm:presLayoutVars>
      </dgm:prSet>
      <dgm:spPr/>
    </dgm:pt>
    <dgm:pt modelId="{F668D98F-FA25-4A8E-B105-D8228C5FAE1B}" type="pres">
      <dgm:prSet presAssocID="{FC474B16-C28A-4BAD-9A99-2B8BE12B1520}" presName="space" presStyleCnt="0"/>
      <dgm:spPr/>
    </dgm:pt>
    <dgm:pt modelId="{9B2A38A1-59E9-4687-B567-D2D0147B98D1}" type="pres">
      <dgm:prSet presAssocID="{DA14FE46-2073-45B6-81BB-F049328DACE5}" presName="composite" presStyleCnt="0"/>
      <dgm:spPr/>
    </dgm:pt>
    <dgm:pt modelId="{DC5FC428-81DF-4232-8A12-1BC9930D906B}" type="pres">
      <dgm:prSet presAssocID="{DA14FE46-2073-45B6-81BB-F049328DACE5}" presName="parTx" presStyleLbl="alignNode1" presStyleIdx="2" presStyleCnt="3">
        <dgm:presLayoutVars>
          <dgm:chMax val="0"/>
          <dgm:chPref val="0"/>
          <dgm:bulletEnabled val="1"/>
        </dgm:presLayoutVars>
      </dgm:prSet>
      <dgm:spPr/>
    </dgm:pt>
    <dgm:pt modelId="{C5FB3D3F-4D44-4C90-81DD-A0317684A6CB}" type="pres">
      <dgm:prSet presAssocID="{DA14FE46-2073-45B6-81BB-F049328DACE5}" presName="desTx" presStyleLbl="alignAccFollowNode1" presStyleIdx="2" presStyleCnt="3">
        <dgm:presLayoutVars>
          <dgm:bulletEnabled val="1"/>
        </dgm:presLayoutVars>
      </dgm:prSet>
      <dgm:spPr/>
    </dgm:pt>
  </dgm:ptLst>
  <dgm:cxnLst>
    <dgm:cxn modelId="{E9A78C05-AABA-4AEA-9953-6F21C24A7554}" type="presOf" srcId="{25BF26F5-21FB-4BF9-824C-8CC3FCA94DFA}" destId="{C5FB3D3F-4D44-4C90-81DD-A0317684A6CB}" srcOrd="0" destOrd="4" presId="urn:microsoft.com/office/officeart/2005/8/layout/hList1"/>
    <dgm:cxn modelId="{87F27706-DF2D-4806-8020-661C267C6521}" srcId="{DA14FE46-2073-45B6-81BB-F049328DACE5}" destId="{2CF34EBB-9BE1-4384-8E1E-6BA2995DB38E}" srcOrd="0" destOrd="0" parTransId="{3E07C862-573E-4A5A-8357-23B20C629DAB}" sibTransId="{EA6E8B97-913A-4AD0-BA3A-3B4868A90982}"/>
    <dgm:cxn modelId="{A1FAC70F-A595-40A5-934B-FB2DA8862CE6}" type="presOf" srcId="{C5331DFC-E7C8-4B92-97EC-2F97EE4524C5}" destId="{636E05ED-7601-47F8-9E74-8C670DA7B9E5}" srcOrd="0" destOrd="1" presId="urn:microsoft.com/office/officeart/2005/8/layout/hList1"/>
    <dgm:cxn modelId="{EC42311E-6DD8-48BD-BE91-F8948BFF4458}" srcId="{DA14FE46-2073-45B6-81BB-F049328DACE5}" destId="{41B117DD-182F-4ED9-AB85-B7E726910D7D}" srcOrd="3" destOrd="0" parTransId="{D0EF4F3A-1CAF-482C-A3B5-463ECD63D901}" sibTransId="{EE95BEEC-BA95-40AC-86A0-9A506B75A3DD}"/>
    <dgm:cxn modelId="{74DE0520-1D4B-45E7-9D6E-9AAF14056F2C}" type="presOf" srcId="{788F9C7F-EFEB-4DE0-AC2D-AF347C2598F8}" destId="{8D774FB0-073A-4F75-8328-9B48FC21EEAE}" srcOrd="0" destOrd="0" presId="urn:microsoft.com/office/officeart/2005/8/layout/hList1"/>
    <dgm:cxn modelId="{67DB8720-AD65-4499-AD85-70BFDEB6FEFB}" type="presOf" srcId="{5A76392A-2DE4-4D90-9A91-9949EF473687}" destId="{AC39C84B-4E70-4445-9AFE-124B87A8B808}" srcOrd="0" destOrd="0" presId="urn:microsoft.com/office/officeart/2005/8/layout/hList1"/>
    <dgm:cxn modelId="{7A016930-463B-41A1-874B-BEF4F6BADCE5}" srcId="{5A76392A-2DE4-4D90-9A91-9949EF473687}" destId="{ABAC10A3-49F3-42C8-A857-2AFA00FC0616}" srcOrd="3" destOrd="0" parTransId="{F3D61B96-CA0C-44E2-BDD4-D9F0AD807E87}" sibTransId="{9C955404-9E5B-4CFC-BCD1-58BE27BFBF34}"/>
    <dgm:cxn modelId="{4EDB1C5B-F62A-40DE-BD38-0D965487E8CB}" srcId="{5A76392A-2DE4-4D90-9A91-9949EF473687}" destId="{15E926F4-E442-4826-81F8-18299CE974F7}" srcOrd="2" destOrd="0" parTransId="{F093877C-1509-462A-8F03-55E810AEC23D}" sibTransId="{3847CD0F-C6CA-4C08-B207-4ABA2EF2732D}"/>
    <dgm:cxn modelId="{49FCEE5C-3F5D-4200-8ED7-F7334170BA15}" srcId="{FD3C572B-845A-41DD-98BE-413E8E0AADD7}" destId="{DA14FE46-2073-45B6-81BB-F049328DACE5}" srcOrd="2" destOrd="0" parTransId="{58C58B54-A855-4D7B-8657-46E908D4BB92}" sibTransId="{AD194F88-D6C0-495F-AB1C-1C7A8EA7ED20}"/>
    <dgm:cxn modelId="{FF4EF542-1CAF-4B44-BBAE-25524DB868A1}" type="presOf" srcId="{0165236B-9473-449C-961A-6C992FB0B50B}" destId="{C5FB3D3F-4D44-4C90-81DD-A0317684A6CB}" srcOrd="0" destOrd="2" presId="urn:microsoft.com/office/officeart/2005/8/layout/hList1"/>
    <dgm:cxn modelId="{757C296A-E896-4079-B281-B1C6ED2FB541}" type="presOf" srcId="{FD3C572B-845A-41DD-98BE-413E8E0AADD7}" destId="{8D5CFA54-4156-48F7-8FB0-7E8FFC0A308A}" srcOrd="0" destOrd="0" presId="urn:microsoft.com/office/officeart/2005/8/layout/hList1"/>
    <dgm:cxn modelId="{E1ECFF4B-F0BB-4B81-8691-62D0F8739996}" type="presOf" srcId="{9F42E48E-2E58-4B92-B6F7-8FA3686E91EF}" destId="{C5FB3D3F-4D44-4C90-81DD-A0317684A6CB}" srcOrd="0" destOrd="1" presId="urn:microsoft.com/office/officeart/2005/8/layout/hList1"/>
    <dgm:cxn modelId="{5E1FDB6C-7A3C-4494-B71C-19D11ECF7639}" type="presOf" srcId="{D4A0938B-E76B-4899-BA73-BFAB080239C3}" destId="{636E05ED-7601-47F8-9E74-8C670DA7B9E5}" srcOrd="0" destOrd="2" presId="urn:microsoft.com/office/officeart/2005/8/layout/hList1"/>
    <dgm:cxn modelId="{2ABB364F-52B9-4BE6-9C15-26603C3F4CFF}" type="presOf" srcId="{2CF34EBB-9BE1-4384-8E1E-6BA2995DB38E}" destId="{C5FB3D3F-4D44-4C90-81DD-A0317684A6CB}" srcOrd="0" destOrd="0" presId="urn:microsoft.com/office/officeart/2005/8/layout/hList1"/>
    <dgm:cxn modelId="{CC4B4698-E64F-45B7-9488-571CEC8165E2}" srcId="{DA7A93E8-A240-473E-AC5E-68DE40220B95}" destId="{8A77DECF-DD7D-40AE-979C-48D81982F14C}" srcOrd="0" destOrd="0" parTransId="{F6AA58FF-06A2-4A0E-8C4D-792820B86C32}" sibTransId="{BD66E8F3-126B-45D8-B6B1-50AEF82A939D}"/>
    <dgm:cxn modelId="{FCAC22A2-50E9-43FF-B020-9E82C3711846}" type="presOf" srcId="{15E926F4-E442-4826-81F8-18299CE974F7}" destId="{8D774FB0-073A-4F75-8328-9B48FC21EEAE}" srcOrd="0" destOrd="2" presId="urn:microsoft.com/office/officeart/2005/8/layout/hList1"/>
    <dgm:cxn modelId="{D5E3A1A2-4793-4C42-B04A-07734BE8A1F2}" type="presOf" srcId="{DA14FE46-2073-45B6-81BB-F049328DACE5}" destId="{DC5FC428-81DF-4232-8A12-1BC9930D906B}" srcOrd="0" destOrd="0" presId="urn:microsoft.com/office/officeart/2005/8/layout/hList1"/>
    <dgm:cxn modelId="{F72DDEA7-0E00-436F-B747-43A1B5B4E140}" type="presOf" srcId="{8A77DECF-DD7D-40AE-979C-48D81982F14C}" destId="{636E05ED-7601-47F8-9E74-8C670DA7B9E5}" srcOrd="0" destOrd="0" presId="urn:microsoft.com/office/officeart/2005/8/layout/hList1"/>
    <dgm:cxn modelId="{7676D2B1-5441-4DD5-9F79-A1FFDB3B39D6}" srcId="{5A76392A-2DE4-4D90-9A91-9949EF473687}" destId="{788F9C7F-EFEB-4DE0-AC2D-AF347C2598F8}" srcOrd="0" destOrd="0" parTransId="{888695BA-0C2C-4414-A8D7-63E163276675}" sibTransId="{9024BF4E-0332-4B80-BBDB-F1A7E9DA09A5}"/>
    <dgm:cxn modelId="{893F51B3-DCDB-47D0-A9E5-4141C3DFAE90}" srcId="{DA7A93E8-A240-473E-AC5E-68DE40220B95}" destId="{C5331DFC-E7C8-4B92-97EC-2F97EE4524C5}" srcOrd="1" destOrd="0" parTransId="{8D4E5A41-04CE-48CB-B27E-7E6D8C6EF892}" sibTransId="{CDEEC7C8-80F9-4954-9E7B-66026CE30ABD}"/>
    <dgm:cxn modelId="{A721D4B7-7544-40B8-8CDC-FCC8D95A9B54}" type="presOf" srcId="{41B117DD-182F-4ED9-AB85-B7E726910D7D}" destId="{C5FB3D3F-4D44-4C90-81DD-A0317684A6CB}" srcOrd="0" destOrd="3" presId="urn:microsoft.com/office/officeart/2005/8/layout/hList1"/>
    <dgm:cxn modelId="{E331E3BB-4C19-49BC-B2F1-222AC0170B22}" srcId="{DA14FE46-2073-45B6-81BB-F049328DACE5}" destId="{25BF26F5-21FB-4BF9-824C-8CC3FCA94DFA}" srcOrd="4" destOrd="0" parTransId="{585F546A-8045-4340-AED8-A0F40DA5C8FF}" sibTransId="{6007F57D-AE9A-4FFF-A179-930196A0AF18}"/>
    <dgm:cxn modelId="{5A356BC9-1288-41EB-9826-630AA870FD0D}" srcId="{5A76392A-2DE4-4D90-9A91-9949EF473687}" destId="{CFCD2566-FB07-4ECE-8ED6-E35673DB35FB}" srcOrd="1" destOrd="0" parTransId="{EE62E152-9828-41C0-A1BE-943D609A6AAE}" sibTransId="{A9A10461-0D9A-47C7-A5C3-9DC24B832D52}"/>
    <dgm:cxn modelId="{304811CC-CEA1-45CD-A15C-093AA10862D3}" srcId="{FD3C572B-845A-41DD-98BE-413E8E0AADD7}" destId="{DA7A93E8-A240-473E-AC5E-68DE40220B95}" srcOrd="1" destOrd="0" parTransId="{782E7627-FDE1-47D6-820A-680681394D6D}" sibTransId="{FC474B16-C28A-4BAD-9A99-2B8BE12B1520}"/>
    <dgm:cxn modelId="{DA6B53DE-3412-4891-BB22-90E3F5C327F8}" type="presOf" srcId="{ABAC10A3-49F3-42C8-A857-2AFA00FC0616}" destId="{8D774FB0-073A-4F75-8328-9B48FC21EEAE}" srcOrd="0" destOrd="3" presId="urn:microsoft.com/office/officeart/2005/8/layout/hList1"/>
    <dgm:cxn modelId="{0C8B38E1-F694-432D-8F54-B3E063D68F3D}" type="presOf" srcId="{CFCD2566-FB07-4ECE-8ED6-E35673DB35FB}" destId="{8D774FB0-073A-4F75-8328-9B48FC21EEAE}" srcOrd="0" destOrd="1" presId="urn:microsoft.com/office/officeart/2005/8/layout/hList1"/>
    <dgm:cxn modelId="{149AB5EF-18EF-462E-872F-B45316BAC7B9}" srcId="{DA14FE46-2073-45B6-81BB-F049328DACE5}" destId="{9F42E48E-2E58-4B92-B6F7-8FA3686E91EF}" srcOrd="1" destOrd="0" parTransId="{D8416BBB-AE53-4700-8830-000A642115AA}" sibTransId="{EB9500AF-A90A-4505-9669-5E51215C46DA}"/>
    <dgm:cxn modelId="{CCDFE1F0-9D0D-4605-B994-ED44BCAB47E8}" srcId="{DA14FE46-2073-45B6-81BB-F049328DACE5}" destId="{0165236B-9473-449C-961A-6C992FB0B50B}" srcOrd="2" destOrd="0" parTransId="{80C83611-9ADA-4783-9616-520C196A6FDF}" sibTransId="{01F212B4-CED4-49F7-A801-30A0C0A50844}"/>
    <dgm:cxn modelId="{C5F580F1-2649-4C96-B51A-A86C75DDACF3}" srcId="{DA7A93E8-A240-473E-AC5E-68DE40220B95}" destId="{D4A0938B-E76B-4899-BA73-BFAB080239C3}" srcOrd="2" destOrd="0" parTransId="{8244874D-B2DF-43C8-A73A-E897BC0819D3}" sibTransId="{04F4A50C-00DC-4DD8-8EE9-6182AE457290}"/>
    <dgm:cxn modelId="{734E5DF7-07A0-4DB4-95F7-A11EFE19C4B7}" type="presOf" srcId="{DA7A93E8-A240-473E-AC5E-68DE40220B95}" destId="{4F58D3C3-6279-4E2B-BCB7-25519FF2020D}" srcOrd="0" destOrd="0" presId="urn:microsoft.com/office/officeart/2005/8/layout/hList1"/>
    <dgm:cxn modelId="{8E67FDFE-C8B0-46F5-AE58-D53AF756C6B5}" srcId="{FD3C572B-845A-41DD-98BE-413E8E0AADD7}" destId="{5A76392A-2DE4-4D90-9A91-9949EF473687}" srcOrd="0" destOrd="0" parTransId="{C592FBC1-2B0D-483A-9B55-D0D06A9D536A}" sibTransId="{616B8796-119D-485B-AC30-384957025CF1}"/>
    <dgm:cxn modelId="{1F549619-ECF9-468C-8B6D-32EA6A0A520B}" type="presParOf" srcId="{8D5CFA54-4156-48F7-8FB0-7E8FFC0A308A}" destId="{96F4F67A-185E-41B6-ABDF-10A0FD8E8AF3}" srcOrd="0" destOrd="0" presId="urn:microsoft.com/office/officeart/2005/8/layout/hList1"/>
    <dgm:cxn modelId="{379D4F41-0E06-49DD-9765-19800A020CB6}" type="presParOf" srcId="{96F4F67A-185E-41B6-ABDF-10A0FD8E8AF3}" destId="{AC39C84B-4E70-4445-9AFE-124B87A8B808}" srcOrd="0" destOrd="0" presId="urn:microsoft.com/office/officeart/2005/8/layout/hList1"/>
    <dgm:cxn modelId="{51F86237-E62F-4CF7-8E17-AE42E16F3100}" type="presParOf" srcId="{96F4F67A-185E-41B6-ABDF-10A0FD8E8AF3}" destId="{8D774FB0-073A-4F75-8328-9B48FC21EEAE}" srcOrd="1" destOrd="0" presId="urn:microsoft.com/office/officeart/2005/8/layout/hList1"/>
    <dgm:cxn modelId="{46F12D6D-0A5F-4833-9B2B-FA2927F27970}" type="presParOf" srcId="{8D5CFA54-4156-48F7-8FB0-7E8FFC0A308A}" destId="{4D8088C0-3CC9-4EB8-81AA-51F56C31F26D}" srcOrd="1" destOrd="0" presId="urn:microsoft.com/office/officeart/2005/8/layout/hList1"/>
    <dgm:cxn modelId="{65F04A4E-CCC8-4C48-9F5A-920A0ECAEC82}" type="presParOf" srcId="{8D5CFA54-4156-48F7-8FB0-7E8FFC0A308A}" destId="{40A67705-5964-48A0-AAFA-AE8EDAAE1491}" srcOrd="2" destOrd="0" presId="urn:microsoft.com/office/officeart/2005/8/layout/hList1"/>
    <dgm:cxn modelId="{EB190C06-8AE7-432B-AE03-37C5A17D52F8}" type="presParOf" srcId="{40A67705-5964-48A0-AAFA-AE8EDAAE1491}" destId="{4F58D3C3-6279-4E2B-BCB7-25519FF2020D}" srcOrd="0" destOrd="0" presId="urn:microsoft.com/office/officeart/2005/8/layout/hList1"/>
    <dgm:cxn modelId="{8C5B7331-499A-4331-98C3-21E73F92A22C}" type="presParOf" srcId="{40A67705-5964-48A0-AAFA-AE8EDAAE1491}" destId="{636E05ED-7601-47F8-9E74-8C670DA7B9E5}" srcOrd="1" destOrd="0" presId="urn:microsoft.com/office/officeart/2005/8/layout/hList1"/>
    <dgm:cxn modelId="{B4E822FC-1821-40B3-B008-937FBB37BA90}" type="presParOf" srcId="{8D5CFA54-4156-48F7-8FB0-7E8FFC0A308A}" destId="{F668D98F-FA25-4A8E-B105-D8228C5FAE1B}" srcOrd="3" destOrd="0" presId="urn:microsoft.com/office/officeart/2005/8/layout/hList1"/>
    <dgm:cxn modelId="{5A819B94-70A2-4C60-8666-B7F08D38073C}" type="presParOf" srcId="{8D5CFA54-4156-48F7-8FB0-7E8FFC0A308A}" destId="{9B2A38A1-59E9-4687-B567-D2D0147B98D1}" srcOrd="4" destOrd="0" presId="urn:microsoft.com/office/officeart/2005/8/layout/hList1"/>
    <dgm:cxn modelId="{82F75FC3-A3B5-43C0-A123-D1DAE6113795}" type="presParOf" srcId="{9B2A38A1-59E9-4687-B567-D2D0147B98D1}" destId="{DC5FC428-81DF-4232-8A12-1BC9930D906B}" srcOrd="0" destOrd="0" presId="urn:microsoft.com/office/officeart/2005/8/layout/hList1"/>
    <dgm:cxn modelId="{CD5F4A8B-24C8-4620-BEBB-50EEE2CC0FB6}" type="presParOf" srcId="{9B2A38A1-59E9-4687-B567-D2D0147B98D1}" destId="{C5FB3D3F-4D44-4C90-81DD-A0317684A6C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2C0235-35C8-4937-BD66-DC181926462C}"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3AF60ED1-E2FC-4EDD-9208-DA2BFC11DB23}">
      <dgm:prSet/>
      <dgm:spPr/>
      <dgm:t>
        <a:bodyPr/>
        <a:lstStyle/>
        <a:p>
          <a:r>
            <a:rPr lang="en-US"/>
            <a:t>Real-time Cyber Security and Visibility for Industrial Control Networks </a:t>
          </a:r>
        </a:p>
      </dgm:t>
    </dgm:pt>
    <dgm:pt modelId="{E97FB405-4526-401B-8C0A-094066F791DB}" type="parTrans" cxnId="{A2BF7CC1-20E4-4E1B-81CB-CDE46B320DBC}">
      <dgm:prSet/>
      <dgm:spPr/>
      <dgm:t>
        <a:bodyPr/>
        <a:lstStyle/>
        <a:p>
          <a:endParaRPr lang="en-US"/>
        </a:p>
      </dgm:t>
    </dgm:pt>
    <dgm:pt modelId="{4E4F28E1-5650-4C13-8FDC-DBFECCC3D79B}" type="sibTrans" cxnId="{A2BF7CC1-20E4-4E1B-81CB-CDE46B320DBC}">
      <dgm:prSet/>
      <dgm:spPr/>
      <dgm:t>
        <a:bodyPr/>
        <a:lstStyle/>
        <a:p>
          <a:endParaRPr lang="en-US"/>
        </a:p>
      </dgm:t>
    </dgm:pt>
    <dgm:pt modelId="{7FFA61EB-F6B1-43DF-A3F1-5DBC5D5D2740}">
      <dgm:prSet/>
      <dgm:spPr/>
      <dgm:t>
        <a:bodyPr/>
        <a:lstStyle/>
        <a:p>
          <a:r>
            <a:rPr lang="en-GB" b="0"/>
            <a:t>Nozominetworks SCADAguardian Tool Protect your control networks from cyberattacks and operational disruptions. It provides unprecedented operational visibility and rapid detection of cyber threats and process risks and does it in a completely passive way. </a:t>
          </a:r>
          <a:endParaRPr lang="en-US"/>
        </a:p>
      </dgm:t>
    </dgm:pt>
    <dgm:pt modelId="{968B4672-FCF7-4795-B59B-9C3C818A5759}" type="parTrans" cxnId="{90CA93D6-58EB-4183-9923-843AB53F3855}">
      <dgm:prSet/>
      <dgm:spPr/>
      <dgm:t>
        <a:bodyPr/>
        <a:lstStyle/>
        <a:p>
          <a:endParaRPr lang="en-US"/>
        </a:p>
      </dgm:t>
    </dgm:pt>
    <dgm:pt modelId="{F98A9B62-697F-4329-B516-F5D48B3CE05B}" type="sibTrans" cxnId="{90CA93D6-58EB-4183-9923-843AB53F3855}">
      <dgm:prSet/>
      <dgm:spPr/>
      <dgm:t>
        <a:bodyPr/>
        <a:lstStyle/>
        <a:p>
          <a:endParaRPr lang="en-US"/>
        </a:p>
      </dgm:t>
    </dgm:pt>
    <dgm:pt modelId="{820E5BAE-475C-47ED-994D-8185FD984375}">
      <dgm:prSet/>
      <dgm:spPr/>
      <dgm:t>
        <a:bodyPr/>
        <a:lstStyle/>
        <a:p>
          <a:r>
            <a:rPr lang="en-GB" b="0"/>
            <a:t>SCADAguardian automatically discovers your entire industrial network, including assets, connections, protocols and topology. It monitors network communications and behaviour for risks that threaten reliability and cyber security, and provides the information we need to respond quickly.</a:t>
          </a:r>
          <a:endParaRPr lang="en-US"/>
        </a:p>
      </dgm:t>
    </dgm:pt>
    <dgm:pt modelId="{CAADC36E-B1D5-4D66-8FDE-4CBBC15AD78A}" type="parTrans" cxnId="{426F5250-27E6-41E1-AB80-AD9843952654}">
      <dgm:prSet/>
      <dgm:spPr/>
      <dgm:t>
        <a:bodyPr/>
        <a:lstStyle/>
        <a:p>
          <a:endParaRPr lang="en-US"/>
        </a:p>
      </dgm:t>
    </dgm:pt>
    <dgm:pt modelId="{392C3787-1F67-4A2C-8D96-A908289C8949}" type="sibTrans" cxnId="{426F5250-27E6-41E1-AB80-AD9843952654}">
      <dgm:prSet/>
      <dgm:spPr/>
      <dgm:t>
        <a:bodyPr/>
        <a:lstStyle/>
        <a:p>
          <a:endParaRPr lang="en-US"/>
        </a:p>
      </dgm:t>
    </dgm:pt>
    <dgm:pt modelId="{C4558D6D-9545-4B13-9092-6098835B4075}">
      <dgm:prSet/>
      <dgm:spPr/>
      <dgm:t>
        <a:bodyPr/>
        <a:lstStyle/>
        <a:p>
          <a:r>
            <a:rPr lang="en-GB"/>
            <a:t>SCADAguardian delivers: </a:t>
          </a:r>
          <a:endParaRPr lang="en-US"/>
        </a:p>
      </dgm:t>
    </dgm:pt>
    <dgm:pt modelId="{C902D7D6-E6E3-45B6-A1DC-B548CC526830}" type="parTrans" cxnId="{67F7CB40-C98D-488F-83E3-8FFDD5558AE0}">
      <dgm:prSet/>
      <dgm:spPr/>
      <dgm:t>
        <a:bodyPr/>
        <a:lstStyle/>
        <a:p>
          <a:endParaRPr lang="en-US"/>
        </a:p>
      </dgm:t>
    </dgm:pt>
    <dgm:pt modelId="{0550CE2F-7E2A-455F-9709-FE630D3A182F}" type="sibTrans" cxnId="{67F7CB40-C98D-488F-83E3-8FFDD5558AE0}">
      <dgm:prSet/>
      <dgm:spPr/>
      <dgm:t>
        <a:bodyPr/>
        <a:lstStyle/>
        <a:p>
          <a:endParaRPr lang="en-US"/>
        </a:p>
      </dgm:t>
    </dgm:pt>
    <dgm:pt modelId="{E00DBFAF-A8E8-4B3E-B3A2-49B54B4270FC}">
      <dgm:prSet/>
      <dgm:spPr/>
      <dgm:t>
        <a:bodyPr/>
        <a:lstStyle/>
        <a:p>
          <a:r>
            <a:rPr lang="en-GB" b="0"/>
            <a:t>Superior asset identification, network visualization and real-time monitoring </a:t>
          </a:r>
          <a:endParaRPr lang="en-US"/>
        </a:p>
      </dgm:t>
    </dgm:pt>
    <dgm:pt modelId="{8A7F236A-8068-4E75-9572-D42FB8F766B2}" type="parTrans" cxnId="{5C09228D-1A6E-4020-B624-0ACF844C1648}">
      <dgm:prSet/>
      <dgm:spPr/>
      <dgm:t>
        <a:bodyPr/>
        <a:lstStyle/>
        <a:p>
          <a:endParaRPr lang="en-US"/>
        </a:p>
      </dgm:t>
    </dgm:pt>
    <dgm:pt modelId="{B10096FD-14BD-4EE5-A441-1D573E9263C3}" type="sibTrans" cxnId="{5C09228D-1A6E-4020-B624-0ACF844C1648}">
      <dgm:prSet/>
      <dgm:spPr/>
      <dgm:t>
        <a:bodyPr/>
        <a:lstStyle/>
        <a:p>
          <a:endParaRPr lang="en-US"/>
        </a:p>
      </dgm:t>
    </dgm:pt>
    <dgm:pt modelId="{8D5411D8-E7EE-4800-A485-AF24A7D734E0}">
      <dgm:prSet/>
      <dgm:spPr/>
      <dgm:t>
        <a:bodyPr/>
        <a:lstStyle/>
        <a:p>
          <a:r>
            <a:rPr lang="en-GB" b="0"/>
            <a:t>Best-in-class ICS threat detection using a hybrid approach </a:t>
          </a:r>
          <a:endParaRPr lang="en-US"/>
        </a:p>
      </dgm:t>
    </dgm:pt>
    <dgm:pt modelId="{BEB57100-BF92-4E9A-9DCD-E0E2A560B81F}" type="parTrans" cxnId="{72DDEC6E-CAFA-4E6B-93C0-810BAC2BC93D}">
      <dgm:prSet/>
      <dgm:spPr/>
      <dgm:t>
        <a:bodyPr/>
        <a:lstStyle/>
        <a:p>
          <a:endParaRPr lang="en-US"/>
        </a:p>
      </dgm:t>
    </dgm:pt>
    <dgm:pt modelId="{6EECB140-02F8-4FEC-A086-984F9E16553E}" type="sibTrans" cxnId="{72DDEC6E-CAFA-4E6B-93C0-810BAC2BC93D}">
      <dgm:prSet/>
      <dgm:spPr/>
      <dgm:t>
        <a:bodyPr/>
        <a:lstStyle/>
        <a:p>
          <a:endParaRPr lang="en-US"/>
        </a:p>
      </dgm:t>
    </dgm:pt>
    <dgm:pt modelId="{A927F553-6E23-4916-8023-404BD0B658F1}">
      <dgm:prSet/>
      <dgm:spPr/>
      <dgm:t>
        <a:bodyPr/>
        <a:lstStyle/>
        <a:p>
          <a:r>
            <a:rPr lang="en-GB" b="0"/>
            <a:t>Enterprise-class scalability when deployed with the Central Management Console </a:t>
          </a:r>
          <a:endParaRPr lang="en-US"/>
        </a:p>
      </dgm:t>
    </dgm:pt>
    <dgm:pt modelId="{F83BF656-4DCC-4655-9643-795BE72904C7}" type="parTrans" cxnId="{F721BA96-534B-437E-B291-05A11716DC1D}">
      <dgm:prSet/>
      <dgm:spPr/>
      <dgm:t>
        <a:bodyPr/>
        <a:lstStyle/>
        <a:p>
          <a:endParaRPr lang="en-US"/>
        </a:p>
      </dgm:t>
    </dgm:pt>
    <dgm:pt modelId="{F82556EA-96AD-4FA3-9776-9FA75BC5D473}" type="sibTrans" cxnId="{F721BA96-534B-437E-B291-05A11716DC1D}">
      <dgm:prSet/>
      <dgm:spPr/>
      <dgm:t>
        <a:bodyPr/>
        <a:lstStyle/>
        <a:p>
          <a:endParaRPr lang="en-US"/>
        </a:p>
      </dgm:t>
    </dgm:pt>
    <dgm:pt modelId="{0EA1544F-E852-454A-AAAC-0C7F73D2FEC4}">
      <dgm:prSet/>
      <dgm:spPr/>
      <dgm:t>
        <a:bodyPr/>
        <a:lstStyle/>
        <a:p>
          <a:r>
            <a:rPr lang="en-GB" b="0"/>
            <a:t>Easy integration and sharing of ICS and cyber security information with IT/OT infrastructure </a:t>
          </a:r>
          <a:endParaRPr lang="en-US"/>
        </a:p>
      </dgm:t>
    </dgm:pt>
    <dgm:pt modelId="{1530BDE0-7458-4AE3-BD89-19390AC60A06}" type="parTrans" cxnId="{47811D84-962D-416A-8236-73408A590111}">
      <dgm:prSet/>
      <dgm:spPr/>
      <dgm:t>
        <a:bodyPr/>
        <a:lstStyle/>
        <a:p>
          <a:endParaRPr lang="en-US"/>
        </a:p>
      </dgm:t>
    </dgm:pt>
    <dgm:pt modelId="{A2659182-5528-46E4-A4A1-208345FF2F3E}" type="sibTrans" cxnId="{47811D84-962D-416A-8236-73408A590111}">
      <dgm:prSet/>
      <dgm:spPr/>
      <dgm:t>
        <a:bodyPr/>
        <a:lstStyle/>
        <a:p>
          <a:endParaRPr lang="en-US"/>
        </a:p>
      </dgm:t>
    </dgm:pt>
    <dgm:pt modelId="{92DB0D95-43BB-48FB-B3D2-E2B2703D823A}" type="pres">
      <dgm:prSet presAssocID="{702C0235-35C8-4937-BD66-DC181926462C}" presName="linear" presStyleCnt="0">
        <dgm:presLayoutVars>
          <dgm:animLvl val="lvl"/>
          <dgm:resizeHandles val="exact"/>
        </dgm:presLayoutVars>
      </dgm:prSet>
      <dgm:spPr/>
    </dgm:pt>
    <dgm:pt modelId="{7BFB9B2C-7939-4722-A2C6-819D9AC2FB49}" type="pres">
      <dgm:prSet presAssocID="{3AF60ED1-E2FC-4EDD-9208-DA2BFC11DB23}" presName="parentText" presStyleLbl="node1" presStyleIdx="0" presStyleCnt="4">
        <dgm:presLayoutVars>
          <dgm:chMax val="0"/>
          <dgm:bulletEnabled val="1"/>
        </dgm:presLayoutVars>
      </dgm:prSet>
      <dgm:spPr/>
    </dgm:pt>
    <dgm:pt modelId="{3F380227-BE8B-40D7-8B1A-ED85B7AA28C6}" type="pres">
      <dgm:prSet presAssocID="{4E4F28E1-5650-4C13-8FDC-DBFECCC3D79B}" presName="spacer" presStyleCnt="0"/>
      <dgm:spPr/>
    </dgm:pt>
    <dgm:pt modelId="{6E28D849-77B5-4A3A-BCE0-6D620AD6EC15}" type="pres">
      <dgm:prSet presAssocID="{7FFA61EB-F6B1-43DF-A3F1-5DBC5D5D2740}" presName="parentText" presStyleLbl="node1" presStyleIdx="1" presStyleCnt="4">
        <dgm:presLayoutVars>
          <dgm:chMax val="0"/>
          <dgm:bulletEnabled val="1"/>
        </dgm:presLayoutVars>
      </dgm:prSet>
      <dgm:spPr/>
    </dgm:pt>
    <dgm:pt modelId="{A867B79A-5F27-4BDA-9CA3-8F4F9207A8A5}" type="pres">
      <dgm:prSet presAssocID="{F98A9B62-697F-4329-B516-F5D48B3CE05B}" presName="spacer" presStyleCnt="0"/>
      <dgm:spPr/>
    </dgm:pt>
    <dgm:pt modelId="{AF406053-06A1-4E58-88A9-862D67D5B068}" type="pres">
      <dgm:prSet presAssocID="{820E5BAE-475C-47ED-994D-8185FD984375}" presName="parentText" presStyleLbl="node1" presStyleIdx="2" presStyleCnt="4">
        <dgm:presLayoutVars>
          <dgm:chMax val="0"/>
          <dgm:bulletEnabled val="1"/>
        </dgm:presLayoutVars>
      </dgm:prSet>
      <dgm:spPr/>
    </dgm:pt>
    <dgm:pt modelId="{4DBC5EAA-8496-4340-A7D9-43EE73E2FF44}" type="pres">
      <dgm:prSet presAssocID="{392C3787-1F67-4A2C-8D96-A908289C8949}" presName="spacer" presStyleCnt="0"/>
      <dgm:spPr/>
    </dgm:pt>
    <dgm:pt modelId="{3E60FF57-CD95-4D01-B517-503E4CBF0B96}" type="pres">
      <dgm:prSet presAssocID="{C4558D6D-9545-4B13-9092-6098835B4075}" presName="parentText" presStyleLbl="node1" presStyleIdx="3" presStyleCnt="4">
        <dgm:presLayoutVars>
          <dgm:chMax val="0"/>
          <dgm:bulletEnabled val="1"/>
        </dgm:presLayoutVars>
      </dgm:prSet>
      <dgm:spPr/>
    </dgm:pt>
    <dgm:pt modelId="{4AF240DE-B995-48A5-B138-C98C951879C4}" type="pres">
      <dgm:prSet presAssocID="{C4558D6D-9545-4B13-9092-6098835B4075}" presName="childText" presStyleLbl="revTx" presStyleIdx="0" presStyleCnt="1">
        <dgm:presLayoutVars>
          <dgm:bulletEnabled val="1"/>
        </dgm:presLayoutVars>
      </dgm:prSet>
      <dgm:spPr/>
    </dgm:pt>
  </dgm:ptLst>
  <dgm:cxnLst>
    <dgm:cxn modelId="{45572502-ACC1-4811-AF89-66CF3FB7F5D3}" type="presOf" srcId="{E00DBFAF-A8E8-4B3E-B3A2-49B54B4270FC}" destId="{4AF240DE-B995-48A5-B138-C98C951879C4}" srcOrd="0" destOrd="0" presId="urn:microsoft.com/office/officeart/2005/8/layout/vList2"/>
    <dgm:cxn modelId="{67F7CB40-C98D-488F-83E3-8FFDD5558AE0}" srcId="{702C0235-35C8-4937-BD66-DC181926462C}" destId="{C4558D6D-9545-4B13-9092-6098835B4075}" srcOrd="3" destOrd="0" parTransId="{C902D7D6-E6E3-45B6-A1DC-B548CC526830}" sibTransId="{0550CE2F-7E2A-455F-9709-FE630D3A182F}"/>
    <dgm:cxn modelId="{67C0686C-EFB5-43BE-A882-FB2EC38EB2B8}" type="presOf" srcId="{C4558D6D-9545-4B13-9092-6098835B4075}" destId="{3E60FF57-CD95-4D01-B517-503E4CBF0B96}" srcOrd="0" destOrd="0" presId="urn:microsoft.com/office/officeart/2005/8/layout/vList2"/>
    <dgm:cxn modelId="{72DDEC6E-CAFA-4E6B-93C0-810BAC2BC93D}" srcId="{C4558D6D-9545-4B13-9092-6098835B4075}" destId="{8D5411D8-E7EE-4800-A485-AF24A7D734E0}" srcOrd="1" destOrd="0" parTransId="{BEB57100-BF92-4E9A-9DCD-E0E2A560B81F}" sibTransId="{6EECB140-02F8-4FEC-A086-984F9E16553E}"/>
    <dgm:cxn modelId="{426F5250-27E6-41E1-AB80-AD9843952654}" srcId="{702C0235-35C8-4937-BD66-DC181926462C}" destId="{820E5BAE-475C-47ED-994D-8185FD984375}" srcOrd="2" destOrd="0" parTransId="{CAADC36E-B1D5-4D66-8FDE-4CBBC15AD78A}" sibTransId="{392C3787-1F67-4A2C-8D96-A908289C8949}"/>
    <dgm:cxn modelId="{D82E6E53-4D99-4385-A73D-5CC3958A589C}" type="presOf" srcId="{702C0235-35C8-4937-BD66-DC181926462C}" destId="{92DB0D95-43BB-48FB-B3D2-E2B2703D823A}" srcOrd="0" destOrd="0" presId="urn:microsoft.com/office/officeart/2005/8/layout/vList2"/>
    <dgm:cxn modelId="{E174C781-C2EF-4FE6-9A9D-BA9E68915A9C}" type="presOf" srcId="{A927F553-6E23-4916-8023-404BD0B658F1}" destId="{4AF240DE-B995-48A5-B138-C98C951879C4}" srcOrd="0" destOrd="2" presId="urn:microsoft.com/office/officeart/2005/8/layout/vList2"/>
    <dgm:cxn modelId="{47811D84-962D-416A-8236-73408A590111}" srcId="{C4558D6D-9545-4B13-9092-6098835B4075}" destId="{0EA1544F-E852-454A-AAAC-0C7F73D2FEC4}" srcOrd="3" destOrd="0" parTransId="{1530BDE0-7458-4AE3-BD89-19390AC60A06}" sibTransId="{A2659182-5528-46E4-A4A1-208345FF2F3E}"/>
    <dgm:cxn modelId="{E9C96286-1F92-4650-AA3E-974345A50465}" type="presOf" srcId="{3AF60ED1-E2FC-4EDD-9208-DA2BFC11DB23}" destId="{7BFB9B2C-7939-4722-A2C6-819D9AC2FB49}" srcOrd="0" destOrd="0" presId="urn:microsoft.com/office/officeart/2005/8/layout/vList2"/>
    <dgm:cxn modelId="{5C09228D-1A6E-4020-B624-0ACF844C1648}" srcId="{C4558D6D-9545-4B13-9092-6098835B4075}" destId="{E00DBFAF-A8E8-4B3E-B3A2-49B54B4270FC}" srcOrd="0" destOrd="0" parTransId="{8A7F236A-8068-4E75-9572-D42FB8F766B2}" sibTransId="{B10096FD-14BD-4EE5-A441-1D573E9263C3}"/>
    <dgm:cxn modelId="{F721BA96-534B-437E-B291-05A11716DC1D}" srcId="{C4558D6D-9545-4B13-9092-6098835B4075}" destId="{A927F553-6E23-4916-8023-404BD0B658F1}" srcOrd="2" destOrd="0" parTransId="{F83BF656-4DCC-4655-9643-795BE72904C7}" sibTransId="{F82556EA-96AD-4FA3-9776-9FA75BC5D473}"/>
    <dgm:cxn modelId="{A2BF7CC1-20E4-4E1B-81CB-CDE46B320DBC}" srcId="{702C0235-35C8-4937-BD66-DC181926462C}" destId="{3AF60ED1-E2FC-4EDD-9208-DA2BFC11DB23}" srcOrd="0" destOrd="0" parTransId="{E97FB405-4526-401B-8C0A-094066F791DB}" sibTransId="{4E4F28E1-5650-4C13-8FDC-DBFECCC3D79B}"/>
    <dgm:cxn modelId="{299DD5CD-8A1B-4230-A936-380F751E2B2E}" type="presOf" srcId="{8D5411D8-E7EE-4800-A485-AF24A7D734E0}" destId="{4AF240DE-B995-48A5-B138-C98C951879C4}" srcOrd="0" destOrd="1" presId="urn:microsoft.com/office/officeart/2005/8/layout/vList2"/>
    <dgm:cxn modelId="{90CA93D6-58EB-4183-9923-843AB53F3855}" srcId="{702C0235-35C8-4937-BD66-DC181926462C}" destId="{7FFA61EB-F6B1-43DF-A3F1-5DBC5D5D2740}" srcOrd="1" destOrd="0" parTransId="{968B4672-FCF7-4795-B59B-9C3C818A5759}" sibTransId="{F98A9B62-697F-4329-B516-F5D48B3CE05B}"/>
    <dgm:cxn modelId="{163027DC-F5B6-42C2-AB99-F2432FE388A0}" type="presOf" srcId="{820E5BAE-475C-47ED-994D-8185FD984375}" destId="{AF406053-06A1-4E58-88A9-862D67D5B068}" srcOrd="0" destOrd="0" presId="urn:microsoft.com/office/officeart/2005/8/layout/vList2"/>
    <dgm:cxn modelId="{C2EA47EA-866C-42F1-B030-A65CE7712E75}" type="presOf" srcId="{7FFA61EB-F6B1-43DF-A3F1-5DBC5D5D2740}" destId="{6E28D849-77B5-4A3A-BCE0-6D620AD6EC15}" srcOrd="0" destOrd="0" presId="urn:microsoft.com/office/officeart/2005/8/layout/vList2"/>
    <dgm:cxn modelId="{76BCA3F6-EBAE-428B-9428-FEAA0374352F}" type="presOf" srcId="{0EA1544F-E852-454A-AAAC-0C7F73D2FEC4}" destId="{4AF240DE-B995-48A5-B138-C98C951879C4}" srcOrd="0" destOrd="3" presId="urn:microsoft.com/office/officeart/2005/8/layout/vList2"/>
    <dgm:cxn modelId="{78FF1EC4-8B94-4985-B44F-B8866E054E50}" type="presParOf" srcId="{92DB0D95-43BB-48FB-B3D2-E2B2703D823A}" destId="{7BFB9B2C-7939-4722-A2C6-819D9AC2FB49}" srcOrd="0" destOrd="0" presId="urn:microsoft.com/office/officeart/2005/8/layout/vList2"/>
    <dgm:cxn modelId="{18472DDF-7D28-4466-A940-A0C9A9F16182}" type="presParOf" srcId="{92DB0D95-43BB-48FB-B3D2-E2B2703D823A}" destId="{3F380227-BE8B-40D7-8B1A-ED85B7AA28C6}" srcOrd="1" destOrd="0" presId="urn:microsoft.com/office/officeart/2005/8/layout/vList2"/>
    <dgm:cxn modelId="{1FAE389D-9DF3-4917-876B-D016A76B0F97}" type="presParOf" srcId="{92DB0D95-43BB-48FB-B3D2-E2B2703D823A}" destId="{6E28D849-77B5-4A3A-BCE0-6D620AD6EC15}" srcOrd="2" destOrd="0" presId="urn:microsoft.com/office/officeart/2005/8/layout/vList2"/>
    <dgm:cxn modelId="{6D749AFD-E55D-46D5-B8C4-25CB4E9C6C12}" type="presParOf" srcId="{92DB0D95-43BB-48FB-B3D2-E2B2703D823A}" destId="{A867B79A-5F27-4BDA-9CA3-8F4F9207A8A5}" srcOrd="3" destOrd="0" presId="urn:microsoft.com/office/officeart/2005/8/layout/vList2"/>
    <dgm:cxn modelId="{E0616A57-73D2-4324-9D18-0D50B275D36B}" type="presParOf" srcId="{92DB0D95-43BB-48FB-B3D2-E2B2703D823A}" destId="{AF406053-06A1-4E58-88A9-862D67D5B068}" srcOrd="4" destOrd="0" presId="urn:microsoft.com/office/officeart/2005/8/layout/vList2"/>
    <dgm:cxn modelId="{319CB1F7-730A-4B7A-8276-CF19D1398A84}" type="presParOf" srcId="{92DB0D95-43BB-48FB-B3D2-E2B2703D823A}" destId="{4DBC5EAA-8496-4340-A7D9-43EE73E2FF44}" srcOrd="5" destOrd="0" presId="urn:microsoft.com/office/officeart/2005/8/layout/vList2"/>
    <dgm:cxn modelId="{4C8CF41F-7E78-4A92-B900-C5B6502EF266}" type="presParOf" srcId="{92DB0D95-43BB-48FB-B3D2-E2B2703D823A}" destId="{3E60FF57-CD95-4D01-B517-503E4CBF0B96}" srcOrd="6" destOrd="0" presId="urn:microsoft.com/office/officeart/2005/8/layout/vList2"/>
    <dgm:cxn modelId="{30F7E9BE-0812-41F2-8BCC-DF570C2CE576}" type="presParOf" srcId="{92DB0D95-43BB-48FB-B3D2-E2B2703D823A}" destId="{4AF240DE-B995-48A5-B138-C98C951879C4}"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B0F65-B0C4-4C64-AE19-13A91D67BBD1}">
      <dsp:nvSpPr>
        <dsp:cNvPr id="0" name=""/>
        <dsp:cNvSpPr/>
      </dsp:nvSpPr>
      <dsp:spPr>
        <a:xfrm>
          <a:off x="0" y="0"/>
          <a:ext cx="11483411" cy="417400"/>
        </a:xfrm>
        <a:prstGeom prst="rect">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u="none" kern="1200" dirty="0"/>
            <a:t>Scope of services delivered across all sub-practices</a:t>
          </a:r>
          <a:endParaRPr lang="en-US" sz="1900" u="none" kern="1200" dirty="0"/>
        </a:p>
      </dsp:txBody>
      <dsp:txXfrm>
        <a:off x="0" y="0"/>
        <a:ext cx="11483411" cy="417400"/>
      </dsp:txXfrm>
    </dsp:sp>
    <dsp:sp modelId="{71FFC5B4-0C5D-4EF9-A3E9-ECD0DF8919F7}">
      <dsp:nvSpPr>
        <dsp:cNvPr id="0" name=""/>
        <dsp:cNvSpPr/>
      </dsp:nvSpPr>
      <dsp:spPr>
        <a:xfrm>
          <a:off x="0" y="417400"/>
          <a:ext cx="1435426" cy="87654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Risk Assessment</a:t>
          </a:r>
          <a:endParaRPr lang="en-US" sz="1500" kern="1200" dirty="0"/>
        </a:p>
      </dsp:txBody>
      <dsp:txXfrm>
        <a:off x="0" y="417400"/>
        <a:ext cx="1435426" cy="876541"/>
      </dsp:txXfrm>
    </dsp:sp>
    <dsp:sp modelId="{9032877A-60E0-4B09-B46D-D5E694A5F6C5}">
      <dsp:nvSpPr>
        <dsp:cNvPr id="0" name=""/>
        <dsp:cNvSpPr/>
      </dsp:nvSpPr>
      <dsp:spPr>
        <a:xfrm>
          <a:off x="1435426" y="417400"/>
          <a:ext cx="1435426" cy="87654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Strategy &amp; Technology Consulting</a:t>
          </a:r>
          <a:endParaRPr lang="en-US" sz="1500" kern="1200" dirty="0"/>
        </a:p>
      </dsp:txBody>
      <dsp:txXfrm>
        <a:off x="1435426" y="417400"/>
        <a:ext cx="1435426" cy="876541"/>
      </dsp:txXfrm>
    </dsp:sp>
    <dsp:sp modelId="{EDFDA5EB-99FB-4242-B9C7-85293C2492C3}">
      <dsp:nvSpPr>
        <dsp:cNvPr id="0" name=""/>
        <dsp:cNvSpPr/>
      </dsp:nvSpPr>
      <dsp:spPr>
        <a:xfrm>
          <a:off x="2870852" y="417400"/>
          <a:ext cx="1435426" cy="87654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Architecture</a:t>
          </a:r>
          <a:endParaRPr lang="en-US" sz="1500" kern="1200" dirty="0">
            <a:solidFill>
              <a:schemeClr val="tx1"/>
            </a:solidFill>
          </a:endParaRPr>
        </a:p>
      </dsp:txBody>
      <dsp:txXfrm>
        <a:off x="2870852" y="417400"/>
        <a:ext cx="1435426" cy="876541"/>
      </dsp:txXfrm>
    </dsp:sp>
    <dsp:sp modelId="{33E53C91-EA13-4828-9A24-2D2F84133749}">
      <dsp:nvSpPr>
        <dsp:cNvPr id="0" name=""/>
        <dsp:cNvSpPr/>
      </dsp:nvSpPr>
      <dsp:spPr>
        <a:xfrm>
          <a:off x="4306279" y="417400"/>
          <a:ext cx="1435426" cy="87654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Engineering</a:t>
          </a:r>
          <a:endParaRPr lang="en-US" sz="1500" kern="1200" dirty="0"/>
        </a:p>
      </dsp:txBody>
      <dsp:txXfrm>
        <a:off x="4306279" y="417400"/>
        <a:ext cx="1435426" cy="876541"/>
      </dsp:txXfrm>
    </dsp:sp>
    <dsp:sp modelId="{21790F49-6BEF-4C6A-9762-340B6B431275}">
      <dsp:nvSpPr>
        <dsp:cNvPr id="0" name=""/>
        <dsp:cNvSpPr/>
      </dsp:nvSpPr>
      <dsp:spPr>
        <a:xfrm>
          <a:off x="5741705" y="417400"/>
          <a:ext cx="1435426" cy="87654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Systems Integration</a:t>
          </a:r>
          <a:endParaRPr lang="en-US" sz="1500" kern="1200" dirty="0"/>
        </a:p>
      </dsp:txBody>
      <dsp:txXfrm>
        <a:off x="5741705" y="417400"/>
        <a:ext cx="1435426" cy="876541"/>
      </dsp:txXfrm>
    </dsp:sp>
    <dsp:sp modelId="{E4E6EA21-DD39-412F-97AD-25840843AB7E}">
      <dsp:nvSpPr>
        <dsp:cNvPr id="0" name=""/>
        <dsp:cNvSpPr/>
      </dsp:nvSpPr>
      <dsp:spPr>
        <a:xfrm>
          <a:off x="7177131" y="417400"/>
          <a:ext cx="1435426" cy="87654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Implementation</a:t>
          </a:r>
          <a:endParaRPr lang="en-US" sz="1500" kern="1200" dirty="0"/>
        </a:p>
      </dsp:txBody>
      <dsp:txXfrm>
        <a:off x="7177131" y="417400"/>
        <a:ext cx="1435426" cy="876541"/>
      </dsp:txXfrm>
    </dsp:sp>
    <dsp:sp modelId="{FA1086B0-168B-4470-A70B-F260E27D7296}">
      <dsp:nvSpPr>
        <dsp:cNvPr id="0" name=""/>
        <dsp:cNvSpPr/>
      </dsp:nvSpPr>
      <dsp:spPr>
        <a:xfrm>
          <a:off x="8612558" y="417400"/>
          <a:ext cx="1435426" cy="87654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Operations</a:t>
          </a:r>
          <a:endParaRPr lang="en-US" sz="1500" kern="1200" dirty="0"/>
        </a:p>
      </dsp:txBody>
      <dsp:txXfrm>
        <a:off x="8612558" y="417400"/>
        <a:ext cx="1435426" cy="876541"/>
      </dsp:txXfrm>
    </dsp:sp>
    <dsp:sp modelId="{7518D751-5215-46DB-BD36-9E60DC3FCEC8}">
      <dsp:nvSpPr>
        <dsp:cNvPr id="0" name=""/>
        <dsp:cNvSpPr/>
      </dsp:nvSpPr>
      <dsp:spPr>
        <a:xfrm>
          <a:off x="10047984" y="417400"/>
          <a:ext cx="1435426" cy="87654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Managed Services</a:t>
          </a:r>
          <a:endParaRPr lang="en-US" sz="1500" kern="1200" dirty="0">
            <a:solidFill>
              <a:schemeClr val="tx1"/>
            </a:solidFill>
          </a:endParaRPr>
        </a:p>
      </dsp:txBody>
      <dsp:txXfrm>
        <a:off x="10047984" y="417400"/>
        <a:ext cx="1435426" cy="876541"/>
      </dsp:txXfrm>
    </dsp:sp>
    <dsp:sp modelId="{6A8D6B2B-8224-4A26-9F84-58E746D4487B}">
      <dsp:nvSpPr>
        <dsp:cNvPr id="0" name=""/>
        <dsp:cNvSpPr/>
      </dsp:nvSpPr>
      <dsp:spPr>
        <a:xfrm>
          <a:off x="0" y="1293941"/>
          <a:ext cx="11483411" cy="97393"/>
        </a:xfrm>
        <a:prstGeom prst="rect">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4B3B81-282D-4FDC-BC4D-19E9568CF5F3}">
      <dsp:nvSpPr>
        <dsp:cNvPr id="0" name=""/>
        <dsp:cNvSpPr/>
      </dsp:nvSpPr>
      <dsp:spPr>
        <a:xfrm rot="5400000">
          <a:off x="6865066" y="-2950114"/>
          <a:ext cx="715842" cy="6798105"/>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 Site/Plant assessments</a:t>
          </a:r>
        </a:p>
        <a:p>
          <a:pPr marL="57150" lvl="1" indent="-57150" algn="l" defTabSz="400050">
            <a:lnSpc>
              <a:spcPct val="90000"/>
            </a:lnSpc>
            <a:spcBef>
              <a:spcPct val="0"/>
            </a:spcBef>
            <a:spcAft>
              <a:spcPct val="15000"/>
            </a:spcAft>
            <a:buChar char="•"/>
          </a:pPr>
          <a:r>
            <a:rPr lang="en-US" sz="900" kern="1200" dirty="0"/>
            <a:t> OT Security Awareness Workshops</a:t>
          </a:r>
        </a:p>
        <a:p>
          <a:pPr marL="57150" lvl="1" indent="-57150" algn="l" defTabSz="400050">
            <a:lnSpc>
              <a:spcPct val="90000"/>
            </a:lnSpc>
            <a:spcBef>
              <a:spcPct val="0"/>
            </a:spcBef>
            <a:spcAft>
              <a:spcPct val="15000"/>
            </a:spcAft>
            <a:buChar char="•"/>
          </a:pPr>
          <a:r>
            <a:rPr lang="en-US" sz="900" kern="1200" dirty="0"/>
            <a:t> OT Security architecture review &amp; Roadmap preparation  </a:t>
          </a:r>
        </a:p>
        <a:p>
          <a:pPr marL="57150" lvl="1" indent="-57150" algn="l" defTabSz="400050">
            <a:lnSpc>
              <a:spcPct val="90000"/>
            </a:lnSpc>
            <a:spcBef>
              <a:spcPct val="0"/>
            </a:spcBef>
            <a:spcAft>
              <a:spcPct val="15000"/>
            </a:spcAft>
            <a:buChar char="•"/>
          </a:pPr>
          <a:r>
            <a:rPr lang="en-US" sz="900" kern="1200" dirty="0"/>
            <a:t> Maturity assessments   </a:t>
          </a:r>
        </a:p>
      </dsp:txBody>
      <dsp:txXfrm rot="-5400000">
        <a:off x="3823935" y="125962"/>
        <a:ext cx="6763160" cy="645952"/>
      </dsp:txXfrm>
    </dsp:sp>
    <dsp:sp modelId="{967F32E3-4B4A-494D-8546-4F2C31288D4F}">
      <dsp:nvSpPr>
        <dsp:cNvPr id="0" name=""/>
        <dsp:cNvSpPr/>
      </dsp:nvSpPr>
      <dsp:spPr>
        <a:xfrm>
          <a:off x="0" y="1536"/>
          <a:ext cx="3823934" cy="89480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OT Security Consulting &amp; Advisory</a:t>
          </a:r>
        </a:p>
      </dsp:txBody>
      <dsp:txXfrm>
        <a:off x="43681" y="45217"/>
        <a:ext cx="3736572" cy="807440"/>
      </dsp:txXfrm>
    </dsp:sp>
    <dsp:sp modelId="{D724A845-F46B-422B-9A90-5864DDB32422}">
      <dsp:nvSpPr>
        <dsp:cNvPr id="0" name=""/>
        <dsp:cNvSpPr/>
      </dsp:nvSpPr>
      <dsp:spPr>
        <a:xfrm rot="5400000">
          <a:off x="6865066" y="-2010571"/>
          <a:ext cx="715842" cy="6798105"/>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Asset detection &amp; management</a:t>
          </a:r>
        </a:p>
        <a:p>
          <a:pPr marL="57150" lvl="1" indent="-57150" algn="l" defTabSz="400050">
            <a:lnSpc>
              <a:spcPct val="90000"/>
            </a:lnSpc>
            <a:spcBef>
              <a:spcPct val="0"/>
            </a:spcBef>
            <a:spcAft>
              <a:spcPct val="15000"/>
            </a:spcAft>
            <a:buChar char="•"/>
          </a:pPr>
          <a:r>
            <a:rPr lang="en-US" sz="900" kern="1200" dirty="0"/>
            <a:t>Full visibility into all OT activity, asset details, network behavior</a:t>
          </a:r>
        </a:p>
        <a:p>
          <a:pPr marL="57150" lvl="1" indent="-57150" algn="l" defTabSz="400050">
            <a:lnSpc>
              <a:spcPct val="90000"/>
            </a:lnSpc>
            <a:spcBef>
              <a:spcPct val="0"/>
            </a:spcBef>
            <a:spcAft>
              <a:spcPct val="15000"/>
            </a:spcAft>
            <a:buChar char="•"/>
          </a:pPr>
          <a:r>
            <a:rPr lang="en-US" sz="900" kern="1200" dirty="0"/>
            <a:t>Network communication visibility</a:t>
          </a:r>
        </a:p>
      </dsp:txBody>
      <dsp:txXfrm rot="-5400000">
        <a:off x="3823935" y="1065505"/>
        <a:ext cx="6763160" cy="645952"/>
      </dsp:txXfrm>
    </dsp:sp>
    <dsp:sp modelId="{F00EA4EC-73EA-45A7-A120-CA2A4FE7C085}">
      <dsp:nvSpPr>
        <dsp:cNvPr id="0" name=""/>
        <dsp:cNvSpPr/>
      </dsp:nvSpPr>
      <dsp:spPr>
        <a:xfrm>
          <a:off x="0" y="941079"/>
          <a:ext cx="3823934" cy="89480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Visibility: </a:t>
          </a:r>
        </a:p>
        <a:p>
          <a:pPr marL="0" lvl="0" indent="0" algn="ctr" defTabSz="933450">
            <a:lnSpc>
              <a:spcPct val="90000"/>
            </a:lnSpc>
            <a:spcBef>
              <a:spcPct val="0"/>
            </a:spcBef>
            <a:spcAft>
              <a:spcPct val="35000"/>
            </a:spcAft>
            <a:buNone/>
          </a:pPr>
          <a:r>
            <a:rPr lang="en-US" sz="2100" kern="1200" dirty="0"/>
            <a:t>Asset &amp; Network</a:t>
          </a:r>
        </a:p>
      </dsp:txBody>
      <dsp:txXfrm>
        <a:off x="43681" y="984760"/>
        <a:ext cx="3736572" cy="807440"/>
      </dsp:txXfrm>
    </dsp:sp>
    <dsp:sp modelId="{B35A39AB-6B99-4971-8734-8FCA48C869C1}">
      <dsp:nvSpPr>
        <dsp:cNvPr id="0" name=""/>
        <dsp:cNvSpPr/>
      </dsp:nvSpPr>
      <dsp:spPr>
        <a:xfrm rot="5400000">
          <a:off x="6865066" y="-1071028"/>
          <a:ext cx="715842" cy="6798105"/>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 Automated Vulnerability identification</a:t>
          </a:r>
        </a:p>
        <a:p>
          <a:pPr marL="57150" lvl="1" indent="-57150" algn="l" defTabSz="400050">
            <a:lnSpc>
              <a:spcPct val="90000"/>
            </a:lnSpc>
            <a:spcBef>
              <a:spcPct val="0"/>
            </a:spcBef>
            <a:spcAft>
              <a:spcPct val="15000"/>
            </a:spcAft>
            <a:buChar char="•"/>
          </a:pPr>
          <a:r>
            <a:rPr lang="en-US" sz="900" kern="1200" dirty="0"/>
            <a:t> Prioritization of vulnerabilities </a:t>
          </a:r>
        </a:p>
        <a:p>
          <a:pPr marL="57150" lvl="1" indent="-57150" algn="l" defTabSz="400050">
            <a:lnSpc>
              <a:spcPct val="90000"/>
            </a:lnSpc>
            <a:spcBef>
              <a:spcPct val="0"/>
            </a:spcBef>
            <a:spcAft>
              <a:spcPct val="15000"/>
            </a:spcAft>
            <a:buChar char="•"/>
          </a:pPr>
          <a:r>
            <a:rPr lang="en-US" sz="900" kern="1200" dirty="0"/>
            <a:t> Anomaly Detection</a:t>
          </a:r>
        </a:p>
        <a:p>
          <a:pPr marL="57150" lvl="1" indent="-57150" algn="l" defTabSz="400050">
            <a:lnSpc>
              <a:spcPct val="90000"/>
            </a:lnSpc>
            <a:spcBef>
              <a:spcPct val="0"/>
            </a:spcBef>
            <a:spcAft>
              <a:spcPct val="15000"/>
            </a:spcAft>
            <a:buChar char="•"/>
          </a:pPr>
          <a:r>
            <a:rPr lang="en-US" sz="900" kern="1200" dirty="0"/>
            <a:t>Threat Advisory </a:t>
          </a:r>
        </a:p>
      </dsp:txBody>
      <dsp:txXfrm rot="-5400000">
        <a:off x="3823935" y="2005048"/>
        <a:ext cx="6763160" cy="645952"/>
      </dsp:txXfrm>
    </dsp:sp>
    <dsp:sp modelId="{4CFFC86E-BB26-449B-9DC8-624FEDF2D1DC}">
      <dsp:nvSpPr>
        <dsp:cNvPr id="0" name=""/>
        <dsp:cNvSpPr/>
      </dsp:nvSpPr>
      <dsp:spPr>
        <a:xfrm>
          <a:off x="0" y="1880623"/>
          <a:ext cx="3823934" cy="89480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Vulnerability Identification</a:t>
          </a:r>
        </a:p>
      </dsp:txBody>
      <dsp:txXfrm>
        <a:off x="43681" y="1924304"/>
        <a:ext cx="3736572" cy="807440"/>
      </dsp:txXfrm>
    </dsp:sp>
    <dsp:sp modelId="{EC9C3593-7ECF-4A80-9FB0-95D7694F3AC3}">
      <dsp:nvSpPr>
        <dsp:cNvPr id="0" name=""/>
        <dsp:cNvSpPr/>
      </dsp:nvSpPr>
      <dsp:spPr>
        <a:xfrm rot="5400000">
          <a:off x="6865066" y="-131485"/>
          <a:ext cx="715842" cy="6798105"/>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Use Case &amp; Workflow Design</a:t>
          </a:r>
        </a:p>
        <a:p>
          <a:pPr marL="57150" lvl="1" indent="-57150" algn="l" defTabSz="400050">
            <a:lnSpc>
              <a:spcPct val="90000"/>
            </a:lnSpc>
            <a:spcBef>
              <a:spcPct val="0"/>
            </a:spcBef>
            <a:spcAft>
              <a:spcPct val="15000"/>
            </a:spcAft>
            <a:buChar char="•"/>
          </a:pPr>
          <a:r>
            <a:rPr lang="en-US" sz="900" kern="1200" dirty="0"/>
            <a:t>Implementation &amp; Support </a:t>
          </a:r>
        </a:p>
        <a:p>
          <a:pPr marL="57150" lvl="1" indent="-57150" algn="l" defTabSz="400050">
            <a:lnSpc>
              <a:spcPct val="90000"/>
            </a:lnSpc>
            <a:spcBef>
              <a:spcPct val="0"/>
            </a:spcBef>
            <a:spcAft>
              <a:spcPct val="15000"/>
            </a:spcAft>
            <a:buChar char="•"/>
          </a:pPr>
          <a:r>
            <a:rPr lang="en-US" sz="900" kern="1200" dirty="0"/>
            <a:t>Integration with SIEM</a:t>
          </a:r>
        </a:p>
      </dsp:txBody>
      <dsp:txXfrm rot="-5400000">
        <a:off x="3823935" y="2944591"/>
        <a:ext cx="6763160" cy="645952"/>
      </dsp:txXfrm>
    </dsp:sp>
    <dsp:sp modelId="{DD7A7A65-A7E3-44BC-B2E1-67380AADB8C5}">
      <dsp:nvSpPr>
        <dsp:cNvPr id="0" name=""/>
        <dsp:cNvSpPr/>
      </dsp:nvSpPr>
      <dsp:spPr>
        <a:xfrm>
          <a:off x="0" y="2820166"/>
          <a:ext cx="3823934" cy="89480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Secure Remote Access</a:t>
          </a:r>
        </a:p>
      </dsp:txBody>
      <dsp:txXfrm>
        <a:off x="43681" y="2863847"/>
        <a:ext cx="3736572" cy="807440"/>
      </dsp:txXfrm>
    </dsp:sp>
    <dsp:sp modelId="{12AA9475-A446-41FF-B147-E97C0549FEB7}">
      <dsp:nvSpPr>
        <dsp:cNvPr id="0" name=""/>
        <dsp:cNvSpPr/>
      </dsp:nvSpPr>
      <dsp:spPr>
        <a:xfrm rot="5400000">
          <a:off x="6865066" y="808057"/>
          <a:ext cx="715842" cy="6798105"/>
        </a:xfrm>
        <a:prstGeom prst="round2Same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Analyze network traffic flow</a:t>
          </a:r>
        </a:p>
        <a:p>
          <a:pPr marL="57150" lvl="1" indent="-57150" algn="l" defTabSz="400050">
            <a:lnSpc>
              <a:spcPct val="90000"/>
            </a:lnSpc>
            <a:spcBef>
              <a:spcPct val="0"/>
            </a:spcBef>
            <a:spcAft>
              <a:spcPct val="15000"/>
            </a:spcAft>
            <a:buChar char="•"/>
          </a:pPr>
          <a:r>
            <a:rPr lang="en-US" sz="900" kern="1200" dirty="0"/>
            <a:t>Design &amp; Review network architecture as per industry standards like IEC 62443</a:t>
          </a:r>
        </a:p>
        <a:p>
          <a:pPr marL="57150" lvl="1" indent="-57150" algn="l" defTabSz="400050">
            <a:lnSpc>
              <a:spcPct val="90000"/>
            </a:lnSpc>
            <a:spcBef>
              <a:spcPct val="0"/>
            </a:spcBef>
            <a:spcAft>
              <a:spcPct val="15000"/>
            </a:spcAft>
            <a:buChar char="•"/>
          </a:pPr>
          <a:r>
            <a:rPr lang="en-US" sz="900" kern="1200" dirty="0"/>
            <a:t>OT Firewalls : Implementation &amp; Support</a:t>
          </a:r>
        </a:p>
      </dsp:txBody>
      <dsp:txXfrm rot="-5400000">
        <a:off x="3823935" y="3884134"/>
        <a:ext cx="6763160" cy="645952"/>
      </dsp:txXfrm>
    </dsp:sp>
    <dsp:sp modelId="{A8516032-E798-4B16-8123-3589BDFDB2E7}">
      <dsp:nvSpPr>
        <dsp:cNvPr id="0" name=""/>
        <dsp:cNvSpPr/>
      </dsp:nvSpPr>
      <dsp:spPr>
        <a:xfrm>
          <a:off x="0" y="3759709"/>
          <a:ext cx="3823934" cy="89480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Network Segmentation</a:t>
          </a:r>
        </a:p>
      </dsp:txBody>
      <dsp:txXfrm>
        <a:off x="43681" y="3803390"/>
        <a:ext cx="3736572" cy="807440"/>
      </dsp:txXfrm>
    </dsp:sp>
    <dsp:sp modelId="{D73EBA99-5C47-4AEE-B50E-96438EFD96EB}">
      <dsp:nvSpPr>
        <dsp:cNvPr id="0" name=""/>
        <dsp:cNvSpPr/>
      </dsp:nvSpPr>
      <dsp:spPr>
        <a:xfrm rot="5400000">
          <a:off x="6865066" y="1747600"/>
          <a:ext cx="715842" cy="6798105"/>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OT logs integration with SIEM</a:t>
          </a:r>
        </a:p>
        <a:p>
          <a:pPr marL="57150" lvl="1" indent="-57150" algn="l" defTabSz="400050">
            <a:lnSpc>
              <a:spcPct val="90000"/>
            </a:lnSpc>
            <a:spcBef>
              <a:spcPct val="0"/>
            </a:spcBef>
            <a:spcAft>
              <a:spcPct val="15000"/>
            </a:spcAft>
            <a:buChar char="•"/>
          </a:pPr>
          <a:r>
            <a:rPr lang="en-US" sz="900" kern="1200" dirty="0"/>
            <a:t>OT Security Incident Monitoring  &amp; Response</a:t>
          </a:r>
        </a:p>
        <a:p>
          <a:pPr marL="57150" lvl="1" indent="-57150" algn="l" defTabSz="400050">
            <a:lnSpc>
              <a:spcPct val="90000"/>
            </a:lnSpc>
            <a:spcBef>
              <a:spcPct val="0"/>
            </a:spcBef>
            <a:spcAft>
              <a:spcPct val="15000"/>
            </a:spcAft>
            <a:buChar char="•"/>
          </a:pPr>
          <a:r>
            <a:rPr lang="en-US" sz="900" kern="1200" dirty="0"/>
            <a:t>Use case development</a:t>
          </a:r>
        </a:p>
      </dsp:txBody>
      <dsp:txXfrm rot="-5400000">
        <a:off x="3823935" y="4823677"/>
        <a:ext cx="6763160" cy="645952"/>
      </dsp:txXfrm>
    </dsp:sp>
    <dsp:sp modelId="{6A1DB576-A8EC-485E-AF74-181896CDF5F4}">
      <dsp:nvSpPr>
        <dsp:cNvPr id="0" name=""/>
        <dsp:cNvSpPr/>
      </dsp:nvSpPr>
      <dsp:spPr>
        <a:xfrm>
          <a:off x="0" y="4699252"/>
          <a:ext cx="3823934" cy="89480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OT SOC</a:t>
          </a:r>
        </a:p>
      </dsp:txBody>
      <dsp:txXfrm>
        <a:off x="43681" y="4742933"/>
        <a:ext cx="3736572" cy="8074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985013-1CE6-41F3-93DD-015653A7C3F6}">
      <dsp:nvSpPr>
        <dsp:cNvPr id="0" name=""/>
        <dsp:cNvSpPr/>
      </dsp:nvSpPr>
      <dsp:spPr>
        <a:xfrm>
          <a:off x="1502" y="140232"/>
          <a:ext cx="1887705" cy="59517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US" sz="1000" kern="1200" dirty="0"/>
            <a:t>Due Diligence</a:t>
          </a:r>
        </a:p>
      </dsp:txBody>
      <dsp:txXfrm>
        <a:off x="1502" y="140232"/>
        <a:ext cx="1887705" cy="396785"/>
      </dsp:txXfrm>
    </dsp:sp>
    <dsp:sp modelId="{7A2B6446-1CE3-4879-86FF-7CFDD8C98FB8}">
      <dsp:nvSpPr>
        <dsp:cNvPr id="0" name=""/>
        <dsp:cNvSpPr/>
      </dsp:nvSpPr>
      <dsp:spPr>
        <a:xfrm>
          <a:off x="388140" y="537017"/>
          <a:ext cx="1887705" cy="378675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dirty="0">
              <a:solidFill>
                <a:schemeClr val="tx1"/>
              </a:solidFill>
            </a:rPr>
            <a:t>Kick-off workshop to finalize scope, sites and assets</a:t>
          </a:r>
          <a:endParaRPr lang="en-US" sz="1200" kern="1200" dirty="0"/>
        </a:p>
        <a:p>
          <a:pPr marL="114300" lvl="1" indent="-114300" algn="l" defTabSz="533400">
            <a:lnSpc>
              <a:spcPct val="90000"/>
            </a:lnSpc>
            <a:spcBef>
              <a:spcPct val="0"/>
            </a:spcBef>
            <a:spcAft>
              <a:spcPct val="15000"/>
            </a:spcAft>
            <a:buChar char="•"/>
          </a:pPr>
          <a:r>
            <a:rPr lang="en-IN" sz="1200" kern="1200">
              <a:solidFill>
                <a:schemeClr val="tx1"/>
              </a:solidFill>
            </a:rPr>
            <a:t>Workshop with client and site SPOCs to understand the existing network and network topology</a:t>
          </a:r>
          <a:endParaRPr lang="en-IN" sz="1200" kern="1200" dirty="0">
            <a:solidFill>
              <a:schemeClr val="tx1"/>
            </a:solidFill>
          </a:endParaRPr>
        </a:p>
        <a:p>
          <a:pPr marL="114300" lvl="1" indent="-114300" algn="l" defTabSz="533400">
            <a:lnSpc>
              <a:spcPct val="90000"/>
            </a:lnSpc>
            <a:spcBef>
              <a:spcPct val="0"/>
            </a:spcBef>
            <a:spcAft>
              <a:spcPct val="15000"/>
            </a:spcAft>
            <a:buChar char="•"/>
          </a:pPr>
          <a:r>
            <a:rPr lang="en-IN" sz="1200" kern="1200">
              <a:solidFill>
                <a:schemeClr val="tx1"/>
              </a:solidFill>
            </a:rPr>
            <a:t>Identify the locations, span ports and tools for connecting the passive discovery sensor</a:t>
          </a:r>
          <a:endParaRPr lang="en-IN" sz="1200" kern="1200" dirty="0">
            <a:solidFill>
              <a:schemeClr val="tx1"/>
            </a:solidFill>
          </a:endParaRPr>
        </a:p>
      </dsp:txBody>
      <dsp:txXfrm>
        <a:off x="443429" y="592306"/>
        <a:ext cx="1777127" cy="3676172"/>
      </dsp:txXfrm>
    </dsp:sp>
    <dsp:sp modelId="{E833DCC1-FA5D-4212-9A16-CE030E22DB03}">
      <dsp:nvSpPr>
        <dsp:cNvPr id="0" name=""/>
        <dsp:cNvSpPr/>
      </dsp:nvSpPr>
      <dsp:spPr>
        <a:xfrm>
          <a:off x="2175376" y="103632"/>
          <a:ext cx="606678" cy="46998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175376" y="197629"/>
        <a:ext cx="465683" cy="281990"/>
      </dsp:txXfrm>
    </dsp:sp>
    <dsp:sp modelId="{0B4E82AF-9A8B-4C2D-8311-A5BC8364D159}">
      <dsp:nvSpPr>
        <dsp:cNvPr id="0" name=""/>
        <dsp:cNvSpPr/>
      </dsp:nvSpPr>
      <dsp:spPr>
        <a:xfrm>
          <a:off x="3033884" y="140232"/>
          <a:ext cx="1887705" cy="59517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US" sz="1000" kern="1200" dirty="0"/>
            <a:t>Plan &amp; Design</a:t>
          </a:r>
        </a:p>
      </dsp:txBody>
      <dsp:txXfrm>
        <a:off x="3033884" y="140232"/>
        <a:ext cx="1887705" cy="396785"/>
      </dsp:txXfrm>
    </dsp:sp>
    <dsp:sp modelId="{BC8EA684-57E4-41DF-BA2B-3807EB8AA593}">
      <dsp:nvSpPr>
        <dsp:cNvPr id="0" name=""/>
        <dsp:cNvSpPr/>
      </dsp:nvSpPr>
      <dsp:spPr>
        <a:xfrm>
          <a:off x="3420523" y="537017"/>
          <a:ext cx="1887705" cy="378675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dirty="0">
              <a:solidFill>
                <a:schemeClr val="tx1"/>
              </a:solidFill>
            </a:rPr>
            <a:t>Identify the SPOC for each physical site</a:t>
          </a:r>
          <a:endParaRPr lang="en-US" sz="1200" kern="1200" dirty="0"/>
        </a:p>
        <a:p>
          <a:pPr marL="114300" lvl="1" indent="-114300" algn="l" defTabSz="533400">
            <a:lnSpc>
              <a:spcPct val="90000"/>
            </a:lnSpc>
            <a:spcBef>
              <a:spcPct val="0"/>
            </a:spcBef>
            <a:spcAft>
              <a:spcPct val="15000"/>
            </a:spcAft>
            <a:buChar char="•"/>
          </a:pPr>
          <a:r>
            <a:rPr lang="en-IN" sz="1200" kern="1200">
              <a:solidFill>
                <a:schemeClr val="tx1"/>
              </a:solidFill>
            </a:rPr>
            <a:t>Create plan for deploying the technology sensor</a:t>
          </a:r>
          <a:endParaRPr lang="en-IN" sz="1200" kern="1200" dirty="0">
            <a:solidFill>
              <a:schemeClr val="tx1"/>
            </a:solidFill>
          </a:endParaRPr>
        </a:p>
        <a:p>
          <a:pPr marL="114300" lvl="1" indent="-114300" algn="l" defTabSz="533400">
            <a:lnSpc>
              <a:spcPct val="90000"/>
            </a:lnSpc>
            <a:spcBef>
              <a:spcPct val="0"/>
            </a:spcBef>
            <a:spcAft>
              <a:spcPct val="15000"/>
            </a:spcAft>
            <a:buChar char="•"/>
          </a:pPr>
          <a:r>
            <a:rPr lang="en-IN" sz="1200" kern="1200">
              <a:solidFill>
                <a:schemeClr val="tx1"/>
              </a:solidFill>
            </a:rPr>
            <a:t>Network ports, capture tools, duration etc. are finalized</a:t>
          </a:r>
          <a:endParaRPr lang="en-IN" sz="1200" kern="1200" dirty="0">
            <a:solidFill>
              <a:schemeClr val="tx1"/>
            </a:solidFill>
          </a:endParaRPr>
        </a:p>
        <a:p>
          <a:pPr marL="114300" lvl="1" indent="-114300" algn="l" defTabSz="533400">
            <a:lnSpc>
              <a:spcPct val="90000"/>
            </a:lnSpc>
            <a:spcBef>
              <a:spcPct val="0"/>
            </a:spcBef>
            <a:spcAft>
              <a:spcPct val="15000"/>
            </a:spcAft>
            <a:buChar char="•"/>
          </a:pPr>
          <a:r>
            <a:rPr lang="en-IN" sz="1200" kern="1200">
              <a:solidFill>
                <a:schemeClr val="tx1"/>
              </a:solidFill>
            </a:rPr>
            <a:t>Change management process initiated for connecting sensor at each connection point</a:t>
          </a:r>
          <a:endParaRPr lang="en-IN" sz="1200" kern="1200" dirty="0">
            <a:solidFill>
              <a:schemeClr val="tx1"/>
            </a:solidFill>
          </a:endParaRPr>
        </a:p>
        <a:p>
          <a:pPr marL="114300" lvl="1" indent="-114300" algn="l" defTabSz="533400">
            <a:lnSpc>
              <a:spcPct val="90000"/>
            </a:lnSpc>
            <a:spcBef>
              <a:spcPct val="0"/>
            </a:spcBef>
            <a:spcAft>
              <a:spcPct val="15000"/>
            </a:spcAft>
            <a:buChar char="•"/>
          </a:pPr>
          <a:r>
            <a:rPr lang="en-IN" sz="1200" kern="1200">
              <a:solidFill>
                <a:schemeClr val="tx1"/>
              </a:solidFill>
            </a:rPr>
            <a:t>Prepare passive discovery procedure</a:t>
          </a:r>
          <a:endParaRPr lang="en-IN" sz="1200" kern="1200" dirty="0">
            <a:solidFill>
              <a:schemeClr val="tx1"/>
            </a:solidFill>
          </a:endParaRPr>
        </a:p>
        <a:p>
          <a:pPr marL="114300" lvl="1" indent="-114300" algn="l" defTabSz="533400">
            <a:lnSpc>
              <a:spcPct val="90000"/>
            </a:lnSpc>
            <a:spcBef>
              <a:spcPct val="0"/>
            </a:spcBef>
            <a:spcAft>
              <a:spcPct val="15000"/>
            </a:spcAft>
            <a:buChar char="•"/>
          </a:pPr>
          <a:r>
            <a:rPr lang="en-IN" sz="1200" kern="1200">
              <a:solidFill>
                <a:schemeClr val="tx1"/>
              </a:solidFill>
            </a:rPr>
            <a:t>Finalise deployment/visit schedules (including time for technology changes and travel between sites)</a:t>
          </a:r>
          <a:endParaRPr lang="en-IN" sz="1200" kern="1200" dirty="0">
            <a:solidFill>
              <a:schemeClr val="tx1"/>
            </a:solidFill>
          </a:endParaRPr>
        </a:p>
      </dsp:txBody>
      <dsp:txXfrm>
        <a:off x="3475812" y="592306"/>
        <a:ext cx="1777127" cy="3676172"/>
      </dsp:txXfrm>
    </dsp:sp>
    <dsp:sp modelId="{2161ED98-1203-4B2F-AABC-CA0F7D0B3F53}">
      <dsp:nvSpPr>
        <dsp:cNvPr id="0" name=""/>
        <dsp:cNvSpPr/>
      </dsp:nvSpPr>
      <dsp:spPr>
        <a:xfrm>
          <a:off x="5207759" y="103632"/>
          <a:ext cx="606678" cy="46998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207759" y="197629"/>
        <a:ext cx="465683" cy="281990"/>
      </dsp:txXfrm>
    </dsp:sp>
    <dsp:sp modelId="{53147400-8DCF-4AFE-A0D4-F1FCA08DF074}">
      <dsp:nvSpPr>
        <dsp:cNvPr id="0" name=""/>
        <dsp:cNvSpPr/>
      </dsp:nvSpPr>
      <dsp:spPr>
        <a:xfrm>
          <a:off x="6066267" y="140232"/>
          <a:ext cx="1887705" cy="59517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US" sz="1000" b="0" kern="1200" dirty="0">
              <a:solidFill>
                <a:schemeClr val="tx1"/>
              </a:solidFill>
            </a:rPr>
            <a:t>Asset identification &amp; OT/IoT risk analysis</a:t>
          </a:r>
        </a:p>
      </dsp:txBody>
      <dsp:txXfrm>
        <a:off x="6066267" y="140232"/>
        <a:ext cx="1887705" cy="396785"/>
      </dsp:txXfrm>
    </dsp:sp>
    <dsp:sp modelId="{CB5E0300-9705-4842-8D3C-2181CFF8A68F}">
      <dsp:nvSpPr>
        <dsp:cNvPr id="0" name=""/>
        <dsp:cNvSpPr/>
      </dsp:nvSpPr>
      <dsp:spPr>
        <a:xfrm>
          <a:off x="6452905" y="537017"/>
          <a:ext cx="1887705" cy="378675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dirty="0">
              <a:solidFill>
                <a:schemeClr val="tx1"/>
              </a:solidFill>
            </a:rPr>
            <a:t>Connect sensors and packet capture tools to the identified ports</a:t>
          </a:r>
          <a:endParaRPr lang="en-US" sz="1200" kern="1200" dirty="0">
            <a:solidFill>
              <a:schemeClr val="tx1"/>
            </a:solidFill>
          </a:endParaRPr>
        </a:p>
        <a:p>
          <a:pPr marL="114300" lvl="1" indent="-114300" algn="l" defTabSz="533400">
            <a:lnSpc>
              <a:spcPct val="90000"/>
            </a:lnSpc>
            <a:spcBef>
              <a:spcPct val="0"/>
            </a:spcBef>
            <a:spcAft>
              <a:spcPct val="15000"/>
            </a:spcAft>
            <a:buChar char="•"/>
          </a:pPr>
          <a:r>
            <a:rPr lang="en-IN" sz="1200" kern="1200">
              <a:solidFill>
                <a:schemeClr val="tx1"/>
              </a:solidFill>
            </a:rPr>
            <a:t>Monitor and collect the traffic packets</a:t>
          </a:r>
          <a:endParaRPr lang="en-IN" sz="1200" kern="1200" dirty="0">
            <a:solidFill>
              <a:schemeClr val="tx1"/>
            </a:solidFill>
          </a:endParaRPr>
        </a:p>
        <a:p>
          <a:pPr marL="114300" lvl="1" indent="-114300" algn="l" defTabSz="533400">
            <a:lnSpc>
              <a:spcPct val="90000"/>
            </a:lnSpc>
            <a:spcBef>
              <a:spcPct val="0"/>
            </a:spcBef>
            <a:spcAft>
              <a:spcPct val="15000"/>
            </a:spcAft>
            <a:buChar char="•"/>
          </a:pPr>
          <a:r>
            <a:rPr lang="en-IN" sz="1200" kern="1200">
              <a:solidFill>
                <a:schemeClr val="tx1"/>
              </a:solidFill>
            </a:rPr>
            <a:t>Run the traffic packets in the tool and create the complete asset inventory</a:t>
          </a:r>
          <a:endParaRPr lang="en-IN" sz="1200" kern="1200" dirty="0">
            <a:solidFill>
              <a:schemeClr val="tx1"/>
            </a:solidFill>
          </a:endParaRPr>
        </a:p>
        <a:p>
          <a:pPr marL="114300" lvl="1" indent="-114300" algn="l" defTabSz="533400">
            <a:lnSpc>
              <a:spcPct val="90000"/>
            </a:lnSpc>
            <a:spcBef>
              <a:spcPct val="0"/>
            </a:spcBef>
            <a:spcAft>
              <a:spcPct val="15000"/>
            </a:spcAft>
            <a:buChar char="•"/>
          </a:pPr>
          <a:r>
            <a:rPr lang="en-IN" sz="1200" kern="1200">
              <a:solidFill>
                <a:schemeClr val="tx1"/>
              </a:solidFill>
            </a:rPr>
            <a:t>Review for any gaps in Asset Inventory</a:t>
          </a:r>
          <a:endParaRPr lang="en-IN" sz="1200" kern="1200" dirty="0">
            <a:solidFill>
              <a:schemeClr val="tx1"/>
            </a:solidFill>
          </a:endParaRPr>
        </a:p>
        <a:p>
          <a:pPr marL="114300" lvl="1" indent="-114300" algn="l" defTabSz="533400">
            <a:lnSpc>
              <a:spcPct val="90000"/>
            </a:lnSpc>
            <a:spcBef>
              <a:spcPct val="0"/>
            </a:spcBef>
            <a:spcAft>
              <a:spcPct val="15000"/>
            </a:spcAft>
            <a:buChar char="•"/>
          </a:pPr>
          <a:r>
            <a:rPr lang="en-IN" sz="1200" kern="1200">
              <a:solidFill>
                <a:schemeClr val="tx1"/>
              </a:solidFill>
            </a:rPr>
            <a:t>Fine-tune the tool/ Manual entry</a:t>
          </a:r>
          <a:endParaRPr lang="en-IN" sz="1200" kern="1200" dirty="0">
            <a:solidFill>
              <a:schemeClr val="tx1"/>
            </a:solidFill>
          </a:endParaRPr>
        </a:p>
      </dsp:txBody>
      <dsp:txXfrm>
        <a:off x="6508194" y="592306"/>
        <a:ext cx="1777127" cy="3676172"/>
      </dsp:txXfrm>
    </dsp:sp>
    <dsp:sp modelId="{0D449E29-4A0D-4881-93C0-C4010DAD9104}">
      <dsp:nvSpPr>
        <dsp:cNvPr id="0" name=""/>
        <dsp:cNvSpPr/>
      </dsp:nvSpPr>
      <dsp:spPr>
        <a:xfrm>
          <a:off x="8240142" y="103632"/>
          <a:ext cx="606678" cy="46998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240142" y="197629"/>
        <a:ext cx="465683" cy="281990"/>
      </dsp:txXfrm>
    </dsp:sp>
    <dsp:sp modelId="{22B6E409-394D-4AD8-A540-69265A551D1E}">
      <dsp:nvSpPr>
        <dsp:cNvPr id="0" name=""/>
        <dsp:cNvSpPr/>
      </dsp:nvSpPr>
      <dsp:spPr>
        <a:xfrm>
          <a:off x="9098649" y="140232"/>
          <a:ext cx="1887705" cy="59517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US" sz="1000" kern="1200" dirty="0"/>
            <a:t>Report &amp; Actions</a:t>
          </a:r>
        </a:p>
      </dsp:txBody>
      <dsp:txXfrm>
        <a:off x="9098649" y="140232"/>
        <a:ext cx="1887705" cy="396785"/>
      </dsp:txXfrm>
    </dsp:sp>
    <dsp:sp modelId="{80EF6778-2C7B-4EE4-865D-81F547D607E6}">
      <dsp:nvSpPr>
        <dsp:cNvPr id="0" name=""/>
        <dsp:cNvSpPr/>
      </dsp:nvSpPr>
      <dsp:spPr>
        <a:xfrm>
          <a:off x="9485288" y="537017"/>
          <a:ext cx="1887705" cy="378675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dirty="0">
              <a:solidFill>
                <a:schemeClr val="tx1"/>
              </a:solidFill>
            </a:rPr>
            <a:t>Integrated Asset Inventory dashboard created for sites reviewed</a:t>
          </a:r>
          <a:endParaRPr lang="en-US" sz="1200" kern="1200" dirty="0"/>
        </a:p>
        <a:p>
          <a:pPr marL="114300" lvl="1" indent="-114300" algn="l" defTabSz="533400">
            <a:lnSpc>
              <a:spcPct val="90000"/>
            </a:lnSpc>
            <a:spcBef>
              <a:spcPct val="0"/>
            </a:spcBef>
            <a:spcAft>
              <a:spcPct val="15000"/>
            </a:spcAft>
            <a:buChar char="•"/>
          </a:pPr>
          <a:r>
            <a:rPr lang="en-IN" sz="1200" kern="1200" dirty="0">
              <a:solidFill>
                <a:schemeClr val="tx1"/>
              </a:solidFill>
            </a:rPr>
            <a:t>OS patches compliance and risk vulnerability report is generated</a:t>
          </a:r>
        </a:p>
        <a:p>
          <a:pPr marL="114300" lvl="1" indent="-114300" algn="l" defTabSz="533400">
            <a:lnSpc>
              <a:spcPct val="90000"/>
            </a:lnSpc>
            <a:spcBef>
              <a:spcPct val="0"/>
            </a:spcBef>
            <a:spcAft>
              <a:spcPct val="15000"/>
            </a:spcAft>
            <a:buChar char="•"/>
          </a:pPr>
          <a:r>
            <a:rPr lang="en-IN" sz="1200" kern="1200">
              <a:solidFill>
                <a:schemeClr val="tx1"/>
              </a:solidFill>
            </a:rPr>
            <a:t>Submit network topology and architecture document</a:t>
          </a:r>
          <a:endParaRPr lang="en-IN" sz="1200" kern="1200" dirty="0">
            <a:solidFill>
              <a:schemeClr val="tx1"/>
            </a:solidFill>
          </a:endParaRPr>
        </a:p>
        <a:p>
          <a:pPr marL="114300" lvl="1" indent="-114300" algn="l" defTabSz="533400">
            <a:lnSpc>
              <a:spcPct val="90000"/>
            </a:lnSpc>
            <a:spcBef>
              <a:spcPct val="0"/>
            </a:spcBef>
            <a:spcAft>
              <a:spcPct val="15000"/>
            </a:spcAft>
            <a:buChar char="•"/>
          </a:pPr>
          <a:r>
            <a:rPr lang="en-IN" sz="1200" kern="1200">
              <a:solidFill>
                <a:schemeClr val="tx1"/>
              </a:solidFill>
            </a:rPr>
            <a:t>Document key findings, vulnerabilities &amp; actions</a:t>
          </a:r>
          <a:endParaRPr lang="en-IN" sz="1200" kern="1200" dirty="0">
            <a:solidFill>
              <a:schemeClr val="tx1"/>
            </a:solidFill>
          </a:endParaRPr>
        </a:p>
        <a:p>
          <a:pPr marL="114300" lvl="1" indent="-114300" algn="l" defTabSz="533400">
            <a:lnSpc>
              <a:spcPct val="90000"/>
            </a:lnSpc>
            <a:spcBef>
              <a:spcPct val="0"/>
            </a:spcBef>
            <a:spcAft>
              <a:spcPct val="15000"/>
            </a:spcAft>
            <a:buChar char="•"/>
          </a:pPr>
          <a:r>
            <a:rPr lang="en-IN" sz="1200" kern="1200">
              <a:solidFill>
                <a:schemeClr val="tx1"/>
              </a:solidFill>
            </a:rPr>
            <a:t>Suggest next steps &amp; proposed remediation roadmap</a:t>
          </a:r>
          <a:endParaRPr lang="en-IN" sz="1200" kern="1200" dirty="0">
            <a:solidFill>
              <a:schemeClr val="tx1"/>
            </a:solidFill>
          </a:endParaRPr>
        </a:p>
        <a:p>
          <a:pPr marL="114300" lvl="1" indent="-114300" algn="l" defTabSz="533400">
            <a:lnSpc>
              <a:spcPct val="90000"/>
            </a:lnSpc>
            <a:spcBef>
              <a:spcPct val="0"/>
            </a:spcBef>
            <a:spcAft>
              <a:spcPct val="15000"/>
            </a:spcAft>
            <a:buChar char="•"/>
          </a:pPr>
          <a:r>
            <a:rPr lang="en-IN" sz="1200" kern="1200">
              <a:solidFill>
                <a:schemeClr val="tx1"/>
              </a:solidFill>
            </a:rPr>
            <a:t>Project close workshop to present findings and discuss next steps/future phases of support (as required)</a:t>
          </a:r>
          <a:endParaRPr lang="en-IN" sz="1200" kern="1200" dirty="0">
            <a:solidFill>
              <a:schemeClr val="tx1"/>
            </a:solidFill>
          </a:endParaRPr>
        </a:p>
      </dsp:txBody>
      <dsp:txXfrm>
        <a:off x="9540577" y="592306"/>
        <a:ext cx="1777127" cy="36761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39C84B-4E70-4445-9AFE-124B87A8B808}">
      <dsp:nvSpPr>
        <dsp:cNvPr id="0" name=""/>
        <dsp:cNvSpPr/>
      </dsp:nvSpPr>
      <dsp:spPr>
        <a:xfrm>
          <a:off x="3491" y="225919"/>
          <a:ext cx="3403747"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Visibility</a:t>
          </a:r>
          <a:r>
            <a:rPr lang="en-US" sz="2000" kern="1200" dirty="0">
              <a:solidFill>
                <a:schemeClr val="tx1">
                  <a:lumMod val="50000"/>
                  <a:lumOff val="50000"/>
                </a:schemeClr>
              </a:solidFill>
            </a:rPr>
            <a:t> </a:t>
          </a:r>
          <a:endParaRPr lang="en-US" sz="2000" kern="1200" dirty="0"/>
        </a:p>
      </dsp:txBody>
      <dsp:txXfrm>
        <a:off x="3491" y="225919"/>
        <a:ext cx="3403747" cy="489600"/>
      </dsp:txXfrm>
    </dsp:sp>
    <dsp:sp modelId="{8D774FB0-073A-4F75-8328-9B48FC21EEAE}">
      <dsp:nvSpPr>
        <dsp:cNvPr id="0" name=""/>
        <dsp:cNvSpPr/>
      </dsp:nvSpPr>
      <dsp:spPr>
        <a:xfrm>
          <a:off x="3491" y="715519"/>
          <a:ext cx="3403747" cy="352758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solidFill>
                <a:schemeClr val="tx1"/>
              </a:solidFill>
            </a:rPr>
            <a:t>Automated Asset Inventory along with asset details such as make, model, firmware version etc.</a:t>
          </a:r>
        </a:p>
        <a:p>
          <a:pPr marL="171450" lvl="1" indent="-171450" algn="l" defTabSz="755650">
            <a:lnSpc>
              <a:spcPct val="90000"/>
            </a:lnSpc>
            <a:spcBef>
              <a:spcPct val="0"/>
            </a:spcBef>
            <a:spcAft>
              <a:spcPct val="15000"/>
            </a:spcAft>
            <a:buChar char="•"/>
          </a:pPr>
          <a:r>
            <a:rPr lang="en-US" sz="1700" kern="1200" dirty="0">
              <a:solidFill>
                <a:schemeClr val="tx1"/>
              </a:solidFill>
            </a:rPr>
            <a:t>Identify changes to critical controllers whether over the network or directly</a:t>
          </a:r>
        </a:p>
        <a:p>
          <a:pPr marL="171450" lvl="1" indent="-171450" algn="l" defTabSz="755650">
            <a:lnSpc>
              <a:spcPct val="90000"/>
            </a:lnSpc>
            <a:spcBef>
              <a:spcPct val="0"/>
            </a:spcBef>
            <a:spcAft>
              <a:spcPct val="15000"/>
            </a:spcAft>
            <a:buChar char="•"/>
          </a:pPr>
          <a:r>
            <a:rPr lang="en-US" sz="1700" kern="1200" dirty="0">
              <a:solidFill>
                <a:schemeClr val="tx1"/>
              </a:solidFill>
            </a:rPr>
            <a:t>Connectivity issues: weak and unstable network links</a:t>
          </a:r>
        </a:p>
        <a:p>
          <a:pPr marL="171450" lvl="1" indent="-171450" algn="l" defTabSz="755650">
            <a:lnSpc>
              <a:spcPct val="90000"/>
            </a:lnSpc>
            <a:spcBef>
              <a:spcPct val="0"/>
            </a:spcBef>
            <a:spcAft>
              <a:spcPct val="15000"/>
            </a:spcAft>
            <a:buChar char="•"/>
          </a:pPr>
          <a:r>
            <a:rPr lang="en-US" sz="1700" kern="1200" dirty="0">
              <a:solidFill>
                <a:schemeClr val="tx1"/>
              </a:solidFill>
            </a:rPr>
            <a:t>Misconfigured Client/Server: NTP, DNS and DHCP misconfigurations</a:t>
          </a:r>
        </a:p>
      </dsp:txBody>
      <dsp:txXfrm>
        <a:off x="3491" y="715519"/>
        <a:ext cx="3403747" cy="3527582"/>
      </dsp:txXfrm>
    </dsp:sp>
    <dsp:sp modelId="{4F58D3C3-6279-4E2B-BCB7-25519FF2020D}">
      <dsp:nvSpPr>
        <dsp:cNvPr id="0" name=""/>
        <dsp:cNvSpPr/>
      </dsp:nvSpPr>
      <dsp:spPr>
        <a:xfrm>
          <a:off x="3883763" y="225919"/>
          <a:ext cx="3403747"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Security</a:t>
          </a:r>
        </a:p>
      </dsp:txBody>
      <dsp:txXfrm>
        <a:off x="3883763" y="225919"/>
        <a:ext cx="3403747" cy="489600"/>
      </dsp:txXfrm>
    </dsp:sp>
    <dsp:sp modelId="{636E05ED-7601-47F8-9E74-8C670DA7B9E5}">
      <dsp:nvSpPr>
        <dsp:cNvPr id="0" name=""/>
        <dsp:cNvSpPr/>
      </dsp:nvSpPr>
      <dsp:spPr>
        <a:xfrm>
          <a:off x="3883763" y="715519"/>
          <a:ext cx="3403747" cy="352758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solidFill>
                <a:schemeClr val="tx1"/>
              </a:solidFill>
            </a:rPr>
            <a:t>Use of insecure protocols and protocol versions: Telnet, NTP, SSL, etc.</a:t>
          </a:r>
        </a:p>
        <a:p>
          <a:pPr marL="171450" lvl="1" indent="-171450" algn="l" defTabSz="755650">
            <a:lnSpc>
              <a:spcPct val="90000"/>
            </a:lnSpc>
            <a:spcBef>
              <a:spcPct val="0"/>
            </a:spcBef>
            <a:spcAft>
              <a:spcPct val="15000"/>
            </a:spcAft>
            <a:buChar char="•"/>
          </a:pPr>
          <a:r>
            <a:rPr lang="en-US" sz="1700" kern="1200" dirty="0">
              <a:solidFill>
                <a:schemeClr val="tx1"/>
              </a:solidFill>
            </a:rPr>
            <a:t>Common Vulnerabilities and Exposures: use or exploit of known vulnerabilities</a:t>
          </a:r>
        </a:p>
        <a:p>
          <a:pPr marL="171450" lvl="1" indent="-171450" algn="l" defTabSz="755650">
            <a:lnSpc>
              <a:spcPct val="90000"/>
            </a:lnSpc>
            <a:spcBef>
              <a:spcPct val="0"/>
            </a:spcBef>
            <a:spcAft>
              <a:spcPct val="15000"/>
            </a:spcAft>
            <a:buChar char="•"/>
          </a:pPr>
          <a:r>
            <a:rPr lang="en-US" sz="1700" kern="1200" dirty="0">
              <a:solidFill>
                <a:schemeClr val="tx1"/>
              </a:solidFill>
            </a:rPr>
            <a:t>Malware: activity of known malware</a:t>
          </a:r>
        </a:p>
      </dsp:txBody>
      <dsp:txXfrm>
        <a:off x="3883763" y="715519"/>
        <a:ext cx="3403747" cy="3527582"/>
      </dsp:txXfrm>
    </dsp:sp>
    <dsp:sp modelId="{DC5FC428-81DF-4232-8A12-1BC9930D906B}">
      <dsp:nvSpPr>
        <dsp:cNvPr id="0" name=""/>
        <dsp:cNvSpPr/>
      </dsp:nvSpPr>
      <dsp:spPr>
        <a:xfrm>
          <a:off x="7764036" y="225919"/>
          <a:ext cx="3403747"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Continuity</a:t>
          </a:r>
        </a:p>
      </dsp:txBody>
      <dsp:txXfrm>
        <a:off x="7764036" y="225919"/>
        <a:ext cx="3403747" cy="489600"/>
      </dsp:txXfrm>
    </dsp:sp>
    <dsp:sp modelId="{C5FB3D3F-4D44-4C90-81DD-A0317684A6CB}">
      <dsp:nvSpPr>
        <dsp:cNvPr id="0" name=""/>
        <dsp:cNvSpPr/>
      </dsp:nvSpPr>
      <dsp:spPr>
        <a:xfrm>
          <a:off x="7764036" y="715519"/>
          <a:ext cx="3403747" cy="352758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solidFill>
                <a:schemeClr val="tx1"/>
              </a:solidFill>
            </a:rPr>
            <a:t>Error responses from field devices such as PLCs and RTUs</a:t>
          </a:r>
        </a:p>
        <a:p>
          <a:pPr marL="171450" lvl="1" indent="-171450" algn="l" defTabSz="755650">
            <a:lnSpc>
              <a:spcPct val="90000"/>
            </a:lnSpc>
            <a:spcBef>
              <a:spcPct val="0"/>
            </a:spcBef>
            <a:spcAft>
              <a:spcPct val="15000"/>
            </a:spcAft>
            <a:buChar char="•"/>
          </a:pPr>
          <a:r>
            <a:rPr lang="en-US" sz="1700" kern="1200" dirty="0">
              <a:solidFill>
                <a:schemeClr val="tx1"/>
              </a:solidFill>
            </a:rPr>
            <a:t>Malfunctioning or misbehaving device: field devices with problems or misconfigurations</a:t>
          </a:r>
        </a:p>
        <a:p>
          <a:pPr marL="171450" lvl="1" indent="-171450" algn="l" defTabSz="755650">
            <a:lnSpc>
              <a:spcPct val="90000"/>
            </a:lnSpc>
            <a:spcBef>
              <a:spcPct val="0"/>
            </a:spcBef>
            <a:spcAft>
              <a:spcPct val="15000"/>
            </a:spcAft>
            <a:buChar char="•"/>
          </a:pPr>
          <a:r>
            <a:rPr lang="en-US" sz="1700" kern="1200" dirty="0">
              <a:solidFill>
                <a:schemeClr val="tx1"/>
              </a:solidFill>
            </a:rPr>
            <a:t>Potentially dangerous operation: e.g. device restart commands, frequent open/close commands</a:t>
          </a:r>
        </a:p>
        <a:p>
          <a:pPr marL="171450" lvl="1" indent="-171450" algn="l" defTabSz="755650">
            <a:lnSpc>
              <a:spcPct val="90000"/>
            </a:lnSpc>
            <a:spcBef>
              <a:spcPct val="0"/>
            </a:spcBef>
            <a:spcAft>
              <a:spcPct val="15000"/>
            </a:spcAft>
            <a:buChar char="•"/>
          </a:pPr>
          <a:r>
            <a:rPr lang="en-US" sz="1700" kern="1200" dirty="0">
              <a:solidFill>
                <a:schemeClr val="tx1"/>
              </a:solidFill>
            </a:rPr>
            <a:t>Loss of expected communication: long-lasting disconnection</a:t>
          </a:r>
        </a:p>
        <a:p>
          <a:pPr marL="171450" lvl="1" indent="-171450" algn="l" defTabSz="755650">
            <a:lnSpc>
              <a:spcPct val="90000"/>
            </a:lnSpc>
            <a:spcBef>
              <a:spcPct val="0"/>
            </a:spcBef>
            <a:spcAft>
              <a:spcPct val="15000"/>
            </a:spcAft>
            <a:buChar char="•"/>
          </a:pPr>
          <a:r>
            <a:rPr lang="en-US" sz="1700" kern="1200" dirty="0">
              <a:solidFill>
                <a:schemeClr val="tx1"/>
              </a:solidFill>
            </a:rPr>
            <a:t>Tracking of Modbus/TCP process variables (alert for sudden changes)</a:t>
          </a:r>
        </a:p>
      </dsp:txBody>
      <dsp:txXfrm>
        <a:off x="7764036" y="715519"/>
        <a:ext cx="3403747" cy="35275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FB9B2C-7939-4722-A2C6-819D9AC2FB49}">
      <dsp:nvSpPr>
        <dsp:cNvPr id="0" name=""/>
        <dsp:cNvSpPr/>
      </dsp:nvSpPr>
      <dsp:spPr>
        <a:xfrm>
          <a:off x="0" y="137069"/>
          <a:ext cx="6666833" cy="105683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Real-time Cyber Security and Visibility for Industrial Control Networks </a:t>
          </a:r>
        </a:p>
      </dsp:txBody>
      <dsp:txXfrm>
        <a:off x="51591" y="188660"/>
        <a:ext cx="6563651" cy="953657"/>
      </dsp:txXfrm>
    </dsp:sp>
    <dsp:sp modelId="{6E28D849-77B5-4A3A-BCE0-6D620AD6EC15}">
      <dsp:nvSpPr>
        <dsp:cNvPr id="0" name=""/>
        <dsp:cNvSpPr/>
      </dsp:nvSpPr>
      <dsp:spPr>
        <a:xfrm>
          <a:off x="0" y="1237108"/>
          <a:ext cx="6666833" cy="1056839"/>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0" kern="1200"/>
            <a:t>Nozominetworks SCADAguardian Tool Protect your control networks from cyberattacks and operational disruptions. It provides unprecedented operational visibility and rapid detection of cyber threats and process risks and does it in a completely passive way. </a:t>
          </a:r>
          <a:endParaRPr lang="en-US" sz="1500" kern="1200"/>
        </a:p>
      </dsp:txBody>
      <dsp:txXfrm>
        <a:off x="51591" y="1288699"/>
        <a:ext cx="6563651" cy="953657"/>
      </dsp:txXfrm>
    </dsp:sp>
    <dsp:sp modelId="{AF406053-06A1-4E58-88A9-862D67D5B068}">
      <dsp:nvSpPr>
        <dsp:cNvPr id="0" name=""/>
        <dsp:cNvSpPr/>
      </dsp:nvSpPr>
      <dsp:spPr>
        <a:xfrm>
          <a:off x="0" y="2337147"/>
          <a:ext cx="6666833" cy="1056839"/>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0" kern="1200"/>
            <a:t>SCADAguardian automatically discovers your entire industrial network, including assets, connections, protocols and topology. It monitors network communications and behaviour for risks that threaten reliability and cyber security, and provides the information we need to respond quickly.</a:t>
          </a:r>
          <a:endParaRPr lang="en-US" sz="1500" kern="1200"/>
        </a:p>
      </dsp:txBody>
      <dsp:txXfrm>
        <a:off x="51591" y="2388738"/>
        <a:ext cx="6563651" cy="953657"/>
      </dsp:txXfrm>
    </dsp:sp>
    <dsp:sp modelId="{3E60FF57-CD95-4D01-B517-503E4CBF0B96}">
      <dsp:nvSpPr>
        <dsp:cNvPr id="0" name=""/>
        <dsp:cNvSpPr/>
      </dsp:nvSpPr>
      <dsp:spPr>
        <a:xfrm>
          <a:off x="0" y="3437186"/>
          <a:ext cx="6666833" cy="1056839"/>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SCADAguardian delivers: </a:t>
          </a:r>
          <a:endParaRPr lang="en-US" sz="1500" kern="1200"/>
        </a:p>
      </dsp:txBody>
      <dsp:txXfrm>
        <a:off x="51591" y="3488777"/>
        <a:ext cx="6563651" cy="953657"/>
      </dsp:txXfrm>
    </dsp:sp>
    <dsp:sp modelId="{4AF240DE-B995-48A5-B138-C98C951879C4}">
      <dsp:nvSpPr>
        <dsp:cNvPr id="0" name=""/>
        <dsp:cNvSpPr/>
      </dsp:nvSpPr>
      <dsp:spPr>
        <a:xfrm>
          <a:off x="0" y="4494025"/>
          <a:ext cx="6666833" cy="822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b="0" kern="1200"/>
            <a:t>Superior asset identification, network visualization and real-time monitoring </a:t>
          </a:r>
          <a:endParaRPr lang="en-US" sz="1200" kern="1200"/>
        </a:p>
        <a:p>
          <a:pPr marL="114300" lvl="1" indent="-114300" algn="l" defTabSz="533400">
            <a:lnSpc>
              <a:spcPct val="90000"/>
            </a:lnSpc>
            <a:spcBef>
              <a:spcPct val="0"/>
            </a:spcBef>
            <a:spcAft>
              <a:spcPct val="20000"/>
            </a:spcAft>
            <a:buChar char="•"/>
          </a:pPr>
          <a:r>
            <a:rPr lang="en-GB" sz="1200" b="0" kern="1200"/>
            <a:t>Best-in-class ICS threat detection using a hybrid approach </a:t>
          </a:r>
          <a:endParaRPr lang="en-US" sz="1200" kern="1200"/>
        </a:p>
        <a:p>
          <a:pPr marL="114300" lvl="1" indent="-114300" algn="l" defTabSz="533400">
            <a:lnSpc>
              <a:spcPct val="90000"/>
            </a:lnSpc>
            <a:spcBef>
              <a:spcPct val="0"/>
            </a:spcBef>
            <a:spcAft>
              <a:spcPct val="20000"/>
            </a:spcAft>
            <a:buChar char="•"/>
          </a:pPr>
          <a:r>
            <a:rPr lang="en-GB" sz="1200" b="0" kern="1200"/>
            <a:t>Enterprise-class scalability when deployed with the Central Management Console </a:t>
          </a:r>
          <a:endParaRPr lang="en-US" sz="1200" kern="1200"/>
        </a:p>
        <a:p>
          <a:pPr marL="114300" lvl="1" indent="-114300" algn="l" defTabSz="533400">
            <a:lnSpc>
              <a:spcPct val="90000"/>
            </a:lnSpc>
            <a:spcBef>
              <a:spcPct val="0"/>
            </a:spcBef>
            <a:spcAft>
              <a:spcPct val="20000"/>
            </a:spcAft>
            <a:buChar char="•"/>
          </a:pPr>
          <a:r>
            <a:rPr lang="en-GB" sz="1200" b="0" kern="1200"/>
            <a:t>Easy integration and sharing of ICS and cyber security information with IT/OT infrastructure </a:t>
          </a:r>
          <a:endParaRPr lang="en-US" sz="1200" kern="1200"/>
        </a:p>
      </dsp:txBody>
      <dsp:txXfrm>
        <a:off x="0" y="4494025"/>
        <a:ext cx="6666833" cy="822825"/>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D43119-61FA-4F26-B4BB-6DAA7CF8C162}" type="datetimeFigureOut">
              <a:rPr lang="en-US" smtClean="0"/>
              <a:t>7/15/2021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818DE-4893-4013-B4B5-AC251B47837D}" type="slidenum">
              <a:rPr lang="en-US" smtClean="0"/>
              <a:t>‹#›</a:t>
            </a:fld>
            <a:endParaRPr lang="en-US"/>
          </a:p>
        </p:txBody>
      </p:sp>
    </p:spTree>
    <p:extLst>
      <p:ext uri="{BB962C8B-B14F-4D97-AF65-F5344CB8AC3E}">
        <p14:creationId xmlns:p14="http://schemas.microsoft.com/office/powerpoint/2010/main" val="4081702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DA5EBE-E194-4A8A-BBBE-6B90DE9885F5}" type="slidenum">
              <a:rPr lang="en-US" smtClean="0"/>
              <a:pPr/>
              <a:t>1</a:t>
            </a:fld>
            <a:endParaRPr lang="en-US"/>
          </a:p>
        </p:txBody>
      </p:sp>
    </p:spTree>
    <p:extLst>
      <p:ext uri="{BB962C8B-B14F-4D97-AF65-F5344CB8AC3E}">
        <p14:creationId xmlns:p14="http://schemas.microsoft.com/office/powerpoint/2010/main" val="1001033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Once the IDENTIFY and</a:t>
            </a:r>
            <a:r>
              <a:rPr lang="en-GB" baseline="0" noProof="0" dirty="0"/>
              <a:t> DETECT phases have been completed, we move to a</a:t>
            </a:r>
            <a:r>
              <a:rPr lang="en-GB" noProof="0" dirty="0"/>
              <a:t>ssisting our clients manage the risks identified by developing a OT &amp; IoT Cyber defence roadmap &amp; governance model.  Consulting led, leveraging our sector specialised and geographically based onshore OT &amp; IOT Security consulting subject matter experts, we help our clients:</a:t>
            </a:r>
          </a:p>
          <a:p>
            <a:pPr marL="761984" lvl="1" indent="-304784" defTabSz="609585">
              <a:buFont typeface="Arial" panose="020B0604020202020204" pitchFamily="34" charset="0"/>
              <a:buChar char="•"/>
            </a:pPr>
            <a:r>
              <a:rPr lang="en-GB" sz="1467" noProof="0" dirty="0">
                <a:solidFill>
                  <a:srgbClr val="646363"/>
                </a:solidFill>
                <a:latin typeface="Arial" panose="020B0604020202020204" pitchFamily="34" charset="0"/>
                <a:cs typeface="Arial" panose="020B0604020202020204" pitchFamily="34" charset="0"/>
              </a:rPr>
              <a:t>Develop an OT &amp; IoT Cyber security strategy and roadmap aligned to business priorities in conjunction with technology and business stakeholders</a:t>
            </a:r>
          </a:p>
          <a:p>
            <a:pPr marL="761984" lvl="1" indent="-304784" defTabSz="609585">
              <a:buFont typeface="Arial" panose="020B0604020202020204" pitchFamily="34" charset="0"/>
              <a:buChar char="•"/>
            </a:pPr>
            <a:r>
              <a:rPr lang="en-GB" sz="1467" noProof="0" dirty="0">
                <a:solidFill>
                  <a:srgbClr val="646363"/>
                </a:solidFill>
                <a:latin typeface="Arial" panose="020B0604020202020204" pitchFamily="34" charset="0"/>
                <a:cs typeface="Arial" panose="020B0604020202020204" pitchFamily="34" charset="0"/>
              </a:rPr>
              <a:t>Encompass within the OT &amp; IoT Cyber security strategy a proportional and pragmatic response to OT &amp; IoT security controls aligned to regulatory compliance burden and any “customer licence to operate” requirement</a:t>
            </a:r>
          </a:p>
          <a:p>
            <a:pPr marL="761984" lvl="1" indent="-304784" defTabSz="609585">
              <a:buFont typeface="Arial" panose="020B0604020202020204" pitchFamily="34" charset="0"/>
              <a:buChar char="•"/>
            </a:pPr>
            <a:r>
              <a:rPr lang="en-GB" sz="1467" noProof="0" dirty="0">
                <a:solidFill>
                  <a:srgbClr val="646363"/>
                </a:solidFill>
                <a:latin typeface="Arial" panose="020B0604020202020204" pitchFamily="34" charset="0"/>
                <a:cs typeface="Arial" panose="020B0604020202020204" pitchFamily="34" charset="0"/>
              </a:rPr>
              <a:t>Develop an enterprise and solution architecture leveraging Purdue network design to address OT &amp; IoT cyber defence weaknesses including a business focussed operating model</a:t>
            </a:r>
          </a:p>
          <a:p>
            <a:pPr marL="0" indent="0" defTabSz="609585">
              <a:buFont typeface="Arial" panose="020B0604020202020204" pitchFamily="34" charset="0"/>
              <a:buNone/>
            </a:pPr>
            <a:r>
              <a:rPr lang="en-GB" sz="1467" noProof="0" dirty="0">
                <a:solidFill>
                  <a:srgbClr val="646363"/>
                </a:solidFill>
                <a:latin typeface="Arial" panose="020B0604020202020204" pitchFamily="34" charset="0"/>
                <a:cs typeface="Arial" panose="020B0604020202020204" pitchFamily="34" charset="0"/>
              </a:rPr>
              <a:t>Benefits include: </a:t>
            </a:r>
          </a:p>
          <a:p>
            <a:pPr marL="761984" lvl="1" indent="-304784" algn="l" defTabSz="609585" rtl="0" eaLnBrk="1" latinLnBrk="0" hangingPunct="1">
              <a:buFont typeface="Arial" panose="020B0604020202020204" pitchFamily="34" charset="0"/>
              <a:buChar char="•"/>
            </a:pPr>
            <a:r>
              <a:rPr lang="en-GB" sz="1467" kern="1200" noProof="0" dirty="0">
                <a:solidFill>
                  <a:srgbClr val="646363"/>
                </a:solidFill>
                <a:latin typeface="Arial" panose="020B0604020202020204" pitchFamily="34" charset="0"/>
                <a:ea typeface="+mn-ea"/>
                <a:cs typeface="Arial" panose="020B0604020202020204" pitchFamily="34" charset="0"/>
              </a:rPr>
              <a:t>Establishment of a cohesive enterprise approach to OT &amp; IoT Security</a:t>
            </a:r>
          </a:p>
          <a:p>
            <a:pPr marL="761984" lvl="1" indent="-304784" algn="l" defTabSz="609585" rtl="0" eaLnBrk="1" latinLnBrk="0" hangingPunct="1">
              <a:buFont typeface="Arial" panose="020B0604020202020204" pitchFamily="34" charset="0"/>
              <a:buChar char="•"/>
            </a:pPr>
            <a:r>
              <a:rPr lang="en-GB" sz="1467" kern="1200" noProof="0" dirty="0">
                <a:solidFill>
                  <a:srgbClr val="646363"/>
                </a:solidFill>
                <a:latin typeface="Arial" panose="020B0604020202020204" pitchFamily="34" charset="0"/>
                <a:ea typeface="+mn-ea"/>
                <a:cs typeface="Arial" panose="020B0604020202020204" pitchFamily="34" charset="0"/>
              </a:rPr>
              <a:t>Practical insights from globally experienced OT  &amp; IoT Security professionals with proven implementation backgrounds in major Fortune 2000 organisations</a:t>
            </a:r>
          </a:p>
          <a:p>
            <a:pPr marL="761984" lvl="1" indent="-304784" algn="l" defTabSz="609585" rtl="0" eaLnBrk="1" latinLnBrk="0" hangingPunct="1">
              <a:buFont typeface="Arial" panose="020B0604020202020204" pitchFamily="34" charset="0"/>
              <a:buChar char="•"/>
            </a:pPr>
            <a:r>
              <a:rPr lang="en-GB" sz="1467" kern="1200" noProof="0" dirty="0">
                <a:solidFill>
                  <a:srgbClr val="646363"/>
                </a:solidFill>
                <a:latin typeface="Arial" panose="020B0604020202020204" pitchFamily="34" charset="0"/>
                <a:ea typeface="+mn-ea"/>
                <a:cs typeface="Arial" panose="020B0604020202020204" pitchFamily="34" charset="0"/>
              </a:rPr>
              <a:t>Scalable response aligned to business objectives designed to enable Industry 4.0 business strategies whilst fulfilling baseline cybersecurity requirements</a:t>
            </a:r>
          </a:p>
          <a:p>
            <a:endParaRPr lang="en-GB" dirty="0"/>
          </a:p>
        </p:txBody>
      </p:sp>
      <p:sp>
        <p:nvSpPr>
          <p:cNvPr id="4" name="Slide Number Placeholder 3"/>
          <p:cNvSpPr>
            <a:spLocks noGrp="1"/>
          </p:cNvSpPr>
          <p:nvPr>
            <p:ph type="sldNum" sz="quarter" idx="10"/>
          </p:nvPr>
        </p:nvSpPr>
        <p:spPr/>
        <p:txBody>
          <a:bodyPr/>
          <a:lstStyle/>
          <a:p>
            <a:fld id="{4496CF8B-61D3-43A4-9CE0-651453A6D906}" type="slidenum">
              <a:rPr lang="en-GB" smtClean="0"/>
              <a:t>22</a:t>
            </a:fld>
            <a:endParaRPr lang="en-GB" dirty="0"/>
          </a:p>
        </p:txBody>
      </p:sp>
    </p:spTree>
    <p:extLst>
      <p:ext uri="{BB962C8B-B14F-4D97-AF65-F5344CB8AC3E}">
        <p14:creationId xmlns:p14="http://schemas.microsoft.com/office/powerpoint/2010/main" val="4272401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t>Manufacturers of OT &amp; IoT products and organisations reliant upon IoT devices to optimise efficient business operations through automated operating models will need to adopt a “Security by Design” approach to securing OT &amp; IoT.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t>Any failure to adopt a risk and governance model for OT &amp; IoT with “security and privacy by design” at its core will result in inevitable breaches occurring exposing the vulnerabilities which exist across technology landscapes, irrespective of IT, OT or IoT.  </a:t>
            </a:r>
            <a:r>
              <a:rPr lang="en-GB" sz="1200" dirty="0">
                <a:solidFill>
                  <a:srgbClr val="646363"/>
                </a:solidFill>
                <a:latin typeface="Arial" panose="020B0604020202020204" pitchFamily="34" charset="0"/>
                <a:cs typeface="Arial" panose="020B0604020202020204" pitchFamily="34" charset="0"/>
              </a:rPr>
              <a:t>Cyber breaches of OT &amp; IoT devices will likely lead to high profile incident reporting, brand reputation impact and loss of a “licence to operate” necessary to invoke and retain customer confidence in IoT and connected devices.</a:t>
            </a:r>
          </a:p>
          <a:p>
            <a:pPr defTabSz="609585"/>
            <a:endParaRPr lang="en-GB" sz="1200" dirty="0">
              <a:solidFill>
                <a:srgbClr val="646363"/>
              </a:solidFill>
              <a:latin typeface="Arial" panose="020B0604020202020204" pitchFamily="34" charset="0"/>
              <a:cs typeface="Arial" panose="020B0604020202020204" pitchFamily="34" charset="0"/>
            </a:endParaRPr>
          </a:p>
          <a:p>
            <a:pPr defTabSz="609585"/>
            <a:r>
              <a:rPr lang="en-GB" sz="1200" b="0" dirty="0">
                <a:solidFill>
                  <a:srgbClr val="646363"/>
                </a:solidFill>
                <a:latin typeface="Arial" panose="020B0604020202020204" pitchFamily="34" charset="0"/>
                <a:cs typeface="Arial" panose="020B0604020202020204" pitchFamily="34" charset="0"/>
              </a:rPr>
              <a:t>It is therefore evident that manufacturers and consumers of OT &amp; IoT must ensure that they adopt OT &amp; IoT Security practices to protect their organisational brand and enhance product growth initiatives.</a:t>
            </a:r>
            <a:r>
              <a:rPr lang="en-GB" sz="1200" b="0" baseline="0" dirty="0">
                <a:solidFill>
                  <a:srgbClr val="646363"/>
                </a:solidFill>
                <a:latin typeface="Arial" panose="020B0604020202020204" pitchFamily="34" charset="0"/>
                <a:cs typeface="Arial" panose="020B0604020202020204" pitchFamily="34" charset="0"/>
              </a:rPr>
              <a:t>  This will require a shift of security left in the development lifecycle and bring it to the heart of the business strategies and value chains that enable modern enterprise approaches embracing Industry 4.0 technologies.</a:t>
            </a:r>
            <a:endParaRPr lang="en-GB" sz="1200" b="0" dirty="0">
              <a:solidFill>
                <a:srgbClr val="646363"/>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10"/>
          </p:nvPr>
        </p:nvSpPr>
        <p:spPr/>
        <p:txBody>
          <a:bodyPr/>
          <a:lstStyle/>
          <a:p>
            <a:fld id="{4496CF8B-61D3-43A4-9CE0-651453A6D906}" type="slidenum">
              <a:rPr lang="en-GB" smtClean="0"/>
              <a:t>23</a:t>
            </a:fld>
            <a:endParaRPr lang="en-GB" dirty="0"/>
          </a:p>
        </p:txBody>
      </p:sp>
    </p:spTree>
    <p:extLst>
      <p:ext uri="{BB962C8B-B14F-4D97-AF65-F5344CB8AC3E}">
        <p14:creationId xmlns:p14="http://schemas.microsoft.com/office/powerpoint/2010/main" val="386081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Having established the PROTECT agenda it is imperative</a:t>
            </a:r>
            <a:r>
              <a:rPr lang="en-GB" baseline="0" dirty="0"/>
              <a:t> that organisations accelerate towards fulfilling the technology elements of OT &amp; IoT security.</a:t>
            </a:r>
          </a:p>
          <a:p>
            <a:endParaRPr lang="en-GB" baseline="0" dirty="0"/>
          </a:p>
          <a:p>
            <a:r>
              <a:rPr lang="en-GB" baseline="0" dirty="0"/>
              <a:t>Our industry proven experience and capabilities allow us to accelerate an organisational response to the OT &amp; IOT Security challenges.  We have developed a response capability based on global coverage leveraging onshore, near-shore and offshore capabilities with a team almost 90% comprised of Fortune 2000 industrial experience.</a:t>
            </a:r>
          </a:p>
          <a:p>
            <a:endParaRPr lang="en-GB" baseline="0" dirty="0"/>
          </a:p>
          <a:p>
            <a:r>
              <a:rPr lang="en-GB" baseline="0" dirty="0"/>
              <a:t>This team profile and proven approach enables us to deliver expediently on desired business outcomes with confidence across numerous industries.</a:t>
            </a:r>
            <a:endParaRPr lang="en-GB" dirty="0"/>
          </a:p>
        </p:txBody>
      </p:sp>
      <p:sp>
        <p:nvSpPr>
          <p:cNvPr id="4" name="Slide Number Placeholder 3"/>
          <p:cNvSpPr>
            <a:spLocks noGrp="1"/>
          </p:cNvSpPr>
          <p:nvPr>
            <p:ph type="sldNum" sz="quarter" idx="10"/>
          </p:nvPr>
        </p:nvSpPr>
        <p:spPr/>
        <p:txBody>
          <a:bodyPr/>
          <a:lstStyle/>
          <a:p>
            <a:fld id="{4496CF8B-61D3-43A4-9CE0-651453A6D906}" type="slidenum">
              <a:rPr lang="en-GB" smtClean="0"/>
              <a:t>24</a:t>
            </a:fld>
            <a:endParaRPr lang="en-GB" dirty="0"/>
          </a:p>
        </p:txBody>
      </p:sp>
    </p:spTree>
    <p:extLst>
      <p:ext uri="{BB962C8B-B14F-4D97-AF65-F5344CB8AC3E}">
        <p14:creationId xmlns:p14="http://schemas.microsoft.com/office/powerpoint/2010/main" val="2673779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609585">
              <a:buFont typeface="Arial" panose="020B0604020202020204" pitchFamily="34" charset="0"/>
              <a:buNone/>
            </a:pPr>
            <a:r>
              <a:rPr lang="en-GB" dirty="0"/>
              <a:t>In order</a:t>
            </a:r>
            <a:r>
              <a:rPr lang="en-GB" baseline="0" dirty="0"/>
              <a:t> to fulfil the RESPOND strategy, we focus on a</a:t>
            </a:r>
            <a:r>
              <a:rPr lang="en-GB" dirty="0"/>
              <a:t>ssisting our clients manage the risks of OT &amp; IoT cybersecurity in their organisation through deployment of OT &amp; IoT security solutions.  We do this by m</a:t>
            </a:r>
            <a:r>
              <a:rPr lang="en-GB" sz="1200" dirty="0">
                <a:solidFill>
                  <a:srgbClr val="646363"/>
                </a:solidFill>
                <a:latin typeface="Arial" panose="020B0604020202020204" pitchFamily="34" charset="0"/>
                <a:cs typeface="Arial" panose="020B0604020202020204" pitchFamily="34" charset="0"/>
              </a:rPr>
              <a:t>anaging OT &amp; IoT endpoint security leveraging three routes:</a:t>
            </a:r>
          </a:p>
          <a:p>
            <a:pPr marL="628650" lvl="1" indent="-171450" defTabSz="609585">
              <a:buFont typeface="Arial" panose="020B0604020202020204" pitchFamily="34" charset="0"/>
              <a:buChar char="•"/>
            </a:pPr>
            <a:r>
              <a:rPr lang="en-GB" sz="1200" dirty="0">
                <a:solidFill>
                  <a:srgbClr val="646363"/>
                </a:solidFill>
                <a:latin typeface="Arial" panose="020B0604020202020204" pitchFamily="34" charset="0"/>
                <a:cs typeface="Arial" panose="020B0604020202020204" pitchFamily="34" charset="0"/>
              </a:rPr>
              <a:t>Light weight agents compatible with out of support systems commonly found in OT &amp; IoT environments</a:t>
            </a:r>
          </a:p>
          <a:p>
            <a:pPr marL="628650" lvl="1" indent="-171450" defTabSz="609585">
              <a:buFont typeface="Arial" panose="020B0604020202020204" pitchFamily="34" charset="0"/>
              <a:buChar char="•"/>
            </a:pPr>
            <a:r>
              <a:rPr lang="en-GB" sz="1200" dirty="0">
                <a:solidFill>
                  <a:srgbClr val="646363"/>
                </a:solidFill>
                <a:latin typeface="Arial" panose="020B0604020202020204" pitchFamily="34" charset="0"/>
                <a:cs typeface="Arial" panose="020B0604020202020204" pitchFamily="34" charset="0"/>
              </a:rPr>
              <a:t>Cyber security solutions designed specifically for OT &amp; IoT architectures</a:t>
            </a:r>
          </a:p>
          <a:p>
            <a:pPr marL="628650" lvl="1" indent="-171450" defTabSz="609585">
              <a:buFont typeface="Arial" panose="020B0604020202020204" pitchFamily="34" charset="0"/>
              <a:buChar char="•"/>
            </a:pPr>
            <a:r>
              <a:rPr lang="en-GB" sz="1200" dirty="0">
                <a:solidFill>
                  <a:srgbClr val="646363"/>
                </a:solidFill>
                <a:latin typeface="Arial" panose="020B0604020202020204" pitchFamily="34" charset="0"/>
                <a:cs typeface="Arial" panose="020B0604020202020204" pitchFamily="34" charset="0"/>
              </a:rPr>
              <a:t>Hybrid systems combining IT, OT and IoT endpoint solutions deploying a converged approach to technology risk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Through our extensive technology alliance partnerships we can either recommend</a:t>
            </a:r>
            <a:r>
              <a:rPr lang="en-GB" baseline="0" dirty="0"/>
              <a:t> new technical security solution strategies or align to existing client IT cyber security enterprise agreements thereby ensuring the best fit for client security requirements both in OT &amp; IOT as well as the holistic technology risk environments and landscape.</a:t>
            </a:r>
            <a:endParaRPr lang="en-GB" dirty="0"/>
          </a:p>
          <a:p>
            <a:endParaRPr lang="en-GB" dirty="0"/>
          </a:p>
        </p:txBody>
      </p:sp>
      <p:sp>
        <p:nvSpPr>
          <p:cNvPr id="4" name="Slide Number Placeholder 3"/>
          <p:cNvSpPr>
            <a:spLocks noGrp="1"/>
          </p:cNvSpPr>
          <p:nvPr>
            <p:ph type="sldNum" sz="quarter" idx="10"/>
          </p:nvPr>
        </p:nvSpPr>
        <p:spPr/>
        <p:txBody>
          <a:bodyPr/>
          <a:lstStyle/>
          <a:p>
            <a:fld id="{4496CF8B-61D3-43A4-9CE0-651453A6D906}" type="slidenum">
              <a:rPr lang="en-GB" smtClean="0"/>
              <a:t>25</a:t>
            </a:fld>
            <a:endParaRPr lang="en-GB" dirty="0"/>
          </a:p>
        </p:txBody>
      </p:sp>
    </p:spTree>
    <p:extLst>
      <p:ext uri="{BB962C8B-B14F-4D97-AF65-F5344CB8AC3E}">
        <p14:creationId xmlns:p14="http://schemas.microsoft.com/office/powerpoint/2010/main" val="3001047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Cumulatively through</a:t>
            </a:r>
            <a:r>
              <a:rPr lang="en-GB" baseline="0" dirty="0"/>
              <a:t> assisting our clients address the IDENTIFY, DETECT, PROTECT and RESPOND elements of their OT &amp; IOT Security requirements, the final pillar of our support to enterprise clients is to help them </a:t>
            </a:r>
            <a:r>
              <a:rPr lang="en-GB" dirty="0"/>
              <a:t>achieve sustainable management of the risks of OT &amp; IoT cybersecurity in their organisation through:</a:t>
            </a:r>
          </a:p>
          <a:p>
            <a:endParaRPr lang="en-GB" dirty="0"/>
          </a:p>
          <a:p>
            <a:pPr marL="304784" indent="-304784"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Advanced Industrial Security Operations enabling detection, protection and response to OT &amp; IoT Cyber threats:</a:t>
            </a:r>
          </a:p>
          <a:p>
            <a:pPr marL="592652" lvl="1"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Security Incident &amp; Event Management</a:t>
            </a:r>
          </a:p>
          <a:p>
            <a:pPr marL="592652" lvl="1"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Integrated IT, OT &amp; IoT Security Operations Centre</a:t>
            </a:r>
          </a:p>
          <a:p>
            <a:pPr marL="592652" lvl="1"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Security Orchestration</a:t>
            </a:r>
          </a:p>
          <a:p>
            <a:pPr marL="592652" lvl="1"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Managed Firewall and Endpoint</a:t>
            </a:r>
          </a:p>
          <a:p>
            <a:pPr marL="592652" lvl="1"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Cyber Threat Intelligence</a:t>
            </a:r>
          </a:p>
          <a:p>
            <a:pPr marL="592652" lvl="1"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OT Security</a:t>
            </a:r>
            <a:r>
              <a:rPr lang="en-US" sz="1467" baseline="0" dirty="0">
                <a:solidFill>
                  <a:srgbClr val="646363"/>
                </a:solidFill>
                <a:latin typeface="Arial" panose="020B0604020202020204" pitchFamily="34" charset="0"/>
                <a:cs typeface="Arial" panose="020B0604020202020204" pitchFamily="34" charset="0"/>
              </a:rPr>
              <a:t> </a:t>
            </a:r>
            <a:r>
              <a:rPr lang="en-US" sz="1467" dirty="0">
                <a:solidFill>
                  <a:srgbClr val="646363"/>
                </a:solidFill>
                <a:latin typeface="Arial" panose="020B0604020202020204" pitchFamily="34" charset="0"/>
                <a:cs typeface="Arial" panose="020B0604020202020204" pitchFamily="34" charset="0"/>
              </a:rPr>
              <a:t>Patch Management</a:t>
            </a:r>
            <a:endParaRPr lang="en-GB" sz="1467" dirty="0">
              <a:solidFill>
                <a:srgbClr val="646363"/>
              </a:solidFill>
              <a:latin typeface="Arial" panose="020B0604020202020204" pitchFamily="34" charset="0"/>
              <a:cs typeface="Arial" panose="020B0604020202020204" pitchFamily="34" charset="0"/>
            </a:endParaRPr>
          </a:p>
          <a:p>
            <a:pPr marL="304784" indent="-304784" defTabSz="609585">
              <a:buFont typeface="Arial" panose="020B0604020202020204" pitchFamily="34" charset="0"/>
              <a:buChar char="•"/>
            </a:pPr>
            <a:r>
              <a:rPr lang="en-GB" sz="1467" dirty="0">
                <a:solidFill>
                  <a:srgbClr val="646363"/>
                </a:solidFill>
                <a:latin typeface="Arial" panose="020B0604020202020204" pitchFamily="34" charset="0"/>
                <a:cs typeface="Arial" panose="020B0604020202020204" pitchFamily="34" charset="0"/>
              </a:rPr>
              <a:t>Service design, build and operate of advanced OT &amp; IoT Cybersecurity Services and Operations including </a:t>
            </a:r>
            <a:r>
              <a:rPr lang="en-US" sz="1467" dirty="0">
                <a:solidFill>
                  <a:srgbClr val="646363"/>
                </a:solidFill>
                <a:latin typeface="Arial" panose="020B0604020202020204" pitchFamily="34" charset="0"/>
                <a:cs typeface="Arial" panose="020B0604020202020204" pitchFamily="34" charset="0"/>
              </a:rPr>
              <a:t>Continuous L2 Control Monitoring of OT Assets</a:t>
            </a:r>
            <a:endParaRPr lang="en-GB" sz="1467" dirty="0">
              <a:solidFill>
                <a:srgbClr val="646363"/>
              </a:solidFill>
              <a:latin typeface="Arial" panose="020B0604020202020204" pitchFamily="34" charset="0"/>
              <a:cs typeface="Arial" panose="020B0604020202020204" pitchFamily="34" charset="0"/>
            </a:endParaRPr>
          </a:p>
          <a:p>
            <a:pPr marL="304784" indent="-304784"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Benefits of this RECOVER</a:t>
            </a:r>
            <a:r>
              <a:rPr lang="en-US" sz="1467" baseline="0" dirty="0">
                <a:solidFill>
                  <a:srgbClr val="646363"/>
                </a:solidFill>
                <a:latin typeface="Arial" panose="020B0604020202020204" pitchFamily="34" charset="0"/>
                <a:cs typeface="Arial" panose="020B0604020202020204" pitchFamily="34" charset="0"/>
              </a:rPr>
              <a:t> strategy </a:t>
            </a:r>
            <a:r>
              <a:rPr lang="en-US" sz="1467" dirty="0">
                <a:solidFill>
                  <a:srgbClr val="646363"/>
                </a:solidFill>
                <a:latin typeface="Arial" panose="020B0604020202020204" pitchFamily="34" charset="0"/>
                <a:cs typeface="Arial" panose="020B0604020202020204" pitchFamily="34" charset="0"/>
              </a:rPr>
              <a:t>include: </a:t>
            </a:r>
          </a:p>
          <a:p>
            <a:pPr marL="592652" lvl="1"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Global coverage</a:t>
            </a:r>
          </a:p>
          <a:p>
            <a:pPr marL="592652" lvl="1"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Industrial Cybersecurity Expertise</a:t>
            </a:r>
          </a:p>
          <a:p>
            <a:pPr marL="592652" lvl="1"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Scalable and efficient managed services</a:t>
            </a:r>
          </a:p>
          <a:p>
            <a:pPr marL="592652" lvl="1" indent="-239178" defTabSz="609585">
              <a:buFont typeface="Arial" panose="020B0604020202020204" pitchFamily="34" charset="0"/>
              <a:buChar char="•"/>
            </a:pPr>
            <a:r>
              <a:rPr lang="en-GB" altLang="en-US" sz="1467" dirty="0">
                <a:solidFill>
                  <a:srgbClr val="646363"/>
                </a:solidFill>
                <a:latin typeface="Arial" panose="020B0604020202020204" pitchFamily="34" charset="0"/>
                <a:cs typeface="Arial" panose="020B0604020202020204" pitchFamily="34" charset="0"/>
              </a:rPr>
              <a:t>Rapid Transformation of IT SOC into OT &amp; IoT centric Cyber operations through security</a:t>
            </a:r>
            <a:r>
              <a:rPr lang="en-GB" altLang="en-US" sz="1467" baseline="0" dirty="0">
                <a:solidFill>
                  <a:srgbClr val="646363"/>
                </a:solidFill>
                <a:latin typeface="Arial" panose="020B0604020202020204" pitchFamily="34" charset="0"/>
                <a:cs typeface="Arial" panose="020B0604020202020204" pitchFamily="34" charset="0"/>
              </a:rPr>
              <a:t> orchestration</a:t>
            </a:r>
            <a:endParaRPr lang="en-GB" sz="1600" dirty="0">
              <a:solidFill>
                <a:srgbClr val="646363"/>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10"/>
          </p:nvPr>
        </p:nvSpPr>
        <p:spPr/>
        <p:txBody>
          <a:bodyPr/>
          <a:lstStyle/>
          <a:p>
            <a:fld id="{4496CF8B-61D3-43A4-9CE0-651453A6D906}" type="slidenum">
              <a:rPr lang="en-GB" smtClean="0"/>
              <a:t>26</a:t>
            </a:fld>
            <a:endParaRPr lang="en-GB" dirty="0"/>
          </a:p>
        </p:txBody>
      </p:sp>
    </p:spTree>
    <p:extLst>
      <p:ext uri="{BB962C8B-B14F-4D97-AF65-F5344CB8AC3E}">
        <p14:creationId xmlns:p14="http://schemas.microsoft.com/office/powerpoint/2010/main" val="2199920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Programmable</a:t>
            </a:r>
            <a:r>
              <a:rPr lang="en-US" baseline="0" dirty="0"/>
              <a:t> </a:t>
            </a:r>
            <a:r>
              <a:rPr lang="en-US" baseline="0"/>
              <a:t>Logic control</a:t>
            </a:r>
            <a:endParaRPr lang="en-US" dirty="0"/>
          </a:p>
        </p:txBody>
      </p:sp>
      <p:sp>
        <p:nvSpPr>
          <p:cNvPr id="4" name="Slide Number Placeholder 3"/>
          <p:cNvSpPr>
            <a:spLocks noGrp="1"/>
          </p:cNvSpPr>
          <p:nvPr>
            <p:ph type="sldNum" sz="quarter" idx="10"/>
          </p:nvPr>
        </p:nvSpPr>
        <p:spPr/>
        <p:txBody>
          <a:bodyPr/>
          <a:lstStyle/>
          <a:p>
            <a:fld id="{DBDA5EBE-E194-4A8A-BBBE-6B90DE9885F5}" type="slidenum">
              <a:rPr lang="en-US" smtClean="0"/>
              <a:t>29</a:t>
            </a:fld>
            <a:endParaRPr lang="en-US"/>
          </a:p>
        </p:txBody>
      </p:sp>
    </p:spTree>
    <p:extLst>
      <p:ext uri="{BB962C8B-B14F-4D97-AF65-F5344CB8AC3E}">
        <p14:creationId xmlns:p14="http://schemas.microsoft.com/office/powerpoint/2010/main" val="3134944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DA5EBE-E194-4A8A-BBBE-6B90DE9885F5}" type="slidenum">
              <a:rPr lang="en-US" smtClean="0"/>
              <a:pPr/>
              <a:t>30</a:t>
            </a:fld>
            <a:endParaRPr lang="en-US"/>
          </a:p>
        </p:txBody>
      </p:sp>
    </p:spTree>
    <p:extLst>
      <p:ext uri="{BB962C8B-B14F-4D97-AF65-F5344CB8AC3E}">
        <p14:creationId xmlns:p14="http://schemas.microsoft.com/office/powerpoint/2010/main" val="416925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DA5EBE-E194-4A8A-BBBE-6B90DE9885F5}" type="slidenum">
              <a:rPr lang="en-US" smtClean="0"/>
              <a:pPr/>
              <a:t>34</a:t>
            </a:fld>
            <a:endParaRPr lang="en-US"/>
          </a:p>
        </p:txBody>
      </p:sp>
    </p:spTree>
    <p:extLst>
      <p:ext uri="{BB962C8B-B14F-4D97-AF65-F5344CB8AC3E}">
        <p14:creationId xmlns:p14="http://schemas.microsoft.com/office/powerpoint/2010/main" val="3715050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DA5EBE-E194-4A8A-BBBE-6B90DE9885F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60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OT Cybersecurity Hub model</a:t>
            </a:r>
            <a:r>
              <a:rPr lang="en-IN" baseline="0" dirty="0"/>
              <a:t> is used to deliver the services for our customer based on 3 key pillars i.e. People, process &amp; Technology. COMPANY’s services are blended by providing consulting/architecture, secure engineering, deployment and maintenance/support. This cyber Hub refers to IEC 62443 standards to provide OT security services. </a:t>
            </a:r>
            <a:endParaRPr lang="en-IN"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DA5EBE-E194-4A8A-BBBE-6B90DE9885F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2462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Olympus - Japan</a:t>
            </a:r>
          </a:p>
        </p:txBody>
      </p:sp>
      <p:sp>
        <p:nvSpPr>
          <p:cNvPr id="4" name="Slide Number Placeholder 3"/>
          <p:cNvSpPr>
            <a:spLocks noGrp="1"/>
          </p:cNvSpPr>
          <p:nvPr>
            <p:ph type="sldNum" sz="quarter" idx="10"/>
          </p:nvPr>
        </p:nvSpPr>
        <p:spPr/>
        <p:txBody>
          <a:bodyPr/>
          <a:lstStyle/>
          <a:p>
            <a:fld id="{DBDA5EBE-E194-4A8A-BBBE-6B90DE9885F5}" type="slidenum">
              <a:rPr lang="en-US" smtClean="0"/>
              <a:pPr/>
              <a:t>15</a:t>
            </a:fld>
            <a:endParaRPr lang="en-US"/>
          </a:p>
        </p:txBody>
      </p:sp>
    </p:spTree>
    <p:extLst>
      <p:ext uri="{BB962C8B-B14F-4D97-AF65-F5344CB8AC3E}">
        <p14:creationId xmlns:p14="http://schemas.microsoft.com/office/powerpoint/2010/main" val="170483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Inpex</a:t>
            </a:r>
            <a:r>
              <a:rPr lang="en-IN" dirty="0"/>
              <a:t>- Australia</a:t>
            </a:r>
          </a:p>
        </p:txBody>
      </p:sp>
      <p:sp>
        <p:nvSpPr>
          <p:cNvPr id="4" name="Slide Number Placeholder 3"/>
          <p:cNvSpPr>
            <a:spLocks noGrp="1"/>
          </p:cNvSpPr>
          <p:nvPr>
            <p:ph type="sldNum" sz="quarter" idx="10"/>
          </p:nvPr>
        </p:nvSpPr>
        <p:spPr/>
        <p:txBody>
          <a:bodyPr/>
          <a:lstStyle/>
          <a:p>
            <a:fld id="{DBDA5EBE-E194-4A8A-BBBE-6B90DE9885F5}" type="slidenum">
              <a:rPr lang="en-US" smtClean="0"/>
              <a:pPr/>
              <a:t>16</a:t>
            </a:fld>
            <a:endParaRPr lang="en-US"/>
          </a:p>
        </p:txBody>
      </p:sp>
    </p:spTree>
    <p:extLst>
      <p:ext uri="{BB962C8B-B14F-4D97-AF65-F5344CB8AC3E}">
        <p14:creationId xmlns:p14="http://schemas.microsoft.com/office/powerpoint/2010/main" val="4149282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ABG</a:t>
            </a:r>
            <a:r>
              <a:rPr lang="en-IN" baseline="0" dirty="0"/>
              <a:t> - India</a:t>
            </a:r>
            <a:endParaRPr lang="en-IN" dirty="0"/>
          </a:p>
        </p:txBody>
      </p:sp>
      <p:sp>
        <p:nvSpPr>
          <p:cNvPr id="4" name="Slide Number Placeholder 3"/>
          <p:cNvSpPr>
            <a:spLocks noGrp="1"/>
          </p:cNvSpPr>
          <p:nvPr>
            <p:ph type="sldNum" sz="quarter" idx="10"/>
          </p:nvPr>
        </p:nvSpPr>
        <p:spPr/>
        <p:txBody>
          <a:bodyPr/>
          <a:lstStyle/>
          <a:p>
            <a:fld id="{DBDA5EBE-E194-4A8A-BBBE-6B90DE9885F5}" type="slidenum">
              <a:rPr lang="en-US" smtClean="0"/>
              <a:pPr/>
              <a:t>17</a:t>
            </a:fld>
            <a:endParaRPr lang="en-US"/>
          </a:p>
        </p:txBody>
      </p:sp>
    </p:spTree>
    <p:extLst>
      <p:ext uri="{BB962C8B-B14F-4D97-AF65-F5344CB8AC3E}">
        <p14:creationId xmlns:p14="http://schemas.microsoft.com/office/powerpoint/2010/main" val="482211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first step for an organisation in addressing the OT &amp; IOT Security challenge is to identify the technology landscape and operating environment.  At Company we have established alliances and vendor partnerships with all the major OT &amp; IoT Security vendors (over 40 technology partnerships)  with a view to being able to assist our clients to identify, qualify and quantify the risks of OT &amp; IoT Cybersecurity in their organisation.</a:t>
            </a:r>
          </a:p>
          <a:p>
            <a:endParaRPr lang="en-GB" baseline="0" dirty="0"/>
          </a:p>
          <a:p>
            <a:r>
              <a:rPr lang="en-GB" baseline="0" dirty="0"/>
              <a:t>It is imperative to note that traditional enterprise IT security solutions cannot be leveraged in the OT &amp; IoT Security environment such is the proprietary and sensitive nature of the technologies being discovered and assessed and therefore our tools and methodologies have been specifically designed for Industrial Control System (ICS) networks.</a:t>
            </a:r>
          </a:p>
          <a:p>
            <a:endParaRPr lang="en-GB" baseline="0" dirty="0"/>
          </a:p>
          <a:p>
            <a:r>
              <a:rPr lang="en-GB" baseline="0" dirty="0"/>
              <a:t>Appropriately deployed these sensor technologies can provide unparalleled visibility into the OT &amp; IOT environment across the relevant infrastructures including the control plane and delivering real-time alerts on suspicious access as well as comprehensive audit trail of compliance objectives and administrative actions across the OT &amp; IoT technology environments.</a:t>
            </a:r>
            <a:endParaRPr lang="en-GB" dirty="0"/>
          </a:p>
        </p:txBody>
      </p:sp>
      <p:sp>
        <p:nvSpPr>
          <p:cNvPr id="4" name="Slide Number Placeholder 3"/>
          <p:cNvSpPr>
            <a:spLocks noGrp="1"/>
          </p:cNvSpPr>
          <p:nvPr>
            <p:ph type="sldNum" sz="quarter" idx="10"/>
          </p:nvPr>
        </p:nvSpPr>
        <p:spPr/>
        <p:txBody>
          <a:bodyPr/>
          <a:lstStyle/>
          <a:p>
            <a:fld id="{4496CF8B-61D3-43A4-9CE0-651453A6D906}" type="slidenum">
              <a:rPr lang="en-GB" smtClean="0"/>
              <a:t>19</a:t>
            </a:fld>
            <a:endParaRPr lang="en-GB" dirty="0"/>
          </a:p>
        </p:txBody>
      </p:sp>
    </p:spTree>
    <p:extLst>
      <p:ext uri="{BB962C8B-B14F-4D97-AF65-F5344CB8AC3E}">
        <p14:creationId xmlns:p14="http://schemas.microsoft.com/office/powerpoint/2010/main" val="163582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Furthermore,</a:t>
            </a:r>
            <a:r>
              <a:rPr lang="en-GB" baseline="0" dirty="0"/>
              <a:t> leveraging our strategic alliance with Skybox we are able to offer our clients a converged approach and understanding of their overall technology risk presenting the risks associated with OT &amp; IoT Security alongside traditional cybersecurity risk reporting.  This is a key concern to the majority of organisations where previous approaches were centred around security by “air gap” and security by obscurity, however the WannaCry and </a:t>
            </a:r>
            <a:r>
              <a:rPr lang="en-GB" baseline="0" dirty="0" err="1"/>
              <a:t>NotPetyaWare</a:t>
            </a:r>
            <a:r>
              <a:rPr lang="en-GB" baseline="0" dirty="0"/>
              <a:t> malware events of 2017 showed the flaws of this approach and the disruption that can result from not understanding the converged technology risk within an organisation.</a:t>
            </a:r>
          </a:p>
          <a:p>
            <a:endParaRPr lang="en-GB" baseline="0" dirty="0"/>
          </a:p>
          <a:p>
            <a:r>
              <a:rPr lang="en-GB" baseline="0" dirty="0"/>
              <a:t>Skybox performs the role of a systems aggregator and enables the automated connection of over 130 cybersecurity and technology solutions that holistic provide an unprecedented view of the overall security posture of all aspects of technology within an organisation.</a:t>
            </a:r>
          </a:p>
          <a:p>
            <a:endParaRPr lang="en-GB" baseline="0" dirty="0"/>
          </a:p>
          <a:p>
            <a:pPr marL="0" indent="0" defTabSz="1625519">
              <a:buFont typeface="Arial" panose="020B0604020202020204" pitchFamily="34" charset="0"/>
              <a:buNone/>
            </a:pPr>
            <a:r>
              <a:rPr lang="en-US" sz="1200" dirty="0">
                <a:solidFill>
                  <a:srgbClr val="444C50"/>
                </a:solidFill>
                <a:latin typeface="Gotham SSm A"/>
              </a:rPr>
              <a:t>This enables an enterprise to gain seamless visibility across your OT, IoT &amp; IT networks and manage security from one centralized platform</a:t>
            </a:r>
            <a:r>
              <a:rPr lang="en-US" sz="1200" baseline="0" dirty="0">
                <a:solidFill>
                  <a:srgbClr val="444C50"/>
                </a:solidFill>
                <a:latin typeface="Gotham SSm A"/>
              </a:rPr>
              <a:t> and w</a:t>
            </a:r>
            <a:r>
              <a:rPr lang="en-US" sz="1200" dirty="0">
                <a:solidFill>
                  <a:srgbClr val="444C50"/>
                </a:solidFill>
                <a:latin typeface="Gotham SSm A"/>
              </a:rPr>
              <a:t>ith comprehensive network modeling, Skybox provides detailed path analysis and fast insight to vulnerabilities and exposures anywhere in the organization.</a:t>
            </a:r>
          </a:p>
          <a:p>
            <a:pPr marL="0" indent="0" defTabSz="1625519">
              <a:buFont typeface="Arial" panose="020B0604020202020204" pitchFamily="34" charset="0"/>
              <a:buNone/>
            </a:pPr>
            <a:endParaRPr lang="en-US" sz="1200" dirty="0">
              <a:solidFill>
                <a:srgbClr val="444C50"/>
              </a:solidFill>
              <a:latin typeface="Gotham SSm A"/>
            </a:endParaRPr>
          </a:p>
          <a:p>
            <a:pPr marL="0" indent="0" defTabSz="1625519">
              <a:buFont typeface="Arial" panose="020B0604020202020204" pitchFamily="34" charset="0"/>
              <a:buNone/>
            </a:pPr>
            <a:r>
              <a:rPr lang="en-US" sz="1200" dirty="0">
                <a:solidFill>
                  <a:srgbClr val="444C50"/>
                </a:solidFill>
                <a:latin typeface="Gotham SSm A"/>
              </a:rPr>
              <a:t>Furthermore,</a:t>
            </a:r>
            <a:r>
              <a:rPr lang="en-US" sz="1200" baseline="0" dirty="0">
                <a:solidFill>
                  <a:srgbClr val="444C50"/>
                </a:solidFill>
                <a:latin typeface="Gotham SSm A"/>
              </a:rPr>
              <a:t> t</a:t>
            </a:r>
            <a:r>
              <a:rPr lang="en-US" sz="1200" dirty="0">
                <a:solidFill>
                  <a:srgbClr val="444C50"/>
                </a:solidFill>
                <a:latin typeface="Gotham SSm A"/>
              </a:rPr>
              <a:t>he Skybox solution provides “on-demand, contextual intelligence” which assists better prioritize risk to secure the network, improve uptime and avoid potentially dangerous disruptions in critical infrastructure organizations.</a:t>
            </a:r>
          </a:p>
          <a:p>
            <a:endParaRPr lang="en-GB" dirty="0"/>
          </a:p>
        </p:txBody>
      </p:sp>
      <p:sp>
        <p:nvSpPr>
          <p:cNvPr id="4" name="Slide Number Placeholder 3"/>
          <p:cNvSpPr>
            <a:spLocks noGrp="1"/>
          </p:cNvSpPr>
          <p:nvPr>
            <p:ph type="sldNum" sz="quarter" idx="10"/>
          </p:nvPr>
        </p:nvSpPr>
        <p:spPr/>
        <p:txBody>
          <a:bodyPr/>
          <a:lstStyle/>
          <a:p>
            <a:fld id="{4496CF8B-61D3-43A4-9CE0-651453A6D906}" type="slidenum">
              <a:rPr lang="en-GB" smtClean="0"/>
              <a:t>20</a:t>
            </a:fld>
            <a:endParaRPr lang="en-GB" dirty="0"/>
          </a:p>
        </p:txBody>
      </p:sp>
    </p:spTree>
    <p:extLst>
      <p:ext uri="{BB962C8B-B14F-4D97-AF65-F5344CB8AC3E}">
        <p14:creationId xmlns:p14="http://schemas.microsoft.com/office/powerpoint/2010/main" val="2758662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Once</a:t>
            </a:r>
            <a:r>
              <a:rPr lang="en-GB" baseline="0" dirty="0"/>
              <a:t> we have assisted our clients discover the OT &amp; IoT environments it is imperative that organisations understand the cybersecurity risks associated as well as the governance and compliance risks.  Understanding this risk landscape will enable </a:t>
            </a:r>
            <a:r>
              <a:rPr lang="en-GB" dirty="0"/>
              <a:t>collaboration on the design of a pragmatic and proportional prioritised response</a:t>
            </a:r>
            <a:r>
              <a:rPr lang="en-GB" baseline="0" dirty="0"/>
              <a:t> and leverage consulting and technology solutions in tandem with OT &amp; IoT Security engineering and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indent="0" defTabSz="609585">
              <a:buFont typeface="Arial" panose="020B0604020202020204" pitchFamily="34" charset="0"/>
              <a:buNone/>
            </a:pPr>
            <a:r>
              <a:rPr lang="en-US" sz="1200" dirty="0">
                <a:solidFill>
                  <a:srgbClr val="646363"/>
                </a:solidFill>
                <a:latin typeface="Arial" panose="020B0604020202020204" pitchFamily="34" charset="0"/>
                <a:cs typeface="Arial" panose="020B0604020202020204" pitchFamily="34" charset="0"/>
              </a:rPr>
              <a:t>Post identification of the OT &amp; IoT landscape, our experienced OT &amp; IoT Security architects and engineers can assist our clients analyze the inherent risks across the spectrum of OT &amp; IoT Cyber Control layers:</a:t>
            </a:r>
          </a:p>
          <a:p>
            <a:pPr marL="592652" indent="-239178" defTabSz="609585">
              <a:buFont typeface="Arial" panose="020B0604020202020204" pitchFamily="34" charset="0"/>
              <a:buChar char="•"/>
            </a:pPr>
            <a:r>
              <a:rPr lang="en-US" sz="1200" dirty="0">
                <a:solidFill>
                  <a:srgbClr val="646363"/>
                </a:solidFill>
                <a:latin typeface="Arial" panose="020B0604020202020204" pitchFamily="34" charset="0"/>
                <a:cs typeface="Arial" panose="020B0604020202020204" pitchFamily="34" charset="0"/>
              </a:rPr>
              <a:t>Applications &amp; Data</a:t>
            </a:r>
          </a:p>
          <a:p>
            <a:pPr marL="592652" indent="-239178" defTabSz="609585">
              <a:buFont typeface="Arial" panose="020B0604020202020204" pitchFamily="34" charset="0"/>
              <a:buChar char="•"/>
            </a:pPr>
            <a:r>
              <a:rPr lang="en-US" sz="1200" dirty="0">
                <a:solidFill>
                  <a:srgbClr val="646363"/>
                </a:solidFill>
                <a:latin typeface="Arial" panose="020B0604020202020204" pitchFamily="34" charset="0"/>
                <a:cs typeface="Arial" panose="020B0604020202020204" pitchFamily="34" charset="0"/>
              </a:rPr>
              <a:t>Endpoint/Edge computing</a:t>
            </a:r>
          </a:p>
          <a:p>
            <a:pPr marL="592652" indent="-239178" defTabSz="609585">
              <a:buFont typeface="Arial" panose="020B0604020202020204" pitchFamily="34" charset="0"/>
              <a:buChar char="•"/>
            </a:pPr>
            <a:r>
              <a:rPr lang="en-US" sz="1200" dirty="0">
                <a:solidFill>
                  <a:srgbClr val="646363"/>
                </a:solidFill>
                <a:latin typeface="Arial" panose="020B0604020202020204" pitchFamily="34" charset="0"/>
                <a:cs typeface="Arial" panose="020B0604020202020204" pitchFamily="34" charset="0"/>
              </a:rPr>
              <a:t>OT &amp; IoT Networks</a:t>
            </a:r>
          </a:p>
          <a:p>
            <a:pPr marL="592652" indent="-239178" defTabSz="609585">
              <a:buFont typeface="Arial" panose="020B0604020202020204" pitchFamily="34" charset="0"/>
              <a:buChar char="•"/>
            </a:pPr>
            <a:r>
              <a:rPr lang="en-US" sz="1200" dirty="0">
                <a:solidFill>
                  <a:srgbClr val="646363"/>
                </a:solidFill>
                <a:latin typeface="Arial" panose="020B0604020202020204" pitchFamily="34" charset="0"/>
                <a:cs typeface="Arial" panose="020B0604020202020204" pitchFamily="34" charset="0"/>
              </a:rPr>
              <a:t>OT &amp; IoT Virtual Perimeter</a:t>
            </a:r>
          </a:p>
          <a:p>
            <a:pPr marL="592652" indent="-239178" defTabSz="609585">
              <a:buFont typeface="Arial" panose="020B0604020202020204" pitchFamily="34" charset="0"/>
              <a:buChar char="•"/>
            </a:pPr>
            <a:r>
              <a:rPr lang="en-US" sz="1200" dirty="0">
                <a:solidFill>
                  <a:srgbClr val="646363"/>
                </a:solidFill>
                <a:latin typeface="Arial" panose="020B0604020202020204" pitchFamily="34" charset="0"/>
                <a:cs typeface="Arial" panose="020B0604020202020204" pitchFamily="34" charset="0"/>
              </a:rPr>
              <a:t>Cyber Physical</a:t>
            </a:r>
          </a:p>
          <a:p>
            <a:pPr marL="592652" indent="-239178" defTabSz="609585">
              <a:buFont typeface="Arial" panose="020B0604020202020204" pitchFamily="34" charset="0"/>
              <a:buChar char="•"/>
            </a:pPr>
            <a:r>
              <a:rPr lang="en-US" sz="1200" dirty="0">
                <a:solidFill>
                  <a:srgbClr val="646363"/>
                </a:solidFill>
                <a:latin typeface="Arial" panose="020B0604020202020204" pitchFamily="34" charset="0"/>
                <a:cs typeface="Arial" panose="020B0604020202020204" pitchFamily="34" charset="0"/>
              </a:rPr>
              <a:t>People, policies and process</a:t>
            </a:r>
          </a:p>
          <a:p>
            <a:pPr marL="304784" indent="-304784" defTabSz="609585">
              <a:buFont typeface="Arial" panose="020B0604020202020204" pitchFamily="34" charset="0"/>
              <a:buChar char="•"/>
            </a:pPr>
            <a:endParaRPr lang="en-GB" sz="1200" dirty="0">
              <a:solidFill>
                <a:srgbClr val="646363"/>
              </a:solidFill>
              <a:latin typeface="Arial" panose="020B0604020202020204" pitchFamily="34" charset="0"/>
              <a:cs typeface="Arial" panose="020B0604020202020204" pitchFamily="34" charset="0"/>
            </a:endParaRPr>
          </a:p>
          <a:p>
            <a:pPr marL="0" indent="0" defTabSz="609585">
              <a:buFont typeface="Arial" panose="020B0604020202020204" pitchFamily="34" charset="0"/>
              <a:buNone/>
            </a:pPr>
            <a:r>
              <a:rPr lang="en-GB" sz="1200" dirty="0">
                <a:solidFill>
                  <a:srgbClr val="646363"/>
                </a:solidFill>
                <a:latin typeface="Arial" panose="020B0604020202020204" pitchFamily="34" charset="0"/>
                <a:cs typeface="Arial" panose="020B0604020202020204" pitchFamily="34" charset="0"/>
              </a:rPr>
              <a:t>This analysis will help derive an agreed understanding of the strategic and tactical risks faced by the organisation and can be delivered to meet internal assurance objectives.  Fulfilling</a:t>
            </a:r>
            <a:r>
              <a:rPr lang="en-GB" sz="1200" baseline="0" dirty="0">
                <a:solidFill>
                  <a:srgbClr val="646363"/>
                </a:solidFill>
                <a:latin typeface="Arial" panose="020B0604020202020204" pitchFamily="34" charset="0"/>
                <a:cs typeface="Arial" panose="020B0604020202020204" pitchFamily="34" charset="0"/>
              </a:rPr>
              <a:t> the IDENTIFY and DETECT phases are fundamental components of a meaningful response to the OT &amp; IoT Security challenge faced by client organisations.</a:t>
            </a:r>
            <a:endParaRPr lang="en-GB" sz="1200" dirty="0">
              <a:solidFill>
                <a:srgbClr val="64636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4496CF8B-61D3-43A4-9CE0-651453A6D906}" type="slidenum">
              <a:rPr lang="en-GB" smtClean="0"/>
              <a:t>21</a:t>
            </a:fld>
            <a:endParaRPr lang="en-GB" dirty="0"/>
          </a:p>
        </p:txBody>
      </p:sp>
    </p:spTree>
    <p:extLst>
      <p:ext uri="{BB962C8B-B14F-4D97-AF65-F5344CB8AC3E}">
        <p14:creationId xmlns:p14="http://schemas.microsoft.com/office/powerpoint/2010/main" val="3525906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0FE0A-6691-4ABE-B68D-7CB14D2859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E5EE80-BAC5-422B-B181-A7F4EC7A46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B6E3F8-5C4D-4FED-9DD8-0390B665BA19}"/>
              </a:ext>
            </a:extLst>
          </p:cNvPr>
          <p:cNvSpPr>
            <a:spLocks noGrp="1"/>
          </p:cNvSpPr>
          <p:nvPr>
            <p:ph type="dt" sz="half" idx="10"/>
          </p:nvPr>
        </p:nvSpPr>
        <p:spPr/>
        <p:txBody>
          <a:bodyPr/>
          <a:lstStyle/>
          <a:p>
            <a:fld id="{17C8EA10-CFF8-49DB-A19E-E0FD6E1C7E04}" type="datetimeFigureOut">
              <a:rPr lang="en-US" smtClean="0"/>
              <a:t>7/15/2021</a:t>
            </a:fld>
            <a:endParaRPr lang="en-US"/>
          </a:p>
        </p:txBody>
      </p:sp>
      <p:sp>
        <p:nvSpPr>
          <p:cNvPr id="5" name="Footer Placeholder 4">
            <a:extLst>
              <a:ext uri="{FF2B5EF4-FFF2-40B4-BE49-F238E27FC236}">
                <a16:creationId xmlns:a16="http://schemas.microsoft.com/office/drawing/2014/main" id="{EB5EC68F-ABB5-4415-9E19-94A28B6D79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6A5A3-D5B2-4B17-ABB6-16D2C2F8510A}"/>
              </a:ext>
            </a:extLst>
          </p:cNvPr>
          <p:cNvSpPr>
            <a:spLocks noGrp="1"/>
          </p:cNvSpPr>
          <p:nvPr>
            <p:ph type="sldNum" sz="quarter" idx="12"/>
          </p:nvPr>
        </p:nvSpPr>
        <p:spPr/>
        <p:txBody>
          <a:bodyPr/>
          <a:lstStyle/>
          <a:p>
            <a:fld id="{20444779-B5E9-4102-A64D-93DCA6528D6D}" type="slidenum">
              <a:rPr lang="en-US" smtClean="0"/>
              <a:t>‹#›</a:t>
            </a:fld>
            <a:endParaRPr lang="en-US"/>
          </a:p>
        </p:txBody>
      </p:sp>
    </p:spTree>
    <p:extLst>
      <p:ext uri="{BB962C8B-B14F-4D97-AF65-F5344CB8AC3E}">
        <p14:creationId xmlns:p14="http://schemas.microsoft.com/office/powerpoint/2010/main" val="1531756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4D889-0314-4401-8763-30EFCDD574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7C8C2F-238D-474B-BE4C-080A7117A1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C573BE-2C8F-4B06-91E3-6BA76B15331E}"/>
              </a:ext>
            </a:extLst>
          </p:cNvPr>
          <p:cNvSpPr>
            <a:spLocks noGrp="1"/>
          </p:cNvSpPr>
          <p:nvPr>
            <p:ph type="dt" sz="half" idx="10"/>
          </p:nvPr>
        </p:nvSpPr>
        <p:spPr/>
        <p:txBody>
          <a:bodyPr/>
          <a:lstStyle/>
          <a:p>
            <a:fld id="{17C8EA10-CFF8-49DB-A19E-E0FD6E1C7E04}" type="datetimeFigureOut">
              <a:rPr lang="en-US" smtClean="0"/>
              <a:t>7/15/2021</a:t>
            </a:fld>
            <a:endParaRPr lang="en-US"/>
          </a:p>
        </p:txBody>
      </p:sp>
      <p:sp>
        <p:nvSpPr>
          <p:cNvPr id="5" name="Footer Placeholder 4">
            <a:extLst>
              <a:ext uri="{FF2B5EF4-FFF2-40B4-BE49-F238E27FC236}">
                <a16:creationId xmlns:a16="http://schemas.microsoft.com/office/drawing/2014/main" id="{4D4A02BE-34D1-4A0D-A008-A3A9079909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3972FA-622E-4468-84A9-F49EC777D1C7}"/>
              </a:ext>
            </a:extLst>
          </p:cNvPr>
          <p:cNvSpPr>
            <a:spLocks noGrp="1"/>
          </p:cNvSpPr>
          <p:nvPr>
            <p:ph type="sldNum" sz="quarter" idx="12"/>
          </p:nvPr>
        </p:nvSpPr>
        <p:spPr/>
        <p:txBody>
          <a:bodyPr/>
          <a:lstStyle/>
          <a:p>
            <a:fld id="{20444779-B5E9-4102-A64D-93DCA6528D6D}" type="slidenum">
              <a:rPr lang="en-US" smtClean="0"/>
              <a:t>‹#›</a:t>
            </a:fld>
            <a:endParaRPr lang="en-US"/>
          </a:p>
        </p:txBody>
      </p:sp>
    </p:spTree>
    <p:extLst>
      <p:ext uri="{BB962C8B-B14F-4D97-AF65-F5344CB8AC3E}">
        <p14:creationId xmlns:p14="http://schemas.microsoft.com/office/powerpoint/2010/main" val="1806905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2BE858-04B5-4C27-B5B2-18C76F7E62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F55D9F-CD7B-4761-BDB0-DE78BA1600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C887BF-EF7A-44A5-B7A6-6943B4554DD7}"/>
              </a:ext>
            </a:extLst>
          </p:cNvPr>
          <p:cNvSpPr>
            <a:spLocks noGrp="1"/>
          </p:cNvSpPr>
          <p:nvPr>
            <p:ph type="dt" sz="half" idx="10"/>
          </p:nvPr>
        </p:nvSpPr>
        <p:spPr/>
        <p:txBody>
          <a:bodyPr/>
          <a:lstStyle/>
          <a:p>
            <a:fld id="{17C8EA10-CFF8-49DB-A19E-E0FD6E1C7E04}" type="datetimeFigureOut">
              <a:rPr lang="en-US" smtClean="0"/>
              <a:t>7/15/2021</a:t>
            </a:fld>
            <a:endParaRPr lang="en-US"/>
          </a:p>
        </p:txBody>
      </p:sp>
      <p:sp>
        <p:nvSpPr>
          <p:cNvPr id="5" name="Footer Placeholder 4">
            <a:extLst>
              <a:ext uri="{FF2B5EF4-FFF2-40B4-BE49-F238E27FC236}">
                <a16:creationId xmlns:a16="http://schemas.microsoft.com/office/drawing/2014/main" id="{AFFD67ED-6E0F-4873-8EE8-D0D2222661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B99FF7-665B-4B9E-8020-2306C69E0293}"/>
              </a:ext>
            </a:extLst>
          </p:cNvPr>
          <p:cNvSpPr>
            <a:spLocks noGrp="1"/>
          </p:cNvSpPr>
          <p:nvPr>
            <p:ph type="sldNum" sz="quarter" idx="12"/>
          </p:nvPr>
        </p:nvSpPr>
        <p:spPr/>
        <p:txBody>
          <a:bodyPr/>
          <a:lstStyle/>
          <a:p>
            <a:fld id="{20444779-B5E9-4102-A64D-93DCA6528D6D}" type="slidenum">
              <a:rPr lang="en-US" smtClean="0"/>
              <a:t>‹#›</a:t>
            </a:fld>
            <a:endParaRPr lang="en-US"/>
          </a:p>
        </p:txBody>
      </p:sp>
    </p:spTree>
    <p:extLst>
      <p:ext uri="{BB962C8B-B14F-4D97-AF65-F5344CB8AC3E}">
        <p14:creationId xmlns:p14="http://schemas.microsoft.com/office/powerpoint/2010/main" val="4211975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rgbClr val="F2F2F2"/>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1072625" y="2278681"/>
            <a:ext cx="2919740" cy="2336227"/>
          </a:xfrm>
          <a:prstGeom prst="rect">
            <a:avLst/>
          </a:prstGeom>
        </p:spPr>
      </p:pic>
      <p:sp>
        <p:nvSpPr>
          <p:cNvPr id="2" name="Title 1"/>
          <p:cNvSpPr>
            <a:spLocks noGrp="1"/>
          </p:cNvSpPr>
          <p:nvPr>
            <p:ph type="ctrTitle" hasCustomPrompt="1"/>
          </p:nvPr>
        </p:nvSpPr>
        <p:spPr>
          <a:xfrm>
            <a:off x="5689599" y="1746831"/>
            <a:ext cx="7315200" cy="1554480"/>
          </a:xfrm>
          <a:prstGeom prst="rect">
            <a:avLst/>
          </a:prstGeom>
          <a:noFill/>
        </p:spPr>
        <p:txBody>
          <a:bodyPr wrap="square" rtlCol="0" anchor="ctr">
            <a:noAutofit/>
          </a:bodyPr>
          <a:lstStyle>
            <a:lvl1pPr marL="0" algn="l">
              <a:defRPr lang="en-US" sz="48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5026447" y="2528304"/>
            <a:ext cx="0" cy="1799491"/>
          </a:xfrm>
          <a:prstGeom prst="line">
            <a:avLst/>
          </a:prstGeom>
          <a:ln w="19050">
            <a:solidFill>
              <a:schemeClr val="bg2">
                <a:lumMod val="50000"/>
              </a:schemeClr>
            </a:solidFill>
            <a:miter lim="400000"/>
          </a:ln>
        </p:spPr>
      </p:cxnSp>
      <p:sp>
        <p:nvSpPr>
          <p:cNvPr id="15" name="Subtitle 2"/>
          <p:cNvSpPr>
            <a:spLocks noGrp="1"/>
          </p:cNvSpPr>
          <p:nvPr>
            <p:ph type="subTitle" idx="1" hasCustomPrompt="1"/>
          </p:nvPr>
        </p:nvSpPr>
        <p:spPr>
          <a:xfrm>
            <a:off x="5689601" y="3807691"/>
            <a:ext cx="4254500" cy="200443"/>
          </a:xfrm>
          <a:prstGeom prst="rect">
            <a:avLst/>
          </a:prstGeom>
          <a:noFill/>
        </p:spPr>
        <p:txBody>
          <a:bodyPr wrap="square" tIns="0" bIns="0" rtlCol="0" anchor="ctr">
            <a:noAutofit/>
          </a:bodyPr>
          <a:lstStyle>
            <a:lvl1pPr marL="0" marR="0" indent="0" algn="l" defTabSz="609585" rtl="0" eaLnBrk="1" fontAlgn="auto" latinLnBrk="0" hangingPunct="1">
              <a:lnSpc>
                <a:spcPct val="100000"/>
              </a:lnSpc>
              <a:spcBef>
                <a:spcPts val="0"/>
              </a:spcBef>
              <a:spcAft>
                <a:spcPts val="0"/>
              </a:spcAft>
              <a:buClrTx/>
              <a:buSzTx/>
              <a:buFont typeface="Arial"/>
              <a:buNone/>
              <a:tabLst/>
              <a:defRPr lang="en-US" sz="1533" b="1">
                <a:solidFill>
                  <a:schemeClr val="accent2"/>
                </a:solidFill>
                <a:latin typeface="Arial" panose="020B0604020202020204" pitchFamily="34" charset="0"/>
                <a:cs typeface="Arial" panose="020B0604020202020204" pitchFamily="34" charset="0"/>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18" name="Text Placeholder 16"/>
          <p:cNvSpPr>
            <a:spLocks noGrp="1"/>
          </p:cNvSpPr>
          <p:nvPr>
            <p:ph type="body" sz="quarter" idx="10" hasCustomPrompt="1"/>
          </p:nvPr>
        </p:nvSpPr>
        <p:spPr>
          <a:xfrm>
            <a:off x="5689601" y="4112029"/>
            <a:ext cx="4254500" cy="199083"/>
          </a:xfrm>
          <a:prstGeom prst="rect">
            <a:avLst/>
          </a:prstGeom>
        </p:spPr>
        <p:txBody>
          <a:bodyPr tIns="0" bIns="0" anchor="ctr">
            <a:noAutofit/>
          </a:bodyPr>
          <a:lstStyle>
            <a:lvl1pPr>
              <a:buNone/>
              <a:defRPr kumimoji="0" lang="en-US" sz="1267"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609585" rtl="0" eaLnBrk="1" fontAlgn="auto" latinLnBrk="0" hangingPunct="1">
              <a:lnSpc>
                <a:spcPct val="100000"/>
              </a:lnSpc>
              <a:spcBef>
                <a:spcPct val="20000"/>
              </a:spcBef>
              <a:spcAft>
                <a:spcPts val="0"/>
              </a:spcAft>
              <a:buClrTx/>
              <a:buSzTx/>
              <a:tabLst/>
              <a:defRPr/>
            </a:pPr>
            <a:r>
              <a:rPr lang="en-US" dirty="0"/>
              <a:t>Designation</a:t>
            </a:r>
          </a:p>
        </p:txBody>
      </p:sp>
      <p:sp>
        <p:nvSpPr>
          <p:cNvPr id="19" name="Text Placeholder 16"/>
          <p:cNvSpPr>
            <a:spLocks noGrp="1"/>
          </p:cNvSpPr>
          <p:nvPr>
            <p:ph type="body" sz="quarter" idx="11" hasCustomPrompt="1"/>
          </p:nvPr>
        </p:nvSpPr>
        <p:spPr>
          <a:xfrm>
            <a:off x="5689601" y="4464051"/>
            <a:ext cx="4254500" cy="186360"/>
          </a:xfrm>
          <a:prstGeom prst="rect">
            <a:avLst/>
          </a:prstGeom>
        </p:spPr>
        <p:txBody>
          <a:bodyPr tIns="0" bIns="0" anchor="ctr">
            <a:noAutofit/>
          </a:bodyPr>
          <a:lstStyle>
            <a:lvl1pPr>
              <a:buNone/>
              <a:defRPr kumimoji="0" lang="en-US" sz="12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609585" rtl="0" eaLnBrk="1" fontAlgn="auto" latinLnBrk="0" hangingPunct="1">
              <a:lnSpc>
                <a:spcPct val="100000"/>
              </a:lnSpc>
              <a:spcBef>
                <a:spcPct val="20000"/>
              </a:spcBef>
              <a:spcAft>
                <a:spcPts val="0"/>
              </a:spcAft>
              <a:buClrTx/>
              <a:buSzTx/>
              <a:tabLst/>
              <a:defRPr/>
            </a:pPr>
            <a:r>
              <a:rPr lang="en-US" dirty="0"/>
              <a:t>Date</a:t>
            </a:r>
          </a:p>
        </p:txBody>
      </p:sp>
    </p:spTree>
    <p:extLst>
      <p:ext uri="{BB962C8B-B14F-4D97-AF65-F5344CB8AC3E}">
        <p14:creationId xmlns:p14="http://schemas.microsoft.com/office/powerpoint/2010/main" val="3520175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67694" y="8466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11" name="Title 1"/>
          <p:cNvSpPr>
            <a:spLocks noGrp="1"/>
          </p:cNvSpPr>
          <p:nvPr>
            <p:ph type="ctrTitle" hasCustomPrompt="1"/>
          </p:nvPr>
        </p:nvSpPr>
        <p:spPr>
          <a:xfrm>
            <a:off x="350760" y="345077"/>
            <a:ext cx="6993467" cy="1212791"/>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5" name="Rectangle 24"/>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cxnSp>
        <p:nvCxnSpPr>
          <p:cNvPr id="26"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45"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95931" y="6638153"/>
            <a:ext cx="671717" cy="126295"/>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1539902993"/>
      </p:ext>
    </p:extLst>
  </p:cSld>
  <p:clrMapOvr>
    <a:masterClrMapping/>
  </p:clrMapOvr>
  <p:extLst>
    <p:ext uri="{DCECCB84-F9BA-43D5-87BE-67443E8EF086}">
      <p15:sldGuideLst xmlns:p15="http://schemas.microsoft.com/office/powerpoint/2012/main">
        <p15:guide id="1" orient="horz" pos="161">
          <p15:clr>
            <a:srgbClr val="FBAE40"/>
          </p15:clr>
        </p15:guide>
        <p15:guide id="2" pos="164">
          <p15:clr>
            <a:srgbClr val="FBAE40"/>
          </p15:clr>
        </p15:guide>
        <p15:guide id="3" orient="horz" pos="3078">
          <p15:clr>
            <a:srgbClr val="FBAE40"/>
          </p15:clr>
        </p15:guide>
        <p15:guide id="4" pos="559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3542333" y="1"/>
            <a:ext cx="8669812" cy="6270172"/>
          </a:xfrm>
          <a:prstGeom prst="rect">
            <a:avLst/>
          </a:prstGeom>
        </p:spPr>
      </p:pic>
      <p:sp>
        <p:nvSpPr>
          <p:cNvPr id="21" name="object 5"/>
          <p:cNvSpPr/>
          <p:nvPr userDrawn="1"/>
        </p:nvSpPr>
        <p:spPr>
          <a:xfrm>
            <a:off x="11242677" y="2976559"/>
            <a:ext cx="617127" cy="61712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endParaRPr sz="2400">
              <a:latin typeface="Arial" panose="020B0604020202020204" pitchFamily="34" charset="0"/>
              <a:cs typeface="Arial" panose="020B0604020202020204" pitchFamily="34" charset="0"/>
            </a:endParaRPr>
          </a:p>
        </p:txBody>
      </p:sp>
      <p:sp>
        <p:nvSpPr>
          <p:cNvPr id="26" name="object 5"/>
          <p:cNvSpPr/>
          <p:nvPr userDrawn="1"/>
        </p:nvSpPr>
        <p:spPr>
          <a:xfrm>
            <a:off x="10298689" y="4759389"/>
            <a:ext cx="522007" cy="522008"/>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endParaRPr sz="2400">
              <a:latin typeface="Arial" panose="020B0604020202020204" pitchFamily="34" charset="0"/>
              <a:cs typeface="Arial" panose="020B0604020202020204" pitchFamily="34" charset="0"/>
            </a:endParaRPr>
          </a:p>
        </p:txBody>
      </p:sp>
      <p:sp>
        <p:nvSpPr>
          <p:cNvPr id="27" name="object 5"/>
          <p:cNvSpPr/>
          <p:nvPr userDrawn="1"/>
        </p:nvSpPr>
        <p:spPr>
          <a:xfrm>
            <a:off x="8108140" y="2183592"/>
            <a:ext cx="477059" cy="477059"/>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endParaRPr sz="2400">
              <a:latin typeface="Arial" panose="020B0604020202020204" pitchFamily="34" charset="0"/>
              <a:cs typeface="Arial" panose="020B0604020202020204" pitchFamily="34" charset="0"/>
            </a:endParaRPr>
          </a:p>
        </p:txBody>
      </p:sp>
      <p:sp>
        <p:nvSpPr>
          <p:cNvPr id="28" name="object 5"/>
          <p:cNvSpPr/>
          <p:nvPr userDrawn="1"/>
        </p:nvSpPr>
        <p:spPr>
          <a:xfrm>
            <a:off x="7256836" y="4174848"/>
            <a:ext cx="463827" cy="46382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endParaRPr sz="2400">
              <a:latin typeface="Arial" panose="020B0604020202020204" pitchFamily="34" charset="0"/>
              <a:cs typeface="Arial" panose="020B0604020202020204" pitchFamily="34" charset="0"/>
            </a:endParaRPr>
          </a:p>
        </p:txBody>
      </p:sp>
      <p:sp>
        <p:nvSpPr>
          <p:cNvPr id="29" name="object 5"/>
          <p:cNvSpPr/>
          <p:nvPr userDrawn="1"/>
        </p:nvSpPr>
        <p:spPr>
          <a:xfrm>
            <a:off x="8509001" y="3345759"/>
            <a:ext cx="320676" cy="32067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endParaRPr sz="2400">
              <a:latin typeface="Arial" panose="020B0604020202020204" pitchFamily="34" charset="0"/>
              <a:cs typeface="Arial" panose="020B0604020202020204" pitchFamily="34" charset="0"/>
            </a:endParaRPr>
          </a:p>
        </p:txBody>
      </p:sp>
      <p:sp>
        <p:nvSpPr>
          <p:cNvPr id="16" name="Title 1"/>
          <p:cNvSpPr>
            <a:spLocks noGrp="1"/>
          </p:cNvSpPr>
          <p:nvPr>
            <p:ph type="ctrTitle" hasCustomPrompt="1"/>
          </p:nvPr>
        </p:nvSpPr>
        <p:spPr>
          <a:xfrm>
            <a:off x="338667" y="2353656"/>
            <a:ext cx="7378700" cy="3756689"/>
          </a:xfrm>
          <a:prstGeom prst="rect">
            <a:avLst/>
          </a:prstGeom>
          <a:noFill/>
        </p:spPr>
        <p:txBody>
          <a:bodyPr wrap="square" lIns="0" rtlCol="0" anchor="t" anchorCtr="0">
            <a:noAutofit/>
          </a:bodyPr>
          <a:lstStyle>
            <a:lvl1pPr marL="0" algn="l">
              <a:lnSpc>
                <a:spcPct val="98000"/>
              </a:lnSpc>
              <a:tabLst>
                <a:tab pos="609585" algn="l"/>
              </a:tabLst>
              <a:defRPr lang="en-US" sz="48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name </a:t>
            </a:r>
            <a:br>
              <a:rPr lang="en-US" dirty="0"/>
            </a:br>
            <a:r>
              <a:rPr lang="en-US" dirty="0"/>
              <a:t>here in</a:t>
            </a:r>
            <a:br>
              <a:rPr lang="en-US" dirty="0"/>
            </a:br>
            <a:r>
              <a:rPr lang="en-US" dirty="0"/>
              <a:t>three lines</a:t>
            </a: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9981" t="11774" r="9918" b="11902"/>
          <a:stretch/>
        </p:blipFill>
        <p:spPr>
          <a:xfrm>
            <a:off x="296595" y="570957"/>
            <a:ext cx="1403352" cy="1122892"/>
          </a:xfrm>
          <a:prstGeom prst="rect">
            <a:avLst/>
          </a:prstGeom>
        </p:spPr>
      </p:pic>
    </p:spTree>
    <p:extLst>
      <p:ext uri="{BB962C8B-B14F-4D97-AF65-F5344CB8AC3E}">
        <p14:creationId xmlns:p14="http://schemas.microsoft.com/office/powerpoint/2010/main" val="384832083"/>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7_Content">
    <p:bg>
      <p:bgRef idx="1001">
        <a:schemeClr val="bg1"/>
      </p:bgRef>
    </p:bg>
    <p:spTree>
      <p:nvGrpSpPr>
        <p:cNvPr id="1" name=""/>
        <p:cNvGrpSpPr/>
        <p:nvPr/>
      </p:nvGrpSpPr>
      <p:grpSpPr>
        <a:xfrm>
          <a:off x="0" y="0"/>
          <a:ext cx="0" cy="0"/>
          <a:chOff x="0" y="0"/>
          <a:chExt cx="0" cy="0"/>
        </a:xfrm>
      </p:grpSpPr>
      <p:sp>
        <p:nvSpPr>
          <p:cNvPr id="18" name="Picture Placeholder 9">
            <a:extLst>
              <a:ext uri="{FF2B5EF4-FFF2-40B4-BE49-F238E27FC236}">
                <a16:creationId xmlns:a16="http://schemas.microsoft.com/office/drawing/2014/main" id="{1F740108-957C-43E6-8FF5-B7D579A83F7B}"/>
              </a:ext>
            </a:extLst>
          </p:cNvPr>
          <p:cNvSpPr>
            <a:spLocks noGrp="1"/>
          </p:cNvSpPr>
          <p:nvPr>
            <p:ph type="pic" sz="quarter" idx="20" hasCustomPrompt="1"/>
          </p:nvPr>
        </p:nvSpPr>
        <p:spPr>
          <a:xfrm>
            <a:off x="0" y="1"/>
            <a:ext cx="12192000" cy="6576484"/>
          </a:xfrm>
          <a:prstGeom prst="rect">
            <a:avLst/>
          </a:prstGeom>
        </p:spPr>
        <p:txBody>
          <a:bodyPr anchor="ctr" anchorCtr="0">
            <a:noAutofit/>
          </a:bodyPr>
          <a:lstStyle>
            <a:lvl1pPr marL="0" indent="0" algn="ctr">
              <a:lnSpc>
                <a:spcPct val="100000"/>
              </a:lnSpc>
              <a:spcBef>
                <a:spcPts val="0"/>
              </a:spcBef>
              <a:buNone/>
              <a:defRPr sz="2133" baseline="0">
                <a:solidFill>
                  <a:schemeClr val="accent2"/>
                </a:solidFill>
                <a:latin typeface="Arial" panose="020B0604020202020204" pitchFamily="34" charset="0"/>
                <a:cs typeface="Arial" panose="020B0604020202020204" pitchFamily="34" charset="0"/>
              </a:defRPr>
            </a:lvl1pPr>
          </a:lstStyle>
          <a:p>
            <a:r>
              <a:rPr lang="en-US" dirty="0"/>
              <a:t>Click icon to add background image</a:t>
            </a:r>
          </a:p>
        </p:txBody>
      </p:sp>
      <p:sp>
        <p:nvSpPr>
          <p:cNvPr id="6" name="Footer Placeholder 4">
            <a:extLst>
              <a:ext uri="{FF2B5EF4-FFF2-40B4-BE49-F238E27FC236}">
                <a16:creationId xmlns:a16="http://schemas.microsoft.com/office/drawing/2014/main" id="{17C9DE47-B2EC-4D22-89C4-E545E4AFB80A}"/>
              </a:ext>
            </a:extLst>
          </p:cNvPr>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00000"/>
              </a:lnSpc>
              <a:spcBef>
                <a:spcPts val="0"/>
              </a:spcBef>
            </a:pPr>
            <a:r>
              <a:rPr lang="en-US" sz="933" b="0" u="none" dirty="0">
                <a:solidFill>
                  <a:schemeClr val="accent2"/>
                </a:solidFill>
                <a:latin typeface="Arial" panose="020B0604020202020204" pitchFamily="34" charset="0"/>
                <a:cs typeface="Arial" panose="020B0604020202020204" pitchFamily="34" charset="0"/>
              </a:rPr>
              <a:t>©</a:t>
            </a:r>
          </a:p>
        </p:txBody>
      </p:sp>
      <p:sp>
        <p:nvSpPr>
          <p:cNvPr id="7" name="Freeform 5">
            <a:extLst>
              <a:ext uri="{FF2B5EF4-FFF2-40B4-BE49-F238E27FC236}">
                <a16:creationId xmlns:a16="http://schemas.microsoft.com/office/drawing/2014/main" id="{18858608-8315-48FD-896F-3BFECBC3AC14}"/>
              </a:ext>
            </a:extLst>
          </p:cNvPr>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pPr>
              <a:lnSpc>
                <a:spcPct val="100000"/>
              </a:lnSpc>
              <a:spcBef>
                <a:spcPts val="0"/>
              </a:spcBef>
            </a:pPr>
            <a:endParaRPr lang="en-US" sz="2400" dirty="0"/>
          </a:p>
        </p:txBody>
      </p:sp>
      <p:sp>
        <p:nvSpPr>
          <p:cNvPr id="9" name="TextBox 8">
            <a:extLst>
              <a:ext uri="{FF2B5EF4-FFF2-40B4-BE49-F238E27FC236}">
                <a16:creationId xmlns:a16="http://schemas.microsoft.com/office/drawing/2014/main" id="{BA787F2A-45F8-4DC5-A654-C65D8F3799B9}"/>
              </a:ext>
            </a:extLst>
          </p:cNvPr>
          <p:cNvSpPr txBox="1"/>
          <p:nvPr userDrawn="1"/>
        </p:nvSpPr>
        <p:spPr>
          <a:xfrm>
            <a:off x="11019559" y="6578026"/>
            <a:ext cx="818116" cy="215444"/>
          </a:xfrm>
          <a:prstGeom prst="rect">
            <a:avLst/>
          </a:prstGeom>
          <a:noFill/>
        </p:spPr>
        <p:txBody>
          <a:bodyPr wrap="square" rtlCol="0">
            <a:spAutoFit/>
          </a:bodyPr>
          <a:lstStyle/>
          <a:p>
            <a:pPr algn="ctr">
              <a:lnSpc>
                <a:spcPct val="100000"/>
              </a:lnSpc>
              <a:spcBef>
                <a:spcPts val="0"/>
              </a:spcBef>
            </a:pPr>
            <a:r>
              <a:rPr lang="en-US" sz="800" dirty="0">
                <a:solidFill>
                  <a:schemeClr val="accent2"/>
                </a:solidFill>
                <a:latin typeface="Arial" panose="020B0604020202020204" pitchFamily="34" charset="0"/>
                <a:cs typeface="Arial" panose="020B0604020202020204" pitchFamily="34" charset="0"/>
              </a:rPr>
              <a:t>confidential</a:t>
            </a:r>
          </a:p>
        </p:txBody>
      </p:sp>
      <p:sp>
        <p:nvSpPr>
          <p:cNvPr id="10" name="Shape 257">
            <a:extLst>
              <a:ext uri="{FF2B5EF4-FFF2-40B4-BE49-F238E27FC236}">
                <a16:creationId xmlns:a16="http://schemas.microsoft.com/office/drawing/2014/main" id="{8E973365-117F-475A-AB8F-AA2762E189B9}"/>
              </a:ext>
            </a:extLst>
          </p:cNvPr>
          <p:cNvSpPr txBox="1">
            <a:spLocks/>
          </p:cNvSpPr>
          <p:nvPr userDrawn="1"/>
        </p:nvSpPr>
        <p:spPr>
          <a:xfrm>
            <a:off x="11826625" y="6574323"/>
            <a:ext cx="346283" cy="259900"/>
          </a:xfrm>
          <a:prstGeom prst="rect">
            <a:avLst/>
          </a:prstGeom>
          <a:noFill/>
          <a:extLst>
            <a:ext uri="{C572A759-6A51-4108-AA02-DFA0A04FC94B}">
              <ma14:wrappingTextBoxFlag xmlns="" xmlns:ma14="http://schemas.microsoft.com/office/mac/drawingml/2011/main"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lnSpc>
                <a:spcPct val="100000"/>
              </a:lnSpc>
              <a:spcBef>
                <a:spcPts val="0"/>
              </a:spcBef>
            </a:pPr>
            <a:fld id="{86CB4B4D-7CA3-9044-876B-883B54F8677D}" type="slidenum">
              <a:rPr lang="en-GB" sz="800" noProof="0" smtClean="0">
                <a:latin typeface="Arial" panose="020B0604020202020204" pitchFamily="34" charset="0"/>
                <a:cs typeface="Arial" panose="020B0604020202020204" pitchFamily="34" charset="0"/>
                <a:sym typeface="Arial"/>
              </a:rPr>
              <a:pPr lvl="0">
                <a:lnSpc>
                  <a:spcPct val="100000"/>
                </a:lnSpc>
                <a:spcBef>
                  <a:spcPts val="0"/>
                </a:spcBef>
              </a:pPr>
              <a:t>‹#›</a:t>
            </a:fld>
            <a:endParaRPr lang="en-GB" sz="800" noProof="0" dirty="0">
              <a:latin typeface="Arial" panose="020B0604020202020204" pitchFamily="34" charset="0"/>
              <a:cs typeface="Arial" panose="020B0604020202020204" pitchFamily="34" charset="0"/>
              <a:sym typeface="Arial"/>
            </a:endParaRPr>
          </a:p>
        </p:txBody>
      </p:sp>
      <p:sp>
        <p:nvSpPr>
          <p:cNvPr id="11" name="Text Placeholder 2">
            <a:extLst>
              <a:ext uri="{FF2B5EF4-FFF2-40B4-BE49-F238E27FC236}">
                <a16:creationId xmlns:a16="http://schemas.microsoft.com/office/drawing/2014/main" id="{6F6D6F73-61F7-40D0-B7F3-7209E4D80E38}"/>
              </a:ext>
            </a:extLst>
          </p:cNvPr>
          <p:cNvSpPr>
            <a:spLocks noGrp="1"/>
          </p:cNvSpPr>
          <p:nvPr>
            <p:ph type="body" sz="quarter" idx="14" hasCustomPrompt="1"/>
          </p:nvPr>
        </p:nvSpPr>
        <p:spPr>
          <a:xfrm>
            <a:off x="520701" y="381001"/>
            <a:ext cx="4652433" cy="1117600"/>
          </a:xfrm>
        </p:spPr>
        <p:txBody>
          <a:bodyPr lIns="0"/>
          <a:lstStyle>
            <a:lvl1pPr marL="0" indent="0">
              <a:lnSpc>
                <a:spcPct val="100000"/>
              </a:lnSpc>
              <a:spcBef>
                <a:spcPts val="0"/>
              </a:spcBef>
              <a:buFontTx/>
              <a:buNone/>
              <a:defRPr sz="2667" b="1">
                <a:solidFill>
                  <a:schemeClr val="bg1"/>
                </a:solidFill>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dirty="0"/>
              <a:t>Title text here</a:t>
            </a:r>
          </a:p>
        </p:txBody>
      </p:sp>
      <p:sp>
        <p:nvSpPr>
          <p:cNvPr id="20" name="Text Placeholder 2">
            <a:extLst>
              <a:ext uri="{FF2B5EF4-FFF2-40B4-BE49-F238E27FC236}">
                <a16:creationId xmlns:a16="http://schemas.microsoft.com/office/drawing/2014/main" id="{EA926441-46CB-4309-9B9B-404B1B3167BB}"/>
              </a:ext>
            </a:extLst>
          </p:cNvPr>
          <p:cNvSpPr>
            <a:spLocks noGrp="1"/>
          </p:cNvSpPr>
          <p:nvPr>
            <p:ph type="body" sz="quarter" idx="10" hasCustomPrompt="1"/>
          </p:nvPr>
        </p:nvSpPr>
        <p:spPr>
          <a:xfrm>
            <a:off x="520700" y="1701800"/>
            <a:ext cx="4652432" cy="1353157"/>
          </a:xfrm>
        </p:spPr>
        <p:txBody>
          <a:bodyPr lIns="0"/>
          <a:lstStyle>
            <a:lvl1pPr marL="0" indent="0" algn="l" defTabSz="2438339" rtl="0" eaLnBrk="1" latinLnBrk="0" hangingPunct="1">
              <a:lnSpc>
                <a:spcPct val="100000"/>
              </a:lnSpc>
              <a:spcBef>
                <a:spcPts val="0"/>
              </a:spcBef>
              <a:buFont typeface="Arial" panose="020B0604020202020204" pitchFamily="34" charset="0"/>
              <a:buNone/>
              <a:defRPr lang="en-US" sz="1600" b="0" kern="1200" dirty="0" smtClean="0">
                <a:solidFill>
                  <a:schemeClr val="tx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Click to add text</a:t>
            </a:r>
          </a:p>
        </p:txBody>
      </p:sp>
      <p:grpSp>
        <p:nvGrpSpPr>
          <p:cNvPr id="19" name="Group 18"/>
          <p:cNvGrpSpPr/>
          <p:nvPr userDrawn="1"/>
        </p:nvGrpSpPr>
        <p:grpSpPr>
          <a:xfrm>
            <a:off x="95931" y="6638153"/>
            <a:ext cx="671717" cy="126295"/>
            <a:chOff x="6014087" y="4646472"/>
            <a:chExt cx="503788" cy="94721"/>
          </a:xfrm>
        </p:grpSpPr>
        <p:sp>
          <p:nvSpPr>
            <p:cNvPr id="21" name="Oval 20"/>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rPr>
                <a:t> </a:t>
              </a:r>
            </a:p>
          </p:txBody>
        </p:sp>
        <p:sp>
          <p:nvSpPr>
            <p:cNvPr id="22" name="Oval 21"/>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endParaRPr>
            </a:p>
          </p:txBody>
        </p:sp>
        <p:sp>
          <p:nvSpPr>
            <p:cNvPr id="23" name="Oval 22"/>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endParaRPr>
            </a:p>
          </p:txBody>
        </p:sp>
        <p:sp>
          <p:nvSpPr>
            <p:cNvPr id="24" name="Oval 23"/>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endParaRPr>
            </a:p>
          </p:txBody>
        </p:sp>
        <p:sp>
          <p:nvSpPr>
            <p:cNvPr id="25" name="Oval 24"/>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32701815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40">
          <p15:clr>
            <a:srgbClr val="FBAE40"/>
          </p15:clr>
        </p15:guide>
        <p15:guide id="2" orient="horz" pos="180">
          <p15:clr>
            <a:srgbClr val="FBAE40"/>
          </p15:clr>
        </p15:guide>
        <p15:guide id="3" pos="5520">
          <p15:clr>
            <a:srgbClr val="FBAE40"/>
          </p15:clr>
        </p15:guide>
        <p15:guide id="4" orient="horz" pos="612">
          <p15:clr>
            <a:srgbClr val="FBAE40"/>
          </p15:clr>
        </p15:guide>
        <p15:guide id="5" orient="horz" pos="708">
          <p15:clr>
            <a:srgbClr val="FBAE40"/>
          </p15:clr>
        </p15:guide>
        <p15:guide id="6" orient="horz" pos="310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hank you_optional">
    <p:bg>
      <p:bgPr>
        <a:solidFill>
          <a:srgbClr val="F2F2F2"/>
        </a:solidFill>
        <a:effectLst/>
      </p:bgPr>
    </p:bg>
    <p:spTree>
      <p:nvGrpSpPr>
        <p:cNvPr id="1" name=""/>
        <p:cNvGrpSpPr/>
        <p:nvPr/>
      </p:nvGrpSpPr>
      <p:grpSpPr>
        <a:xfrm>
          <a:off x="0" y="0"/>
          <a:ext cx="0" cy="0"/>
          <a:chOff x="0" y="0"/>
          <a:chExt cx="0" cy="0"/>
        </a:xfrm>
      </p:grpSpPr>
      <p:cxnSp>
        <p:nvCxnSpPr>
          <p:cNvPr id="21" name="Straight Connector 20"/>
          <p:cNvCxnSpPr>
            <a:cxnSpLocks/>
          </p:cNvCxnSpPr>
          <p:nvPr userDrawn="1"/>
        </p:nvCxnSpPr>
        <p:spPr>
          <a:xfrm>
            <a:off x="5026447" y="2528304"/>
            <a:ext cx="0" cy="1799491"/>
          </a:xfrm>
          <a:prstGeom prst="line">
            <a:avLst/>
          </a:prstGeom>
          <a:ln w="19050">
            <a:solidFill>
              <a:schemeClr val="bg2">
                <a:lumMod val="50000"/>
              </a:schemeClr>
            </a:solidFill>
            <a:miter lim="400000"/>
          </a:ln>
        </p:spPr>
      </p:cxnSp>
      <p:sp>
        <p:nvSpPr>
          <p:cNvPr id="16" name="Title 1"/>
          <p:cNvSpPr>
            <a:spLocks noGrp="1"/>
          </p:cNvSpPr>
          <p:nvPr>
            <p:ph type="ctrTitle" hasCustomPrompt="1"/>
          </p:nvPr>
        </p:nvSpPr>
        <p:spPr>
          <a:xfrm>
            <a:off x="5689599" y="2669555"/>
            <a:ext cx="7315200" cy="1554480"/>
          </a:xfrm>
          <a:prstGeom prst="rect">
            <a:avLst/>
          </a:prstGeom>
          <a:noFill/>
        </p:spPr>
        <p:txBody>
          <a:bodyPr wrap="square" rtlCol="0" anchor="ctr">
            <a:noAutofit/>
          </a:bodyPr>
          <a:lstStyle>
            <a:lvl1pPr marL="0" algn="l">
              <a:defRPr lang="en-US" sz="48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Thank You						 </a:t>
            </a:r>
            <a:br>
              <a:rPr lang="en-US" dirty="0"/>
            </a:br>
            <a:r>
              <a:rPr lang="en-US" dirty="0"/>
              <a:t>for your time					</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1917141"/>
            <a:ext cx="3643200" cy="3059307"/>
          </a:xfrm>
          <a:prstGeom prst="rect">
            <a:avLst/>
          </a:prstGeom>
        </p:spPr>
      </p:pic>
    </p:spTree>
    <p:extLst>
      <p:ext uri="{BB962C8B-B14F-4D97-AF65-F5344CB8AC3E}">
        <p14:creationId xmlns:p14="http://schemas.microsoft.com/office/powerpoint/2010/main" val="2550413608"/>
      </p:ext>
    </p:extLst>
  </p:cSld>
  <p:clrMapOvr>
    <a:masterClrMapping/>
  </p:clrMapOvr>
  <p:extLst>
    <p:ext uri="{DCECCB84-F9BA-43D5-87BE-67443E8EF086}">
      <p15:sldGuideLst xmlns:p15="http://schemas.microsoft.com/office/powerpoint/2012/main">
        <p15:guide id="1" pos="451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350760" y="345077"/>
            <a:ext cx="6993467" cy="1212791"/>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367695" y="1588853"/>
            <a:ext cx="11468707" cy="338668"/>
          </a:xfrm>
        </p:spPr>
        <p:txBody>
          <a:bodyPr/>
          <a:lstStyle>
            <a:lvl1pPr marL="0" indent="0" algn="l" defTabSz="2438339" rtl="0" eaLnBrk="1" latinLnBrk="0" hangingPunct="1">
              <a:lnSpc>
                <a:spcPct val="90000"/>
              </a:lnSpc>
              <a:spcBef>
                <a:spcPts val="2667"/>
              </a:spcBef>
              <a:buFont typeface="Arial" panose="020B0604020202020204" pitchFamily="34" charset="0"/>
              <a:buNone/>
              <a:defRPr lang="en-US" sz="1867"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Heading</a:t>
            </a:r>
          </a:p>
        </p:txBody>
      </p:sp>
      <p:sp>
        <p:nvSpPr>
          <p:cNvPr id="16" name="Text Placeholder 2"/>
          <p:cNvSpPr>
            <a:spLocks noGrp="1"/>
          </p:cNvSpPr>
          <p:nvPr>
            <p:ph type="body" sz="quarter" idx="12" hasCustomPrompt="1"/>
          </p:nvPr>
        </p:nvSpPr>
        <p:spPr>
          <a:xfrm>
            <a:off x="367694" y="8466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sp>
        <p:nvSpPr>
          <p:cNvPr id="31" name="Rectangle 30"/>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32" name="Lige forbindelse 8"/>
          <p:cNvCxnSpPr>
            <a:cxnSpLocks/>
          </p:cNvCxnSpPr>
          <p:nvPr userDrawn="1"/>
        </p:nvCxnSpPr>
        <p:spPr>
          <a:xfrm>
            <a:off x="10533002"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dirty="0">
                <a:solidFill>
                  <a:schemeClr val="accent2"/>
                </a:solidFill>
                <a:latin typeface="Arial" panose="020B0604020202020204" pitchFamily="34" charset="0"/>
                <a:cs typeface="Arial" panose="020B0604020202020204" pitchFamily="34" charset="0"/>
              </a:rPr>
              <a:t>©</a:t>
            </a:r>
          </a:p>
        </p:txBody>
      </p:sp>
      <p:sp>
        <p:nvSpPr>
          <p:cNvPr id="40" name="Freeform 5"/>
          <p:cNvSpPr>
            <a:spLocks noEditPoints="1"/>
          </p:cNvSpPr>
          <p:nvPr userDrawn="1"/>
        </p:nvSpPr>
        <p:spPr bwMode="auto">
          <a:xfrm>
            <a:off x="10669363" y="6637406"/>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41" name="TextBox 40"/>
          <p:cNvSpPr txBox="1"/>
          <p:nvPr userDrawn="1"/>
        </p:nvSpPr>
        <p:spPr>
          <a:xfrm>
            <a:off x="11019559" y="6578026"/>
            <a:ext cx="818116" cy="215444"/>
          </a:xfrm>
          <a:prstGeom prst="rect">
            <a:avLst/>
          </a:prstGeom>
          <a:noFill/>
        </p:spPr>
        <p:txBody>
          <a:bodyPr wrap="square" rtlCol="0">
            <a:spAutoFit/>
          </a:bodyPr>
          <a:lstStyle/>
          <a:p>
            <a:pPr algn="ctr"/>
            <a:r>
              <a:rPr lang="en-US" sz="800" dirty="0">
                <a:solidFill>
                  <a:schemeClr val="accent2"/>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dirty="0">
              <a:latin typeface="Arial" panose="020B0604020202020204" pitchFamily="34" charset="0"/>
              <a:cs typeface="Arial" panose="020B0604020202020204" pitchFamily="34" charset="0"/>
              <a:sym typeface="Arial"/>
            </a:endParaRPr>
          </a:p>
        </p:txBody>
      </p:sp>
      <p:grpSp>
        <p:nvGrpSpPr>
          <p:cNvPr id="25" name="Group 24"/>
          <p:cNvGrpSpPr/>
          <p:nvPr userDrawn="1"/>
        </p:nvGrpSpPr>
        <p:grpSpPr>
          <a:xfrm>
            <a:off x="95931" y="6638153"/>
            <a:ext cx="671717" cy="126295"/>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dirty="0"/>
                <a:t> </a:t>
              </a:r>
            </a:p>
          </p:txBody>
        </p:sp>
        <p:sp>
          <p:nvSpPr>
            <p:cNvPr id="27" name="Oval 26"/>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8" name="Oval 27"/>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9" name="Oval 28"/>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30" name="Oval 29"/>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220670088"/>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guide id="3" pos="559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4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61727"/>
            <a:ext cx="10972800" cy="615215"/>
          </a:xfrm>
          <a:prstGeom prst="rect">
            <a:avLst/>
          </a:prstGeom>
          <a:noFill/>
          <a:ln w="9525">
            <a:noFill/>
            <a:miter lim="800000"/>
            <a:headEnd/>
            <a:tailEnd/>
          </a:ln>
        </p:spPr>
        <p:txBody>
          <a:bodyPr vert="horz" wrap="square" lIns="91422" tIns="45711" rIns="91422" bIns="45711"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Click to edit Master title style</a:t>
            </a:r>
          </a:p>
        </p:txBody>
      </p:sp>
      <p:sp>
        <p:nvSpPr>
          <p:cNvPr id="6" name="Text Placeholder 2"/>
          <p:cNvSpPr>
            <a:spLocks noGrp="1"/>
          </p:cNvSpPr>
          <p:nvPr>
            <p:ph idx="1"/>
          </p:nvPr>
        </p:nvSpPr>
        <p:spPr>
          <a:xfrm>
            <a:off x="609600" y="1144967"/>
            <a:ext cx="10972800" cy="5148260"/>
          </a:xfrm>
          <a:prstGeom prst="rect">
            <a:avLst/>
          </a:prstGeom>
        </p:spPr>
        <p:txBody>
          <a:bodyPr anchor="t">
            <a:normAutofit/>
          </a:bodyPr>
          <a:lstStyle>
            <a:lvl1pPr>
              <a:defRPr sz="3200"/>
            </a:lvl1pPr>
            <a:lvl2pPr>
              <a:defRPr sz="2667"/>
            </a:lvl2pPr>
            <a:lvl3pPr>
              <a:defRPr sz="1867"/>
            </a:lvl3pPr>
            <a:lvl4pPr>
              <a:defRPr sz="1600"/>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774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1" y="345078"/>
            <a:ext cx="9550400" cy="1212791"/>
          </a:xfrm>
          <a:prstGeom prst="rect">
            <a:avLst/>
          </a:prstGeom>
          <a:noFill/>
        </p:spPr>
        <p:txBody>
          <a:bodyPr wrap="square" lIns="0" rtlCol="0" anchor="t" anchorCtr="0">
            <a:noAutofit/>
          </a:bodyPr>
          <a:lstStyle>
            <a:lvl1pPr marL="0" algn="l">
              <a:lnSpc>
                <a:spcPct val="98000"/>
              </a:lnSpc>
              <a:tabLst>
                <a:tab pos="609570" algn="l"/>
              </a:tabLst>
              <a:defRPr lang="en-US" sz="3467" u="sng" dirty="0">
                <a:solidFill>
                  <a:schemeClr val="tx2"/>
                </a:solidFill>
                <a:latin typeface="+mj-lt"/>
                <a:ea typeface="+mn-ea"/>
                <a:cs typeface="Arial"/>
              </a:defRPr>
            </a:lvl1pPr>
          </a:lstStyle>
          <a:p>
            <a:pPr marL="0" lvl="0" algn="l"/>
            <a:r>
              <a:rPr lang="en-US" dirty="0"/>
              <a:t>Click to add title</a:t>
            </a:r>
            <a:br>
              <a:rPr lang="en-US" dirty="0"/>
            </a:br>
            <a:r>
              <a:rPr lang="en-US" dirty="0"/>
              <a:t>in two lines</a:t>
            </a:r>
          </a:p>
        </p:txBody>
      </p:sp>
      <p:sp>
        <p:nvSpPr>
          <p:cNvPr id="8" name="Footer Placeholder 4"/>
          <p:cNvSpPr txBox="1">
            <a:spLocks/>
          </p:cNvSpPr>
          <p:nvPr userDrawn="1"/>
        </p:nvSpPr>
        <p:spPr>
          <a:xfrm>
            <a:off x="9516140" y="6639316"/>
            <a:ext cx="704187"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a:solidFill>
                  <a:srgbClr val="646363"/>
                </a:solidFill>
              </a:rPr>
              <a:t>© 2019  Company</a:t>
            </a:r>
          </a:p>
        </p:txBody>
      </p:sp>
      <p:sp>
        <p:nvSpPr>
          <p:cNvPr id="9" name="Footer Placeholder 4"/>
          <p:cNvSpPr txBox="1">
            <a:spLocks/>
          </p:cNvSpPr>
          <p:nvPr userDrawn="1"/>
        </p:nvSpPr>
        <p:spPr>
          <a:xfrm>
            <a:off x="10381716" y="6639316"/>
            <a:ext cx="535845"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a:solidFill>
                  <a:srgbClr val="646363"/>
                </a:solidFill>
              </a:rPr>
              <a:t>Company.com</a:t>
            </a:r>
          </a:p>
        </p:txBody>
      </p:sp>
      <p:sp>
        <p:nvSpPr>
          <p:cNvPr id="10" name="Footer Placeholder 4"/>
          <p:cNvSpPr txBox="1">
            <a:spLocks/>
          </p:cNvSpPr>
          <p:nvPr userDrawn="1"/>
        </p:nvSpPr>
        <p:spPr>
          <a:xfrm>
            <a:off x="11078952" y="6639316"/>
            <a:ext cx="605373"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a:solidFill>
                  <a:srgbClr val="646363"/>
                </a:solidFill>
              </a:rPr>
              <a:t>confidential</a:t>
            </a:r>
          </a:p>
        </p:txBody>
      </p:sp>
      <p:sp>
        <p:nvSpPr>
          <p:cNvPr id="12" name="Rectangle 11"/>
          <p:cNvSpPr/>
          <p:nvPr userDrawn="1"/>
        </p:nvSpPr>
        <p:spPr>
          <a:xfrm>
            <a:off x="11871327" y="6618550"/>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endParaRPr>
          </a:p>
        </p:txBody>
      </p:sp>
      <p:sp>
        <p:nvSpPr>
          <p:cNvPr id="16" name="Text Placeholder 2"/>
          <p:cNvSpPr>
            <a:spLocks noGrp="1"/>
          </p:cNvSpPr>
          <p:nvPr>
            <p:ph type="body" sz="quarter" idx="12" hasCustomPrompt="1"/>
          </p:nvPr>
        </p:nvSpPr>
        <p:spPr>
          <a:xfrm>
            <a:off x="270936" y="79417"/>
            <a:ext cx="1335617" cy="165059"/>
          </a:xfrm>
        </p:spPr>
        <p:txBody>
          <a:bodyPr wrap="none" tIns="0" bIns="0" anchor="ctr" anchorCtr="0"/>
          <a:lstStyle>
            <a:lvl1pPr marL="0" indent="0" algn="l" defTabSz="2438278"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mn-lt"/>
                <a:ea typeface="+mn-ea"/>
                <a:cs typeface="+mn-cs"/>
              </a:defRPr>
            </a:lvl1pPr>
            <a:lvl2pPr marL="0" indent="0" algn="l" defTabSz="2438278"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278"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278"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278"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cxnSp>
        <p:nvCxnSpPr>
          <p:cNvPr id="17" name="Lige forbindelse 8"/>
          <p:cNvCxnSpPr>
            <a:cxnSpLocks/>
          </p:cNvCxnSpPr>
          <p:nvPr userDrawn="1"/>
        </p:nvCxnSpPr>
        <p:spPr>
          <a:xfrm>
            <a:off x="9550399" y="6594996"/>
            <a:ext cx="26448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11845719" y="6583847"/>
            <a:ext cx="262892"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z="800" smtClean="0">
                <a:solidFill>
                  <a:srgbClr val="646363"/>
                </a:solidFill>
                <a:sym typeface="Arial"/>
              </a:rPr>
              <a:pPr/>
              <a:t>‹#›</a:t>
            </a:fld>
            <a:endParaRPr lang="en-GB" sz="800" dirty="0">
              <a:solidFill>
                <a:srgbClr val="646363"/>
              </a:solidFill>
              <a:sym typeface="Arial"/>
            </a:endParaRPr>
          </a:p>
        </p:txBody>
      </p:sp>
    </p:spTree>
    <p:extLst>
      <p:ext uri="{BB962C8B-B14F-4D97-AF65-F5344CB8AC3E}">
        <p14:creationId xmlns:p14="http://schemas.microsoft.com/office/powerpoint/2010/main" val="954468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599C-3FD1-40B1-A68D-CC97ABB08A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A3054F-31E6-4536-9F6D-94C96B022B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C03BC4-7154-43EA-9056-816A068CAF62}"/>
              </a:ext>
            </a:extLst>
          </p:cNvPr>
          <p:cNvSpPr>
            <a:spLocks noGrp="1"/>
          </p:cNvSpPr>
          <p:nvPr>
            <p:ph type="dt" sz="half" idx="10"/>
          </p:nvPr>
        </p:nvSpPr>
        <p:spPr/>
        <p:txBody>
          <a:bodyPr/>
          <a:lstStyle/>
          <a:p>
            <a:fld id="{17C8EA10-CFF8-49DB-A19E-E0FD6E1C7E04}" type="datetimeFigureOut">
              <a:rPr lang="en-US" smtClean="0"/>
              <a:t>7/15/2021</a:t>
            </a:fld>
            <a:endParaRPr lang="en-US"/>
          </a:p>
        </p:txBody>
      </p:sp>
      <p:sp>
        <p:nvSpPr>
          <p:cNvPr id="5" name="Footer Placeholder 4">
            <a:extLst>
              <a:ext uri="{FF2B5EF4-FFF2-40B4-BE49-F238E27FC236}">
                <a16:creationId xmlns:a16="http://schemas.microsoft.com/office/drawing/2014/main" id="{EDA50EEA-5E3F-41B5-8911-84F90A13F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2D0E94-CEF6-4C68-BD54-2D2068A2FF78}"/>
              </a:ext>
            </a:extLst>
          </p:cNvPr>
          <p:cNvSpPr>
            <a:spLocks noGrp="1"/>
          </p:cNvSpPr>
          <p:nvPr>
            <p:ph type="sldNum" sz="quarter" idx="12"/>
          </p:nvPr>
        </p:nvSpPr>
        <p:spPr/>
        <p:txBody>
          <a:bodyPr/>
          <a:lstStyle/>
          <a:p>
            <a:fld id="{20444779-B5E9-4102-A64D-93DCA6528D6D}" type="slidenum">
              <a:rPr lang="en-US" smtClean="0"/>
              <a:t>‹#›</a:t>
            </a:fld>
            <a:endParaRPr lang="en-US"/>
          </a:p>
        </p:txBody>
      </p:sp>
    </p:spTree>
    <p:extLst>
      <p:ext uri="{BB962C8B-B14F-4D97-AF65-F5344CB8AC3E}">
        <p14:creationId xmlns:p14="http://schemas.microsoft.com/office/powerpoint/2010/main" val="21054830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345077"/>
            <a:ext cx="4267200" cy="1212791"/>
          </a:xfrm>
          <a:prstGeom prst="rect">
            <a:avLst/>
          </a:prstGeom>
          <a:noFill/>
        </p:spPr>
        <p:txBody>
          <a:bodyPr wrap="square" lIns="0" rtlCol="0" anchor="t" anchorCtr="0">
            <a:noAutofit/>
          </a:bodyPr>
          <a:lstStyle>
            <a:lvl1pPr marL="0" algn="l">
              <a:lnSpc>
                <a:spcPct val="98000"/>
              </a:lnSpc>
              <a:tabLst>
                <a:tab pos="609585" algn="l"/>
              </a:tabLst>
              <a:defRPr lang="en-US" sz="3467" u="sng" dirty="0">
                <a:solidFill>
                  <a:schemeClr val="tx2"/>
                </a:solidFill>
                <a:latin typeface="+mj-lt"/>
                <a:ea typeface="+mn-ea"/>
                <a:cs typeface="Arial"/>
              </a:defRPr>
            </a:lvl1pPr>
          </a:lstStyle>
          <a:p>
            <a:pPr marL="0" lvl="0" algn="l"/>
            <a:r>
              <a:rPr lang="en-US" dirty="0"/>
              <a:t>Click to add title</a:t>
            </a:r>
            <a:br>
              <a:rPr lang="en-US" dirty="0"/>
            </a:br>
            <a:r>
              <a:rPr lang="en-US" dirty="0"/>
              <a:t>in two lines</a:t>
            </a:r>
          </a:p>
        </p:txBody>
      </p:sp>
      <p:sp>
        <p:nvSpPr>
          <p:cNvPr id="8" name="Footer Placeholder 4"/>
          <p:cNvSpPr txBox="1">
            <a:spLocks/>
          </p:cNvSpPr>
          <p:nvPr userDrawn="1"/>
        </p:nvSpPr>
        <p:spPr>
          <a:xfrm>
            <a:off x="9516139" y="6639315"/>
            <a:ext cx="704187"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b="0" u="none" dirty="0">
                <a:solidFill>
                  <a:schemeClr val="accent2"/>
                </a:solidFill>
              </a:rPr>
              <a:t>© 2019</a:t>
            </a:r>
            <a:r>
              <a:rPr lang="en-US" sz="800" b="0" u="none" baseline="0" dirty="0">
                <a:solidFill>
                  <a:schemeClr val="accent2"/>
                </a:solidFill>
              </a:rPr>
              <a:t> </a:t>
            </a:r>
            <a:r>
              <a:rPr lang="en-US" sz="800" b="0" u="none" dirty="0">
                <a:solidFill>
                  <a:schemeClr val="accent2"/>
                </a:solidFill>
              </a:rPr>
              <a:t> Company</a:t>
            </a:r>
          </a:p>
        </p:txBody>
      </p:sp>
      <p:sp>
        <p:nvSpPr>
          <p:cNvPr id="9" name="Footer Placeholder 4"/>
          <p:cNvSpPr txBox="1">
            <a:spLocks/>
          </p:cNvSpPr>
          <p:nvPr userDrawn="1"/>
        </p:nvSpPr>
        <p:spPr>
          <a:xfrm>
            <a:off x="10381716" y="6639315"/>
            <a:ext cx="535845"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b="0" u="none" dirty="0">
                <a:solidFill>
                  <a:schemeClr val="accent2"/>
                </a:solidFill>
              </a:rPr>
              <a:t>Company.com</a:t>
            </a:r>
          </a:p>
        </p:txBody>
      </p:sp>
      <p:sp>
        <p:nvSpPr>
          <p:cNvPr id="10" name="Footer Placeholder 4"/>
          <p:cNvSpPr txBox="1">
            <a:spLocks/>
          </p:cNvSpPr>
          <p:nvPr userDrawn="1"/>
        </p:nvSpPr>
        <p:spPr>
          <a:xfrm>
            <a:off x="11078952" y="6639315"/>
            <a:ext cx="605373"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b="0" u="none" dirty="0">
                <a:solidFill>
                  <a:schemeClr val="accent2"/>
                </a:solidFill>
              </a:rPr>
              <a:t>confidential</a:t>
            </a:r>
          </a:p>
        </p:txBody>
      </p:sp>
      <p:sp>
        <p:nvSpPr>
          <p:cNvPr id="12" name="Rectangle 11"/>
          <p:cNvSpPr/>
          <p:nvPr userDrawn="1"/>
        </p:nvSpPr>
        <p:spPr>
          <a:xfrm>
            <a:off x="11871327" y="6618549"/>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 Placeholder 2"/>
          <p:cNvSpPr>
            <a:spLocks noGrp="1"/>
          </p:cNvSpPr>
          <p:nvPr>
            <p:ph type="body" sz="quarter" idx="10" hasCustomPrompt="1"/>
          </p:nvPr>
        </p:nvSpPr>
        <p:spPr>
          <a:xfrm>
            <a:off x="270933" y="1727199"/>
            <a:ext cx="11574784" cy="338668"/>
          </a:xfrm>
        </p:spPr>
        <p:txBody>
          <a:bodyPr/>
          <a:lstStyle>
            <a:lvl1pPr marL="0" indent="0" algn="l" defTabSz="2438339" rtl="0" eaLnBrk="1" latinLnBrk="0" hangingPunct="1">
              <a:lnSpc>
                <a:spcPct val="90000"/>
              </a:lnSpc>
              <a:spcBef>
                <a:spcPts val="2667"/>
              </a:spcBef>
              <a:buFont typeface="Arial" panose="020B0604020202020204" pitchFamily="34" charset="0"/>
              <a:buNone/>
              <a:defRPr lang="en-US" sz="1867" b="1" kern="1200" dirty="0" smtClean="0">
                <a:solidFill>
                  <a:schemeClr val="accent2"/>
                </a:solidFill>
                <a:latin typeface="+mn-lt"/>
                <a:ea typeface="+mn-ea"/>
                <a:cs typeface="+mn-cs"/>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p:ph type="body" sz="quarter" idx="11" hasCustomPrompt="1"/>
          </p:nvPr>
        </p:nvSpPr>
        <p:spPr>
          <a:xfrm>
            <a:off x="270933" y="2232779"/>
            <a:ext cx="11574784" cy="4113468"/>
          </a:xfrm>
        </p:spPr>
        <p:txBody>
          <a:bodyPr/>
          <a:lstStyle>
            <a:lvl1pPr marL="0" indent="0" algn="l" defTabSz="2438339" rtl="0" eaLnBrk="1" latinLnBrk="0" hangingPunct="1">
              <a:lnSpc>
                <a:spcPct val="100000"/>
              </a:lnSpc>
              <a:spcBef>
                <a:spcPts val="800"/>
              </a:spcBef>
              <a:buFont typeface="Arial" panose="020B0604020202020204" pitchFamily="34" charset="0"/>
              <a:buNone/>
              <a:defRPr lang="en-US" sz="1333" b="0" kern="1200" dirty="0" smtClean="0">
                <a:solidFill>
                  <a:schemeClr val="accent2"/>
                </a:solidFill>
                <a:latin typeface="+mn-lt"/>
                <a:ea typeface="+mn-ea"/>
                <a:cs typeface="+mn-cs"/>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a:t>Description text in Dark Grey and 24pt size. </a:t>
            </a:r>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6" name="Text Placeholder 2"/>
          <p:cNvSpPr>
            <a:spLocks noGrp="1"/>
          </p:cNvSpPr>
          <p:nvPr>
            <p:ph type="body" sz="quarter" idx="12" hasCustomPrompt="1"/>
          </p:nvPr>
        </p:nvSpPr>
        <p:spPr>
          <a:xfrm>
            <a:off x="270934" y="79417"/>
            <a:ext cx="1335617" cy="165059"/>
          </a:xfrm>
        </p:spPr>
        <p:txBody>
          <a:bodyPr wrap="none" tIns="0" bIns="0" anchor="ctr" anchorCtr="0"/>
          <a:lstStyle>
            <a:lvl1pPr marL="0" indent="0" algn="l" defTabSz="2438339"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mn-lt"/>
                <a:ea typeface="+mn-ea"/>
                <a:cs typeface="+mn-cs"/>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dirty="0"/>
              <a:t>0.0 Section name</a:t>
            </a:r>
          </a:p>
        </p:txBody>
      </p:sp>
      <p:cxnSp>
        <p:nvCxnSpPr>
          <p:cNvPr id="18" name="Lige forbindelse 8"/>
          <p:cNvCxnSpPr>
            <a:cxnSpLocks/>
          </p:cNvCxnSpPr>
          <p:nvPr userDrawn="1"/>
        </p:nvCxnSpPr>
        <p:spPr>
          <a:xfrm>
            <a:off x="9550399" y="6594996"/>
            <a:ext cx="26448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Shape 257"/>
          <p:cNvSpPr txBox="1">
            <a:spLocks/>
          </p:cNvSpPr>
          <p:nvPr userDrawn="1"/>
        </p:nvSpPr>
        <p:spPr>
          <a:xfrm>
            <a:off x="11845718" y="6583847"/>
            <a:ext cx="262892"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ym typeface="Arial"/>
              </a:rPr>
              <a:pPr lvl="0"/>
              <a:t>‹#›</a:t>
            </a:fld>
            <a:endParaRPr lang="en-GB" sz="800" noProof="0" dirty="0">
              <a:sym typeface="Arial"/>
            </a:endParaRPr>
          </a:p>
        </p:txBody>
      </p:sp>
    </p:spTree>
    <p:extLst>
      <p:ext uri="{BB962C8B-B14F-4D97-AF65-F5344CB8AC3E}">
        <p14:creationId xmlns:p14="http://schemas.microsoft.com/office/powerpoint/2010/main" val="595468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0CA12-D5D4-412D-AD69-9712FDCF48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6B097E-F393-4A44-A9A1-C507588759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2176C9-D262-4BBC-BCD3-DD9B004A2911}"/>
              </a:ext>
            </a:extLst>
          </p:cNvPr>
          <p:cNvSpPr>
            <a:spLocks noGrp="1"/>
          </p:cNvSpPr>
          <p:nvPr>
            <p:ph type="dt" sz="half" idx="10"/>
          </p:nvPr>
        </p:nvSpPr>
        <p:spPr/>
        <p:txBody>
          <a:bodyPr/>
          <a:lstStyle/>
          <a:p>
            <a:fld id="{17C8EA10-CFF8-49DB-A19E-E0FD6E1C7E04}" type="datetimeFigureOut">
              <a:rPr lang="en-US" smtClean="0"/>
              <a:t>7/15/2021</a:t>
            </a:fld>
            <a:endParaRPr lang="en-US"/>
          </a:p>
        </p:txBody>
      </p:sp>
      <p:sp>
        <p:nvSpPr>
          <p:cNvPr id="5" name="Footer Placeholder 4">
            <a:extLst>
              <a:ext uri="{FF2B5EF4-FFF2-40B4-BE49-F238E27FC236}">
                <a16:creationId xmlns:a16="http://schemas.microsoft.com/office/drawing/2014/main" id="{17F5FA53-37B4-4BCF-8ACB-4BEC8E20DE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28DE4-824E-4CB5-A0FC-2942E71945FF}"/>
              </a:ext>
            </a:extLst>
          </p:cNvPr>
          <p:cNvSpPr>
            <a:spLocks noGrp="1"/>
          </p:cNvSpPr>
          <p:nvPr>
            <p:ph type="sldNum" sz="quarter" idx="12"/>
          </p:nvPr>
        </p:nvSpPr>
        <p:spPr/>
        <p:txBody>
          <a:bodyPr/>
          <a:lstStyle/>
          <a:p>
            <a:fld id="{20444779-B5E9-4102-A64D-93DCA6528D6D}" type="slidenum">
              <a:rPr lang="en-US" smtClean="0"/>
              <a:t>‹#›</a:t>
            </a:fld>
            <a:endParaRPr lang="en-US"/>
          </a:p>
        </p:txBody>
      </p:sp>
    </p:spTree>
    <p:extLst>
      <p:ext uri="{BB962C8B-B14F-4D97-AF65-F5344CB8AC3E}">
        <p14:creationId xmlns:p14="http://schemas.microsoft.com/office/powerpoint/2010/main" val="2055612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F9B54-856A-4FD1-B25E-D1357BD350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CB21E-2FC8-4205-B24B-5F736F0416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BB4F5E-290F-4F2B-9A58-D5DFCD346F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6A1E3A-97A9-4BAD-809E-570492DB35A4}"/>
              </a:ext>
            </a:extLst>
          </p:cNvPr>
          <p:cNvSpPr>
            <a:spLocks noGrp="1"/>
          </p:cNvSpPr>
          <p:nvPr>
            <p:ph type="dt" sz="half" idx="10"/>
          </p:nvPr>
        </p:nvSpPr>
        <p:spPr/>
        <p:txBody>
          <a:bodyPr/>
          <a:lstStyle/>
          <a:p>
            <a:fld id="{17C8EA10-CFF8-49DB-A19E-E0FD6E1C7E04}" type="datetimeFigureOut">
              <a:rPr lang="en-US" smtClean="0"/>
              <a:t>7/15/2021</a:t>
            </a:fld>
            <a:endParaRPr lang="en-US"/>
          </a:p>
        </p:txBody>
      </p:sp>
      <p:sp>
        <p:nvSpPr>
          <p:cNvPr id="6" name="Footer Placeholder 5">
            <a:extLst>
              <a:ext uri="{FF2B5EF4-FFF2-40B4-BE49-F238E27FC236}">
                <a16:creationId xmlns:a16="http://schemas.microsoft.com/office/drawing/2014/main" id="{73F63B68-041A-41E7-A2C5-D259D9C965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FE773-79CB-4FD7-93F6-448BAC237CE3}"/>
              </a:ext>
            </a:extLst>
          </p:cNvPr>
          <p:cNvSpPr>
            <a:spLocks noGrp="1"/>
          </p:cNvSpPr>
          <p:nvPr>
            <p:ph type="sldNum" sz="quarter" idx="12"/>
          </p:nvPr>
        </p:nvSpPr>
        <p:spPr/>
        <p:txBody>
          <a:bodyPr/>
          <a:lstStyle/>
          <a:p>
            <a:fld id="{20444779-B5E9-4102-A64D-93DCA6528D6D}" type="slidenum">
              <a:rPr lang="en-US" smtClean="0"/>
              <a:t>‹#›</a:t>
            </a:fld>
            <a:endParaRPr lang="en-US"/>
          </a:p>
        </p:txBody>
      </p:sp>
    </p:spTree>
    <p:extLst>
      <p:ext uri="{BB962C8B-B14F-4D97-AF65-F5344CB8AC3E}">
        <p14:creationId xmlns:p14="http://schemas.microsoft.com/office/powerpoint/2010/main" val="3411335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A057-2633-48C5-8E6A-AD62F9FD52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F8DAAF-9AAD-4681-8642-A1EBA424B4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39B5EA-E2C6-4A88-9E98-8BFBAE02A3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445AE5-A413-43AA-B35F-5CFF993E38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895833-4B44-4EF5-90B0-9E97EDFECC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9D53D6-0DE7-47CA-8CBB-0E6C5BE7D252}"/>
              </a:ext>
            </a:extLst>
          </p:cNvPr>
          <p:cNvSpPr>
            <a:spLocks noGrp="1"/>
          </p:cNvSpPr>
          <p:nvPr>
            <p:ph type="dt" sz="half" idx="10"/>
          </p:nvPr>
        </p:nvSpPr>
        <p:spPr/>
        <p:txBody>
          <a:bodyPr/>
          <a:lstStyle/>
          <a:p>
            <a:fld id="{17C8EA10-CFF8-49DB-A19E-E0FD6E1C7E04}" type="datetimeFigureOut">
              <a:rPr lang="en-US" smtClean="0"/>
              <a:t>7/15/2021</a:t>
            </a:fld>
            <a:endParaRPr lang="en-US"/>
          </a:p>
        </p:txBody>
      </p:sp>
      <p:sp>
        <p:nvSpPr>
          <p:cNvPr id="8" name="Footer Placeholder 7">
            <a:extLst>
              <a:ext uri="{FF2B5EF4-FFF2-40B4-BE49-F238E27FC236}">
                <a16:creationId xmlns:a16="http://schemas.microsoft.com/office/drawing/2014/main" id="{3E194AB8-6E05-4AE1-AFA2-30E06DA19B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E6EB8E-DB7F-418B-AF22-38D41DFE410C}"/>
              </a:ext>
            </a:extLst>
          </p:cNvPr>
          <p:cNvSpPr>
            <a:spLocks noGrp="1"/>
          </p:cNvSpPr>
          <p:nvPr>
            <p:ph type="sldNum" sz="quarter" idx="12"/>
          </p:nvPr>
        </p:nvSpPr>
        <p:spPr/>
        <p:txBody>
          <a:bodyPr/>
          <a:lstStyle/>
          <a:p>
            <a:fld id="{20444779-B5E9-4102-A64D-93DCA6528D6D}" type="slidenum">
              <a:rPr lang="en-US" smtClean="0"/>
              <a:t>‹#›</a:t>
            </a:fld>
            <a:endParaRPr lang="en-US"/>
          </a:p>
        </p:txBody>
      </p:sp>
    </p:spTree>
    <p:extLst>
      <p:ext uri="{BB962C8B-B14F-4D97-AF65-F5344CB8AC3E}">
        <p14:creationId xmlns:p14="http://schemas.microsoft.com/office/powerpoint/2010/main" val="2916908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80DA-D618-4A16-947B-B648837AE7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743081-483D-4A56-AB8E-7BAE8637A369}"/>
              </a:ext>
            </a:extLst>
          </p:cNvPr>
          <p:cNvSpPr>
            <a:spLocks noGrp="1"/>
          </p:cNvSpPr>
          <p:nvPr>
            <p:ph type="dt" sz="half" idx="10"/>
          </p:nvPr>
        </p:nvSpPr>
        <p:spPr/>
        <p:txBody>
          <a:bodyPr/>
          <a:lstStyle/>
          <a:p>
            <a:fld id="{17C8EA10-CFF8-49DB-A19E-E0FD6E1C7E04}" type="datetimeFigureOut">
              <a:rPr lang="en-US" smtClean="0"/>
              <a:t>7/15/2021</a:t>
            </a:fld>
            <a:endParaRPr lang="en-US"/>
          </a:p>
        </p:txBody>
      </p:sp>
      <p:sp>
        <p:nvSpPr>
          <p:cNvPr id="4" name="Footer Placeholder 3">
            <a:extLst>
              <a:ext uri="{FF2B5EF4-FFF2-40B4-BE49-F238E27FC236}">
                <a16:creationId xmlns:a16="http://schemas.microsoft.com/office/drawing/2014/main" id="{0A416F08-64FB-4E91-8267-3763CB50E9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E31664-C53E-4911-B3EE-C459851BEDBF}"/>
              </a:ext>
            </a:extLst>
          </p:cNvPr>
          <p:cNvSpPr>
            <a:spLocks noGrp="1"/>
          </p:cNvSpPr>
          <p:nvPr>
            <p:ph type="sldNum" sz="quarter" idx="12"/>
          </p:nvPr>
        </p:nvSpPr>
        <p:spPr/>
        <p:txBody>
          <a:bodyPr/>
          <a:lstStyle/>
          <a:p>
            <a:fld id="{20444779-B5E9-4102-A64D-93DCA6528D6D}" type="slidenum">
              <a:rPr lang="en-US" smtClean="0"/>
              <a:t>‹#›</a:t>
            </a:fld>
            <a:endParaRPr lang="en-US"/>
          </a:p>
        </p:txBody>
      </p:sp>
    </p:spTree>
    <p:extLst>
      <p:ext uri="{BB962C8B-B14F-4D97-AF65-F5344CB8AC3E}">
        <p14:creationId xmlns:p14="http://schemas.microsoft.com/office/powerpoint/2010/main" val="425643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447723-486E-4799-B817-2BFB50947283}"/>
              </a:ext>
            </a:extLst>
          </p:cNvPr>
          <p:cNvSpPr>
            <a:spLocks noGrp="1"/>
          </p:cNvSpPr>
          <p:nvPr>
            <p:ph type="dt" sz="half" idx="10"/>
          </p:nvPr>
        </p:nvSpPr>
        <p:spPr/>
        <p:txBody>
          <a:bodyPr/>
          <a:lstStyle/>
          <a:p>
            <a:fld id="{17C8EA10-CFF8-49DB-A19E-E0FD6E1C7E04}" type="datetimeFigureOut">
              <a:rPr lang="en-US" smtClean="0"/>
              <a:t>7/15/2021</a:t>
            </a:fld>
            <a:endParaRPr lang="en-US"/>
          </a:p>
        </p:txBody>
      </p:sp>
      <p:sp>
        <p:nvSpPr>
          <p:cNvPr id="3" name="Footer Placeholder 2">
            <a:extLst>
              <a:ext uri="{FF2B5EF4-FFF2-40B4-BE49-F238E27FC236}">
                <a16:creationId xmlns:a16="http://schemas.microsoft.com/office/drawing/2014/main" id="{BE4E62ED-981D-42BE-94E8-D0D37D90A7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D8FB25-DCEE-46B8-A55A-F6FB8CE37917}"/>
              </a:ext>
            </a:extLst>
          </p:cNvPr>
          <p:cNvSpPr>
            <a:spLocks noGrp="1"/>
          </p:cNvSpPr>
          <p:nvPr>
            <p:ph type="sldNum" sz="quarter" idx="12"/>
          </p:nvPr>
        </p:nvSpPr>
        <p:spPr/>
        <p:txBody>
          <a:bodyPr/>
          <a:lstStyle/>
          <a:p>
            <a:fld id="{20444779-B5E9-4102-A64D-93DCA6528D6D}" type="slidenum">
              <a:rPr lang="en-US" smtClean="0"/>
              <a:t>‹#›</a:t>
            </a:fld>
            <a:endParaRPr lang="en-US"/>
          </a:p>
        </p:txBody>
      </p:sp>
    </p:spTree>
    <p:extLst>
      <p:ext uri="{BB962C8B-B14F-4D97-AF65-F5344CB8AC3E}">
        <p14:creationId xmlns:p14="http://schemas.microsoft.com/office/powerpoint/2010/main" val="137476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E8616-57A0-4C03-B45F-EAF35EB07D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4B3BDC-7437-4FEB-A08D-FDF90390D8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597D2C-CE1B-4642-8BED-57BF76ED97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A449B3-8DAD-4B67-B8E4-7B513ED787DF}"/>
              </a:ext>
            </a:extLst>
          </p:cNvPr>
          <p:cNvSpPr>
            <a:spLocks noGrp="1"/>
          </p:cNvSpPr>
          <p:nvPr>
            <p:ph type="dt" sz="half" idx="10"/>
          </p:nvPr>
        </p:nvSpPr>
        <p:spPr/>
        <p:txBody>
          <a:bodyPr/>
          <a:lstStyle/>
          <a:p>
            <a:fld id="{17C8EA10-CFF8-49DB-A19E-E0FD6E1C7E04}" type="datetimeFigureOut">
              <a:rPr lang="en-US" smtClean="0"/>
              <a:t>7/15/2021</a:t>
            </a:fld>
            <a:endParaRPr lang="en-US"/>
          </a:p>
        </p:txBody>
      </p:sp>
      <p:sp>
        <p:nvSpPr>
          <p:cNvPr id="6" name="Footer Placeholder 5">
            <a:extLst>
              <a:ext uri="{FF2B5EF4-FFF2-40B4-BE49-F238E27FC236}">
                <a16:creationId xmlns:a16="http://schemas.microsoft.com/office/drawing/2014/main" id="{F506DA23-C6E1-4D2D-A18B-84B430C6CF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A6FFF4-5F38-46B3-B241-07913F7C2642}"/>
              </a:ext>
            </a:extLst>
          </p:cNvPr>
          <p:cNvSpPr>
            <a:spLocks noGrp="1"/>
          </p:cNvSpPr>
          <p:nvPr>
            <p:ph type="sldNum" sz="quarter" idx="12"/>
          </p:nvPr>
        </p:nvSpPr>
        <p:spPr/>
        <p:txBody>
          <a:bodyPr/>
          <a:lstStyle/>
          <a:p>
            <a:fld id="{20444779-B5E9-4102-A64D-93DCA6528D6D}" type="slidenum">
              <a:rPr lang="en-US" smtClean="0"/>
              <a:t>‹#›</a:t>
            </a:fld>
            <a:endParaRPr lang="en-US"/>
          </a:p>
        </p:txBody>
      </p:sp>
    </p:spTree>
    <p:extLst>
      <p:ext uri="{BB962C8B-B14F-4D97-AF65-F5344CB8AC3E}">
        <p14:creationId xmlns:p14="http://schemas.microsoft.com/office/powerpoint/2010/main" val="1561527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368A6-556B-4C06-AE72-AB122B549F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2E0B35-C2A6-4A0C-9D44-307964C08B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DDF9F8-4407-43A9-946B-21A77B7573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2BD213-A980-48C7-B19E-C9CB19267CED}"/>
              </a:ext>
            </a:extLst>
          </p:cNvPr>
          <p:cNvSpPr>
            <a:spLocks noGrp="1"/>
          </p:cNvSpPr>
          <p:nvPr>
            <p:ph type="dt" sz="half" idx="10"/>
          </p:nvPr>
        </p:nvSpPr>
        <p:spPr/>
        <p:txBody>
          <a:bodyPr/>
          <a:lstStyle/>
          <a:p>
            <a:fld id="{17C8EA10-CFF8-49DB-A19E-E0FD6E1C7E04}" type="datetimeFigureOut">
              <a:rPr lang="en-US" smtClean="0"/>
              <a:t>7/15/2021</a:t>
            </a:fld>
            <a:endParaRPr lang="en-US"/>
          </a:p>
        </p:txBody>
      </p:sp>
      <p:sp>
        <p:nvSpPr>
          <p:cNvPr id="6" name="Footer Placeholder 5">
            <a:extLst>
              <a:ext uri="{FF2B5EF4-FFF2-40B4-BE49-F238E27FC236}">
                <a16:creationId xmlns:a16="http://schemas.microsoft.com/office/drawing/2014/main" id="{FFD422D0-BB92-4CD9-B7E2-57AF45DA4B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C83220-A841-4B33-8A95-06E68C3F658B}"/>
              </a:ext>
            </a:extLst>
          </p:cNvPr>
          <p:cNvSpPr>
            <a:spLocks noGrp="1"/>
          </p:cNvSpPr>
          <p:nvPr>
            <p:ph type="sldNum" sz="quarter" idx="12"/>
          </p:nvPr>
        </p:nvSpPr>
        <p:spPr/>
        <p:txBody>
          <a:bodyPr/>
          <a:lstStyle/>
          <a:p>
            <a:fld id="{20444779-B5E9-4102-A64D-93DCA6528D6D}" type="slidenum">
              <a:rPr lang="en-US" smtClean="0"/>
              <a:t>‹#›</a:t>
            </a:fld>
            <a:endParaRPr lang="en-US"/>
          </a:p>
        </p:txBody>
      </p:sp>
    </p:spTree>
    <p:extLst>
      <p:ext uri="{BB962C8B-B14F-4D97-AF65-F5344CB8AC3E}">
        <p14:creationId xmlns:p14="http://schemas.microsoft.com/office/powerpoint/2010/main" val="1395053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B9E1A4-E747-45F5-A5D2-6595710B57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0FA1ED-175A-480F-AD42-12B30C3D30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3146CA-8D1A-4A9E-84BA-922053E1DA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C8EA10-CFF8-49DB-A19E-E0FD6E1C7E04}" type="datetimeFigureOut">
              <a:rPr lang="en-US" smtClean="0"/>
              <a:t>7/15/2021</a:t>
            </a:fld>
            <a:endParaRPr lang="en-US"/>
          </a:p>
        </p:txBody>
      </p:sp>
      <p:sp>
        <p:nvSpPr>
          <p:cNvPr id="5" name="Footer Placeholder 4">
            <a:extLst>
              <a:ext uri="{FF2B5EF4-FFF2-40B4-BE49-F238E27FC236}">
                <a16:creationId xmlns:a16="http://schemas.microsoft.com/office/drawing/2014/main" id="{A687E6E5-E099-453F-970D-E48926846C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1FCEB3-A52D-4723-BFF6-C5F0EDD9B3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444779-B5E9-4102-A64D-93DCA6528D6D}" type="slidenum">
              <a:rPr lang="en-US" smtClean="0"/>
              <a:t>‹#›</a:t>
            </a:fld>
            <a:endParaRPr lang="en-US"/>
          </a:p>
        </p:txBody>
      </p:sp>
      <p:sp>
        <p:nvSpPr>
          <p:cNvPr id="7" name="MSIPCMContentMarking" descr="{&quot;HashCode&quot;:1235388660,&quot;Placement&quot;:&quot;Footer&quot;,&quot;Top&quot;:525.346863,&quot;Left&quot;:462.094818,&quot;SlideWidth&quot;:960,&quot;SlideHeight&quot;:540}">
            <a:extLst>
              <a:ext uri="{FF2B5EF4-FFF2-40B4-BE49-F238E27FC236}">
                <a16:creationId xmlns:a16="http://schemas.microsoft.com/office/drawing/2014/main" id="{116B2B77-4375-46E7-9217-7926679D2FCD}"/>
              </a:ext>
            </a:extLst>
          </p:cNvPr>
          <p:cNvSpPr txBox="1"/>
          <p:nvPr userDrawn="1"/>
        </p:nvSpPr>
        <p:spPr>
          <a:xfrm>
            <a:off x="5868604" y="6671905"/>
            <a:ext cx="454791" cy="186095"/>
          </a:xfrm>
          <a:prstGeom prst="rect">
            <a:avLst/>
          </a:prstGeom>
          <a:noFill/>
        </p:spPr>
        <p:txBody>
          <a:bodyPr vert="horz" wrap="square" lIns="0" tIns="0" rIns="0" bIns="0" rtlCol="0" anchor="ctr" anchorCtr="1">
            <a:spAutoFit/>
          </a:bodyPr>
          <a:lstStyle/>
          <a:p>
            <a:pPr algn="ctr">
              <a:spcBef>
                <a:spcPts val="0"/>
              </a:spcBef>
              <a:spcAft>
                <a:spcPts val="0"/>
              </a:spcAft>
            </a:pPr>
            <a:r>
              <a:rPr lang="en-US" sz="600">
                <a:solidFill>
                  <a:srgbClr val="626469"/>
                </a:solidFill>
                <a:latin typeface="Arial" panose="020B0604020202020204" pitchFamily="34" charset="0"/>
              </a:rPr>
              <a:t>Internal</a:t>
            </a:r>
          </a:p>
        </p:txBody>
      </p:sp>
    </p:spTree>
    <p:extLst>
      <p:ext uri="{BB962C8B-B14F-4D97-AF65-F5344CB8AC3E}">
        <p14:creationId xmlns:p14="http://schemas.microsoft.com/office/powerpoint/2010/main" val="2686501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 id="2147483668" r:id="rId19"/>
    <p:sldLayoutId id="214748366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4.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47.png"/><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jpe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10" Type="http://schemas.openxmlformats.org/officeDocument/2006/relationships/image" Target="../media/image54.png"/><Relationship Id="rId19"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2.emf"/><Relationship Id="rId7" Type="http://schemas.openxmlformats.org/officeDocument/2006/relationships/image" Target="../media/image76.emf"/><Relationship Id="rId2" Type="http://schemas.openxmlformats.org/officeDocument/2006/relationships/image" Target="../media/image71.emf"/><Relationship Id="rId1" Type="http://schemas.openxmlformats.org/officeDocument/2006/relationships/slideLayout" Target="../slideLayouts/slideLayout7.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 Id="rId9" Type="http://schemas.openxmlformats.org/officeDocument/2006/relationships/image" Target="../media/image7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3.xml"/><Relationship Id="rId7"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11" Type="http://schemas.openxmlformats.org/officeDocument/2006/relationships/image" Target="../media/image14.png"/><Relationship Id="rId5" Type="http://schemas.openxmlformats.org/officeDocument/2006/relationships/diagramColors" Target="../diagrams/colors3.xml"/><Relationship Id="rId10" Type="http://schemas.openxmlformats.org/officeDocument/2006/relationships/image" Target="../media/image13.png"/><Relationship Id="rId4" Type="http://schemas.openxmlformats.org/officeDocument/2006/relationships/diagramQuickStyle" Target="../diagrams/quickStyle3.xml"/><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09023"/>
            <a:ext cx="9144000" cy="1000939"/>
          </a:xfrm>
        </p:spPr>
        <p:txBody>
          <a:bodyPr/>
          <a:lstStyle/>
          <a:p>
            <a:r>
              <a:rPr lang="en-US" dirty="0"/>
              <a:t>OT Security Capabilities</a:t>
            </a:r>
          </a:p>
        </p:txBody>
      </p:sp>
      <p:sp>
        <p:nvSpPr>
          <p:cNvPr id="3" name="Subtitle 2"/>
          <p:cNvSpPr>
            <a:spLocks noGrp="1"/>
          </p:cNvSpPr>
          <p:nvPr>
            <p:ph type="subTitle" idx="1"/>
          </p:nvPr>
        </p:nvSpPr>
        <p:spPr/>
        <p:txBody>
          <a:bodyPr/>
          <a:lstStyle/>
          <a:p>
            <a:r>
              <a:rPr lang="en-US" dirty="0"/>
              <a:t>Shekarayya Hiremath</a:t>
            </a:r>
          </a:p>
        </p:txBody>
      </p:sp>
      <p:sp>
        <p:nvSpPr>
          <p:cNvPr id="4" name="Text Placeholder 3"/>
          <p:cNvSpPr>
            <a:spLocks noGrp="1"/>
          </p:cNvSpPr>
          <p:nvPr>
            <p:ph type="body" sz="quarter" idx="4294967295"/>
          </p:nvPr>
        </p:nvSpPr>
        <p:spPr>
          <a:xfrm>
            <a:off x="4737100" y="3994882"/>
            <a:ext cx="4254500" cy="999148"/>
          </a:xfrm>
        </p:spPr>
        <p:txBody>
          <a:bodyPr>
            <a:noAutofit/>
          </a:bodyPr>
          <a:lstStyle/>
          <a:p>
            <a:pPr marL="0" indent="0">
              <a:buNone/>
            </a:pPr>
            <a:r>
              <a:rPr lang="en-US" sz="1200" dirty="0"/>
              <a:t>ICS/OT &amp; IoT Security </a:t>
            </a:r>
          </a:p>
          <a:p>
            <a:pPr marL="0" indent="0">
              <a:buNone/>
            </a:pPr>
            <a:r>
              <a:rPr lang="en-US" sz="1200" dirty="0"/>
              <a:t>July 2021</a:t>
            </a:r>
          </a:p>
          <a:p>
            <a:pPr marL="0" indent="0">
              <a:buNone/>
            </a:pPr>
            <a:endParaRPr lang="en-US" sz="1200" dirty="0"/>
          </a:p>
          <a:p>
            <a:pPr marL="0" indent="0">
              <a:buNone/>
            </a:pPr>
            <a:endParaRPr lang="en-US" sz="1200" dirty="0"/>
          </a:p>
        </p:txBody>
      </p:sp>
    </p:spTree>
    <p:extLst>
      <p:ext uri="{BB962C8B-B14F-4D97-AF65-F5344CB8AC3E}">
        <p14:creationId xmlns:p14="http://schemas.microsoft.com/office/powerpoint/2010/main" val="192471557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2">
            <a:extLst>
              <a:ext uri="{FF2B5EF4-FFF2-40B4-BE49-F238E27FC236}">
                <a16:creationId xmlns:a16="http://schemas.microsoft.com/office/drawing/2014/main" id="{3208AC9C-4F5A-49C7-A7C5-F9289557C693}"/>
              </a:ext>
            </a:extLst>
          </p:cNvPr>
          <p:cNvSpPr>
            <a:spLocks noGrp="1"/>
          </p:cNvSpPr>
          <p:nvPr>
            <p:ph type="ctrTitle" idx="4294967295"/>
          </p:nvPr>
        </p:nvSpPr>
        <p:spPr>
          <a:xfrm>
            <a:off x="682625" y="344488"/>
            <a:ext cx="11509375" cy="1212850"/>
          </a:xfrm>
          <a:noFill/>
          <a:ln w="9525">
            <a:noFill/>
            <a:miter lim="800000"/>
            <a:headEnd/>
            <a:tailEnd/>
          </a:ln>
        </p:spPr>
        <p:txBody>
          <a:bodyPr vert="horz" wrap="square" lIns="0" tIns="60960" rIns="121920" bIns="60960" numCol="1" rtlCol="0" anchor="t" anchorCtr="0" compatLnSpc="1">
            <a:prstTxWarp prst="textNoShape">
              <a:avLst/>
            </a:prstTxWarp>
            <a:noAutofit/>
          </a:bodyPr>
          <a:lstStyle/>
          <a:p>
            <a:r>
              <a:rPr lang="en-US" dirty="0"/>
              <a:t>COMPANY’s Global OT Cybersecurity Hub Model</a:t>
            </a:r>
          </a:p>
        </p:txBody>
      </p:sp>
      <p:sp>
        <p:nvSpPr>
          <p:cNvPr id="4" name="Rounded Rectangle 3"/>
          <p:cNvSpPr/>
          <p:nvPr/>
        </p:nvSpPr>
        <p:spPr>
          <a:xfrm>
            <a:off x="191784" y="1169732"/>
            <a:ext cx="11849528" cy="913045"/>
          </a:xfrm>
          <a:prstGeom prst="roundRect">
            <a:avLst>
              <a:gd name="adj" fmla="val 1317"/>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351">
              <a:solidFill>
                <a:srgbClr val="FFFFFF"/>
              </a:solidFill>
              <a:latin typeface="Arial"/>
            </a:endParaRPr>
          </a:p>
        </p:txBody>
      </p:sp>
      <p:sp>
        <p:nvSpPr>
          <p:cNvPr id="5" name="Rectangle 4"/>
          <p:cNvSpPr/>
          <p:nvPr/>
        </p:nvSpPr>
        <p:spPr>
          <a:xfrm>
            <a:off x="236660" y="1192928"/>
            <a:ext cx="1620045" cy="882605"/>
          </a:xfrm>
          <a:prstGeom prst="rect">
            <a:avLst/>
          </a:prstGeom>
        </p:spPr>
        <p:txBody>
          <a:bodyPr wrap="square" anchor="ctr" anchorCtr="0">
            <a:noAutofit/>
          </a:bodyPr>
          <a:lstStyle/>
          <a:p>
            <a:pPr algn="ctr" defTabSz="609570"/>
            <a:r>
              <a:rPr lang="en-US" sz="1600" b="1" dirty="0">
                <a:solidFill>
                  <a:srgbClr val="000000"/>
                </a:solidFill>
                <a:latin typeface="Arial"/>
              </a:rPr>
              <a:t>Cost </a:t>
            </a:r>
          </a:p>
          <a:p>
            <a:pPr algn="ctr" defTabSz="609570"/>
            <a:r>
              <a:rPr lang="en-US" sz="1600" b="1" dirty="0">
                <a:solidFill>
                  <a:srgbClr val="000000"/>
                </a:solidFill>
                <a:latin typeface="Arial"/>
              </a:rPr>
              <a:t>Effective</a:t>
            </a:r>
            <a:endParaRPr lang="en-US" sz="1600" dirty="0">
              <a:solidFill>
                <a:srgbClr val="000000"/>
              </a:solidFill>
              <a:latin typeface="Arial"/>
            </a:endParaRPr>
          </a:p>
        </p:txBody>
      </p:sp>
      <p:sp>
        <p:nvSpPr>
          <p:cNvPr id="6" name="Rounded Rectangle 5"/>
          <p:cNvSpPr/>
          <p:nvPr/>
        </p:nvSpPr>
        <p:spPr>
          <a:xfrm>
            <a:off x="1853725" y="1257429"/>
            <a:ext cx="3270169" cy="737220"/>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0"/>
            <a:endParaRPr lang="en-US" sz="1351">
              <a:solidFill>
                <a:srgbClr val="FFFFFF"/>
              </a:solidFill>
              <a:latin typeface="Arial"/>
            </a:endParaRPr>
          </a:p>
        </p:txBody>
      </p:sp>
      <p:sp>
        <p:nvSpPr>
          <p:cNvPr id="7" name="Rounded Rectangle 6"/>
          <p:cNvSpPr/>
          <p:nvPr/>
        </p:nvSpPr>
        <p:spPr>
          <a:xfrm>
            <a:off x="5284323" y="1257429"/>
            <a:ext cx="3291840" cy="737220"/>
          </a:xfrm>
          <a:prstGeom prst="roundRect">
            <a:avLst/>
          </a:prstGeom>
          <a:solidFill>
            <a:srgbClr val="00A1E0"/>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0"/>
            <a:endParaRPr lang="en-US" sz="1351">
              <a:solidFill>
                <a:srgbClr val="FFFFFF"/>
              </a:solidFill>
              <a:latin typeface="Arial"/>
            </a:endParaRPr>
          </a:p>
        </p:txBody>
      </p:sp>
      <p:sp>
        <p:nvSpPr>
          <p:cNvPr id="8" name="Rounded Rectangle 7"/>
          <p:cNvSpPr/>
          <p:nvPr/>
        </p:nvSpPr>
        <p:spPr>
          <a:xfrm>
            <a:off x="8687239" y="1257429"/>
            <a:ext cx="3291840" cy="737220"/>
          </a:xfrm>
          <a:prstGeom prst="roundRect">
            <a:avLst/>
          </a:prstGeom>
          <a:solidFill>
            <a:srgbClr val="FFE97F"/>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0"/>
            <a:endParaRPr lang="en-US" sz="1351">
              <a:solidFill>
                <a:srgbClr val="FFFFFF"/>
              </a:solidFill>
              <a:latin typeface="Arial"/>
            </a:endParaRPr>
          </a:p>
        </p:txBody>
      </p:sp>
      <p:sp>
        <p:nvSpPr>
          <p:cNvPr id="10" name="Rectangle 9"/>
          <p:cNvSpPr/>
          <p:nvPr/>
        </p:nvSpPr>
        <p:spPr>
          <a:xfrm>
            <a:off x="2614669" y="1273781"/>
            <a:ext cx="2509225" cy="70451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0" rIns="60960" bIns="0" numCol="1" spcCol="1270" anchor="ctr" anchorCtr="0">
            <a:noAutofit/>
          </a:bodyPr>
          <a:lstStyle/>
          <a:p>
            <a:pPr algn="ctr" defTabSz="711130">
              <a:lnSpc>
                <a:spcPct val="90000"/>
              </a:lnSpc>
              <a:spcBef>
                <a:spcPct val="0"/>
              </a:spcBef>
              <a:spcAft>
                <a:spcPct val="35000"/>
              </a:spcAft>
            </a:pPr>
            <a:r>
              <a:rPr lang="en-US" sz="1600" b="1" i="1" dirty="0">
                <a:solidFill>
                  <a:srgbClr val="000000">
                    <a:hueOff val="0"/>
                    <a:satOff val="0"/>
                    <a:lumOff val="0"/>
                    <a:alphaOff val="0"/>
                  </a:srgbClr>
                </a:solidFill>
                <a:latin typeface="Arial"/>
              </a:rPr>
              <a:t>Enhanced operational experience and business understanding</a:t>
            </a:r>
          </a:p>
        </p:txBody>
      </p:sp>
      <p:sp>
        <p:nvSpPr>
          <p:cNvPr id="12" name="Rectangle 11"/>
          <p:cNvSpPr/>
          <p:nvPr/>
        </p:nvSpPr>
        <p:spPr>
          <a:xfrm>
            <a:off x="6255741" y="1257429"/>
            <a:ext cx="2320423" cy="75859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0" rIns="60960" bIns="0" numCol="1" spcCol="1270" anchor="ctr" anchorCtr="0">
            <a:noAutofit/>
          </a:bodyPr>
          <a:lstStyle/>
          <a:p>
            <a:pPr algn="ctr" defTabSz="711130">
              <a:lnSpc>
                <a:spcPct val="90000"/>
              </a:lnSpc>
              <a:spcBef>
                <a:spcPct val="0"/>
              </a:spcBef>
              <a:spcAft>
                <a:spcPct val="35000"/>
              </a:spcAft>
            </a:pPr>
            <a:r>
              <a:rPr lang="en-US" sz="1600" b="1" i="1" dirty="0">
                <a:solidFill>
                  <a:srgbClr val="FFFFFF"/>
                </a:solidFill>
                <a:latin typeface="Arial"/>
              </a:rPr>
              <a:t>Agility through process refinement to increase efficiency</a:t>
            </a:r>
          </a:p>
        </p:txBody>
      </p:sp>
      <p:sp>
        <p:nvSpPr>
          <p:cNvPr id="14" name="Rectangle 13"/>
          <p:cNvSpPr/>
          <p:nvPr/>
        </p:nvSpPr>
        <p:spPr>
          <a:xfrm>
            <a:off x="9421276" y="1248829"/>
            <a:ext cx="2547793" cy="7458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0" rIns="60960" bIns="0" numCol="1" spcCol="1270" anchor="ctr" anchorCtr="0">
            <a:noAutofit/>
          </a:bodyPr>
          <a:lstStyle/>
          <a:p>
            <a:pPr algn="ctr" defTabSz="711130">
              <a:lnSpc>
                <a:spcPct val="90000"/>
              </a:lnSpc>
              <a:spcBef>
                <a:spcPct val="0"/>
              </a:spcBef>
              <a:spcAft>
                <a:spcPct val="35000"/>
              </a:spcAft>
            </a:pPr>
            <a:r>
              <a:rPr lang="en-US" sz="1600" b="1" i="1" dirty="0">
                <a:solidFill>
                  <a:srgbClr val="000000">
                    <a:hueOff val="0"/>
                    <a:satOff val="0"/>
                    <a:lumOff val="0"/>
                    <a:alphaOff val="0"/>
                  </a:srgbClr>
                </a:solidFill>
                <a:latin typeface="Arial"/>
              </a:rPr>
              <a:t>Being operationally resilient through technology</a:t>
            </a:r>
          </a:p>
        </p:txBody>
      </p:sp>
      <p:sp>
        <p:nvSpPr>
          <p:cNvPr id="15" name="Rounded Rectangle 14"/>
          <p:cNvSpPr/>
          <p:nvPr/>
        </p:nvSpPr>
        <p:spPr>
          <a:xfrm>
            <a:off x="191784" y="2120713"/>
            <a:ext cx="11849528" cy="776683"/>
          </a:xfrm>
          <a:prstGeom prst="roundRect">
            <a:avLst>
              <a:gd name="adj" fmla="val 1317"/>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351" dirty="0">
              <a:solidFill>
                <a:srgbClr val="FFFFFF"/>
              </a:solidFill>
              <a:latin typeface="Arial"/>
            </a:endParaRPr>
          </a:p>
        </p:txBody>
      </p:sp>
      <p:sp>
        <p:nvSpPr>
          <p:cNvPr id="16" name="Rectangle 15"/>
          <p:cNvSpPr/>
          <p:nvPr/>
        </p:nvSpPr>
        <p:spPr>
          <a:xfrm>
            <a:off x="241664" y="2113468"/>
            <a:ext cx="1620045" cy="769933"/>
          </a:xfrm>
          <a:prstGeom prst="rect">
            <a:avLst/>
          </a:prstGeom>
        </p:spPr>
        <p:txBody>
          <a:bodyPr wrap="square">
            <a:noAutofit/>
          </a:bodyPr>
          <a:lstStyle/>
          <a:p>
            <a:pPr algn="ctr" defTabSz="609570"/>
            <a:r>
              <a:rPr lang="en-US" sz="1600" b="1" dirty="0">
                <a:solidFill>
                  <a:srgbClr val="000000"/>
                </a:solidFill>
                <a:latin typeface="Arial"/>
              </a:rPr>
              <a:t>… aligned to business outcomes</a:t>
            </a:r>
            <a:endParaRPr lang="en-US" sz="1600" dirty="0">
              <a:solidFill>
                <a:srgbClr val="000000"/>
              </a:solidFill>
              <a:latin typeface="Arial"/>
            </a:endParaRPr>
          </a:p>
        </p:txBody>
      </p:sp>
      <p:sp>
        <p:nvSpPr>
          <p:cNvPr id="17" name="Rounded Rectangle 16"/>
          <p:cNvSpPr/>
          <p:nvPr/>
        </p:nvSpPr>
        <p:spPr>
          <a:xfrm>
            <a:off x="191784" y="2980467"/>
            <a:ext cx="11849528" cy="2898104"/>
          </a:xfrm>
          <a:prstGeom prst="roundRect">
            <a:avLst>
              <a:gd name="adj" fmla="val 1317"/>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351">
              <a:solidFill>
                <a:srgbClr val="FFFFFF"/>
              </a:solidFill>
              <a:latin typeface="Arial"/>
            </a:endParaRPr>
          </a:p>
        </p:txBody>
      </p:sp>
      <p:sp>
        <p:nvSpPr>
          <p:cNvPr id="18" name="Rectangle 17"/>
          <p:cNvSpPr/>
          <p:nvPr/>
        </p:nvSpPr>
        <p:spPr>
          <a:xfrm>
            <a:off x="241664" y="3071687"/>
            <a:ext cx="1620045" cy="2559100"/>
          </a:xfrm>
          <a:prstGeom prst="rect">
            <a:avLst/>
          </a:prstGeom>
        </p:spPr>
        <p:txBody>
          <a:bodyPr wrap="square" anchor="ctr">
            <a:noAutofit/>
          </a:bodyPr>
          <a:lstStyle/>
          <a:p>
            <a:pPr algn="ctr" defTabSz="609570"/>
            <a:r>
              <a:rPr lang="en-US" sz="1600" b="1" dirty="0">
                <a:solidFill>
                  <a:srgbClr val="000000"/>
                </a:solidFill>
                <a:latin typeface="Arial"/>
              </a:rPr>
              <a:t>…addressing people, process and technology needs and enabled by digital solution components</a:t>
            </a:r>
            <a:endParaRPr lang="en-US" sz="1600" dirty="0">
              <a:solidFill>
                <a:srgbClr val="000000"/>
              </a:solidFill>
              <a:latin typeface="Arial"/>
            </a:endParaRPr>
          </a:p>
        </p:txBody>
      </p:sp>
      <p:sp>
        <p:nvSpPr>
          <p:cNvPr id="19" name="Rounded Rectangle 18"/>
          <p:cNvSpPr/>
          <p:nvPr/>
        </p:nvSpPr>
        <p:spPr>
          <a:xfrm>
            <a:off x="195631" y="5951642"/>
            <a:ext cx="11849528" cy="526919"/>
          </a:xfrm>
          <a:prstGeom prst="roundRect">
            <a:avLst>
              <a:gd name="adj" fmla="val 1317"/>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1351">
              <a:solidFill>
                <a:srgbClr val="FFFFFF"/>
              </a:solidFill>
              <a:latin typeface="Arial"/>
            </a:endParaRPr>
          </a:p>
        </p:txBody>
      </p:sp>
      <p:sp>
        <p:nvSpPr>
          <p:cNvPr id="20" name="Rectangle 19"/>
          <p:cNvSpPr/>
          <p:nvPr/>
        </p:nvSpPr>
        <p:spPr>
          <a:xfrm>
            <a:off x="195632" y="5930131"/>
            <a:ext cx="1669925" cy="548428"/>
          </a:xfrm>
          <a:prstGeom prst="rect">
            <a:avLst/>
          </a:prstGeom>
        </p:spPr>
        <p:txBody>
          <a:bodyPr wrap="square">
            <a:noAutofit/>
          </a:bodyPr>
          <a:lstStyle/>
          <a:p>
            <a:pPr algn="ctr" defTabSz="609570"/>
            <a:r>
              <a:rPr lang="en-US" sz="1600" b="1" dirty="0">
                <a:solidFill>
                  <a:srgbClr val="000000"/>
                </a:solidFill>
                <a:latin typeface="Arial"/>
              </a:rPr>
              <a:t>…delivering to clients an</a:t>
            </a:r>
            <a:endParaRPr lang="en-US" sz="1600" dirty="0">
              <a:solidFill>
                <a:srgbClr val="000000"/>
              </a:solidFill>
              <a:latin typeface="Arial"/>
            </a:endParaRPr>
          </a:p>
        </p:txBody>
      </p:sp>
      <p:sp>
        <p:nvSpPr>
          <p:cNvPr id="21" name="Rounded Rectangle 20"/>
          <p:cNvSpPr/>
          <p:nvPr/>
        </p:nvSpPr>
        <p:spPr>
          <a:xfrm>
            <a:off x="1870435" y="2144380"/>
            <a:ext cx="3253459" cy="672000"/>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0"/>
            <a:endParaRPr lang="en-US" sz="1351">
              <a:solidFill>
                <a:srgbClr val="FFFFFF"/>
              </a:solidFill>
              <a:latin typeface="Arial"/>
            </a:endParaRPr>
          </a:p>
        </p:txBody>
      </p:sp>
      <p:sp>
        <p:nvSpPr>
          <p:cNvPr id="22" name="Rounded Rectangle 21"/>
          <p:cNvSpPr/>
          <p:nvPr/>
        </p:nvSpPr>
        <p:spPr>
          <a:xfrm>
            <a:off x="5284324" y="2143385"/>
            <a:ext cx="3267137" cy="672000"/>
          </a:xfrm>
          <a:prstGeom prst="round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0"/>
            <a:endParaRPr lang="en-US" sz="1351">
              <a:solidFill>
                <a:srgbClr val="FFFFFF"/>
              </a:solidFill>
              <a:latin typeface="Arial"/>
            </a:endParaRPr>
          </a:p>
        </p:txBody>
      </p:sp>
      <p:sp>
        <p:nvSpPr>
          <p:cNvPr id="23" name="Rounded Rectangle 22"/>
          <p:cNvSpPr/>
          <p:nvPr/>
        </p:nvSpPr>
        <p:spPr>
          <a:xfrm>
            <a:off x="8694490" y="2151855"/>
            <a:ext cx="3259887" cy="663533"/>
          </a:xfrm>
          <a:prstGeom prst="round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0"/>
            <a:endParaRPr lang="en-US" sz="1351">
              <a:solidFill>
                <a:srgbClr val="FFFFFF"/>
              </a:solidFill>
              <a:latin typeface="Arial"/>
            </a:endParaRPr>
          </a:p>
        </p:txBody>
      </p:sp>
      <p:sp>
        <p:nvSpPr>
          <p:cNvPr id="24" name="Rounded Rectangle 23"/>
          <p:cNvSpPr/>
          <p:nvPr/>
        </p:nvSpPr>
        <p:spPr>
          <a:xfrm>
            <a:off x="1881409" y="3042951"/>
            <a:ext cx="3210439" cy="2798877"/>
          </a:xfrm>
          <a:prstGeom prst="roundRect">
            <a:avLst>
              <a:gd name="adj" fmla="val 4237"/>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0"/>
            <a:endParaRPr lang="en-US" sz="1351">
              <a:solidFill>
                <a:srgbClr val="FFFFFF"/>
              </a:solidFill>
              <a:latin typeface="Arial"/>
            </a:endParaRPr>
          </a:p>
        </p:txBody>
      </p:sp>
      <p:sp>
        <p:nvSpPr>
          <p:cNvPr id="25" name="Rounded Rectangle 24"/>
          <p:cNvSpPr/>
          <p:nvPr/>
        </p:nvSpPr>
        <p:spPr>
          <a:xfrm>
            <a:off x="5259620" y="3008355"/>
            <a:ext cx="3291840" cy="2836645"/>
          </a:xfrm>
          <a:prstGeom prst="roundRect">
            <a:avLst>
              <a:gd name="adj" fmla="val 6226"/>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0"/>
            <a:endParaRPr lang="en-US" sz="1351">
              <a:solidFill>
                <a:srgbClr val="FFFFFF"/>
              </a:solidFill>
              <a:latin typeface="Arial"/>
            </a:endParaRPr>
          </a:p>
        </p:txBody>
      </p:sp>
      <p:sp>
        <p:nvSpPr>
          <p:cNvPr id="26" name="Rounded Rectangle 25"/>
          <p:cNvSpPr/>
          <p:nvPr/>
        </p:nvSpPr>
        <p:spPr>
          <a:xfrm>
            <a:off x="8687239" y="3008355"/>
            <a:ext cx="3291840" cy="2830840"/>
          </a:xfrm>
          <a:prstGeom prst="roundRect">
            <a:avLst>
              <a:gd name="adj" fmla="val 5232"/>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0"/>
            <a:endParaRPr lang="en-US" sz="1351">
              <a:solidFill>
                <a:srgbClr val="FFFFFF"/>
              </a:solidFill>
              <a:latin typeface="Arial"/>
            </a:endParaRPr>
          </a:p>
        </p:txBody>
      </p:sp>
      <p:sp>
        <p:nvSpPr>
          <p:cNvPr id="27" name="Rounded Rectangle 26"/>
          <p:cNvSpPr/>
          <p:nvPr/>
        </p:nvSpPr>
        <p:spPr>
          <a:xfrm>
            <a:off x="1853725" y="6009092"/>
            <a:ext cx="10042787" cy="396569"/>
          </a:xfrm>
          <a:prstGeom prst="roundRect">
            <a:avLst/>
          </a:prstGeom>
          <a:solidFill>
            <a:schemeClr val="accent4"/>
          </a:solidFill>
          <a:ln>
            <a:solidFill>
              <a:srgbClr val="6DC24A"/>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70"/>
            <a:r>
              <a:rPr lang="en-US" sz="1867" b="1" dirty="0">
                <a:solidFill>
                  <a:srgbClr val="000000"/>
                </a:solidFill>
                <a:latin typeface="Arial"/>
              </a:rPr>
              <a:t>OT Security Hub</a:t>
            </a:r>
          </a:p>
        </p:txBody>
      </p:sp>
      <p:sp>
        <p:nvSpPr>
          <p:cNvPr id="28" name="Rectangle 27"/>
          <p:cNvSpPr/>
          <p:nvPr/>
        </p:nvSpPr>
        <p:spPr>
          <a:xfrm>
            <a:off x="1856704" y="2091377"/>
            <a:ext cx="3291840" cy="724009"/>
          </a:xfrm>
          <a:prstGeom prst="rect">
            <a:avLst/>
          </a:prstGeom>
        </p:spPr>
        <p:txBody>
          <a:bodyPr wrap="square" tIns="0" bIns="0" anchor="ctr" anchorCtr="0">
            <a:noAutofit/>
          </a:bodyPr>
          <a:lstStyle/>
          <a:p>
            <a:pPr marL="171434" indent="-171434" defTabSz="609570">
              <a:buFont typeface="Arial" panose="020B0604020202020204" pitchFamily="34" charset="0"/>
              <a:buChar char="•"/>
            </a:pPr>
            <a:r>
              <a:rPr lang="en-US" sz="1067" dirty="0">
                <a:solidFill>
                  <a:srgbClr val="0E3570">
                    <a:lumMod val="50000"/>
                  </a:srgbClr>
                </a:solidFill>
                <a:latin typeface="Arial"/>
              </a:rPr>
              <a:t>Customer retention, loyalty &amp; insights </a:t>
            </a:r>
          </a:p>
          <a:p>
            <a:pPr marL="171434" indent="-171434" defTabSz="609570">
              <a:buFont typeface="Arial" panose="020B0604020202020204" pitchFamily="34" charset="0"/>
              <a:buChar char="•"/>
            </a:pPr>
            <a:r>
              <a:rPr lang="en-US" sz="1067" dirty="0">
                <a:solidFill>
                  <a:srgbClr val="0E3570">
                    <a:lumMod val="50000"/>
                  </a:srgbClr>
                </a:solidFill>
                <a:latin typeface="Arial"/>
              </a:rPr>
              <a:t>Workforce productivity leading to innovations</a:t>
            </a:r>
          </a:p>
          <a:p>
            <a:pPr marL="171434" indent="-171434" defTabSz="609570">
              <a:buFont typeface="Arial" panose="020B0604020202020204" pitchFamily="34" charset="0"/>
              <a:buChar char="•"/>
            </a:pPr>
            <a:r>
              <a:rPr lang="en-US" sz="1067" dirty="0">
                <a:solidFill>
                  <a:srgbClr val="0E3570">
                    <a:lumMod val="50000"/>
                  </a:srgbClr>
                </a:solidFill>
                <a:latin typeface="Arial"/>
              </a:rPr>
              <a:t>Employee satisfaction &amp; retention</a:t>
            </a:r>
          </a:p>
          <a:p>
            <a:pPr marL="171434" indent="-171434" defTabSz="609570">
              <a:buFont typeface="Arial" panose="020B0604020202020204" pitchFamily="34" charset="0"/>
              <a:buChar char="•"/>
            </a:pPr>
            <a:r>
              <a:rPr lang="en-US" sz="1067" dirty="0">
                <a:solidFill>
                  <a:srgbClr val="0E3570">
                    <a:lumMod val="50000"/>
                  </a:srgbClr>
                </a:solidFill>
                <a:latin typeface="Arial"/>
              </a:rPr>
              <a:t>Faster decision making</a:t>
            </a:r>
          </a:p>
        </p:txBody>
      </p:sp>
      <p:sp>
        <p:nvSpPr>
          <p:cNvPr id="29" name="Rectangle 28"/>
          <p:cNvSpPr/>
          <p:nvPr/>
        </p:nvSpPr>
        <p:spPr>
          <a:xfrm>
            <a:off x="5275597" y="2099091"/>
            <a:ext cx="3291840" cy="716292"/>
          </a:xfrm>
          <a:prstGeom prst="rect">
            <a:avLst/>
          </a:prstGeom>
        </p:spPr>
        <p:txBody>
          <a:bodyPr wrap="square" tIns="0" bIns="0" anchor="ctr" anchorCtr="0">
            <a:noAutofit/>
          </a:bodyPr>
          <a:lstStyle/>
          <a:p>
            <a:pPr marL="171434" indent="-171434" defTabSz="609570">
              <a:buFont typeface="Arial" panose="020B0604020202020204" pitchFamily="34" charset="0"/>
              <a:buChar char="•"/>
            </a:pPr>
            <a:r>
              <a:rPr lang="en-US" sz="1067" dirty="0">
                <a:solidFill>
                  <a:srgbClr val="0E3570">
                    <a:lumMod val="50000"/>
                  </a:srgbClr>
                </a:solidFill>
                <a:latin typeface="Arial"/>
              </a:rPr>
              <a:t>Faster GTM </a:t>
            </a:r>
          </a:p>
          <a:p>
            <a:pPr marL="171434" indent="-171434" defTabSz="609570">
              <a:buFont typeface="Arial" panose="020B0604020202020204" pitchFamily="34" charset="0"/>
              <a:buChar char="•"/>
            </a:pPr>
            <a:r>
              <a:rPr lang="en-US" sz="1067" dirty="0">
                <a:solidFill>
                  <a:srgbClr val="0E3570">
                    <a:lumMod val="50000"/>
                  </a:srgbClr>
                </a:solidFill>
                <a:latin typeface="Arial"/>
              </a:rPr>
              <a:t>Operational efficiency</a:t>
            </a:r>
          </a:p>
          <a:p>
            <a:pPr marL="171434" indent="-171434" defTabSz="609570">
              <a:buFont typeface="Arial" panose="020B0604020202020204" pitchFamily="34" charset="0"/>
              <a:buChar char="•"/>
            </a:pPr>
            <a:r>
              <a:rPr lang="en-US" sz="1067" dirty="0">
                <a:solidFill>
                  <a:srgbClr val="0E3570">
                    <a:lumMod val="50000"/>
                  </a:srgbClr>
                </a:solidFill>
                <a:latin typeface="Arial"/>
              </a:rPr>
              <a:t>Cost optimization</a:t>
            </a:r>
          </a:p>
          <a:p>
            <a:pPr marL="171434" indent="-171434" defTabSz="609570">
              <a:buFont typeface="Arial" panose="020B0604020202020204" pitchFamily="34" charset="0"/>
              <a:buChar char="•"/>
            </a:pPr>
            <a:r>
              <a:rPr lang="en-US" sz="1067" dirty="0">
                <a:solidFill>
                  <a:srgbClr val="0E3570">
                    <a:lumMod val="50000"/>
                  </a:srgbClr>
                </a:solidFill>
                <a:latin typeface="Arial"/>
              </a:rPr>
              <a:t>Analytics driven insights &amp; intelligent actions</a:t>
            </a:r>
          </a:p>
        </p:txBody>
      </p:sp>
      <p:sp>
        <p:nvSpPr>
          <p:cNvPr id="30" name="Rectangle 29"/>
          <p:cNvSpPr/>
          <p:nvPr/>
        </p:nvSpPr>
        <p:spPr>
          <a:xfrm>
            <a:off x="8662536" y="2122884"/>
            <a:ext cx="3291840" cy="692501"/>
          </a:xfrm>
          <a:prstGeom prst="rect">
            <a:avLst/>
          </a:prstGeom>
        </p:spPr>
        <p:txBody>
          <a:bodyPr wrap="square" tIns="0" bIns="0" anchor="ctr" anchorCtr="0">
            <a:noAutofit/>
          </a:bodyPr>
          <a:lstStyle/>
          <a:p>
            <a:pPr marL="171434" indent="-171434" defTabSz="609570">
              <a:buFont typeface="Arial" panose="020B0604020202020204" pitchFamily="34" charset="0"/>
              <a:buChar char="•"/>
            </a:pPr>
            <a:r>
              <a:rPr lang="en-US" sz="1067" dirty="0">
                <a:solidFill>
                  <a:srgbClr val="0E3570">
                    <a:lumMod val="50000"/>
                  </a:srgbClr>
                </a:solidFill>
                <a:latin typeface="Arial"/>
              </a:rPr>
              <a:t>Prevent revenue loss</a:t>
            </a:r>
          </a:p>
          <a:p>
            <a:pPr marL="171434" indent="-171434" defTabSz="609570">
              <a:buFont typeface="Arial" panose="020B0604020202020204" pitchFamily="34" charset="0"/>
              <a:buChar char="•"/>
            </a:pPr>
            <a:r>
              <a:rPr lang="en-US" sz="1067" dirty="0">
                <a:solidFill>
                  <a:srgbClr val="0E3570">
                    <a:lumMod val="50000"/>
                  </a:srgbClr>
                </a:solidFill>
                <a:latin typeface="Arial"/>
              </a:rPr>
              <a:t>Protect brand value &amp; reputation</a:t>
            </a:r>
          </a:p>
          <a:p>
            <a:pPr marL="171434" indent="-171434" defTabSz="609570">
              <a:buFont typeface="Arial" panose="020B0604020202020204" pitchFamily="34" charset="0"/>
              <a:buChar char="•"/>
            </a:pPr>
            <a:r>
              <a:rPr lang="en-US" sz="1067" dirty="0">
                <a:solidFill>
                  <a:srgbClr val="0E3570">
                    <a:lumMod val="50000"/>
                  </a:srgbClr>
                </a:solidFill>
                <a:latin typeface="Arial"/>
              </a:rPr>
              <a:t>Protect IP, supply chain and value chain risk</a:t>
            </a:r>
          </a:p>
          <a:p>
            <a:pPr marL="171434" indent="-171434" defTabSz="609570">
              <a:buFont typeface="Arial" panose="020B0604020202020204" pitchFamily="34" charset="0"/>
              <a:buChar char="•"/>
            </a:pPr>
            <a:r>
              <a:rPr lang="en-US" sz="1067" dirty="0">
                <a:solidFill>
                  <a:srgbClr val="0E3570">
                    <a:lumMod val="50000"/>
                  </a:srgbClr>
                </a:solidFill>
                <a:latin typeface="Arial"/>
              </a:rPr>
              <a:t>Enhance business compliance &amp; resilience</a:t>
            </a:r>
          </a:p>
        </p:txBody>
      </p:sp>
      <p:sp>
        <p:nvSpPr>
          <p:cNvPr id="31" name="Rectangle 30"/>
          <p:cNvSpPr/>
          <p:nvPr/>
        </p:nvSpPr>
        <p:spPr>
          <a:xfrm>
            <a:off x="2813145" y="4081905"/>
            <a:ext cx="1463040" cy="432000"/>
          </a:xfrm>
          <a:prstGeom prst="rect">
            <a:avLst/>
          </a:prstGeom>
          <a:solidFill>
            <a:srgbClr val="EE3340"/>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Global Hub &amp; Spoke Delivery</a:t>
            </a:r>
          </a:p>
        </p:txBody>
      </p:sp>
      <p:sp>
        <p:nvSpPr>
          <p:cNvPr id="33" name="Rectangle 32"/>
          <p:cNvSpPr/>
          <p:nvPr/>
        </p:nvSpPr>
        <p:spPr>
          <a:xfrm>
            <a:off x="2813145" y="4712044"/>
            <a:ext cx="1463040" cy="432000"/>
          </a:xfrm>
          <a:prstGeom prst="rect">
            <a:avLst/>
          </a:prstGeom>
          <a:solidFill>
            <a:srgbClr val="EE3340"/>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Virtual Centre of Excellence</a:t>
            </a:r>
          </a:p>
        </p:txBody>
      </p:sp>
      <p:sp>
        <p:nvSpPr>
          <p:cNvPr id="35" name="Rectangle 34"/>
          <p:cNvSpPr/>
          <p:nvPr/>
        </p:nvSpPr>
        <p:spPr>
          <a:xfrm>
            <a:off x="2813145" y="5342184"/>
            <a:ext cx="1463040" cy="432000"/>
          </a:xfrm>
          <a:prstGeom prst="rect">
            <a:avLst/>
          </a:prstGeom>
          <a:solidFill>
            <a:srgbClr val="EE3340"/>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Alliance Partner Ecosystem</a:t>
            </a:r>
          </a:p>
        </p:txBody>
      </p:sp>
      <p:grpSp>
        <p:nvGrpSpPr>
          <p:cNvPr id="54" name="Group 53"/>
          <p:cNvGrpSpPr>
            <a:grpSpLocks noChangeAspect="1"/>
          </p:cNvGrpSpPr>
          <p:nvPr/>
        </p:nvGrpSpPr>
        <p:grpSpPr bwMode="auto">
          <a:xfrm>
            <a:off x="2063887" y="1324312"/>
            <a:ext cx="476736" cy="603453"/>
            <a:chOff x="405" y="1676"/>
            <a:chExt cx="1270" cy="1704"/>
          </a:xfrm>
          <a:solidFill>
            <a:srgbClr val="002D73"/>
          </a:solidFill>
        </p:grpSpPr>
        <p:sp>
          <p:nvSpPr>
            <p:cNvPr id="55" name="Freeform 54"/>
            <p:cNvSpPr>
              <a:spLocks/>
            </p:cNvSpPr>
            <p:nvPr/>
          </p:nvSpPr>
          <p:spPr bwMode="auto">
            <a:xfrm>
              <a:off x="963" y="1698"/>
              <a:ext cx="712" cy="1641"/>
            </a:xfrm>
            <a:custGeom>
              <a:avLst/>
              <a:gdLst>
                <a:gd name="T0" fmla="*/ 6892 w 7119"/>
                <a:gd name="T1" fmla="*/ 2860 h 16418"/>
                <a:gd name="T2" fmla="*/ 6950 w 7119"/>
                <a:gd name="T3" fmla="*/ 3812 h 16418"/>
                <a:gd name="T4" fmla="*/ 7022 w 7119"/>
                <a:gd name="T5" fmla="*/ 4812 h 16418"/>
                <a:gd name="T6" fmla="*/ 7016 w 7119"/>
                <a:gd name="T7" fmla="*/ 5857 h 16418"/>
                <a:gd name="T8" fmla="*/ 6529 w 7119"/>
                <a:gd name="T9" fmla="*/ 7188 h 16418"/>
                <a:gd name="T10" fmla="*/ 6026 w 7119"/>
                <a:gd name="T11" fmla="*/ 7645 h 16418"/>
                <a:gd name="T12" fmla="*/ 6043 w 7119"/>
                <a:gd name="T13" fmla="*/ 8849 h 16418"/>
                <a:gd name="T14" fmla="*/ 6190 w 7119"/>
                <a:gd name="T15" fmla="*/ 10235 h 16418"/>
                <a:gd name="T16" fmla="*/ 6328 w 7119"/>
                <a:gd name="T17" fmla="*/ 11109 h 16418"/>
                <a:gd name="T18" fmla="*/ 6565 w 7119"/>
                <a:gd name="T19" fmla="*/ 11815 h 16418"/>
                <a:gd name="T20" fmla="*/ 6728 w 7119"/>
                <a:gd name="T21" fmla="*/ 13135 h 16418"/>
                <a:gd name="T22" fmla="*/ 6870 w 7119"/>
                <a:gd name="T23" fmla="*/ 14083 h 16418"/>
                <a:gd name="T24" fmla="*/ 6677 w 7119"/>
                <a:gd name="T25" fmla="*/ 15025 h 16418"/>
                <a:gd name="T26" fmla="*/ 6408 w 7119"/>
                <a:gd name="T27" fmla="*/ 15618 h 16418"/>
                <a:gd name="T28" fmla="*/ 5831 w 7119"/>
                <a:gd name="T29" fmla="*/ 16263 h 16418"/>
                <a:gd name="T30" fmla="*/ 4890 w 7119"/>
                <a:gd name="T31" fmla="*/ 16176 h 16418"/>
                <a:gd name="T32" fmla="*/ 5257 w 7119"/>
                <a:gd name="T33" fmla="*/ 15498 h 16418"/>
                <a:gd name="T34" fmla="*/ 5575 w 7119"/>
                <a:gd name="T35" fmla="*/ 14623 h 16418"/>
                <a:gd name="T36" fmla="*/ 5393 w 7119"/>
                <a:gd name="T37" fmla="*/ 13148 h 16418"/>
                <a:gd name="T38" fmla="*/ 5161 w 7119"/>
                <a:gd name="T39" fmla="*/ 12300 h 16418"/>
                <a:gd name="T40" fmla="*/ 4898 w 7119"/>
                <a:gd name="T41" fmla="*/ 10900 h 16418"/>
                <a:gd name="T42" fmla="*/ 4701 w 7119"/>
                <a:gd name="T43" fmla="*/ 10129 h 16418"/>
                <a:gd name="T44" fmla="*/ 4671 w 7119"/>
                <a:gd name="T45" fmla="*/ 10734 h 16418"/>
                <a:gd name="T46" fmla="*/ 4627 w 7119"/>
                <a:gd name="T47" fmla="*/ 11929 h 16418"/>
                <a:gd name="T48" fmla="*/ 4668 w 7119"/>
                <a:gd name="T49" fmla="*/ 13422 h 16418"/>
                <a:gd name="T50" fmla="*/ 4534 w 7119"/>
                <a:gd name="T51" fmla="*/ 14136 h 16418"/>
                <a:gd name="T52" fmla="*/ 4547 w 7119"/>
                <a:gd name="T53" fmla="*/ 15009 h 16418"/>
                <a:gd name="T54" fmla="*/ 3175 w 7119"/>
                <a:gd name="T55" fmla="*/ 15118 h 16418"/>
                <a:gd name="T56" fmla="*/ 2435 w 7119"/>
                <a:gd name="T57" fmla="*/ 14767 h 16418"/>
                <a:gd name="T58" fmla="*/ 3048 w 7119"/>
                <a:gd name="T59" fmla="*/ 14517 h 16418"/>
                <a:gd name="T60" fmla="*/ 3497 w 7119"/>
                <a:gd name="T61" fmla="*/ 13652 h 16418"/>
                <a:gd name="T62" fmla="*/ 3557 w 7119"/>
                <a:gd name="T63" fmla="*/ 12964 h 16418"/>
                <a:gd name="T64" fmla="*/ 3576 w 7119"/>
                <a:gd name="T65" fmla="*/ 11850 h 16418"/>
                <a:gd name="T66" fmla="*/ 3540 w 7119"/>
                <a:gd name="T67" fmla="*/ 11452 h 16418"/>
                <a:gd name="T68" fmla="*/ 3263 w 7119"/>
                <a:gd name="T69" fmla="*/ 9030 h 16418"/>
                <a:gd name="T70" fmla="*/ 3238 w 7119"/>
                <a:gd name="T71" fmla="*/ 8497 h 16418"/>
                <a:gd name="T72" fmla="*/ 3257 w 7119"/>
                <a:gd name="T73" fmla="*/ 7758 h 16418"/>
                <a:gd name="T74" fmla="*/ 3283 w 7119"/>
                <a:gd name="T75" fmla="*/ 6030 h 16418"/>
                <a:gd name="T76" fmla="*/ 1883 w 7119"/>
                <a:gd name="T77" fmla="*/ 5999 h 16418"/>
                <a:gd name="T78" fmla="*/ 1413 w 7119"/>
                <a:gd name="T79" fmla="*/ 5324 h 16418"/>
                <a:gd name="T80" fmla="*/ 801 w 7119"/>
                <a:gd name="T81" fmla="*/ 5180 h 16418"/>
                <a:gd name="T82" fmla="*/ 49 w 7119"/>
                <a:gd name="T83" fmla="*/ 4698 h 16418"/>
                <a:gd name="T84" fmla="*/ 233 w 7119"/>
                <a:gd name="T85" fmla="*/ 4670 h 16418"/>
                <a:gd name="T86" fmla="*/ 384 w 7119"/>
                <a:gd name="T87" fmla="*/ 4619 h 16418"/>
                <a:gd name="T88" fmla="*/ 702 w 7119"/>
                <a:gd name="T89" fmla="*/ 4562 h 16418"/>
                <a:gd name="T90" fmla="*/ 519 w 7119"/>
                <a:gd name="T91" fmla="*/ 4321 h 16418"/>
                <a:gd name="T92" fmla="*/ 1259 w 7119"/>
                <a:gd name="T93" fmla="*/ 4645 h 16418"/>
                <a:gd name="T94" fmla="*/ 1890 w 7119"/>
                <a:gd name="T95" fmla="*/ 4962 h 16418"/>
                <a:gd name="T96" fmla="*/ 2751 w 7119"/>
                <a:gd name="T97" fmla="*/ 5009 h 16418"/>
                <a:gd name="T98" fmla="*/ 3012 w 7119"/>
                <a:gd name="T99" fmla="*/ 4343 h 16418"/>
                <a:gd name="T100" fmla="*/ 3181 w 7119"/>
                <a:gd name="T101" fmla="*/ 3540 h 16418"/>
                <a:gd name="T102" fmla="*/ 3479 w 7119"/>
                <a:gd name="T103" fmla="*/ 2945 h 16418"/>
                <a:gd name="T104" fmla="*/ 4138 w 7119"/>
                <a:gd name="T105" fmla="*/ 2511 h 16418"/>
                <a:gd name="T106" fmla="*/ 4068 w 7119"/>
                <a:gd name="T107" fmla="*/ 2075 h 16418"/>
                <a:gd name="T108" fmla="*/ 3867 w 7119"/>
                <a:gd name="T109" fmla="*/ 1751 h 16418"/>
                <a:gd name="T110" fmla="*/ 3617 w 7119"/>
                <a:gd name="T111" fmla="*/ 1460 h 16418"/>
                <a:gd name="T112" fmla="*/ 3606 w 7119"/>
                <a:gd name="T113" fmla="*/ 1015 h 16418"/>
                <a:gd name="T114" fmla="*/ 3501 w 7119"/>
                <a:gd name="T115" fmla="*/ 462 h 16418"/>
                <a:gd name="T116" fmla="*/ 4441 w 7119"/>
                <a:gd name="T117" fmla="*/ 0 h 16418"/>
                <a:gd name="T118" fmla="*/ 5208 w 7119"/>
                <a:gd name="T119" fmla="*/ 594 h 16418"/>
                <a:gd name="T120" fmla="*/ 5127 w 7119"/>
                <a:gd name="T121" fmla="*/ 1613 h 16418"/>
                <a:gd name="T122" fmla="*/ 5589 w 7119"/>
                <a:gd name="T123" fmla="*/ 2085 h 16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19" h="16418">
                  <a:moveTo>
                    <a:pt x="6575" y="2427"/>
                  </a:moveTo>
                  <a:lnTo>
                    <a:pt x="6594" y="2438"/>
                  </a:lnTo>
                  <a:lnTo>
                    <a:pt x="6614" y="2450"/>
                  </a:lnTo>
                  <a:lnTo>
                    <a:pt x="6632" y="2462"/>
                  </a:lnTo>
                  <a:lnTo>
                    <a:pt x="6650" y="2476"/>
                  </a:lnTo>
                  <a:lnTo>
                    <a:pt x="6668" y="2490"/>
                  </a:lnTo>
                  <a:lnTo>
                    <a:pt x="6684" y="2505"/>
                  </a:lnTo>
                  <a:lnTo>
                    <a:pt x="6701" y="2520"/>
                  </a:lnTo>
                  <a:lnTo>
                    <a:pt x="6717" y="2536"/>
                  </a:lnTo>
                  <a:lnTo>
                    <a:pt x="6732" y="2553"/>
                  </a:lnTo>
                  <a:lnTo>
                    <a:pt x="6747" y="2570"/>
                  </a:lnTo>
                  <a:lnTo>
                    <a:pt x="6760" y="2587"/>
                  </a:lnTo>
                  <a:lnTo>
                    <a:pt x="6773" y="2605"/>
                  </a:lnTo>
                  <a:lnTo>
                    <a:pt x="6787" y="2623"/>
                  </a:lnTo>
                  <a:lnTo>
                    <a:pt x="6799" y="2641"/>
                  </a:lnTo>
                  <a:lnTo>
                    <a:pt x="6810" y="2661"/>
                  </a:lnTo>
                  <a:lnTo>
                    <a:pt x="6821" y="2680"/>
                  </a:lnTo>
                  <a:lnTo>
                    <a:pt x="6832" y="2699"/>
                  </a:lnTo>
                  <a:lnTo>
                    <a:pt x="6841" y="2719"/>
                  </a:lnTo>
                  <a:lnTo>
                    <a:pt x="6851" y="2739"/>
                  </a:lnTo>
                  <a:lnTo>
                    <a:pt x="6859" y="2759"/>
                  </a:lnTo>
                  <a:lnTo>
                    <a:pt x="6868" y="2779"/>
                  </a:lnTo>
                  <a:lnTo>
                    <a:pt x="6874" y="2799"/>
                  </a:lnTo>
                  <a:lnTo>
                    <a:pt x="6882" y="2819"/>
                  </a:lnTo>
                  <a:lnTo>
                    <a:pt x="6887" y="2839"/>
                  </a:lnTo>
                  <a:lnTo>
                    <a:pt x="6892" y="2860"/>
                  </a:lnTo>
                  <a:lnTo>
                    <a:pt x="6897" y="2879"/>
                  </a:lnTo>
                  <a:lnTo>
                    <a:pt x="6901" y="2899"/>
                  </a:lnTo>
                  <a:lnTo>
                    <a:pt x="6904" y="2919"/>
                  </a:lnTo>
                  <a:lnTo>
                    <a:pt x="6906" y="2939"/>
                  </a:lnTo>
                  <a:lnTo>
                    <a:pt x="6908" y="2958"/>
                  </a:lnTo>
                  <a:lnTo>
                    <a:pt x="6909" y="2977"/>
                  </a:lnTo>
                  <a:lnTo>
                    <a:pt x="6910" y="2995"/>
                  </a:lnTo>
                  <a:lnTo>
                    <a:pt x="6910" y="3052"/>
                  </a:lnTo>
                  <a:lnTo>
                    <a:pt x="6913" y="3109"/>
                  </a:lnTo>
                  <a:lnTo>
                    <a:pt x="6917" y="3165"/>
                  </a:lnTo>
                  <a:lnTo>
                    <a:pt x="6921" y="3222"/>
                  </a:lnTo>
                  <a:lnTo>
                    <a:pt x="6927" y="3276"/>
                  </a:lnTo>
                  <a:lnTo>
                    <a:pt x="6935" y="3329"/>
                  </a:lnTo>
                  <a:lnTo>
                    <a:pt x="6943" y="3381"/>
                  </a:lnTo>
                  <a:lnTo>
                    <a:pt x="6953" y="3431"/>
                  </a:lnTo>
                  <a:lnTo>
                    <a:pt x="6956" y="3449"/>
                  </a:lnTo>
                  <a:lnTo>
                    <a:pt x="6959" y="3468"/>
                  </a:lnTo>
                  <a:lnTo>
                    <a:pt x="6962" y="3487"/>
                  </a:lnTo>
                  <a:lnTo>
                    <a:pt x="6963" y="3507"/>
                  </a:lnTo>
                  <a:lnTo>
                    <a:pt x="6965" y="3547"/>
                  </a:lnTo>
                  <a:lnTo>
                    <a:pt x="6965" y="3588"/>
                  </a:lnTo>
                  <a:lnTo>
                    <a:pt x="6963" y="3631"/>
                  </a:lnTo>
                  <a:lnTo>
                    <a:pt x="6960" y="3674"/>
                  </a:lnTo>
                  <a:lnTo>
                    <a:pt x="6957" y="3720"/>
                  </a:lnTo>
                  <a:lnTo>
                    <a:pt x="6953" y="3765"/>
                  </a:lnTo>
                  <a:lnTo>
                    <a:pt x="6950" y="3812"/>
                  </a:lnTo>
                  <a:lnTo>
                    <a:pt x="6947" y="3860"/>
                  </a:lnTo>
                  <a:lnTo>
                    <a:pt x="6943" y="3908"/>
                  </a:lnTo>
                  <a:lnTo>
                    <a:pt x="6942" y="3957"/>
                  </a:lnTo>
                  <a:lnTo>
                    <a:pt x="6942" y="4007"/>
                  </a:lnTo>
                  <a:lnTo>
                    <a:pt x="6943" y="4057"/>
                  </a:lnTo>
                  <a:lnTo>
                    <a:pt x="6944" y="4081"/>
                  </a:lnTo>
                  <a:lnTo>
                    <a:pt x="6947" y="4107"/>
                  </a:lnTo>
                  <a:lnTo>
                    <a:pt x="6950" y="4132"/>
                  </a:lnTo>
                  <a:lnTo>
                    <a:pt x="6953" y="4158"/>
                  </a:lnTo>
                  <a:lnTo>
                    <a:pt x="6963" y="4219"/>
                  </a:lnTo>
                  <a:lnTo>
                    <a:pt x="6974" y="4283"/>
                  </a:lnTo>
                  <a:lnTo>
                    <a:pt x="6985" y="4348"/>
                  </a:lnTo>
                  <a:lnTo>
                    <a:pt x="6997" y="4412"/>
                  </a:lnTo>
                  <a:lnTo>
                    <a:pt x="7001" y="4444"/>
                  </a:lnTo>
                  <a:lnTo>
                    <a:pt x="7006" y="4476"/>
                  </a:lnTo>
                  <a:lnTo>
                    <a:pt x="7009" y="4508"/>
                  </a:lnTo>
                  <a:lnTo>
                    <a:pt x="7013" y="4540"/>
                  </a:lnTo>
                  <a:lnTo>
                    <a:pt x="7015" y="4571"/>
                  </a:lnTo>
                  <a:lnTo>
                    <a:pt x="7017" y="4602"/>
                  </a:lnTo>
                  <a:lnTo>
                    <a:pt x="7017" y="4631"/>
                  </a:lnTo>
                  <a:lnTo>
                    <a:pt x="7016" y="4661"/>
                  </a:lnTo>
                  <a:lnTo>
                    <a:pt x="7015" y="4689"/>
                  </a:lnTo>
                  <a:lnTo>
                    <a:pt x="7015" y="4719"/>
                  </a:lnTo>
                  <a:lnTo>
                    <a:pt x="7017" y="4749"/>
                  </a:lnTo>
                  <a:lnTo>
                    <a:pt x="7019" y="4780"/>
                  </a:lnTo>
                  <a:lnTo>
                    <a:pt x="7022" y="4812"/>
                  </a:lnTo>
                  <a:lnTo>
                    <a:pt x="7025" y="4844"/>
                  </a:lnTo>
                  <a:lnTo>
                    <a:pt x="7031" y="4877"/>
                  </a:lnTo>
                  <a:lnTo>
                    <a:pt x="7036" y="4910"/>
                  </a:lnTo>
                  <a:lnTo>
                    <a:pt x="7048" y="4977"/>
                  </a:lnTo>
                  <a:lnTo>
                    <a:pt x="7060" y="5046"/>
                  </a:lnTo>
                  <a:lnTo>
                    <a:pt x="7074" y="5114"/>
                  </a:lnTo>
                  <a:lnTo>
                    <a:pt x="7087" y="5184"/>
                  </a:lnTo>
                  <a:lnTo>
                    <a:pt x="7099" y="5253"/>
                  </a:lnTo>
                  <a:lnTo>
                    <a:pt x="7108" y="5320"/>
                  </a:lnTo>
                  <a:lnTo>
                    <a:pt x="7113" y="5354"/>
                  </a:lnTo>
                  <a:lnTo>
                    <a:pt x="7116" y="5387"/>
                  </a:lnTo>
                  <a:lnTo>
                    <a:pt x="7118" y="5420"/>
                  </a:lnTo>
                  <a:lnTo>
                    <a:pt x="7119" y="5452"/>
                  </a:lnTo>
                  <a:lnTo>
                    <a:pt x="7119" y="5483"/>
                  </a:lnTo>
                  <a:lnTo>
                    <a:pt x="7118" y="5514"/>
                  </a:lnTo>
                  <a:lnTo>
                    <a:pt x="7115" y="5545"/>
                  </a:lnTo>
                  <a:lnTo>
                    <a:pt x="7112" y="5574"/>
                  </a:lnTo>
                  <a:lnTo>
                    <a:pt x="7105" y="5603"/>
                  </a:lnTo>
                  <a:lnTo>
                    <a:pt x="7099" y="5631"/>
                  </a:lnTo>
                  <a:lnTo>
                    <a:pt x="7089" y="5657"/>
                  </a:lnTo>
                  <a:lnTo>
                    <a:pt x="7079" y="5683"/>
                  </a:lnTo>
                  <a:lnTo>
                    <a:pt x="7065" y="5715"/>
                  </a:lnTo>
                  <a:lnTo>
                    <a:pt x="7053" y="5746"/>
                  </a:lnTo>
                  <a:lnTo>
                    <a:pt x="7041" y="5775"/>
                  </a:lnTo>
                  <a:lnTo>
                    <a:pt x="7032" y="5802"/>
                  </a:lnTo>
                  <a:lnTo>
                    <a:pt x="7016" y="5857"/>
                  </a:lnTo>
                  <a:lnTo>
                    <a:pt x="7002" y="5909"/>
                  </a:lnTo>
                  <a:lnTo>
                    <a:pt x="6987" y="5964"/>
                  </a:lnTo>
                  <a:lnTo>
                    <a:pt x="6971" y="6022"/>
                  </a:lnTo>
                  <a:lnTo>
                    <a:pt x="6963" y="6054"/>
                  </a:lnTo>
                  <a:lnTo>
                    <a:pt x="6952" y="6087"/>
                  </a:lnTo>
                  <a:lnTo>
                    <a:pt x="6939" y="6122"/>
                  </a:lnTo>
                  <a:lnTo>
                    <a:pt x="6926" y="6160"/>
                  </a:lnTo>
                  <a:lnTo>
                    <a:pt x="6912" y="6197"/>
                  </a:lnTo>
                  <a:lnTo>
                    <a:pt x="6897" y="6236"/>
                  </a:lnTo>
                  <a:lnTo>
                    <a:pt x="6881" y="6274"/>
                  </a:lnTo>
                  <a:lnTo>
                    <a:pt x="6864" y="6314"/>
                  </a:lnTo>
                  <a:lnTo>
                    <a:pt x="6829" y="6393"/>
                  </a:lnTo>
                  <a:lnTo>
                    <a:pt x="6792" y="6473"/>
                  </a:lnTo>
                  <a:lnTo>
                    <a:pt x="6756" y="6555"/>
                  </a:lnTo>
                  <a:lnTo>
                    <a:pt x="6721" y="6636"/>
                  </a:lnTo>
                  <a:lnTo>
                    <a:pt x="6704" y="6677"/>
                  </a:lnTo>
                  <a:lnTo>
                    <a:pt x="6688" y="6717"/>
                  </a:lnTo>
                  <a:lnTo>
                    <a:pt x="6672" y="6758"/>
                  </a:lnTo>
                  <a:lnTo>
                    <a:pt x="6657" y="6797"/>
                  </a:lnTo>
                  <a:lnTo>
                    <a:pt x="6642" y="6840"/>
                  </a:lnTo>
                  <a:lnTo>
                    <a:pt x="6628" y="6882"/>
                  </a:lnTo>
                  <a:lnTo>
                    <a:pt x="6615" y="6926"/>
                  </a:lnTo>
                  <a:lnTo>
                    <a:pt x="6601" y="6970"/>
                  </a:lnTo>
                  <a:lnTo>
                    <a:pt x="6573" y="7057"/>
                  </a:lnTo>
                  <a:lnTo>
                    <a:pt x="6544" y="7145"/>
                  </a:lnTo>
                  <a:lnTo>
                    <a:pt x="6529" y="7188"/>
                  </a:lnTo>
                  <a:lnTo>
                    <a:pt x="6514" y="7230"/>
                  </a:lnTo>
                  <a:lnTo>
                    <a:pt x="6497" y="7273"/>
                  </a:lnTo>
                  <a:lnTo>
                    <a:pt x="6478" y="7315"/>
                  </a:lnTo>
                  <a:lnTo>
                    <a:pt x="6458" y="7355"/>
                  </a:lnTo>
                  <a:lnTo>
                    <a:pt x="6437" y="7394"/>
                  </a:lnTo>
                  <a:lnTo>
                    <a:pt x="6425" y="7414"/>
                  </a:lnTo>
                  <a:lnTo>
                    <a:pt x="6414" y="7433"/>
                  </a:lnTo>
                  <a:lnTo>
                    <a:pt x="6401" y="7452"/>
                  </a:lnTo>
                  <a:lnTo>
                    <a:pt x="6388" y="7470"/>
                  </a:lnTo>
                  <a:lnTo>
                    <a:pt x="6379" y="7482"/>
                  </a:lnTo>
                  <a:lnTo>
                    <a:pt x="6369" y="7492"/>
                  </a:lnTo>
                  <a:lnTo>
                    <a:pt x="6358" y="7502"/>
                  </a:lnTo>
                  <a:lnTo>
                    <a:pt x="6346" y="7512"/>
                  </a:lnTo>
                  <a:lnTo>
                    <a:pt x="6334" y="7520"/>
                  </a:lnTo>
                  <a:lnTo>
                    <a:pt x="6321" y="7528"/>
                  </a:lnTo>
                  <a:lnTo>
                    <a:pt x="6307" y="7536"/>
                  </a:lnTo>
                  <a:lnTo>
                    <a:pt x="6293" y="7543"/>
                  </a:lnTo>
                  <a:lnTo>
                    <a:pt x="6262" y="7555"/>
                  </a:lnTo>
                  <a:lnTo>
                    <a:pt x="6232" y="7567"/>
                  </a:lnTo>
                  <a:lnTo>
                    <a:pt x="6199" y="7579"/>
                  </a:lnTo>
                  <a:lnTo>
                    <a:pt x="6166" y="7589"/>
                  </a:lnTo>
                  <a:lnTo>
                    <a:pt x="6133" y="7600"/>
                  </a:lnTo>
                  <a:lnTo>
                    <a:pt x="6101" y="7611"/>
                  </a:lnTo>
                  <a:lnTo>
                    <a:pt x="6070" y="7623"/>
                  </a:lnTo>
                  <a:lnTo>
                    <a:pt x="6040" y="7637"/>
                  </a:lnTo>
                  <a:lnTo>
                    <a:pt x="6026" y="7645"/>
                  </a:lnTo>
                  <a:lnTo>
                    <a:pt x="6012" y="7652"/>
                  </a:lnTo>
                  <a:lnTo>
                    <a:pt x="6000" y="7661"/>
                  </a:lnTo>
                  <a:lnTo>
                    <a:pt x="5988" y="7669"/>
                  </a:lnTo>
                  <a:lnTo>
                    <a:pt x="5976" y="7679"/>
                  </a:lnTo>
                  <a:lnTo>
                    <a:pt x="5967" y="7689"/>
                  </a:lnTo>
                  <a:lnTo>
                    <a:pt x="5957" y="7700"/>
                  </a:lnTo>
                  <a:lnTo>
                    <a:pt x="5948" y="7713"/>
                  </a:lnTo>
                  <a:lnTo>
                    <a:pt x="5950" y="7785"/>
                  </a:lnTo>
                  <a:lnTo>
                    <a:pt x="5951" y="7859"/>
                  </a:lnTo>
                  <a:lnTo>
                    <a:pt x="5952" y="7931"/>
                  </a:lnTo>
                  <a:lnTo>
                    <a:pt x="5953" y="8005"/>
                  </a:lnTo>
                  <a:lnTo>
                    <a:pt x="5954" y="8077"/>
                  </a:lnTo>
                  <a:lnTo>
                    <a:pt x="5955" y="8151"/>
                  </a:lnTo>
                  <a:lnTo>
                    <a:pt x="5956" y="8223"/>
                  </a:lnTo>
                  <a:lnTo>
                    <a:pt x="5957" y="8297"/>
                  </a:lnTo>
                  <a:lnTo>
                    <a:pt x="5974" y="8304"/>
                  </a:lnTo>
                  <a:lnTo>
                    <a:pt x="5989" y="8311"/>
                  </a:lnTo>
                  <a:lnTo>
                    <a:pt x="6002" y="8321"/>
                  </a:lnTo>
                  <a:lnTo>
                    <a:pt x="6013" y="8331"/>
                  </a:lnTo>
                  <a:lnTo>
                    <a:pt x="6034" y="8353"/>
                  </a:lnTo>
                  <a:lnTo>
                    <a:pt x="6056" y="8377"/>
                  </a:lnTo>
                  <a:lnTo>
                    <a:pt x="6055" y="8474"/>
                  </a:lnTo>
                  <a:lnTo>
                    <a:pt x="6053" y="8570"/>
                  </a:lnTo>
                  <a:lnTo>
                    <a:pt x="6050" y="8664"/>
                  </a:lnTo>
                  <a:lnTo>
                    <a:pt x="6046" y="8757"/>
                  </a:lnTo>
                  <a:lnTo>
                    <a:pt x="6043" y="8849"/>
                  </a:lnTo>
                  <a:lnTo>
                    <a:pt x="6039" y="8940"/>
                  </a:lnTo>
                  <a:lnTo>
                    <a:pt x="6036" y="9030"/>
                  </a:lnTo>
                  <a:lnTo>
                    <a:pt x="6034" y="9120"/>
                  </a:lnTo>
                  <a:lnTo>
                    <a:pt x="6033" y="9209"/>
                  </a:lnTo>
                  <a:lnTo>
                    <a:pt x="6033" y="9300"/>
                  </a:lnTo>
                  <a:lnTo>
                    <a:pt x="6035" y="9390"/>
                  </a:lnTo>
                  <a:lnTo>
                    <a:pt x="6039" y="9482"/>
                  </a:lnTo>
                  <a:lnTo>
                    <a:pt x="6042" y="9528"/>
                  </a:lnTo>
                  <a:lnTo>
                    <a:pt x="6045" y="9573"/>
                  </a:lnTo>
                  <a:lnTo>
                    <a:pt x="6050" y="9620"/>
                  </a:lnTo>
                  <a:lnTo>
                    <a:pt x="6055" y="9667"/>
                  </a:lnTo>
                  <a:lnTo>
                    <a:pt x="6060" y="9714"/>
                  </a:lnTo>
                  <a:lnTo>
                    <a:pt x="6068" y="9762"/>
                  </a:lnTo>
                  <a:lnTo>
                    <a:pt x="6075" y="9810"/>
                  </a:lnTo>
                  <a:lnTo>
                    <a:pt x="6083" y="9858"/>
                  </a:lnTo>
                  <a:lnTo>
                    <a:pt x="6094" y="9915"/>
                  </a:lnTo>
                  <a:lnTo>
                    <a:pt x="6104" y="9966"/>
                  </a:lnTo>
                  <a:lnTo>
                    <a:pt x="6114" y="10012"/>
                  </a:lnTo>
                  <a:lnTo>
                    <a:pt x="6125" y="10054"/>
                  </a:lnTo>
                  <a:lnTo>
                    <a:pt x="6135" y="10090"/>
                  </a:lnTo>
                  <a:lnTo>
                    <a:pt x="6144" y="10122"/>
                  </a:lnTo>
                  <a:lnTo>
                    <a:pt x="6154" y="10151"/>
                  </a:lnTo>
                  <a:lnTo>
                    <a:pt x="6163" y="10176"/>
                  </a:lnTo>
                  <a:lnTo>
                    <a:pt x="6172" y="10199"/>
                  </a:lnTo>
                  <a:lnTo>
                    <a:pt x="6182" y="10218"/>
                  </a:lnTo>
                  <a:lnTo>
                    <a:pt x="6190" y="10235"/>
                  </a:lnTo>
                  <a:lnTo>
                    <a:pt x="6197" y="10250"/>
                  </a:lnTo>
                  <a:lnTo>
                    <a:pt x="6213" y="10276"/>
                  </a:lnTo>
                  <a:lnTo>
                    <a:pt x="6228" y="10299"/>
                  </a:lnTo>
                  <a:lnTo>
                    <a:pt x="6236" y="10310"/>
                  </a:lnTo>
                  <a:lnTo>
                    <a:pt x="6242" y="10322"/>
                  </a:lnTo>
                  <a:lnTo>
                    <a:pt x="6249" y="10334"/>
                  </a:lnTo>
                  <a:lnTo>
                    <a:pt x="6254" y="10347"/>
                  </a:lnTo>
                  <a:lnTo>
                    <a:pt x="6260" y="10362"/>
                  </a:lnTo>
                  <a:lnTo>
                    <a:pt x="6266" y="10378"/>
                  </a:lnTo>
                  <a:lnTo>
                    <a:pt x="6270" y="10397"/>
                  </a:lnTo>
                  <a:lnTo>
                    <a:pt x="6275" y="10417"/>
                  </a:lnTo>
                  <a:lnTo>
                    <a:pt x="6279" y="10441"/>
                  </a:lnTo>
                  <a:lnTo>
                    <a:pt x="6283" y="10468"/>
                  </a:lnTo>
                  <a:lnTo>
                    <a:pt x="6286" y="10499"/>
                  </a:lnTo>
                  <a:lnTo>
                    <a:pt x="6289" y="10534"/>
                  </a:lnTo>
                  <a:lnTo>
                    <a:pt x="6292" y="10574"/>
                  </a:lnTo>
                  <a:lnTo>
                    <a:pt x="6294" y="10617"/>
                  </a:lnTo>
                  <a:lnTo>
                    <a:pt x="6296" y="10666"/>
                  </a:lnTo>
                  <a:lnTo>
                    <a:pt x="6298" y="10720"/>
                  </a:lnTo>
                  <a:lnTo>
                    <a:pt x="6300" y="10798"/>
                  </a:lnTo>
                  <a:lnTo>
                    <a:pt x="6304" y="10883"/>
                  </a:lnTo>
                  <a:lnTo>
                    <a:pt x="6307" y="10928"/>
                  </a:lnTo>
                  <a:lnTo>
                    <a:pt x="6311" y="10973"/>
                  </a:lnTo>
                  <a:lnTo>
                    <a:pt x="6316" y="11019"/>
                  </a:lnTo>
                  <a:lnTo>
                    <a:pt x="6322" y="11064"/>
                  </a:lnTo>
                  <a:lnTo>
                    <a:pt x="6328" y="11109"/>
                  </a:lnTo>
                  <a:lnTo>
                    <a:pt x="6336" y="11154"/>
                  </a:lnTo>
                  <a:lnTo>
                    <a:pt x="6345" y="11197"/>
                  </a:lnTo>
                  <a:lnTo>
                    <a:pt x="6356" y="11239"/>
                  </a:lnTo>
                  <a:lnTo>
                    <a:pt x="6362" y="11259"/>
                  </a:lnTo>
                  <a:lnTo>
                    <a:pt x="6369" y="11279"/>
                  </a:lnTo>
                  <a:lnTo>
                    <a:pt x="6375" y="11298"/>
                  </a:lnTo>
                  <a:lnTo>
                    <a:pt x="6383" y="11317"/>
                  </a:lnTo>
                  <a:lnTo>
                    <a:pt x="6390" y="11335"/>
                  </a:lnTo>
                  <a:lnTo>
                    <a:pt x="6398" y="11352"/>
                  </a:lnTo>
                  <a:lnTo>
                    <a:pt x="6406" y="11369"/>
                  </a:lnTo>
                  <a:lnTo>
                    <a:pt x="6415" y="11384"/>
                  </a:lnTo>
                  <a:lnTo>
                    <a:pt x="6427" y="11404"/>
                  </a:lnTo>
                  <a:lnTo>
                    <a:pt x="6442" y="11423"/>
                  </a:lnTo>
                  <a:lnTo>
                    <a:pt x="6458" y="11441"/>
                  </a:lnTo>
                  <a:lnTo>
                    <a:pt x="6474" y="11461"/>
                  </a:lnTo>
                  <a:lnTo>
                    <a:pt x="6491" y="11481"/>
                  </a:lnTo>
                  <a:lnTo>
                    <a:pt x="6506" y="11501"/>
                  </a:lnTo>
                  <a:lnTo>
                    <a:pt x="6512" y="11512"/>
                  </a:lnTo>
                  <a:lnTo>
                    <a:pt x="6520" y="11523"/>
                  </a:lnTo>
                  <a:lnTo>
                    <a:pt x="6525" y="11534"/>
                  </a:lnTo>
                  <a:lnTo>
                    <a:pt x="6531" y="11547"/>
                  </a:lnTo>
                  <a:lnTo>
                    <a:pt x="6538" y="11600"/>
                  </a:lnTo>
                  <a:lnTo>
                    <a:pt x="6544" y="11654"/>
                  </a:lnTo>
                  <a:lnTo>
                    <a:pt x="6551" y="11708"/>
                  </a:lnTo>
                  <a:lnTo>
                    <a:pt x="6558" y="11762"/>
                  </a:lnTo>
                  <a:lnTo>
                    <a:pt x="6565" y="11815"/>
                  </a:lnTo>
                  <a:lnTo>
                    <a:pt x="6571" y="11870"/>
                  </a:lnTo>
                  <a:lnTo>
                    <a:pt x="6578" y="11924"/>
                  </a:lnTo>
                  <a:lnTo>
                    <a:pt x="6585" y="11978"/>
                  </a:lnTo>
                  <a:lnTo>
                    <a:pt x="6595" y="12022"/>
                  </a:lnTo>
                  <a:lnTo>
                    <a:pt x="6606" y="12065"/>
                  </a:lnTo>
                  <a:lnTo>
                    <a:pt x="6617" y="12108"/>
                  </a:lnTo>
                  <a:lnTo>
                    <a:pt x="6625" y="12151"/>
                  </a:lnTo>
                  <a:lnTo>
                    <a:pt x="6628" y="12172"/>
                  </a:lnTo>
                  <a:lnTo>
                    <a:pt x="6632" y="12192"/>
                  </a:lnTo>
                  <a:lnTo>
                    <a:pt x="6634" y="12214"/>
                  </a:lnTo>
                  <a:lnTo>
                    <a:pt x="6635" y="12235"/>
                  </a:lnTo>
                  <a:lnTo>
                    <a:pt x="6636" y="12256"/>
                  </a:lnTo>
                  <a:lnTo>
                    <a:pt x="6635" y="12276"/>
                  </a:lnTo>
                  <a:lnTo>
                    <a:pt x="6633" y="12298"/>
                  </a:lnTo>
                  <a:lnTo>
                    <a:pt x="6630" y="12319"/>
                  </a:lnTo>
                  <a:lnTo>
                    <a:pt x="6634" y="12321"/>
                  </a:lnTo>
                  <a:lnTo>
                    <a:pt x="6637" y="12324"/>
                  </a:lnTo>
                  <a:lnTo>
                    <a:pt x="6637" y="12737"/>
                  </a:lnTo>
                  <a:lnTo>
                    <a:pt x="6659" y="12737"/>
                  </a:lnTo>
                  <a:lnTo>
                    <a:pt x="6673" y="12815"/>
                  </a:lnTo>
                  <a:lnTo>
                    <a:pt x="6685" y="12891"/>
                  </a:lnTo>
                  <a:lnTo>
                    <a:pt x="6697" y="12963"/>
                  </a:lnTo>
                  <a:lnTo>
                    <a:pt x="6708" y="13034"/>
                  </a:lnTo>
                  <a:lnTo>
                    <a:pt x="6715" y="13068"/>
                  </a:lnTo>
                  <a:lnTo>
                    <a:pt x="6721" y="13102"/>
                  </a:lnTo>
                  <a:lnTo>
                    <a:pt x="6728" y="13135"/>
                  </a:lnTo>
                  <a:lnTo>
                    <a:pt x="6737" y="13168"/>
                  </a:lnTo>
                  <a:lnTo>
                    <a:pt x="6747" y="13201"/>
                  </a:lnTo>
                  <a:lnTo>
                    <a:pt x="6757" y="13233"/>
                  </a:lnTo>
                  <a:lnTo>
                    <a:pt x="6769" y="13266"/>
                  </a:lnTo>
                  <a:lnTo>
                    <a:pt x="6782" y="13298"/>
                  </a:lnTo>
                  <a:lnTo>
                    <a:pt x="6777" y="13313"/>
                  </a:lnTo>
                  <a:lnTo>
                    <a:pt x="6773" y="13329"/>
                  </a:lnTo>
                  <a:lnTo>
                    <a:pt x="6769" y="13345"/>
                  </a:lnTo>
                  <a:lnTo>
                    <a:pt x="6765" y="13361"/>
                  </a:lnTo>
                  <a:lnTo>
                    <a:pt x="6766" y="13404"/>
                  </a:lnTo>
                  <a:lnTo>
                    <a:pt x="6769" y="13447"/>
                  </a:lnTo>
                  <a:lnTo>
                    <a:pt x="6772" y="13486"/>
                  </a:lnTo>
                  <a:lnTo>
                    <a:pt x="6776" y="13525"/>
                  </a:lnTo>
                  <a:lnTo>
                    <a:pt x="6782" y="13561"/>
                  </a:lnTo>
                  <a:lnTo>
                    <a:pt x="6787" y="13596"/>
                  </a:lnTo>
                  <a:lnTo>
                    <a:pt x="6793" y="13630"/>
                  </a:lnTo>
                  <a:lnTo>
                    <a:pt x="6800" y="13662"/>
                  </a:lnTo>
                  <a:lnTo>
                    <a:pt x="6815" y="13725"/>
                  </a:lnTo>
                  <a:lnTo>
                    <a:pt x="6829" y="13787"/>
                  </a:lnTo>
                  <a:lnTo>
                    <a:pt x="6842" y="13847"/>
                  </a:lnTo>
                  <a:lnTo>
                    <a:pt x="6855" y="13910"/>
                  </a:lnTo>
                  <a:lnTo>
                    <a:pt x="6859" y="13942"/>
                  </a:lnTo>
                  <a:lnTo>
                    <a:pt x="6864" y="13975"/>
                  </a:lnTo>
                  <a:lnTo>
                    <a:pt x="6867" y="14009"/>
                  </a:lnTo>
                  <a:lnTo>
                    <a:pt x="6869" y="14045"/>
                  </a:lnTo>
                  <a:lnTo>
                    <a:pt x="6870" y="14083"/>
                  </a:lnTo>
                  <a:lnTo>
                    <a:pt x="6870" y="14121"/>
                  </a:lnTo>
                  <a:lnTo>
                    <a:pt x="6868" y="14163"/>
                  </a:lnTo>
                  <a:lnTo>
                    <a:pt x="6865" y="14205"/>
                  </a:lnTo>
                  <a:lnTo>
                    <a:pt x="6859" y="14251"/>
                  </a:lnTo>
                  <a:lnTo>
                    <a:pt x="6852" y="14299"/>
                  </a:lnTo>
                  <a:lnTo>
                    <a:pt x="6843" y="14350"/>
                  </a:lnTo>
                  <a:lnTo>
                    <a:pt x="6833" y="14403"/>
                  </a:lnTo>
                  <a:lnTo>
                    <a:pt x="6819" y="14461"/>
                  </a:lnTo>
                  <a:lnTo>
                    <a:pt x="6804" y="14521"/>
                  </a:lnTo>
                  <a:lnTo>
                    <a:pt x="6786" y="14585"/>
                  </a:lnTo>
                  <a:lnTo>
                    <a:pt x="6765" y="14652"/>
                  </a:lnTo>
                  <a:lnTo>
                    <a:pt x="6718" y="14710"/>
                  </a:lnTo>
                  <a:lnTo>
                    <a:pt x="6720" y="14741"/>
                  </a:lnTo>
                  <a:lnTo>
                    <a:pt x="6722" y="14772"/>
                  </a:lnTo>
                  <a:lnTo>
                    <a:pt x="6723" y="14803"/>
                  </a:lnTo>
                  <a:lnTo>
                    <a:pt x="6723" y="14836"/>
                  </a:lnTo>
                  <a:lnTo>
                    <a:pt x="6723" y="14853"/>
                  </a:lnTo>
                  <a:lnTo>
                    <a:pt x="6721" y="14870"/>
                  </a:lnTo>
                  <a:lnTo>
                    <a:pt x="6719" y="14887"/>
                  </a:lnTo>
                  <a:lnTo>
                    <a:pt x="6717" y="14906"/>
                  </a:lnTo>
                  <a:lnTo>
                    <a:pt x="6713" y="14924"/>
                  </a:lnTo>
                  <a:lnTo>
                    <a:pt x="6708" y="14943"/>
                  </a:lnTo>
                  <a:lnTo>
                    <a:pt x="6702" y="14963"/>
                  </a:lnTo>
                  <a:lnTo>
                    <a:pt x="6695" y="14984"/>
                  </a:lnTo>
                  <a:lnTo>
                    <a:pt x="6687" y="15005"/>
                  </a:lnTo>
                  <a:lnTo>
                    <a:pt x="6677" y="15025"/>
                  </a:lnTo>
                  <a:lnTo>
                    <a:pt x="6667" y="15044"/>
                  </a:lnTo>
                  <a:lnTo>
                    <a:pt x="6656" y="15062"/>
                  </a:lnTo>
                  <a:lnTo>
                    <a:pt x="6645" y="15080"/>
                  </a:lnTo>
                  <a:lnTo>
                    <a:pt x="6634" y="15097"/>
                  </a:lnTo>
                  <a:lnTo>
                    <a:pt x="6622" y="15113"/>
                  </a:lnTo>
                  <a:lnTo>
                    <a:pt x="6609" y="15127"/>
                  </a:lnTo>
                  <a:lnTo>
                    <a:pt x="6584" y="15157"/>
                  </a:lnTo>
                  <a:lnTo>
                    <a:pt x="6558" y="15185"/>
                  </a:lnTo>
                  <a:lnTo>
                    <a:pt x="6533" y="15213"/>
                  </a:lnTo>
                  <a:lnTo>
                    <a:pt x="6507" y="15240"/>
                  </a:lnTo>
                  <a:lnTo>
                    <a:pt x="6505" y="15253"/>
                  </a:lnTo>
                  <a:lnTo>
                    <a:pt x="6502" y="15267"/>
                  </a:lnTo>
                  <a:lnTo>
                    <a:pt x="6498" y="15282"/>
                  </a:lnTo>
                  <a:lnTo>
                    <a:pt x="6492" y="15297"/>
                  </a:lnTo>
                  <a:lnTo>
                    <a:pt x="6479" y="15328"/>
                  </a:lnTo>
                  <a:lnTo>
                    <a:pt x="6465" y="15362"/>
                  </a:lnTo>
                  <a:lnTo>
                    <a:pt x="6451" y="15398"/>
                  </a:lnTo>
                  <a:lnTo>
                    <a:pt x="6436" y="15438"/>
                  </a:lnTo>
                  <a:lnTo>
                    <a:pt x="6429" y="15459"/>
                  </a:lnTo>
                  <a:lnTo>
                    <a:pt x="6424" y="15481"/>
                  </a:lnTo>
                  <a:lnTo>
                    <a:pt x="6419" y="15503"/>
                  </a:lnTo>
                  <a:lnTo>
                    <a:pt x="6415" y="15527"/>
                  </a:lnTo>
                  <a:lnTo>
                    <a:pt x="6415" y="15552"/>
                  </a:lnTo>
                  <a:lnTo>
                    <a:pt x="6414" y="15576"/>
                  </a:lnTo>
                  <a:lnTo>
                    <a:pt x="6411" y="15597"/>
                  </a:lnTo>
                  <a:lnTo>
                    <a:pt x="6408" y="15618"/>
                  </a:lnTo>
                  <a:lnTo>
                    <a:pt x="6404" y="15638"/>
                  </a:lnTo>
                  <a:lnTo>
                    <a:pt x="6399" y="15657"/>
                  </a:lnTo>
                  <a:lnTo>
                    <a:pt x="6392" y="15676"/>
                  </a:lnTo>
                  <a:lnTo>
                    <a:pt x="6385" y="15694"/>
                  </a:lnTo>
                  <a:lnTo>
                    <a:pt x="6376" y="15712"/>
                  </a:lnTo>
                  <a:lnTo>
                    <a:pt x="6366" y="15731"/>
                  </a:lnTo>
                  <a:lnTo>
                    <a:pt x="6354" y="15750"/>
                  </a:lnTo>
                  <a:lnTo>
                    <a:pt x="6342" y="15771"/>
                  </a:lnTo>
                  <a:lnTo>
                    <a:pt x="6312" y="15814"/>
                  </a:lnTo>
                  <a:lnTo>
                    <a:pt x="6278" y="15863"/>
                  </a:lnTo>
                  <a:lnTo>
                    <a:pt x="6254" y="15901"/>
                  </a:lnTo>
                  <a:lnTo>
                    <a:pt x="6230" y="15934"/>
                  </a:lnTo>
                  <a:lnTo>
                    <a:pt x="6219" y="15950"/>
                  </a:lnTo>
                  <a:lnTo>
                    <a:pt x="6206" y="15967"/>
                  </a:lnTo>
                  <a:lnTo>
                    <a:pt x="6191" y="15983"/>
                  </a:lnTo>
                  <a:lnTo>
                    <a:pt x="6175" y="16001"/>
                  </a:lnTo>
                  <a:lnTo>
                    <a:pt x="6157" y="16019"/>
                  </a:lnTo>
                  <a:lnTo>
                    <a:pt x="6136" y="16039"/>
                  </a:lnTo>
                  <a:lnTo>
                    <a:pt x="6112" y="16060"/>
                  </a:lnTo>
                  <a:lnTo>
                    <a:pt x="6085" y="16083"/>
                  </a:lnTo>
                  <a:lnTo>
                    <a:pt x="6053" y="16108"/>
                  </a:lnTo>
                  <a:lnTo>
                    <a:pt x="6017" y="16136"/>
                  </a:lnTo>
                  <a:lnTo>
                    <a:pt x="5976" y="16166"/>
                  </a:lnTo>
                  <a:lnTo>
                    <a:pt x="5930" y="16200"/>
                  </a:lnTo>
                  <a:lnTo>
                    <a:pt x="5881" y="16233"/>
                  </a:lnTo>
                  <a:lnTo>
                    <a:pt x="5831" y="16263"/>
                  </a:lnTo>
                  <a:lnTo>
                    <a:pt x="5782" y="16290"/>
                  </a:lnTo>
                  <a:lnTo>
                    <a:pt x="5731" y="16315"/>
                  </a:lnTo>
                  <a:lnTo>
                    <a:pt x="5681" y="16337"/>
                  </a:lnTo>
                  <a:lnTo>
                    <a:pt x="5631" y="16356"/>
                  </a:lnTo>
                  <a:lnTo>
                    <a:pt x="5581" y="16372"/>
                  </a:lnTo>
                  <a:lnTo>
                    <a:pt x="5532" y="16387"/>
                  </a:lnTo>
                  <a:lnTo>
                    <a:pt x="5483" y="16398"/>
                  </a:lnTo>
                  <a:lnTo>
                    <a:pt x="5436" y="16407"/>
                  </a:lnTo>
                  <a:lnTo>
                    <a:pt x="5389" y="16413"/>
                  </a:lnTo>
                  <a:lnTo>
                    <a:pt x="5342" y="16417"/>
                  </a:lnTo>
                  <a:lnTo>
                    <a:pt x="5297" y="16418"/>
                  </a:lnTo>
                  <a:lnTo>
                    <a:pt x="5255" y="16417"/>
                  </a:lnTo>
                  <a:lnTo>
                    <a:pt x="5212" y="16414"/>
                  </a:lnTo>
                  <a:lnTo>
                    <a:pt x="5173" y="16409"/>
                  </a:lnTo>
                  <a:lnTo>
                    <a:pt x="5134" y="16400"/>
                  </a:lnTo>
                  <a:lnTo>
                    <a:pt x="5098" y="16391"/>
                  </a:lnTo>
                  <a:lnTo>
                    <a:pt x="5064" y="16378"/>
                  </a:lnTo>
                  <a:lnTo>
                    <a:pt x="5033" y="16364"/>
                  </a:lnTo>
                  <a:lnTo>
                    <a:pt x="5005" y="16347"/>
                  </a:lnTo>
                  <a:lnTo>
                    <a:pt x="4978" y="16329"/>
                  </a:lnTo>
                  <a:lnTo>
                    <a:pt x="4955" y="16309"/>
                  </a:lnTo>
                  <a:lnTo>
                    <a:pt x="4935" y="16285"/>
                  </a:lnTo>
                  <a:lnTo>
                    <a:pt x="4918" y="16261"/>
                  </a:lnTo>
                  <a:lnTo>
                    <a:pt x="4905" y="16235"/>
                  </a:lnTo>
                  <a:lnTo>
                    <a:pt x="4895" y="16206"/>
                  </a:lnTo>
                  <a:lnTo>
                    <a:pt x="4890" y="16176"/>
                  </a:lnTo>
                  <a:lnTo>
                    <a:pt x="4888" y="16145"/>
                  </a:lnTo>
                  <a:lnTo>
                    <a:pt x="4889" y="16112"/>
                  </a:lnTo>
                  <a:lnTo>
                    <a:pt x="4895" y="16076"/>
                  </a:lnTo>
                  <a:lnTo>
                    <a:pt x="4906" y="16039"/>
                  </a:lnTo>
                  <a:lnTo>
                    <a:pt x="4914" y="16017"/>
                  </a:lnTo>
                  <a:lnTo>
                    <a:pt x="4924" y="15995"/>
                  </a:lnTo>
                  <a:lnTo>
                    <a:pt x="4934" y="15975"/>
                  </a:lnTo>
                  <a:lnTo>
                    <a:pt x="4944" y="15957"/>
                  </a:lnTo>
                  <a:lnTo>
                    <a:pt x="4956" y="15939"/>
                  </a:lnTo>
                  <a:lnTo>
                    <a:pt x="4967" y="15921"/>
                  </a:lnTo>
                  <a:lnTo>
                    <a:pt x="4980" y="15904"/>
                  </a:lnTo>
                  <a:lnTo>
                    <a:pt x="4992" y="15888"/>
                  </a:lnTo>
                  <a:lnTo>
                    <a:pt x="5018" y="15855"/>
                  </a:lnTo>
                  <a:lnTo>
                    <a:pt x="5046" y="15822"/>
                  </a:lnTo>
                  <a:lnTo>
                    <a:pt x="5075" y="15787"/>
                  </a:lnTo>
                  <a:lnTo>
                    <a:pt x="5104" y="15749"/>
                  </a:lnTo>
                  <a:lnTo>
                    <a:pt x="5130" y="15712"/>
                  </a:lnTo>
                  <a:lnTo>
                    <a:pt x="5151" y="15680"/>
                  </a:lnTo>
                  <a:lnTo>
                    <a:pt x="5167" y="15655"/>
                  </a:lnTo>
                  <a:lnTo>
                    <a:pt x="5180" y="15632"/>
                  </a:lnTo>
                  <a:lnTo>
                    <a:pt x="5199" y="15597"/>
                  </a:lnTo>
                  <a:lnTo>
                    <a:pt x="5213" y="15568"/>
                  </a:lnTo>
                  <a:lnTo>
                    <a:pt x="5221" y="15553"/>
                  </a:lnTo>
                  <a:lnTo>
                    <a:pt x="5230" y="15537"/>
                  </a:lnTo>
                  <a:lnTo>
                    <a:pt x="5242" y="15519"/>
                  </a:lnTo>
                  <a:lnTo>
                    <a:pt x="5257" y="15498"/>
                  </a:lnTo>
                  <a:lnTo>
                    <a:pt x="5276" y="15473"/>
                  </a:lnTo>
                  <a:lnTo>
                    <a:pt x="5299" y="15442"/>
                  </a:lnTo>
                  <a:lnTo>
                    <a:pt x="5329" y="15405"/>
                  </a:lnTo>
                  <a:lnTo>
                    <a:pt x="5365" y="15363"/>
                  </a:lnTo>
                  <a:lnTo>
                    <a:pt x="5378" y="15343"/>
                  </a:lnTo>
                  <a:lnTo>
                    <a:pt x="5390" y="15323"/>
                  </a:lnTo>
                  <a:lnTo>
                    <a:pt x="5400" y="15303"/>
                  </a:lnTo>
                  <a:lnTo>
                    <a:pt x="5410" y="15284"/>
                  </a:lnTo>
                  <a:lnTo>
                    <a:pt x="5427" y="15246"/>
                  </a:lnTo>
                  <a:lnTo>
                    <a:pt x="5443" y="15207"/>
                  </a:lnTo>
                  <a:lnTo>
                    <a:pt x="5459" y="15169"/>
                  </a:lnTo>
                  <a:lnTo>
                    <a:pt x="5476" y="15133"/>
                  </a:lnTo>
                  <a:lnTo>
                    <a:pt x="5486" y="15115"/>
                  </a:lnTo>
                  <a:lnTo>
                    <a:pt x="5495" y="15097"/>
                  </a:lnTo>
                  <a:lnTo>
                    <a:pt x="5507" y="15080"/>
                  </a:lnTo>
                  <a:lnTo>
                    <a:pt x="5519" y="15062"/>
                  </a:lnTo>
                  <a:lnTo>
                    <a:pt x="5526" y="15026"/>
                  </a:lnTo>
                  <a:lnTo>
                    <a:pt x="5533" y="14987"/>
                  </a:lnTo>
                  <a:lnTo>
                    <a:pt x="5541" y="14945"/>
                  </a:lnTo>
                  <a:lnTo>
                    <a:pt x="5547" y="14902"/>
                  </a:lnTo>
                  <a:lnTo>
                    <a:pt x="5554" y="14856"/>
                  </a:lnTo>
                  <a:lnTo>
                    <a:pt x="5559" y="14809"/>
                  </a:lnTo>
                  <a:lnTo>
                    <a:pt x="5564" y="14762"/>
                  </a:lnTo>
                  <a:lnTo>
                    <a:pt x="5569" y="14715"/>
                  </a:lnTo>
                  <a:lnTo>
                    <a:pt x="5572" y="14668"/>
                  </a:lnTo>
                  <a:lnTo>
                    <a:pt x="5575" y="14623"/>
                  </a:lnTo>
                  <a:lnTo>
                    <a:pt x="5578" y="14579"/>
                  </a:lnTo>
                  <a:lnTo>
                    <a:pt x="5579" y="14536"/>
                  </a:lnTo>
                  <a:lnTo>
                    <a:pt x="5580" y="14497"/>
                  </a:lnTo>
                  <a:lnTo>
                    <a:pt x="5580" y="14461"/>
                  </a:lnTo>
                  <a:lnTo>
                    <a:pt x="5579" y="14429"/>
                  </a:lnTo>
                  <a:lnTo>
                    <a:pt x="5578" y="14401"/>
                  </a:lnTo>
                  <a:lnTo>
                    <a:pt x="5572" y="14394"/>
                  </a:lnTo>
                  <a:lnTo>
                    <a:pt x="5565" y="14385"/>
                  </a:lnTo>
                  <a:lnTo>
                    <a:pt x="5559" y="14376"/>
                  </a:lnTo>
                  <a:lnTo>
                    <a:pt x="5553" y="14365"/>
                  </a:lnTo>
                  <a:lnTo>
                    <a:pt x="5551" y="14290"/>
                  </a:lnTo>
                  <a:lnTo>
                    <a:pt x="5547" y="14215"/>
                  </a:lnTo>
                  <a:lnTo>
                    <a:pt x="5544" y="14140"/>
                  </a:lnTo>
                  <a:lnTo>
                    <a:pt x="5540" y="14065"/>
                  </a:lnTo>
                  <a:lnTo>
                    <a:pt x="5537" y="13990"/>
                  </a:lnTo>
                  <a:lnTo>
                    <a:pt x="5533" y="13914"/>
                  </a:lnTo>
                  <a:lnTo>
                    <a:pt x="5530" y="13840"/>
                  </a:lnTo>
                  <a:lnTo>
                    <a:pt x="5527" y="13764"/>
                  </a:lnTo>
                  <a:lnTo>
                    <a:pt x="5519" y="13725"/>
                  </a:lnTo>
                  <a:lnTo>
                    <a:pt x="5507" y="13671"/>
                  </a:lnTo>
                  <a:lnTo>
                    <a:pt x="5491" y="13603"/>
                  </a:lnTo>
                  <a:lnTo>
                    <a:pt x="5474" y="13525"/>
                  </a:lnTo>
                  <a:lnTo>
                    <a:pt x="5455" y="13438"/>
                  </a:lnTo>
                  <a:lnTo>
                    <a:pt x="5433" y="13345"/>
                  </a:lnTo>
                  <a:lnTo>
                    <a:pt x="5413" y="13247"/>
                  </a:lnTo>
                  <a:lnTo>
                    <a:pt x="5393" y="13148"/>
                  </a:lnTo>
                  <a:lnTo>
                    <a:pt x="5373" y="13049"/>
                  </a:lnTo>
                  <a:lnTo>
                    <a:pt x="5356" y="12953"/>
                  </a:lnTo>
                  <a:lnTo>
                    <a:pt x="5340" y="12861"/>
                  </a:lnTo>
                  <a:lnTo>
                    <a:pt x="5327" y="12776"/>
                  </a:lnTo>
                  <a:lnTo>
                    <a:pt x="5322" y="12737"/>
                  </a:lnTo>
                  <a:lnTo>
                    <a:pt x="5319" y="12700"/>
                  </a:lnTo>
                  <a:lnTo>
                    <a:pt x="5315" y="12667"/>
                  </a:lnTo>
                  <a:lnTo>
                    <a:pt x="5313" y="12636"/>
                  </a:lnTo>
                  <a:lnTo>
                    <a:pt x="5313" y="12610"/>
                  </a:lnTo>
                  <a:lnTo>
                    <a:pt x="5314" y="12586"/>
                  </a:lnTo>
                  <a:lnTo>
                    <a:pt x="5316" y="12567"/>
                  </a:lnTo>
                  <a:lnTo>
                    <a:pt x="5321" y="12552"/>
                  </a:lnTo>
                  <a:lnTo>
                    <a:pt x="5303" y="12545"/>
                  </a:lnTo>
                  <a:lnTo>
                    <a:pt x="5286" y="12534"/>
                  </a:lnTo>
                  <a:lnTo>
                    <a:pt x="5270" y="12522"/>
                  </a:lnTo>
                  <a:lnTo>
                    <a:pt x="5256" y="12509"/>
                  </a:lnTo>
                  <a:lnTo>
                    <a:pt x="5242" y="12494"/>
                  </a:lnTo>
                  <a:lnTo>
                    <a:pt x="5229" y="12477"/>
                  </a:lnTo>
                  <a:lnTo>
                    <a:pt x="5219" y="12459"/>
                  </a:lnTo>
                  <a:lnTo>
                    <a:pt x="5208" y="12439"/>
                  </a:lnTo>
                  <a:lnTo>
                    <a:pt x="5198" y="12418"/>
                  </a:lnTo>
                  <a:lnTo>
                    <a:pt x="5189" y="12397"/>
                  </a:lnTo>
                  <a:lnTo>
                    <a:pt x="5181" y="12373"/>
                  </a:lnTo>
                  <a:lnTo>
                    <a:pt x="5174" y="12350"/>
                  </a:lnTo>
                  <a:lnTo>
                    <a:pt x="5166" y="12325"/>
                  </a:lnTo>
                  <a:lnTo>
                    <a:pt x="5161" y="12300"/>
                  </a:lnTo>
                  <a:lnTo>
                    <a:pt x="5155" y="12273"/>
                  </a:lnTo>
                  <a:lnTo>
                    <a:pt x="5149" y="12247"/>
                  </a:lnTo>
                  <a:lnTo>
                    <a:pt x="5141" y="12192"/>
                  </a:lnTo>
                  <a:lnTo>
                    <a:pt x="5132" y="12137"/>
                  </a:lnTo>
                  <a:lnTo>
                    <a:pt x="5126" y="12082"/>
                  </a:lnTo>
                  <a:lnTo>
                    <a:pt x="5118" y="12027"/>
                  </a:lnTo>
                  <a:lnTo>
                    <a:pt x="5112" y="11975"/>
                  </a:lnTo>
                  <a:lnTo>
                    <a:pt x="5105" y="11924"/>
                  </a:lnTo>
                  <a:lnTo>
                    <a:pt x="5097" y="11877"/>
                  </a:lnTo>
                  <a:lnTo>
                    <a:pt x="5088" y="11833"/>
                  </a:lnTo>
                  <a:lnTo>
                    <a:pt x="5074" y="11777"/>
                  </a:lnTo>
                  <a:lnTo>
                    <a:pt x="5061" y="11719"/>
                  </a:lnTo>
                  <a:lnTo>
                    <a:pt x="5049" y="11662"/>
                  </a:lnTo>
                  <a:lnTo>
                    <a:pt x="5039" y="11604"/>
                  </a:lnTo>
                  <a:lnTo>
                    <a:pt x="5029" y="11546"/>
                  </a:lnTo>
                  <a:lnTo>
                    <a:pt x="5020" y="11487"/>
                  </a:lnTo>
                  <a:lnTo>
                    <a:pt x="5010" y="11429"/>
                  </a:lnTo>
                  <a:lnTo>
                    <a:pt x="5000" y="11370"/>
                  </a:lnTo>
                  <a:lnTo>
                    <a:pt x="4991" y="11310"/>
                  </a:lnTo>
                  <a:lnTo>
                    <a:pt x="4980" y="11252"/>
                  </a:lnTo>
                  <a:lnTo>
                    <a:pt x="4970" y="11193"/>
                  </a:lnTo>
                  <a:lnTo>
                    <a:pt x="4958" y="11134"/>
                  </a:lnTo>
                  <a:lnTo>
                    <a:pt x="4945" y="11075"/>
                  </a:lnTo>
                  <a:lnTo>
                    <a:pt x="4931" y="11017"/>
                  </a:lnTo>
                  <a:lnTo>
                    <a:pt x="4916" y="10958"/>
                  </a:lnTo>
                  <a:lnTo>
                    <a:pt x="4898" y="10900"/>
                  </a:lnTo>
                  <a:lnTo>
                    <a:pt x="4890" y="10871"/>
                  </a:lnTo>
                  <a:lnTo>
                    <a:pt x="4879" y="10833"/>
                  </a:lnTo>
                  <a:lnTo>
                    <a:pt x="4868" y="10790"/>
                  </a:lnTo>
                  <a:lnTo>
                    <a:pt x="4858" y="10745"/>
                  </a:lnTo>
                  <a:lnTo>
                    <a:pt x="4854" y="10723"/>
                  </a:lnTo>
                  <a:lnTo>
                    <a:pt x="4850" y="10701"/>
                  </a:lnTo>
                  <a:lnTo>
                    <a:pt x="4847" y="10681"/>
                  </a:lnTo>
                  <a:lnTo>
                    <a:pt x="4846" y="10662"/>
                  </a:lnTo>
                  <a:lnTo>
                    <a:pt x="4846" y="10646"/>
                  </a:lnTo>
                  <a:lnTo>
                    <a:pt x="4847" y="10632"/>
                  </a:lnTo>
                  <a:lnTo>
                    <a:pt x="4848" y="10626"/>
                  </a:lnTo>
                  <a:lnTo>
                    <a:pt x="4849" y="10620"/>
                  </a:lnTo>
                  <a:lnTo>
                    <a:pt x="4851" y="10616"/>
                  </a:lnTo>
                  <a:lnTo>
                    <a:pt x="4854" y="10613"/>
                  </a:lnTo>
                  <a:lnTo>
                    <a:pt x="4846" y="10600"/>
                  </a:lnTo>
                  <a:lnTo>
                    <a:pt x="4838" y="10586"/>
                  </a:lnTo>
                  <a:lnTo>
                    <a:pt x="4829" y="10570"/>
                  </a:lnTo>
                  <a:lnTo>
                    <a:pt x="4822" y="10552"/>
                  </a:lnTo>
                  <a:lnTo>
                    <a:pt x="4805" y="10513"/>
                  </a:lnTo>
                  <a:lnTo>
                    <a:pt x="4789" y="10467"/>
                  </a:lnTo>
                  <a:lnTo>
                    <a:pt x="4774" y="10417"/>
                  </a:lnTo>
                  <a:lnTo>
                    <a:pt x="4758" y="10363"/>
                  </a:lnTo>
                  <a:lnTo>
                    <a:pt x="4743" y="10306"/>
                  </a:lnTo>
                  <a:lnTo>
                    <a:pt x="4729" y="10248"/>
                  </a:lnTo>
                  <a:lnTo>
                    <a:pt x="4715" y="10188"/>
                  </a:lnTo>
                  <a:lnTo>
                    <a:pt x="4701" y="10129"/>
                  </a:lnTo>
                  <a:lnTo>
                    <a:pt x="4689" y="10071"/>
                  </a:lnTo>
                  <a:lnTo>
                    <a:pt x="4677" y="10013"/>
                  </a:lnTo>
                  <a:lnTo>
                    <a:pt x="4666" y="9960"/>
                  </a:lnTo>
                  <a:lnTo>
                    <a:pt x="4656" y="9909"/>
                  </a:lnTo>
                  <a:lnTo>
                    <a:pt x="4647" y="9863"/>
                  </a:lnTo>
                  <a:lnTo>
                    <a:pt x="4639" y="9823"/>
                  </a:lnTo>
                  <a:lnTo>
                    <a:pt x="4629" y="9823"/>
                  </a:lnTo>
                  <a:lnTo>
                    <a:pt x="4620" y="9823"/>
                  </a:lnTo>
                  <a:lnTo>
                    <a:pt x="4615" y="9863"/>
                  </a:lnTo>
                  <a:lnTo>
                    <a:pt x="4610" y="9904"/>
                  </a:lnTo>
                  <a:lnTo>
                    <a:pt x="4605" y="9944"/>
                  </a:lnTo>
                  <a:lnTo>
                    <a:pt x="4598" y="9985"/>
                  </a:lnTo>
                  <a:lnTo>
                    <a:pt x="4593" y="10024"/>
                  </a:lnTo>
                  <a:lnTo>
                    <a:pt x="4588" y="10064"/>
                  </a:lnTo>
                  <a:lnTo>
                    <a:pt x="4581" y="10105"/>
                  </a:lnTo>
                  <a:lnTo>
                    <a:pt x="4576" y="10145"/>
                  </a:lnTo>
                  <a:lnTo>
                    <a:pt x="4588" y="10215"/>
                  </a:lnTo>
                  <a:lnTo>
                    <a:pt x="4600" y="10283"/>
                  </a:lnTo>
                  <a:lnTo>
                    <a:pt x="4613" y="10351"/>
                  </a:lnTo>
                  <a:lnTo>
                    <a:pt x="4625" y="10419"/>
                  </a:lnTo>
                  <a:lnTo>
                    <a:pt x="4638" y="10488"/>
                  </a:lnTo>
                  <a:lnTo>
                    <a:pt x="4650" y="10556"/>
                  </a:lnTo>
                  <a:lnTo>
                    <a:pt x="4662" y="10625"/>
                  </a:lnTo>
                  <a:lnTo>
                    <a:pt x="4675" y="10693"/>
                  </a:lnTo>
                  <a:lnTo>
                    <a:pt x="4673" y="10714"/>
                  </a:lnTo>
                  <a:lnTo>
                    <a:pt x="4671" y="10734"/>
                  </a:lnTo>
                  <a:lnTo>
                    <a:pt x="4668" y="10755"/>
                  </a:lnTo>
                  <a:lnTo>
                    <a:pt x="4665" y="10776"/>
                  </a:lnTo>
                  <a:lnTo>
                    <a:pt x="4657" y="10817"/>
                  </a:lnTo>
                  <a:lnTo>
                    <a:pt x="4647" y="10861"/>
                  </a:lnTo>
                  <a:lnTo>
                    <a:pt x="4625" y="10948"/>
                  </a:lnTo>
                  <a:lnTo>
                    <a:pt x="4602" y="11037"/>
                  </a:lnTo>
                  <a:lnTo>
                    <a:pt x="4592" y="11083"/>
                  </a:lnTo>
                  <a:lnTo>
                    <a:pt x="4582" y="11128"/>
                  </a:lnTo>
                  <a:lnTo>
                    <a:pt x="4575" y="11175"/>
                  </a:lnTo>
                  <a:lnTo>
                    <a:pt x="4569" y="11221"/>
                  </a:lnTo>
                  <a:lnTo>
                    <a:pt x="4567" y="11244"/>
                  </a:lnTo>
                  <a:lnTo>
                    <a:pt x="4566" y="11269"/>
                  </a:lnTo>
                  <a:lnTo>
                    <a:pt x="4565" y="11292"/>
                  </a:lnTo>
                  <a:lnTo>
                    <a:pt x="4565" y="11316"/>
                  </a:lnTo>
                  <a:lnTo>
                    <a:pt x="4566" y="11339"/>
                  </a:lnTo>
                  <a:lnTo>
                    <a:pt x="4568" y="11364"/>
                  </a:lnTo>
                  <a:lnTo>
                    <a:pt x="4572" y="11387"/>
                  </a:lnTo>
                  <a:lnTo>
                    <a:pt x="4576" y="11412"/>
                  </a:lnTo>
                  <a:lnTo>
                    <a:pt x="4585" y="11472"/>
                  </a:lnTo>
                  <a:lnTo>
                    <a:pt x="4595" y="11535"/>
                  </a:lnTo>
                  <a:lnTo>
                    <a:pt x="4603" y="11599"/>
                  </a:lnTo>
                  <a:lnTo>
                    <a:pt x="4610" y="11664"/>
                  </a:lnTo>
                  <a:lnTo>
                    <a:pt x="4616" y="11729"/>
                  </a:lnTo>
                  <a:lnTo>
                    <a:pt x="4620" y="11796"/>
                  </a:lnTo>
                  <a:lnTo>
                    <a:pt x="4624" y="11862"/>
                  </a:lnTo>
                  <a:lnTo>
                    <a:pt x="4627" y="11929"/>
                  </a:lnTo>
                  <a:lnTo>
                    <a:pt x="4628" y="11997"/>
                  </a:lnTo>
                  <a:lnTo>
                    <a:pt x="4629" y="12065"/>
                  </a:lnTo>
                  <a:lnTo>
                    <a:pt x="4628" y="12131"/>
                  </a:lnTo>
                  <a:lnTo>
                    <a:pt x="4627" y="12197"/>
                  </a:lnTo>
                  <a:lnTo>
                    <a:pt x="4625" y="12263"/>
                  </a:lnTo>
                  <a:lnTo>
                    <a:pt x="4622" y="12328"/>
                  </a:lnTo>
                  <a:lnTo>
                    <a:pt x="4617" y="12390"/>
                  </a:lnTo>
                  <a:lnTo>
                    <a:pt x="4612" y="12453"/>
                  </a:lnTo>
                  <a:lnTo>
                    <a:pt x="4609" y="12486"/>
                  </a:lnTo>
                  <a:lnTo>
                    <a:pt x="4607" y="12520"/>
                  </a:lnTo>
                  <a:lnTo>
                    <a:pt x="4606" y="12553"/>
                  </a:lnTo>
                  <a:lnTo>
                    <a:pt x="4605" y="12586"/>
                  </a:lnTo>
                  <a:lnTo>
                    <a:pt x="4606" y="12651"/>
                  </a:lnTo>
                  <a:lnTo>
                    <a:pt x="4608" y="12715"/>
                  </a:lnTo>
                  <a:lnTo>
                    <a:pt x="4611" y="12779"/>
                  </a:lnTo>
                  <a:lnTo>
                    <a:pt x="4616" y="12841"/>
                  </a:lnTo>
                  <a:lnTo>
                    <a:pt x="4623" y="12903"/>
                  </a:lnTo>
                  <a:lnTo>
                    <a:pt x="4630" y="12963"/>
                  </a:lnTo>
                  <a:lnTo>
                    <a:pt x="4636" y="13024"/>
                  </a:lnTo>
                  <a:lnTo>
                    <a:pt x="4644" y="13083"/>
                  </a:lnTo>
                  <a:lnTo>
                    <a:pt x="4651" y="13141"/>
                  </a:lnTo>
                  <a:lnTo>
                    <a:pt x="4658" y="13199"/>
                  </a:lnTo>
                  <a:lnTo>
                    <a:pt x="4662" y="13256"/>
                  </a:lnTo>
                  <a:lnTo>
                    <a:pt x="4666" y="13312"/>
                  </a:lnTo>
                  <a:lnTo>
                    <a:pt x="4668" y="13368"/>
                  </a:lnTo>
                  <a:lnTo>
                    <a:pt x="4668" y="13422"/>
                  </a:lnTo>
                  <a:lnTo>
                    <a:pt x="4667" y="13479"/>
                  </a:lnTo>
                  <a:lnTo>
                    <a:pt x="4665" y="13528"/>
                  </a:lnTo>
                  <a:lnTo>
                    <a:pt x="4663" y="13569"/>
                  </a:lnTo>
                  <a:lnTo>
                    <a:pt x="4661" y="13605"/>
                  </a:lnTo>
                  <a:lnTo>
                    <a:pt x="4657" y="13634"/>
                  </a:lnTo>
                  <a:lnTo>
                    <a:pt x="4653" y="13661"/>
                  </a:lnTo>
                  <a:lnTo>
                    <a:pt x="4649" y="13683"/>
                  </a:lnTo>
                  <a:lnTo>
                    <a:pt x="4644" y="13702"/>
                  </a:lnTo>
                  <a:lnTo>
                    <a:pt x="4638" y="13721"/>
                  </a:lnTo>
                  <a:lnTo>
                    <a:pt x="4631" y="13739"/>
                  </a:lnTo>
                  <a:lnTo>
                    <a:pt x="4625" y="13757"/>
                  </a:lnTo>
                  <a:lnTo>
                    <a:pt x="4616" y="13776"/>
                  </a:lnTo>
                  <a:lnTo>
                    <a:pt x="4608" y="13796"/>
                  </a:lnTo>
                  <a:lnTo>
                    <a:pt x="4598" y="13821"/>
                  </a:lnTo>
                  <a:lnTo>
                    <a:pt x="4588" y="13848"/>
                  </a:lnTo>
                  <a:lnTo>
                    <a:pt x="4576" y="13881"/>
                  </a:lnTo>
                  <a:lnTo>
                    <a:pt x="4569" y="13901"/>
                  </a:lnTo>
                  <a:lnTo>
                    <a:pt x="4564" y="13922"/>
                  </a:lnTo>
                  <a:lnTo>
                    <a:pt x="4558" y="13945"/>
                  </a:lnTo>
                  <a:lnTo>
                    <a:pt x="4552" y="13969"/>
                  </a:lnTo>
                  <a:lnTo>
                    <a:pt x="4547" y="13994"/>
                  </a:lnTo>
                  <a:lnTo>
                    <a:pt x="4543" y="14021"/>
                  </a:lnTo>
                  <a:lnTo>
                    <a:pt x="4540" y="14049"/>
                  </a:lnTo>
                  <a:lnTo>
                    <a:pt x="4536" y="14077"/>
                  </a:lnTo>
                  <a:lnTo>
                    <a:pt x="4535" y="14106"/>
                  </a:lnTo>
                  <a:lnTo>
                    <a:pt x="4534" y="14136"/>
                  </a:lnTo>
                  <a:lnTo>
                    <a:pt x="4535" y="14167"/>
                  </a:lnTo>
                  <a:lnTo>
                    <a:pt x="4538" y="14198"/>
                  </a:lnTo>
                  <a:lnTo>
                    <a:pt x="4541" y="14229"/>
                  </a:lnTo>
                  <a:lnTo>
                    <a:pt x="4546" y="14261"/>
                  </a:lnTo>
                  <a:lnTo>
                    <a:pt x="4552" y="14291"/>
                  </a:lnTo>
                  <a:lnTo>
                    <a:pt x="4561" y="14323"/>
                  </a:lnTo>
                  <a:lnTo>
                    <a:pt x="4574" y="14368"/>
                  </a:lnTo>
                  <a:lnTo>
                    <a:pt x="4585" y="14414"/>
                  </a:lnTo>
                  <a:lnTo>
                    <a:pt x="4594" y="14459"/>
                  </a:lnTo>
                  <a:lnTo>
                    <a:pt x="4602" y="14503"/>
                  </a:lnTo>
                  <a:lnTo>
                    <a:pt x="4609" y="14548"/>
                  </a:lnTo>
                  <a:lnTo>
                    <a:pt x="4614" y="14592"/>
                  </a:lnTo>
                  <a:lnTo>
                    <a:pt x="4618" y="14634"/>
                  </a:lnTo>
                  <a:lnTo>
                    <a:pt x="4622" y="14676"/>
                  </a:lnTo>
                  <a:lnTo>
                    <a:pt x="4626" y="14755"/>
                  </a:lnTo>
                  <a:lnTo>
                    <a:pt x="4628" y="14826"/>
                  </a:lnTo>
                  <a:lnTo>
                    <a:pt x="4629" y="14889"/>
                  </a:lnTo>
                  <a:lnTo>
                    <a:pt x="4630" y="14940"/>
                  </a:lnTo>
                  <a:lnTo>
                    <a:pt x="4626" y="14952"/>
                  </a:lnTo>
                  <a:lnTo>
                    <a:pt x="4620" y="14961"/>
                  </a:lnTo>
                  <a:lnTo>
                    <a:pt x="4612" y="14971"/>
                  </a:lnTo>
                  <a:lnTo>
                    <a:pt x="4602" y="14979"/>
                  </a:lnTo>
                  <a:lnTo>
                    <a:pt x="4592" y="14988"/>
                  </a:lnTo>
                  <a:lnTo>
                    <a:pt x="4578" y="14995"/>
                  </a:lnTo>
                  <a:lnTo>
                    <a:pt x="4564" y="15003"/>
                  </a:lnTo>
                  <a:lnTo>
                    <a:pt x="4547" y="15009"/>
                  </a:lnTo>
                  <a:lnTo>
                    <a:pt x="4530" y="15015"/>
                  </a:lnTo>
                  <a:lnTo>
                    <a:pt x="4511" y="15020"/>
                  </a:lnTo>
                  <a:lnTo>
                    <a:pt x="4491" y="15024"/>
                  </a:lnTo>
                  <a:lnTo>
                    <a:pt x="4468" y="15028"/>
                  </a:lnTo>
                  <a:lnTo>
                    <a:pt x="4446" y="15033"/>
                  </a:lnTo>
                  <a:lnTo>
                    <a:pt x="4422" y="15036"/>
                  </a:lnTo>
                  <a:lnTo>
                    <a:pt x="4397" y="15038"/>
                  </a:lnTo>
                  <a:lnTo>
                    <a:pt x="4372" y="15040"/>
                  </a:lnTo>
                  <a:lnTo>
                    <a:pt x="4316" y="15043"/>
                  </a:lnTo>
                  <a:lnTo>
                    <a:pt x="4259" y="15044"/>
                  </a:lnTo>
                  <a:lnTo>
                    <a:pt x="4199" y="15043"/>
                  </a:lnTo>
                  <a:lnTo>
                    <a:pt x="4137" y="15041"/>
                  </a:lnTo>
                  <a:lnTo>
                    <a:pt x="4074" y="15037"/>
                  </a:lnTo>
                  <a:lnTo>
                    <a:pt x="4010" y="15032"/>
                  </a:lnTo>
                  <a:lnTo>
                    <a:pt x="3946" y="15025"/>
                  </a:lnTo>
                  <a:lnTo>
                    <a:pt x="3882" y="15017"/>
                  </a:lnTo>
                  <a:lnTo>
                    <a:pt x="3782" y="15034"/>
                  </a:lnTo>
                  <a:lnTo>
                    <a:pt x="3681" y="15052"/>
                  </a:lnTo>
                  <a:lnTo>
                    <a:pt x="3580" y="15069"/>
                  </a:lnTo>
                  <a:lnTo>
                    <a:pt x="3478" y="15084"/>
                  </a:lnTo>
                  <a:lnTo>
                    <a:pt x="3427" y="15091"/>
                  </a:lnTo>
                  <a:lnTo>
                    <a:pt x="3377" y="15098"/>
                  </a:lnTo>
                  <a:lnTo>
                    <a:pt x="3325" y="15104"/>
                  </a:lnTo>
                  <a:lnTo>
                    <a:pt x="3275" y="15109"/>
                  </a:lnTo>
                  <a:lnTo>
                    <a:pt x="3225" y="15115"/>
                  </a:lnTo>
                  <a:lnTo>
                    <a:pt x="3175" y="15118"/>
                  </a:lnTo>
                  <a:lnTo>
                    <a:pt x="3125" y="15121"/>
                  </a:lnTo>
                  <a:lnTo>
                    <a:pt x="3076" y="15122"/>
                  </a:lnTo>
                  <a:lnTo>
                    <a:pt x="3028" y="15123"/>
                  </a:lnTo>
                  <a:lnTo>
                    <a:pt x="2979" y="15123"/>
                  </a:lnTo>
                  <a:lnTo>
                    <a:pt x="2931" y="15121"/>
                  </a:lnTo>
                  <a:lnTo>
                    <a:pt x="2883" y="15118"/>
                  </a:lnTo>
                  <a:lnTo>
                    <a:pt x="2836" y="15114"/>
                  </a:lnTo>
                  <a:lnTo>
                    <a:pt x="2789" y="15108"/>
                  </a:lnTo>
                  <a:lnTo>
                    <a:pt x="2743" y="15101"/>
                  </a:lnTo>
                  <a:lnTo>
                    <a:pt x="2699" y="15091"/>
                  </a:lnTo>
                  <a:lnTo>
                    <a:pt x="2654" y="15081"/>
                  </a:lnTo>
                  <a:lnTo>
                    <a:pt x="2611" y="15068"/>
                  </a:lnTo>
                  <a:lnTo>
                    <a:pt x="2568" y="15053"/>
                  </a:lnTo>
                  <a:lnTo>
                    <a:pt x="2526" y="15037"/>
                  </a:lnTo>
                  <a:lnTo>
                    <a:pt x="2486" y="15018"/>
                  </a:lnTo>
                  <a:lnTo>
                    <a:pt x="2445" y="14998"/>
                  </a:lnTo>
                  <a:lnTo>
                    <a:pt x="2406" y="14974"/>
                  </a:lnTo>
                  <a:lnTo>
                    <a:pt x="2369" y="14949"/>
                  </a:lnTo>
                  <a:lnTo>
                    <a:pt x="2378" y="14926"/>
                  </a:lnTo>
                  <a:lnTo>
                    <a:pt x="2386" y="14905"/>
                  </a:lnTo>
                  <a:lnTo>
                    <a:pt x="2392" y="14883"/>
                  </a:lnTo>
                  <a:lnTo>
                    <a:pt x="2399" y="14861"/>
                  </a:lnTo>
                  <a:lnTo>
                    <a:pt x="2405" y="14839"/>
                  </a:lnTo>
                  <a:lnTo>
                    <a:pt x="2412" y="14815"/>
                  </a:lnTo>
                  <a:lnTo>
                    <a:pt x="2422" y="14792"/>
                  </a:lnTo>
                  <a:lnTo>
                    <a:pt x="2435" y="14767"/>
                  </a:lnTo>
                  <a:lnTo>
                    <a:pt x="2443" y="14755"/>
                  </a:lnTo>
                  <a:lnTo>
                    <a:pt x="2453" y="14742"/>
                  </a:lnTo>
                  <a:lnTo>
                    <a:pt x="2463" y="14731"/>
                  </a:lnTo>
                  <a:lnTo>
                    <a:pt x="2474" y="14721"/>
                  </a:lnTo>
                  <a:lnTo>
                    <a:pt x="2487" y="14711"/>
                  </a:lnTo>
                  <a:lnTo>
                    <a:pt x="2500" y="14703"/>
                  </a:lnTo>
                  <a:lnTo>
                    <a:pt x="2514" y="14695"/>
                  </a:lnTo>
                  <a:lnTo>
                    <a:pt x="2528" y="14688"/>
                  </a:lnTo>
                  <a:lnTo>
                    <a:pt x="2543" y="14681"/>
                  </a:lnTo>
                  <a:lnTo>
                    <a:pt x="2559" y="14675"/>
                  </a:lnTo>
                  <a:lnTo>
                    <a:pt x="2575" y="14670"/>
                  </a:lnTo>
                  <a:lnTo>
                    <a:pt x="2592" y="14665"/>
                  </a:lnTo>
                  <a:lnTo>
                    <a:pt x="2627" y="14656"/>
                  </a:lnTo>
                  <a:lnTo>
                    <a:pt x="2664" y="14648"/>
                  </a:lnTo>
                  <a:lnTo>
                    <a:pt x="2738" y="14635"/>
                  </a:lnTo>
                  <a:lnTo>
                    <a:pt x="2813" y="14622"/>
                  </a:lnTo>
                  <a:lnTo>
                    <a:pt x="2849" y="14614"/>
                  </a:lnTo>
                  <a:lnTo>
                    <a:pt x="2884" y="14605"/>
                  </a:lnTo>
                  <a:lnTo>
                    <a:pt x="2900" y="14599"/>
                  </a:lnTo>
                  <a:lnTo>
                    <a:pt x="2916" y="14593"/>
                  </a:lnTo>
                  <a:lnTo>
                    <a:pt x="2932" y="14586"/>
                  </a:lnTo>
                  <a:lnTo>
                    <a:pt x="2947" y="14579"/>
                  </a:lnTo>
                  <a:lnTo>
                    <a:pt x="2972" y="14565"/>
                  </a:lnTo>
                  <a:lnTo>
                    <a:pt x="2998" y="14550"/>
                  </a:lnTo>
                  <a:lnTo>
                    <a:pt x="3023" y="14534"/>
                  </a:lnTo>
                  <a:lnTo>
                    <a:pt x="3048" y="14517"/>
                  </a:lnTo>
                  <a:lnTo>
                    <a:pt x="3072" y="14500"/>
                  </a:lnTo>
                  <a:lnTo>
                    <a:pt x="3096" y="14481"/>
                  </a:lnTo>
                  <a:lnTo>
                    <a:pt x="3119" y="14462"/>
                  </a:lnTo>
                  <a:lnTo>
                    <a:pt x="3142" y="14442"/>
                  </a:lnTo>
                  <a:lnTo>
                    <a:pt x="3165" y="14420"/>
                  </a:lnTo>
                  <a:lnTo>
                    <a:pt x="3187" y="14399"/>
                  </a:lnTo>
                  <a:lnTo>
                    <a:pt x="3208" y="14377"/>
                  </a:lnTo>
                  <a:lnTo>
                    <a:pt x="3230" y="14354"/>
                  </a:lnTo>
                  <a:lnTo>
                    <a:pt x="3251" y="14331"/>
                  </a:lnTo>
                  <a:lnTo>
                    <a:pt x="3272" y="14307"/>
                  </a:lnTo>
                  <a:lnTo>
                    <a:pt x="3293" y="14283"/>
                  </a:lnTo>
                  <a:lnTo>
                    <a:pt x="3312" y="14258"/>
                  </a:lnTo>
                  <a:lnTo>
                    <a:pt x="3351" y="14207"/>
                  </a:lnTo>
                  <a:lnTo>
                    <a:pt x="3388" y="14155"/>
                  </a:lnTo>
                  <a:lnTo>
                    <a:pt x="3423" y="14103"/>
                  </a:lnTo>
                  <a:lnTo>
                    <a:pt x="3457" y="14050"/>
                  </a:lnTo>
                  <a:lnTo>
                    <a:pt x="3490" y="13995"/>
                  </a:lnTo>
                  <a:lnTo>
                    <a:pt x="3521" y="13942"/>
                  </a:lnTo>
                  <a:lnTo>
                    <a:pt x="3552" y="13889"/>
                  </a:lnTo>
                  <a:lnTo>
                    <a:pt x="3580" y="13836"/>
                  </a:lnTo>
                  <a:lnTo>
                    <a:pt x="3560" y="13803"/>
                  </a:lnTo>
                  <a:lnTo>
                    <a:pt x="3539" y="13769"/>
                  </a:lnTo>
                  <a:lnTo>
                    <a:pt x="3520" y="13734"/>
                  </a:lnTo>
                  <a:lnTo>
                    <a:pt x="3499" y="13700"/>
                  </a:lnTo>
                  <a:lnTo>
                    <a:pt x="3497" y="13677"/>
                  </a:lnTo>
                  <a:lnTo>
                    <a:pt x="3497" y="13652"/>
                  </a:lnTo>
                  <a:lnTo>
                    <a:pt x="3497" y="13628"/>
                  </a:lnTo>
                  <a:lnTo>
                    <a:pt x="3500" y="13603"/>
                  </a:lnTo>
                  <a:lnTo>
                    <a:pt x="3504" y="13579"/>
                  </a:lnTo>
                  <a:lnTo>
                    <a:pt x="3510" y="13556"/>
                  </a:lnTo>
                  <a:lnTo>
                    <a:pt x="3516" y="13531"/>
                  </a:lnTo>
                  <a:lnTo>
                    <a:pt x="3523" y="13509"/>
                  </a:lnTo>
                  <a:lnTo>
                    <a:pt x="3532" y="13486"/>
                  </a:lnTo>
                  <a:lnTo>
                    <a:pt x="3542" y="13464"/>
                  </a:lnTo>
                  <a:lnTo>
                    <a:pt x="3552" y="13444"/>
                  </a:lnTo>
                  <a:lnTo>
                    <a:pt x="3564" y="13425"/>
                  </a:lnTo>
                  <a:lnTo>
                    <a:pt x="3576" y="13405"/>
                  </a:lnTo>
                  <a:lnTo>
                    <a:pt x="3588" y="13389"/>
                  </a:lnTo>
                  <a:lnTo>
                    <a:pt x="3601" y="13373"/>
                  </a:lnTo>
                  <a:lnTo>
                    <a:pt x="3614" y="13360"/>
                  </a:lnTo>
                  <a:lnTo>
                    <a:pt x="3598" y="13333"/>
                  </a:lnTo>
                  <a:lnTo>
                    <a:pt x="3584" y="13305"/>
                  </a:lnTo>
                  <a:lnTo>
                    <a:pt x="3572" y="13275"/>
                  </a:lnTo>
                  <a:lnTo>
                    <a:pt x="3564" y="13245"/>
                  </a:lnTo>
                  <a:lnTo>
                    <a:pt x="3557" y="13213"/>
                  </a:lnTo>
                  <a:lnTo>
                    <a:pt x="3552" y="13180"/>
                  </a:lnTo>
                  <a:lnTo>
                    <a:pt x="3550" y="13145"/>
                  </a:lnTo>
                  <a:lnTo>
                    <a:pt x="3549" y="13111"/>
                  </a:lnTo>
                  <a:lnTo>
                    <a:pt x="3549" y="13075"/>
                  </a:lnTo>
                  <a:lnTo>
                    <a:pt x="3551" y="13039"/>
                  </a:lnTo>
                  <a:lnTo>
                    <a:pt x="3553" y="13002"/>
                  </a:lnTo>
                  <a:lnTo>
                    <a:pt x="3557" y="12964"/>
                  </a:lnTo>
                  <a:lnTo>
                    <a:pt x="3566" y="12889"/>
                  </a:lnTo>
                  <a:lnTo>
                    <a:pt x="3577" y="12812"/>
                  </a:lnTo>
                  <a:lnTo>
                    <a:pt x="3588" y="12737"/>
                  </a:lnTo>
                  <a:lnTo>
                    <a:pt x="3598" y="12661"/>
                  </a:lnTo>
                  <a:lnTo>
                    <a:pt x="3601" y="12624"/>
                  </a:lnTo>
                  <a:lnTo>
                    <a:pt x="3604" y="12587"/>
                  </a:lnTo>
                  <a:lnTo>
                    <a:pt x="3606" y="12551"/>
                  </a:lnTo>
                  <a:lnTo>
                    <a:pt x="3606" y="12516"/>
                  </a:lnTo>
                  <a:lnTo>
                    <a:pt x="3605" y="12482"/>
                  </a:lnTo>
                  <a:lnTo>
                    <a:pt x="3603" y="12449"/>
                  </a:lnTo>
                  <a:lnTo>
                    <a:pt x="3599" y="12416"/>
                  </a:lnTo>
                  <a:lnTo>
                    <a:pt x="3593" y="12385"/>
                  </a:lnTo>
                  <a:lnTo>
                    <a:pt x="3584" y="12355"/>
                  </a:lnTo>
                  <a:lnTo>
                    <a:pt x="3573" y="12327"/>
                  </a:lnTo>
                  <a:lnTo>
                    <a:pt x="3560" y="12300"/>
                  </a:lnTo>
                  <a:lnTo>
                    <a:pt x="3544" y="12274"/>
                  </a:lnTo>
                  <a:lnTo>
                    <a:pt x="3543" y="12270"/>
                  </a:lnTo>
                  <a:lnTo>
                    <a:pt x="3542" y="12265"/>
                  </a:lnTo>
                  <a:lnTo>
                    <a:pt x="3540" y="12256"/>
                  </a:lnTo>
                  <a:lnTo>
                    <a:pt x="3540" y="12246"/>
                  </a:lnTo>
                  <a:lnTo>
                    <a:pt x="3542" y="12220"/>
                  </a:lnTo>
                  <a:lnTo>
                    <a:pt x="3543" y="12188"/>
                  </a:lnTo>
                  <a:lnTo>
                    <a:pt x="3549" y="12110"/>
                  </a:lnTo>
                  <a:lnTo>
                    <a:pt x="3557" y="12021"/>
                  </a:lnTo>
                  <a:lnTo>
                    <a:pt x="3567" y="11931"/>
                  </a:lnTo>
                  <a:lnTo>
                    <a:pt x="3576" y="11850"/>
                  </a:lnTo>
                  <a:lnTo>
                    <a:pt x="3584" y="11788"/>
                  </a:lnTo>
                  <a:lnTo>
                    <a:pt x="3588" y="11754"/>
                  </a:lnTo>
                  <a:lnTo>
                    <a:pt x="3597" y="11754"/>
                  </a:lnTo>
                  <a:lnTo>
                    <a:pt x="3603" y="11755"/>
                  </a:lnTo>
                  <a:lnTo>
                    <a:pt x="3609" y="11756"/>
                  </a:lnTo>
                  <a:lnTo>
                    <a:pt x="3612" y="11757"/>
                  </a:lnTo>
                  <a:lnTo>
                    <a:pt x="3617" y="11760"/>
                  </a:lnTo>
                  <a:lnTo>
                    <a:pt x="3620" y="11762"/>
                  </a:lnTo>
                  <a:lnTo>
                    <a:pt x="3621" y="11763"/>
                  </a:lnTo>
                  <a:lnTo>
                    <a:pt x="3622" y="11763"/>
                  </a:lnTo>
                  <a:lnTo>
                    <a:pt x="3623" y="11762"/>
                  </a:lnTo>
                  <a:lnTo>
                    <a:pt x="3625" y="11761"/>
                  </a:lnTo>
                  <a:lnTo>
                    <a:pt x="3628" y="11755"/>
                  </a:lnTo>
                  <a:lnTo>
                    <a:pt x="3634" y="11744"/>
                  </a:lnTo>
                  <a:lnTo>
                    <a:pt x="3622" y="11739"/>
                  </a:lnTo>
                  <a:lnTo>
                    <a:pt x="3612" y="11730"/>
                  </a:lnTo>
                  <a:lnTo>
                    <a:pt x="3602" y="11716"/>
                  </a:lnTo>
                  <a:lnTo>
                    <a:pt x="3593" y="11699"/>
                  </a:lnTo>
                  <a:lnTo>
                    <a:pt x="3584" y="11679"/>
                  </a:lnTo>
                  <a:lnTo>
                    <a:pt x="3577" y="11654"/>
                  </a:lnTo>
                  <a:lnTo>
                    <a:pt x="3569" y="11628"/>
                  </a:lnTo>
                  <a:lnTo>
                    <a:pt x="3562" y="11597"/>
                  </a:lnTo>
                  <a:lnTo>
                    <a:pt x="3556" y="11565"/>
                  </a:lnTo>
                  <a:lnTo>
                    <a:pt x="3550" y="11529"/>
                  </a:lnTo>
                  <a:lnTo>
                    <a:pt x="3545" y="11492"/>
                  </a:lnTo>
                  <a:lnTo>
                    <a:pt x="3540" y="11452"/>
                  </a:lnTo>
                  <a:lnTo>
                    <a:pt x="3532" y="11368"/>
                  </a:lnTo>
                  <a:lnTo>
                    <a:pt x="3524" y="11279"/>
                  </a:lnTo>
                  <a:lnTo>
                    <a:pt x="3519" y="11186"/>
                  </a:lnTo>
                  <a:lnTo>
                    <a:pt x="3513" y="11091"/>
                  </a:lnTo>
                  <a:lnTo>
                    <a:pt x="3509" y="10997"/>
                  </a:lnTo>
                  <a:lnTo>
                    <a:pt x="3503" y="10906"/>
                  </a:lnTo>
                  <a:lnTo>
                    <a:pt x="3499" y="10817"/>
                  </a:lnTo>
                  <a:lnTo>
                    <a:pt x="3494" y="10735"/>
                  </a:lnTo>
                  <a:lnTo>
                    <a:pt x="3488" y="10660"/>
                  </a:lnTo>
                  <a:lnTo>
                    <a:pt x="3481" y="10595"/>
                  </a:lnTo>
                  <a:lnTo>
                    <a:pt x="3470" y="10502"/>
                  </a:lnTo>
                  <a:lnTo>
                    <a:pt x="3457" y="10410"/>
                  </a:lnTo>
                  <a:lnTo>
                    <a:pt x="3445" y="10315"/>
                  </a:lnTo>
                  <a:lnTo>
                    <a:pt x="3432" y="10220"/>
                  </a:lnTo>
                  <a:lnTo>
                    <a:pt x="3417" y="10124"/>
                  </a:lnTo>
                  <a:lnTo>
                    <a:pt x="3403" y="10027"/>
                  </a:lnTo>
                  <a:lnTo>
                    <a:pt x="3388" y="9930"/>
                  </a:lnTo>
                  <a:lnTo>
                    <a:pt x="3374" y="9832"/>
                  </a:lnTo>
                  <a:lnTo>
                    <a:pt x="3360" y="9733"/>
                  </a:lnTo>
                  <a:lnTo>
                    <a:pt x="3345" y="9634"/>
                  </a:lnTo>
                  <a:lnTo>
                    <a:pt x="3330" y="9535"/>
                  </a:lnTo>
                  <a:lnTo>
                    <a:pt x="3316" y="9435"/>
                  </a:lnTo>
                  <a:lnTo>
                    <a:pt x="3302" y="9334"/>
                  </a:lnTo>
                  <a:lnTo>
                    <a:pt x="3288" y="9234"/>
                  </a:lnTo>
                  <a:lnTo>
                    <a:pt x="3275" y="9133"/>
                  </a:lnTo>
                  <a:lnTo>
                    <a:pt x="3263" y="9030"/>
                  </a:lnTo>
                  <a:lnTo>
                    <a:pt x="3258" y="9015"/>
                  </a:lnTo>
                  <a:lnTo>
                    <a:pt x="3254" y="8999"/>
                  </a:lnTo>
                  <a:lnTo>
                    <a:pt x="3251" y="8983"/>
                  </a:lnTo>
                  <a:lnTo>
                    <a:pt x="3249" y="8967"/>
                  </a:lnTo>
                  <a:lnTo>
                    <a:pt x="3248" y="8952"/>
                  </a:lnTo>
                  <a:lnTo>
                    <a:pt x="3247" y="8934"/>
                  </a:lnTo>
                  <a:lnTo>
                    <a:pt x="3247" y="8917"/>
                  </a:lnTo>
                  <a:lnTo>
                    <a:pt x="3247" y="8900"/>
                  </a:lnTo>
                  <a:lnTo>
                    <a:pt x="3249" y="8866"/>
                  </a:lnTo>
                  <a:lnTo>
                    <a:pt x="3251" y="8831"/>
                  </a:lnTo>
                  <a:lnTo>
                    <a:pt x="3255" y="8796"/>
                  </a:lnTo>
                  <a:lnTo>
                    <a:pt x="3260" y="8762"/>
                  </a:lnTo>
                  <a:lnTo>
                    <a:pt x="3264" y="8728"/>
                  </a:lnTo>
                  <a:lnTo>
                    <a:pt x="3267" y="8694"/>
                  </a:lnTo>
                  <a:lnTo>
                    <a:pt x="3269" y="8662"/>
                  </a:lnTo>
                  <a:lnTo>
                    <a:pt x="3270" y="8630"/>
                  </a:lnTo>
                  <a:lnTo>
                    <a:pt x="3269" y="8615"/>
                  </a:lnTo>
                  <a:lnTo>
                    <a:pt x="3269" y="8600"/>
                  </a:lnTo>
                  <a:lnTo>
                    <a:pt x="3267" y="8585"/>
                  </a:lnTo>
                  <a:lnTo>
                    <a:pt x="3265" y="8571"/>
                  </a:lnTo>
                  <a:lnTo>
                    <a:pt x="3262" y="8559"/>
                  </a:lnTo>
                  <a:lnTo>
                    <a:pt x="3258" y="8545"/>
                  </a:lnTo>
                  <a:lnTo>
                    <a:pt x="3253" y="8533"/>
                  </a:lnTo>
                  <a:lnTo>
                    <a:pt x="3248" y="8520"/>
                  </a:lnTo>
                  <a:lnTo>
                    <a:pt x="3242" y="8510"/>
                  </a:lnTo>
                  <a:lnTo>
                    <a:pt x="3238" y="8497"/>
                  </a:lnTo>
                  <a:lnTo>
                    <a:pt x="3235" y="8483"/>
                  </a:lnTo>
                  <a:lnTo>
                    <a:pt x="3233" y="8468"/>
                  </a:lnTo>
                  <a:lnTo>
                    <a:pt x="3231" y="8453"/>
                  </a:lnTo>
                  <a:lnTo>
                    <a:pt x="3230" y="8436"/>
                  </a:lnTo>
                  <a:lnTo>
                    <a:pt x="3230" y="8419"/>
                  </a:lnTo>
                  <a:lnTo>
                    <a:pt x="3230" y="8401"/>
                  </a:lnTo>
                  <a:lnTo>
                    <a:pt x="3232" y="8364"/>
                  </a:lnTo>
                  <a:lnTo>
                    <a:pt x="3235" y="8324"/>
                  </a:lnTo>
                  <a:lnTo>
                    <a:pt x="3240" y="8283"/>
                  </a:lnTo>
                  <a:lnTo>
                    <a:pt x="3246" y="8242"/>
                  </a:lnTo>
                  <a:lnTo>
                    <a:pt x="3256" y="8162"/>
                  </a:lnTo>
                  <a:lnTo>
                    <a:pt x="3265" y="8088"/>
                  </a:lnTo>
                  <a:lnTo>
                    <a:pt x="3266" y="8056"/>
                  </a:lnTo>
                  <a:lnTo>
                    <a:pt x="3266" y="8026"/>
                  </a:lnTo>
                  <a:lnTo>
                    <a:pt x="3265" y="8013"/>
                  </a:lnTo>
                  <a:lnTo>
                    <a:pt x="3263" y="8002"/>
                  </a:lnTo>
                  <a:lnTo>
                    <a:pt x="3261" y="7991"/>
                  </a:lnTo>
                  <a:lnTo>
                    <a:pt x="3257" y="7982"/>
                  </a:lnTo>
                  <a:lnTo>
                    <a:pt x="3257" y="7954"/>
                  </a:lnTo>
                  <a:lnTo>
                    <a:pt x="3257" y="7926"/>
                  </a:lnTo>
                  <a:lnTo>
                    <a:pt x="3257" y="7898"/>
                  </a:lnTo>
                  <a:lnTo>
                    <a:pt x="3257" y="7869"/>
                  </a:lnTo>
                  <a:lnTo>
                    <a:pt x="3257" y="7842"/>
                  </a:lnTo>
                  <a:lnTo>
                    <a:pt x="3257" y="7814"/>
                  </a:lnTo>
                  <a:lnTo>
                    <a:pt x="3257" y="7785"/>
                  </a:lnTo>
                  <a:lnTo>
                    <a:pt x="3257" y="7758"/>
                  </a:lnTo>
                  <a:lnTo>
                    <a:pt x="3257" y="7670"/>
                  </a:lnTo>
                  <a:lnTo>
                    <a:pt x="3260" y="7583"/>
                  </a:lnTo>
                  <a:lnTo>
                    <a:pt x="3262" y="7498"/>
                  </a:lnTo>
                  <a:lnTo>
                    <a:pt x="3264" y="7412"/>
                  </a:lnTo>
                  <a:lnTo>
                    <a:pt x="3267" y="7326"/>
                  </a:lnTo>
                  <a:lnTo>
                    <a:pt x="3270" y="7241"/>
                  </a:lnTo>
                  <a:lnTo>
                    <a:pt x="3273" y="7157"/>
                  </a:lnTo>
                  <a:lnTo>
                    <a:pt x="3275" y="7073"/>
                  </a:lnTo>
                  <a:lnTo>
                    <a:pt x="3279" y="6989"/>
                  </a:lnTo>
                  <a:lnTo>
                    <a:pt x="3280" y="6905"/>
                  </a:lnTo>
                  <a:lnTo>
                    <a:pt x="3281" y="6820"/>
                  </a:lnTo>
                  <a:lnTo>
                    <a:pt x="3281" y="6737"/>
                  </a:lnTo>
                  <a:lnTo>
                    <a:pt x="3280" y="6653"/>
                  </a:lnTo>
                  <a:lnTo>
                    <a:pt x="3277" y="6569"/>
                  </a:lnTo>
                  <a:lnTo>
                    <a:pt x="3272" y="6486"/>
                  </a:lnTo>
                  <a:lnTo>
                    <a:pt x="3266" y="6402"/>
                  </a:lnTo>
                  <a:lnTo>
                    <a:pt x="3265" y="6373"/>
                  </a:lnTo>
                  <a:lnTo>
                    <a:pt x="3265" y="6344"/>
                  </a:lnTo>
                  <a:lnTo>
                    <a:pt x="3266" y="6314"/>
                  </a:lnTo>
                  <a:lnTo>
                    <a:pt x="3268" y="6283"/>
                  </a:lnTo>
                  <a:lnTo>
                    <a:pt x="3274" y="6220"/>
                  </a:lnTo>
                  <a:lnTo>
                    <a:pt x="3281" y="6156"/>
                  </a:lnTo>
                  <a:lnTo>
                    <a:pt x="3283" y="6124"/>
                  </a:lnTo>
                  <a:lnTo>
                    <a:pt x="3284" y="6092"/>
                  </a:lnTo>
                  <a:lnTo>
                    <a:pt x="3284" y="6061"/>
                  </a:lnTo>
                  <a:lnTo>
                    <a:pt x="3283" y="6030"/>
                  </a:lnTo>
                  <a:lnTo>
                    <a:pt x="3282" y="6015"/>
                  </a:lnTo>
                  <a:lnTo>
                    <a:pt x="3280" y="6000"/>
                  </a:lnTo>
                  <a:lnTo>
                    <a:pt x="3278" y="5985"/>
                  </a:lnTo>
                  <a:lnTo>
                    <a:pt x="3274" y="5972"/>
                  </a:lnTo>
                  <a:lnTo>
                    <a:pt x="3271" y="5958"/>
                  </a:lnTo>
                  <a:lnTo>
                    <a:pt x="3267" y="5944"/>
                  </a:lnTo>
                  <a:lnTo>
                    <a:pt x="3263" y="5930"/>
                  </a:lnTo>
                  <a:lnTo>
                    <a:pt x="3257" y="5917"/>
                  </a:lnTo>
                  <a:lnTo>
                    <a:pt x="3155" y="5931"/>
                  </a:lnTo>
                  <a:lnTo>
                    <a:pt x="3052" y="5946"/>
                  </a:lnTo>
                  <a:lnTo>
                    <a:pt x="2948" y="5959"/>
                  </a:lnTo>
                  <a:lnTo>
                    <a:pt x="2842" y="5972"/>
                  </a:lnTo>
                  <a:lnTo>
                    <a:pt x="2737" y="5983"/>
                  </a:lnTo>
                  <a:lnTo>
                    <a:pt x="2631" y="5993"/>
                  </a:lnTo>
                  <a:lnTo>
                    <a:pt x="2523" y="6001"/>
                  </a:lnTo>
                  <a:lnTo>
                    <a:pt x="2417" y="6008"/>
                  </a:lnTo>
                  <a:lnTo>
                    <a:pt x="2362" y="6010"/>
                  </a:lnTo>
                  <a:lnTo>
                    <a:pt x="2309" y="6012"/>
                  </a:lnTo>
                  <a:lnTo>
                    <a:pt x="2256" y="6013"/>
                  </a:lnTo>
                  <a:lnTo>
                    <a:pt x="2202" y="6013"/>
                  </a:lnTo>
                  <a:lnTo>
                    <a:pt x="2149" y="6013"/>
                  </a:lnTo>
                  <a:lnTo>
                    <a:pt x="2095" y="6012"/>
                  </a:lnTo>
                  <a:lnTo>
                    <a:pt x="2042" y="6010"/>
                  </a:lnTo>
                  <a:lnTo>
                    <a:pt x="1989" y="6008"/>
                  </a:lnTo>
                  <a:lnTo>
                    <a:pt x="1936" y="6004"/>
                  </a:lnTo>
                  <a:lnTo>
                    <a:pt x="1883" y="5999"/>
                  </a:lnTo>
                  <a:lnTo>
                    <a:pt x="1830" y="5994"/>
                  </a:lnTo>
                  <a:lnTo>
                    <a:pt x="1777" y="5988"/>
                  </a:lnTo>
                  <a:lnTo>
                    <a:pt x="1725" y="5981"/>
                  </a:lnTo>
                  <a:lnTo>
                    <a:pt x="1673" y="5973"/>
                  </a:lnTo>
                  <a:lnTo>
                    <a:pt x="1622" y="5963"/>
                  </a:lnTo>
                  <a:lnTo>
                    <a:pt x="1570" y="5952"/>
                  </a:lnTo>
                  <a:lnTo>
                    <a:pt x="1558" y="5922"/>
                  </a:lnTo>
                  <a:lnTo>
                    <a:pt x="1546" y="5890"/>
                  </a:lnTo>
                  <a:lnTo>
                    <a:pt x="1534" y="5859"/>
                  </a:lnTo>
                  <a:lnTo>
                    <a:pt x="1522" y="5827"/>
                  </a:lnTo>
                  <a:lnTo>
                    <a:pt x="1509" y="5796"/>
                  </a:lnTo>
                  <a:lnTo>
                    <a:pt x="1496" y="5765"/>
                  </a:lnTo>
                  <a:lnTo>
                    <a:pt x="1485" y="5733"/>
                  </a:lnTo>
                  <a:lnTo>
                    <a:pt x="1472" y="5702"/>
                  </a:lnTo>
                  <a:lnTo>
                    <a:pt x="1463" y="5675"/>
                  </a:lnTo>
                  <a:lnTo>
                    <a:pt x="1456" y="5646"/>
                  </a:lnTo>
                  <a:lnTo>
                    <a:pt x="1451" y="5618"/>
                  </a:lnTo>
                  <a:lnTo>
                    <a:pt x="1446" y="5589"/>
                  </a:lnTo>
                  <a:lnTo>
                    <a:pt x="1442" y="5533"/>
                  </a:lnTo>
                  <a:lnTo>
                    <a:pt x="1439" y="5477"/>
                  </a:lnTo>
                  <a:lnTo>
                    <a:pt x="1438" y="5450"/>
                  </a:lnTo>
                  <a:lnTo>
                    <a:pt x="1435" y="5423"/>
                  </a:lnTo>
                  <a:lnTo>
                    <a:pt x="1432" y="5397"/>
                  </a:lnTo>
                  <a:lnTo>
                    <a:pt x="1427" y="5372"/>
                  </a:lnTo>
                  <a:lnTo>
                    <a:pt x="1422" y="5348"/>
                  </a:lnTo>
                  <a:lnTo>
                    <a:pt x="1413" y="5324"/>
                  </a:lnTo>
                  <a:lnTo>
                    <a:pt x="1409" y="5312"/>
                  </a:lnTo>
                  <a:lnTo>
                    <a:pt x="1404" y="5302"/>
                  </a:lnTo>
                  <a:lnTo>
                    <a:pt x="1397" y="5290"/>
                  </a:lnTo>
                  <a:lnTo>
                    <a:pt x="1391" y="5280"/>
                  </a:lnTo>
                  <a:lnTo>
                    <a:pt x="1363" y="5271"/>
                  </a:lnTo>
                  <a:lnTo>
                    <a:pt x="1336" y="5262"/>
                  </a:lnTo>
                  <a:lnTo>
                    <a:pt x="1307" y="5253"/>
                  </a:lnTo>
                  <a:lnTo>
                    <a:pt x="1279" y="5244"/>
                  </a:lnTo>
                  <a:lnTo>
                    <a:pt x="1252" y="5235"/>
                  </a:lnTo>
                  <a:lnTo>
                    <a:pt x="1223" y="5226"/>
                  </a:lnTo>
                  <a:lnTo>
                    <a:pt x="1195" y="5217"/>
                  </a:lnTo>
                  <a:lnTo>
                    <a:pt x="1168" y="5208"/>
                  </a:lnTo>
                  <a:lnTo>
                    <a:pt x="1142" y="5204"/>
                  </a:lnTo>
                  <a:lnTo>
                    <a:pt x="1116" y="5201"/>
                  </a:lnTo>
                  <a:lnTo>
                    <a:pt x="1091" y="5200"/>
                  </a:lnTo>
                  <a:lnTo>
                    <a:pt x="1065" y="5198"/>
                  </a:lnTo>
                  <a:lnTo>
                    <a:pt x="1014" y="5198"/>
                  </a:lnTo>
                  <a:lnTo>
                    <a:pt x="963" y="5200"/>
                  </a:lnTo>
                  <a:lnTo>
                    <a:pt x="939" y="5200"/>
                  </a:lnTo>
                  <a:lnTo>
                    <a:pt x="914" y="5200"/>
                  </a:lnTo>
                  <a:lnTo>
                    <a:pt x="890" y="5198"/>
                  </a:lnTo>
                  <a:lnTo>
                    <a:pt x="866" y="5196"/>
                  </a:lnTo>
                  <a:lnTo>
                    <a:pt x="844" y="5192"/>
                  </a:lnTo>
                  <a:lnTo>
                    <a:pt x="822" y="5188"/>
                  </a:lnTo>
                  <a:lnTo>
                    <a:pt x="811" y="5185"/>
                  </a:lnTo>
                  <a:lnTo>
                    <a:pt x="801" y="5180"/>
                  </a:lnTo>
                  <a:lnTo>
                    <a:pt x="791" y="5177"/>
                  </a:lnTo>
                  <a:lnTo>
                    <a:pt x="781" y="5172"/>
                  </a:lnTo>
                  <a:lnTo>
                    <a:pt x="733" y="5137"/>
                  </a:lnTo>
                  <a:lnTo>
                    <a:pt x="684" y="5100"/>
                  </a:lnTo>
                  <a:lnTo>
                    <a:pt x="637" y="5064"/>
                  </a:lnTo>
                  <a:lnTo>
                    <a:pt x="589" y="5028"/>
                  </a:lnTo>
                  <a:lnTo>
                    <a:pt x="541" y="4993"/>
                  </a:lnTo>
                  <a:lnTo>
                    <a:pt x="492" y="4957"/>
                  </a:lnTo>
                  <a:lnTo>
                    <a:pt x="444" y="4920"/>
                  </a:lnTo>
                  <a:lnTo>
                    <a:pt x="396" y="4884"/>
                  </a:lnTo>
                  <a:lnTo>
                    <a:pt x="364" y="4880"/>
                  </a:lnTo>
                  <a:lnTo>
                    <a:pt x="333" y="4876"/>
                  </a:lnTo>
                  <a:lnTo>
                    <a:pt x="301" y="4872"/>
                  </a:lnTo>
                  <a:lnTo>
                    <a:pt x="270" y="4867"/>
                  </a:lnTo>
                  <a:lnTo>
                    <a:pt x="253" y="4861"/>
                  </a:lnTo>
                  <a:lnTo>
                    <a:pt x="235" y="4852"/>
                  </a:lnTo>
                  <a:lnTo>
                    <a:pt x="217" y="4842"/>
                  </a:lnTo>
                  <a:lnTo>
                    <a:pt x="198" y="4829"/>
                  </a:lnTo>
                  <a:lnTo>
                    <a:pt x="178" y="4816"/>
                  </a:lnTo>
                  <a:lnTo>
                    <a:pt x="159" y="4801"/>
                  </a:lnTo>
                  <a:lnTo>
                    <a:pt x="139" y="4785"/>
                  </a:lnTo>
                  <a:lnTo>
                    <a:pt x="119" y="4768"/>
                  </a:lnTo>
                  <a:lnTo>
                    <a:pt x="100" y="4751"/>
                  </a:lnTo>
                  <a:lnTo>
                    <a:pt x="82" y="4733"/>
                  </a:lnTo>
                  <a:lnTo>
                    <a:pt x="65" y="4716"/>
                  </a:lnTo>
                  <a:lnTo>
                    <a:pt x="49" y="4698"/>
                  </a:lnTo>
                  <a:lnTo>
                    <a:pt x="34" y="4681"/>
                  </a:lnTo>
                  <a:lnTo>
                    <a:pt x="21" y="4664"/>
                  </a:lnTo>
                  <a:lnTo>
                    <a:pt x="10" y="4648"/>
                  </a:lnTo>
                  <a:lnTo>
                    <a:pt x="0" y="4634"/>
                  </a:lnTo>
                  <a:lnTo>
                    <a:pt x="6" y="4616"/>
                  </a:lnTo>
                  <a:lnTo>
                    <a:pt x="12" y="4601"/>
                  </a:lnTo>
                  <a:lnTo>
                    <a:pt x="16" y="4596"/>
                  </a:lnTo>
                  <a:lnTo>
                    <a:pt x="19" y="4590"/>
                  </a:lnTo>
                  <a:lnTo>
                    <a:pt x="25" y="4585"/>
                  </a:lnTo>
                  <a:lnTo>
                    <a:pt x="30" y="4582"/>
                  </a:lnTo>
                  <a:lnTo>
                    <a:pt x="35" y="4579"/>
                  </a:lnTo>
                  <a:lnTo>
                    <a:pt x="42" y="4575"/>
                  </a:lnTo>
                  <a:lnTo>
                    <a:pt x="49" y="4574"/>
                  </a:lnTo>
                  <a:lnTo>
                    <a:pt x="58" y="4572"/>
                  </a:lnTo>
                  <a:lnTo>
                    <a:pt x="76" y="4571"/>
                  </a:lnTo>
                  <a:lnTo>
                    <a:pt x="99" y="4570"/>
                  </a:lnTo>
                  <a:lnTo>
                    <a:pt x="109" y="4582"/>
                  </a:lnTo>
                  <a:lnTo>
                    <a:pt x="118" y="4592"/>
                  </a:lnTo>
                  <a:lnTo>
                    <a:pt x="128" y="4602"/>
                  </a:lnTo>
                  <a:lnTo>
                    <a:pt x="139" y="4612"/>
                  </a:lnTo>
                  <a:lnTo>
                    <a:pt x="149" y="4620"/>
                  </a:lnTo>
                  <a:lnTo>
                    <a:pt x="161" y="4629"/>
                  </a:lnTo>
                  <a:lnTo>
                    <a:pt x="172" y="4636"/>
                  </a:lnTo>
                  <a:lnTo>
                    <a:pt x="183" y="4644"/>
                  </a:lnTo>
                  <a:lnTo>
                    <a:pt x="208" y="4657"/>
                  </a:lnTo>
                  <a:lnTo>
                    <a:pt x="233" y="4670"/>
                  </a:lnTo>
                  <a:lnTo>
                    <a:pt x="260" y="4683"/>
                  </a:lnTo>
                  <a:lnTo>
                    <a:pt x="287" y="4696"/>
                  </a:lnTo>
                  <a:lnTo>
                    <a:pt x="274" y="4671"/>
                  </a:lnTo>
                  <a:lnTo>
                    <a:pt x="259" y="4647"/>
                  </a:lnTo>
                  <a:lnTo>
                    <a:pt x="244" y="4622"/>
                  </a:lnTo>
                  <a:lnTo>
                    <a:pt x="229" y="4598"/>
                  </a:lnTo>
                  <a:lnTo>
                    <a:pt x="215" y="4573"/>
                  </a:lnTo>
                  <a:lnTo>
                    <a:pt x="200" y="4548"/>
                  </a:lnTo>
                  <a:lnTo>
                    <a:pt x="185" y="4523"/>
                  </a:lnTo>
                  <a:lnTo>
                    <a:pt x="172" y="4499"/>
                  </a:lnTo>
                  <a:lnTo>
                    <a:pt x="178" y="4486"/>
                  </a:lnTo>
                  <a:lnTo>
                    <a:pt x="184" y="4472"/>
                  </a:lnTo>
                  <a:lnTo>
                    <a:pt x="192" y="4458"/>
                  </a:lnTo>
                  <a:lnTo>
                    <a:pt x="198" y="4444"/>
                  </a:lnTo>
                  <a:lnTo>
                    <a:pt x="214" y="4442"/>
                  </a:lnTo>
                  <a:lnTo>
                    <a:pt x="230" y="4440"/>
                  </a:lnTo>
                  <a:lnTo>
                    <a:pt x="245" y="4438"/>
                  </a:lnTo>
                  <a:lnTo>
                    <a:pt x="261" y="4436"/>
                  </a:lnTo>
                  <a:lnTo>
                    <a:pt x="280" y="4465"/>
                  </a:lnTo>
                  <a:lnTo>
                    <a:pt x="298" y="4496"/>
                  </a:lnTo>
                  <a:lnTo>
                    <a:pt x="317" y="4529"/>
                  </a:lnTo>
                  <a:lnTo>
                    <a:pt x="338" y="4561"/>
                  </a:lnTo>
                  <a:lnTo>
                    <a:pt x="348" y="4577"/>
                  </a:lnTo>
                  <a:lnTo>
                    <a:pt x="360" y="4591"/>
                  </a:lnTo>
                  <a:lnTo>
                    <a:pt x="372" y="4606"/>
                  </a:lnTo>
                  <a:lnTo>
                    <a:pt x="384" y="4619"/>
                  </a:lnTo>
                  <a:lnTo>
                    <a:pt x="397" y="4632"/>
                  </a:lnTo>
                  <a:lnTo>
                    <a:pt x="411" y="4643"/>
                  </a:lnTo>
                  <a:lnTo>
                    <a:pt x="426" y="4652"/>
                  </a:lnTo>
                  <a:lnTo>
                    <a:pt x="441" y="4661"/>
                  </a:lnTo>
                  <a:lnTo>
                    <a:pt x="450" y="4665"/>
                  </a:lnTo>
                  <a:lnTo>
                    <a:pt x="462" y="4669"/>
                  </a:lnTo>
                  <a:lnTo>
                    <a:pt x="477" y="4674"/>
                  </a:lnTo>
                  <a:lnTo>
                    <a:pt x="493" y="4679"/>
                  </a:lnTo>
                  <a:lnTo>
                    <a:pt x="530" y="4687"/>
                  </a:lnTo>
                  <a:lnTo>
                    <a:pt x="571" y="4696"/>
                  </a:lnTo>
                  <a:lnTo>
                    <a:pt x="611" y="4702"/>
                  </a:lnTo>
                  <a:lnTo>
                    <a:pt x="648" y="4706"/>
                  </a:lnTo>
                  <a:lnTo>
                    <a:pt x="665" y="4707"/>
                  </a:lnTo>
                  <a:lnTo>
                    <a:pt x="680" y="4709"/>
                  </a:lnTo>
                  <a:lnTo>
                    <a:pt x="692" y="4709"/>
                  </a:lnTo>
                  <a:lnTo>
                    <a:pt x="701" y="4707"/>
                  </a:lnTo>
                  <a:lnTo>
                    <a:pt x="720" y="4701"/>
                  </a:lnTo>
                  <a:lnTo>
                    <a:pt x="739" y="4695"/>
                  </a:lnTo>
                  <a:lnTo>
                    <a:pt x="758" y="4687"/>
                  </a:lnTo>
                  <a:lnTo>
                    <a:pt x="777" y="4681"/>
                  </a:lnTo>
                  <a:lnTo>
                    <a:pt x="771" y="4662"/>
                  </a:lnTo>
                  <a:lnTo>
                    <a:pt x="764" y="4641"/>
                  </a:lnTo>
                  <a:lnTo>
                    <a:pt x="757" y="4621"/>
                  </a:lnTo>
                  <a:lnTo>
                    <a:pt x="750" y="4601"/>
                  </a:lnTo>
                  <a:lnTo>
                    <a:pt x="727" y="4581"/>
                  </a:lnTo>
                  <a:lnTo>
                    <a:pt x="702" y="4562"/>
                  </a:lnTo>
                  <a:lnTo>
                    <a:pt x="679" y="4541"/>
                  </a:lnTo>
                  <a:lnTo>
                    <a:pt x="656" y="4521"/>
                  </a:lnTo>
                  <a:lnTo>
                    <a:pt x="626" y="4509"/>
                  </a:lnTo>
                  <a:lnTo>
                    <a:pt x="600" y="4499"/>
                  </a:lnTo>
                  <a:lnTo>
                    <a:pt x="580" y="4487"/>
                  </a:lnTo>
                  <a:lnTo>
                    <a:pt x="562" y="4476"/>
                  </a:lnTo>
                  <a:lnTo>
                    <a:pt x="545" y="4464"/>
                  </a:lnTo>
                  <a:lnTo>
                    <a:pt x="530" y="4449"/>
                  </a:lnTo>
                  <a:lnTo>
                    <a:pt x="514" y="4432"/>
                  </a:lnTo>
                  <a:lnTo>
                    <a:pt x="497" y="4411"/>
                  </a:lnTo>
                  <a:lnTo>
                    <a:pt x="492" y="4404"/>
                  </a:lnTo>
                  <a:lnTo>
                    <a:pt x="488" y="4398"/>
                  </a:lnTo>
                  <a:lnTo>
                    <a:pt x="484" y="4390"/>
                  </a:lnTo>
                  <a:lnTo>
                    <a:pt x="482" y="4384"/>
                  </a:lnTo>
                  <a:lnTo>
                    <a:pt x="481" y="4376"/>
                  </a:lnTo>
                  <a:lnTo>
                    <a:pt x="481" y="4370"/>
                  </a:lnTo>
                  <a:lnTo>
                    <a:pt x="482" y="4364"/>
                  </a:lnTo>
                  <a:lnTo>
                    <a:pt x="483" y="4358"/>
                  </a:lnTo>
                  <a:lnTo>
                    <a:pt x="485" y="4352"/>
                  </a:lnTo>
                  <a:lnTo>
                    <a:pt x="489" y="4346"/>
                  </a:lnTo>
                  <a:lnTo>
                    <a:pt x="492" y="4341"/>
                  </a:lnTo>
                  <a:lnTo>
                    <a:pt x="496" y="4337"/>
                  </a:lnTo>
                  <a:lnTo>
                    <a:pt x="501" y="4332"/>
                  </a:lnTo>
                  <a:lnTo>
                    <a:pt x="507" y="4328"/>
                  </a:lnTo>
                  <a:lnTo>
                    <a:pt x="513" y="4324"/>
                  </a:lnTo>
                  <a:lnTo>
                    <a:pt x="519" y="4321"/>
                  </a:lnTo>
                  <a:lnTo>
                    <a:pt x="549" y="4330"/>
                  </a:lnTo>
                  <a:lnTo>
                    <a:pt x="576" y="4339"/>
                  </a:lnTo>
                  <a:lnTo>
                    <a:pt x="600" y="4349"/>
                  </a:lnTo>
                  <a:lnTo>
                    <a:pt x="624" y="4358"/>
                  </a:lnTo>
                  <a:lnTo>
                    <a:pt x="647" y="4368"/>
                  </a:lnTo>
                  <a:lnTo>
                    <a:pt x="670" y="4379"/>
                  </a:lnTo>
                  <a:lnTo>
                    <a:pt x="692" y="4393"/>
                  </a:lnTo>
                  <a:lnTo>
                    <a:pt x="716" y="4408"/>
                  </a:lnTo>
                  <a:lnTo>
                    <a:pt x="733" y="4420"/>
                  </a:lnTo>
                  <a:lnTo>
                    <a:pt x="751" y="4430"/>
                  </a:lnTo>
                  <a:lnTo>
                    <a:pt x="768" y="4439"/>
                  </a:lnTo>
                  <a:lnTo>
                    <a:pt x="787" y="4448"/>
                  </a:lnTo>
                  <a:lnTo>
                    <a:pt x="824" y="4465"/>
                  </a:lnTo>
                  <a:lnTo>
                    <a:pt x="861" y="4480"/>
                  </a:lnTo>
                  <a:lnTo>
                    <a:pt x="898" y="4492"/>
                  </a:lnTo>
                  <a:lnTo>
                    <a:pt x="934" y="4506"/>
                  </a:lnTo>
                  <a:lnTo>
                    <a:pt x="971" y="4520"/>
                  </a:lnTo>
                  <a:lnTo>
                    <a:pt x="1006" y="4535"/>
                  </a:lnTo>
                  <a:lnTo>
                    <a:pt x="1047" y="4549"/>
                  </a:lnTo>
                  <a:lnTo>
                    <a:pt x="1086" y="4562"/>
                  </a:lnTo>
                  <a:lnTo>
                    <a:pt x="1120" y="4575"/>
                  </a:lnTo>
                  <a:lnTo>
                    <a:pt x="1152" y="4588"/>
                  </a:lnTo>
                  <a:lnTo>
                    <a:pt x="1181" y="4601"/>
                  </a:lnTo>
                  <a:lnTo>
                    <a:pt x="1209" y="4615"/>
                  </a:lnTo>
                  <a:lnTo>
                    <a:pt x="1235" y="4629"/>
                  </a:lnTo>
                  <a:lnTo>
                    <a:pt x="1259" y="4645"/>
                  </a:lnTo>
                  <a:lnTo>
                    <a:pt x="1283" y="4661"/>
                  </a:lnTo>
                  <a:lnTo>
                    <a:pt x="1307" y="4679"/>
                  </a:lnTo>
                  <a:lnTo>
                    <a:pt x="1330" y="4698"/>
                  </a:lnTo>
                  <a:lnTo>
                    <a:pt x="1355" y="4720"/>
                  </a:lnTo>
                  <a:lnTo>
                    <a:pt x="1379" y="4744"/>
                  </a:lnTo>
                  <a:lnTo>
                    <a:pt x="1406" y="4770"/>
                  </a:lnTo>
                  <a:lnTo>
                    <a:pt x="1434" y="4799"/>
                  </a:lnTo>
                  <a:lnTo>
                    <a:pt x="1463" y="4831"/>
                  </a:lnTo>
                  <a:lnTo>
                    <a:pt x="1485" y="4847"/>
                  </a:lnTo>
                  <a:lnTo>
                    <a:pt x="1506" y="4863"/>
                  </a:lnTo>
                  <a:lnTo>
                    <a:pt x="1528" y="4878"/>
                  </a:lnTo>
                  <a:lnTo>
                    <a:pt x="1551" y="4893"/>
                  </a:lnTo>
                  <a:lnTo>
                    <a:pt x="1596" y="4920"/>
                  </a:lnTo>
                  <a:lnTo>
                    <a:pt x="1641" y="4945"/>
                  </a:lnTo>
                  <a:lnTo>
                    <a:pt x="1685" y="4967"/>
                  </a:lnTo>
                  <a:lnTo>
                    <a:pt x="1727" y="4988"/>
                  </a:lnTo>
                  <a:lnTo>
                    <a:pt x="1768" y="5005"/>
                  </a:lnTo>
                  <a:lnTo>
                    <a:pt x="1805" y="5020"/>
                  </a:lnTo>
                  <a:lnTo>
                    <a:pt x="1806" y="5004"/>
                  </a:lnTo>
                  <a:lnTo>
                    <a:pt x="1808" y="4988"/>
                  </a:lnTo>
                  <a:lnTo>
                    <a:pt x="1811" y="4973"/>
                  </a:lnTo>
                  <a:lnTo>
                    <a:pt x="1813" y="4957"/>
                  </a:lnTo>
                  <a:lnTo>
                    <a:pt x="1826" y="4957"/>
                  </a:lnTo>
                  <a:lnTo>
                    <a:pt x="1840" y="4957"/>
                  </a:lnTo>
                  <a:lnTo>
                    <a:pt x="1864" y="4960"/>
                  </a:lnTo>
                  <a:lnTo>
                    <a:pt x="1890" y="4962"/>
                  </a:lnTo>
                  <a:lnTo>
                    <a:pt x="1915" y="4963"/>
                  </a:lnTo>
                  <a:lnTo>
                    <a:pt x="1939" y="4964"/>
                  </a:lnTo>
                  <a:lnTo>
                    <a:pt x="1988" y="4964"/>
                  </a:lnTo>
                  <a:lnTo>
                    <a:pt x="2036" y="4964"/>
                  </a:lnTo>
                  <a:lnTo>
                    <a:pt x="2085" y="4964"/>
                  </a:lnTo>
                  <a:lnTo>
                    <a:pt x="2134" y="4965"/>
                  </a:lnTo>
                  <a:lnTo>
                    <a:pt x="2158" y="4966"/>
                  </a:lnTo>
                  <a:lnTo>
                    <a:pt x="2183" y="4968"/>
                  </a:lnTo>
                  <a:lnTo>
                    <a:pt x="2207" y="4972"/>
                  </a:lnTo>
                  <a:lnTo>
                    <a:pt x="2232" y="4975"/>
                  </a:lnTo>
                  <a:lnTo>
                    <a:pt x="2273" y="4981"/>
                  </a:lnTo>
                  <a:lnTo>
                    <a:pt x="2316" y="4989"/>
                  </a:lnTo>
                  <a:lnTo>
                    <a:pt x="2356" y="4997"/>
                  </a:lnTo>
                  <a:lnTo>
                    <a:pt x="2394" y="5005"/>
                  </a:lnTo>
                  <a:lnTo>
                    <a:pt x="2430" y="5012"/>
                  </a:lnTo>
                  <a:lnTo>
                    <a:pt x="2460" y="5018"/>
                  </a:lnTo>
                  <a:lnTo>
                    <a:pt x="2486" y="5024"/>
                  </a:lnTo>
                  <a:lnTo>
                    <a:pt x="2503" y="5028"/>
                  </a:lnTo>
                  <a:lnTo>
                    <a:pt x="2514" y="5029"/>
                  </a:lnTo>
                  <a:lnTo>
                    <a:pt x="2527" y="5030"/>
                  </a:lnTo>
                  <a:lnTo>
                    <a:pt x="2544" y="5030"/>
                  </a:lnTo>
                  <a:lnTo>
                    <a:pt x="2564" y="5029"/>
                  </a:lnTo>
                  <a:lnTo>
                    <a:pt x="2609" y="5026"/>
                  </a:lnTo>
                  <a:lnTo>
                    <a:pt x="2658" y="5021"/>
                  </a:lnTo>
                  <a:lnTo>
                    <a:pt x="2707" y="5015"/>
                  </a:lnTo>
                  <a:lnTo>
                    <a:pt x="2751" y="5009"/>
                  </a:lnTo>
                  <a:lnTo>
                    <a:pt x="2786" y="5005"/>
                  </a:lnTo>
                  <a:lnTo>
                    <a:pt x="2808" y="5001"/>
                  </a:lnTo>
                  <a:lnTo>
                    <a:pt x="2816" y="4987"/>
                  </a:lnTo>
                  <a:lnTo>
                    <a:pt x="2822" y="4973"/>
                  </a:lnTo>
                  <a:lnTo>
                    <a:pt x="2830" y="4962"/>
                  </a:lnTo>
                  <a:lnTo>
                    <a:pt x="2837" y="4954"/>
                  </a:lnTo>
                  <a:lnTo>
                    <a:pt x="2845" y="4946"/>
                  </a:lnTo>
                  <a:lnTo>
                    <a:pt x="2852" y="4940"/>
                  </a:lnTo>
                  <a:lnTo>
                    <a:pt x="2860" y="4935"/>
                  </a:lnTo>
                  <a:lnTo>
                    <a:pt x="2869" y="4931"/>
                  </a:lnTo>
                  <a:lnTo>
                    <a:pt x="2879" y="4928"/>
                  </a:lnTo>
                  <a:lnTo>
                    <a:pt x="2888" y="4926"/>
                  </a:lnTo>
                  <a:lnTo>
                    <a:pt x="2900" y="4924"/>
                  </a:lnTo>
                  <a:lnTo>
                    <a:pt x="2912" y="4922"/>
                  </a:lnTo>
                  <a:lnTo>
                    <a:pt x="2938" y="4918"/>
                  </a:lnTo>
                  <a:lnTo>
                    <a:pt x="2970" y="4912"/>
                  </a:lnTo>
                  <a:lnTo>
                    <a:pt x="2968" y="4843"/>
                  </a:lnTo>
                  <a:lnTo>
                    <a:pt x="2967" y="4777"/>
                  </a:lnTo>
                  <a:lnTo>
                    <a:pt x="2968" y="4715"/>
                  </a:lnTo>
                  <a:lnTo>
                    <a:pt x="2970" y="4656"/>
                  </a:lnTo>
                  <a:lnTo>
                    <a:pt x="2974" y="4600"/>
                  </a:lnTo>
                  <a:lnTo>
                    <a:pt x="2979" y="4547"/>
                  </a:lnTo>
                  <a:lnTo>
                    <a:pt x="2985" y="4494"/>
                  </a:lnTo>
                  <a:lnTo>
                    <a:pt x="2992" y="4443"/>
                  </a:lnTo>
                  <a:lnTo>
                    <a:pt x="3002" y="4393"/>
                  </a:lnTo>
                  <a:lnTo>
                    <a:pt x="3012" y="4343"/>
                  </a:lnTo>
                  <a:lnTo>
                    <a:pt x="3023" y="4293"/>
                  </a:lnTo>
                  <a:lnTo>
                    <a:pt x="3035" y="4242"/>
                  </a:lnTo>
                  <a:lnTo>
                    <a:pt x="3049" y="4190"/>
                  </a:lnTo>
                  <a:lnTo>
                    <a:pt x="3063" y="4137"/>
                  </a:lnTo>
                  <a:lnTo>
                    <a:pt x="3079" y="4081"/>
                  </a:lnTo>
                  <a:lnTo>
                    <a:pt x="3095" y="4023"/>
                  </a:lnTo>
                  <a:lnTo>
                    <a:pt x="3101" y="4000"/>
                  </a:lnTo>
                  <a:lnTo>
                    <a:pt x="3106" y="3975"/>
                  </a:lnTo>
                  <a:lnTo>
                    <a:pt x="3112" y="3948"/>
                  </a:lnTo>
                  <a:lnTo>
                    <a:pt x="3116" y="3920"/>
                  </a:lnTo>
                  <a:lnTo>
                    <a:pt x="3125" y="3863"/>
                  </a:lnTo>
                  <a:lnTo>
                    <a:pt x="3134" y="3807"/>
                  </a:lnTo>
                  <a:lnTo>
                    <a:pt x="3138" y="3779"/>
                  </a:lnTo>
                  <a:lnTo>
                    <a:pt x="3144" y="3752"/>
                  </a:lnTo>
                  <a:lnTo>
                    <a:pt x="3150" y="3727"/>
                  </a:lnTo>
                  <a:lnTo>
                    <a:pt x="3156" y="3703"/>
                  </a:lnTo>
                  <a:lnTo>
                    <a:pt x="3165" y="3682"/>
                  </a:lnTo>
                  <a:lnTo>
                    <a:pt x="3173" y="3664"/>
                  </a:lnTo>
                  <a:lnTo>
                    <a:pt x="3178" y="3656"/>
                  </a:lnTo>
                  <a:lnTo>
                    <a:pt x="3183" y="3649"/>
                  </a:lnTo>
                  <a:lnTo>
                    <a:pt x="3188" y="3642"/>
                  </a:lnTo>
                  <a:lnTo>
                    <a:pt x="3195" y="3637"/>
                  </a:lnTo>
                  <a:lnTo>
                    <a:pt x="3185" y="3623"/>
                  </a:lnTo>
                  <a:lnTo>
                    <a:pt x="3177" y="3609"/>
                  </a:lnTo>
                  <a:lnTo>
                    <a:pt x="3179" y="3575"/>
                  </a:lnTo>
                  <a:lnTo>
                    <a:pt x="3181" y="3540"/>
                  </a:lnTo>
                  <a:lnTo>
                    <a:pt x="3183" y="3505"/>
                  </a:lnTo>
                  <a:lnTo>
                    <a:pt x="3185" y="3471"/>
                  </a:lnTo>
                  <a:lnTo>
                    <a:pt x="3188" y="3436"/>
                  </a:lnTo>
                  <a:lnTo>
                    <a:pt x="3190" y="3401"/>
                  </a:lnTo>
                  <a:lnTo>
                    <a:pt x="3192" y="3367"/>
                  </a:lnTo>
                  <a:lnTo>
                    <a:pt x="3195" y="3332"/>
                  </a:lnTo>
                  <a:lnTo>
                    <a:pt x="3207" y="3294"/>
                  </a:lnTo>
                  <a:lnTo>
                    <a:pt x="3220" y="3260"/>
                  </a:lnTo>
                  <a:lnTo>
                    <a:pt x="3232" y="3229"/>
                  </a:lnTo>
                  <a:lnTo>
                    <a:pt x="3244" y="3201"/>
                  </a:lnTo>
                  <a:lnTo>
                    <a:pt x="3255" y="3175"/>
                  </a:lnTo>
                  <a:lnTo>
                    <a:pt x="3266" y="3152"/>
                  </a:lnTo>
                  <a:lnTo>
                    <a:pt x="3278" y="3130"/>
                  </a:lnTo>
                  <a:lnTo>
                    <a:pt x="3288" y="3111"/>
                  </a:lnTo>
                  <a:lnTo>
                    <a:pt x="3300" y="3093"/>
                  </a:lnTo>
                  <a:lnTo>
                    <a:pt x="3311" y="3078"/>
                  </a:lnTo>
                  <a:lnTo>
                    <a:pt x="3321" y="3063"/>
                  </a:lnTo>
                  <a:lnTo>
                    <a:pt x="3332" y="3050"/>
                  </a:lnTo>
                  <a:lnTo>
                    <a:pt x="3344" y="3039"/>
                  </a:lnTo>
                  <a:lnTo>
                    <a:pt x="3354" y="3028"/>
                  </a:lnTo>
                  <a:lnTo>
                    <a:pt x="3366" y="3018"/>
                  </a:lnTo>
                  <a:lnTo>
                    <a:pt x="3377" y="3010"/>
                  </a:lnTo>
                  <a:lnTo>
                    <a:pt x="3400" y="2993"/>
                  </a:lnTo>
                  <a:lnTo>
                    <a:pt x="3424" y="2978"/>
                  </a:lnTo>
                  <a:lnTo>
                    <a:pt x="3451" y="2962"/>
                  </a:lnTo>
                  <a:lnTo>
                    <a:pt x="3479" y="2945"/>
                  </a:lnTo>
                  <a:lnTo>
                    <a:pt x="3510" y="2925"/>
                  </a:lnTo>
                  <a:lnTo>
                    <a:pt x="3542" y="2900"/>
                  </a:lnTo>
                  <a:lnTo>
                    <a:pt x="3560" y="2886"/>
                  </a:lnTo>
                  <a:lnTo>
                    <a:pt x="3578" y="2870"/>
                  </a:lnTo>
                  <a:lnTo>
                    <a:pt x="3596" y="2853"/>
                  </a:lnTo>
                  <a:lnTo>
                    <a:pt x="3616" y="2833"/>
                  </a:lnTo>
                  <a:lnTo>
                    <a:pt x="3648" y="2799"/>
                  </a:lnTo>
                  <a:lnTo>
                    <a:pt x="3677" y="2764"/>
                  </a:lnTo>
                  <a:lnTo>
                    <a:pt x="3690" y="2747"/>
                  </a:lnTo>
                  <a:lnTo>
                    <a:pt x="3704" y="2731"/>
                  </a:lnTo>
                  <a:lnTo>
                    <a:pt x="3718" y="2716"/>
                  </a:lnTo>
                  <a:lnTo>
                    <a:pt x="3732" y="2703"/>
                  </a:lnTo>
                  <a:lnTo>
                    <a:pt x="3750" y="2689"/>
                  </a:lnTo>
                  <a:lnTo>
                    <a:pt x="3769" y="2677"/>
                  </a:lnTo>
                  <a:lnTo>
                    <a:pt x="3791" y="2664"/>
                  </a:lnTo>
                  <a:lnTo>
                    <a:pt x="3813" y="2652"/>
                  </a:lnTo>
                  <a:lnTo>
                    <a:pt x="3837" y="2641"/>
                  </a:lnTo>
                  <a:lnTo>
                    <a:pt x="3862" y="2630"/>
                  </a:lnTo>
                  <a:lnTo>
                    <a:pt x="3888" y="2619"/>
                  </a:lnTo>
                  <a:lnTo>
                    <a:pt x="3915" y="2608"/>
                  </a:lnTo>
                  <a:lnTo>
                    <a:pt x="3971" y="2587"/>
                  </a:lnTo>
                  <a:lnTo>
                    <a:pt x="4028" y="2565"/>
                  </a:lnTo>
                  <a:lnTo>
                    <a:pt x="4057" y="2552"/>
                  </a:lnTo>
                  <a:lnTo>
                    <a:pt x="4084" y="2539"/>
                  </a:lnTo>
                  <a:lnTo>
                    <a:pt x="4112" y="2525"/>
                  </a:lnTo>
                  <a:lnTo>
                    <a:pt x="4138" y="2511"/>
                  </a:lnTo>
                  <a:lnTo>
                    <a:pt x="4165" y="2495"/>
                  </a:lnTo>
                  <a:lnTo>
                    <a:pt x="4190" y="2478"/>
                  </a:lnTo>
                  <a:lnTo>
                    <a:pt x="4214" y="2460"/>
                  </a:lnTo>
                  <a:lnTo>
                    <a:pt x="4236" y="2440"/>
                  </a:lnTo>
                  <a:lnTo>
                    <a:pt x="4258" y="2419"/>
                  </a:lnTo>
                  <a:lnTo>
                    <a:pt x="4277" y="2395"/>
                  </a:lnTo>
                  <a:lnTo>
                    <a:pt x="4295" y="2371"/>
                  </a:lnTo>
                  <a:lnTo>
                    <a:pt x="4310" y="2344"/>
                  </a:lnTo>
                  <a:lnTo>
                    <a:pt x="4323" y="2314"/>
                  </a:lnTo>
                  <a:lnTo>
                    <a:pt x="4334" y="2284"/>
                  </a:lnTo>
                  <a:lnTo>
                    <a:pt x="4342" y="2249"/>
                  </a:lnTo>
                  <a:lnTo>
                    <a:pt x="4347" y="2213"/>
                  </a:lnTo>
                  <a:lnTo>
                    <a:pt x="4349" y="2174"/>
                  </a:lnTo>
                  <a:lnTo>
                    <a:pt x="4348" y="2132"/>
                  </a:lnTo>
                  <a:lnTo>
                    <a:pt x="4345" y="2088"/>
                  </a:lnTo>
                  <a:lnTo>
                    <a:pt x="4336" y="2041"/>
                  </a:lnTo>
                  <a:lnTo>
                    <a:pt x="4321" y="2039"/>
                  </a:lnTo>
                  <a:lnTo>
                    <a:pt x="4308" y="2036"/>
                  </a:lnTo>
                  <a:lnTo>
                    <a:pt x="4293" y="2036"/>
                  </a:lnTo>
                  <a:lnTo>
                    <a:pt x="4278" y="2036"/>
                  </a:lnTo>
                  <a:lnTo>
                    <a:pt x="4249" y="2038"/>
                  </a:lnTo>
                  <a:lnTo>
                    <a:pt x="4221" y="2042"/>
                  </a:lnTo>
                  <a:lnTo>
                    <a:pt x="4167" y="2054"/>
                  </a:lnTo>
                  <a:lnTo>
                    <a:pt x="4115" y="2065"/>
                  </a:lnTo>
                  <a:lnTo>
                    <a:pt x="4091" y="2071"/>
                  </a:lnTo>
                  <a:lnTo>
                    <a:pt x="4068" y="2075"/>
                  </a:lnTo>
                  <a:lnTo>
                    <a:pt x="4057" y="2076"/>
                  </a:lnTo>
                  <a:lnTo>
                    <a:pt x="4046" y="2076"/>
                  </a:lnTo>
                  <a:lnTo>
                    <a:pt x="4035" y="2076"/>
                  </a:lnTo>
                  <a:lnTo>
                    <a:pt x="4025" y="2075"/>
                  </a:lnTo>
                  <a:lnTo>
                    <a:pt x="4015" y="2074"/>
                  </a:lnTo>
                  <a:lnTo>
                    <a:pt x="4005" y="2071"/>
                  </a:lnTo>
                  <a:lnTo>
                    <a:pt x="3996" y="2067"/>
                  </a:lnTo>
                  <a:lnTo>
                    <a:pt x="3987" y="2063"/>
                  </a:lnTo>
                  <a:lnTo>
                    <a:pt x="3979" y="2058"/>
                  </a:lnTo>
                  <a:lnTo>
                    <a:pt x="3970" y="2050"/>
                  </a:lnTo>
                  <a:lnTo>
                    <a:pt x="3963" y="2043"/>
                  </a:lnTo>
                  <a:lnTo>
                    <a:pt x="3955" y="2033"/>
                  </a:lnTo>
                  <a:lnTo>
                    <a:pt x="3951" y="1980"/>
                  </a:lnTo>
                  <a:lnTo>
                    <a:pt x="3948" y="1933"/>
                  </a:lnTo>
                  <a:lnTo>
                    <a:pt x="3946" y="1912"/>
                  </a:lnTo>
                  <a:lnTo>
                    <a:pt x="3944" y="1893"/>
                  </a:lnTo>
                  <a:lnTo>
                    <a:pt x="3941" y="1875"/>
                  </a:lnTo>
                  <a:lnTo>
                    <a:pt x="3936" y="1858"/>
                  </a:lnTo>
                  <a:lnTo>
                    <a:pt x="3932" y="1842"/>
                  </a:lnTo>
                  <a:lnTo>
                    <a:pt x="3927" y="1826"/>
                  </a:lnTo>
                  <a:lnTo>
                    <a:pt x="3920" y="1812"/>
                  </a:lnTo>
                  <a:lnTo>
                    <a:pt x="3913" y="1799"/>
                  </a:lnTo>
                  <a:lnTo>
                    <a:pt x="3904" y="1786"/>
                  </a:lnTo>
                  <a:lnTo>
                    <a:pt x="3894" y="1774"/>
                  </a:lnTo>
                  <a:lnTo>
                    <a:pt x="3881" y="1763"/>
                  </a:lnTo>
                  <a:lnTo>
                    <a:pt x="3867" y="1751"/>
                  </a:lnTo>
                  <a:lnTo>
                    <a:pt x="3867" y="1727"/>
                  </a:lnTo>
                  <a:lnTo>
                    <a:pt x="3867" y="1702"/>
                  </a:lnTo>
                  <a:lnTo>
                    <a:pt x="3867" y="1678"/>
                  </a:lnTo>
                  <a:lnTo>
                    <a:pt x="3867" y="1653"/>
                  </a:lnTo>
                  <a:lnTo>
                    <a:pt x="3849" y="1643"/>
                  </a:lnTo>
                  <a:lnTo>
                    <a:pt x="3831" y="1635"/>
                  </a:lnTo>
                  <a:lnTo>
                    <a:pt x="3814" y="1625"/>
                  </a:lnTo>
                  <a:lnTo>
                    <a:pt x="3796" y="1617"/>
                  </a:lnTo>
                  <a:lnTo>
                    <a:pt x="3791" y="1585"/>
                  </a:lnTo>
                  <a:lnTo>
                    <a:pt x="3786" y="1554"/>
                  </a:lnTo>
                  <a:lnTo>
                    <a:pt x="3782" y="1522"/>
                  </a:lnTo>
                  <a:lnTo>
                    <a:pt x="3778" y="1491"/>
                  </a:lnTo>
                  <a:lnTo>
                    <a:pt x="3767" y="1487"/>
                  </a:lnTo>
                  <a:lnTo>
                    <a:pt x="3754" y="1483"/>
                  </a:lnTo>
                  <a:lnTo>
                    <a:pt x="3739" y="1478"/>
                  </a:lnTo>
                  <a:lnTo>
                    <a:pt x="3722" y="1475"/>
                  </a:lnTo>
                  <a:lnTo>
                    <a:pt x="3704" y="1472"/>
                  </a:lnTo>
                  <a:lnTo>
                    <a:pt x="3686" y="1470"/>
                  </a:lnTo>
                  <a:lnTo>
                    <a:pt x="3669" y="1470"/>
                  </a:lnTo>
                  <a:lnTo>
                    <a:pt x="3652" y="1471"/>
                  </a:lnTo>
                  <a:lnTo>
                    <a:pt x="3646" y="1471"/>
                  </a:lnTo>
                  <a:lnTo>
                    <a:pt x="3639" y="1470"/>
                  </a:lnTo>
                  <a:lnTo>
                    <a:pt x="3633" y="1469"/>
                  </a:lnTo>
                  <a:lnTo>
                    <a:pt x="3628" y="1467"/>
                  </a:lnTo>
                  <a:lnTo>
                    <a:pt x="3622" y="1464"/>
                  </a:lnTo>
                  <a:lnTo>
                    <a:pt x="3617" y="1460"/>
                  </a:lnTo>
                  <a:lnTo>
                    <a:pt x="3613" y="1457"/>
                  </a:lnTo>
                  <a:lnTo>
                    <a:pt x="3610" y="1453"/>
                  </a:lnTo>
                  <a:lnTo>
                    <a:pt x="3603" y="1443"/>
                  </a:lnTo>
                  <a:lnTo>
                    <a:pt x="3599" y="1433"/>
                  </a:lnTo>
                  <a:lnTo>
                    <a:pt x="3597" y="1422"/>
                  </a:lnTo>
                  <a:lnTo>
                    <a:pt x="3596" y="1412"/>
                  </a:lnTo>
                  <a:lnTo>
                    <a:pt x="3614" y="1362"/>
                  </a:lnTo>
                  <a:lnTo>
                    <a:pt x="3629" y="1318"/>
                  </a:lnTo>
                  <a:lnTo>
                    <a:pt x="3640" y="1279"/>
                  </a:lnTo>
                  <a:lnTo>
                    <a:pt x="3650" y="1243"/>
                  </a:lnTo>
                  <a:lnTo>
                    <a:pt x="3653" y="1226"/>
                  </a:lnTo>
                  <a:lnTo>
                    <a:pt x="3656" y="1210"/>
                  </a:lnTo>
                  <a:lnTo>
                    <a:pt x="3657" y="1193"/>
                  </a:lnTo>
                  <a:lnTo>
                    <a:pt x="3660" y="1177"/>
                  </a:lnTo>
                  <a:lnTo>
                    <a:pt x="3660" y="1160"/>
                  </a:lnTo>
                  <a:lnTo>
                    <a:pt x="3659" y="1143"/>
                  </a:lnTo>
                  <a:lnTo>
                    <a:pt x="3657" y="1126"/>
                  </a:lnTo>
                  <a:lnTo>
                    <a:pt x="3655" y="1108"/>
                  </a:lnTo>
                  <a:lnTo>
                    <a:pt x="3653" y="1098"/>
                  </a:lnTo>
                  <a:lnTo>
                    <a:pt x="3648" y="1088"/>
                  </a:lnTo>
                  <a:lnTo>
                    <a:pt x="3640" y="1076"/>
                  </a:lnTo>
                  <a:lnTo>
                    <a:pt x="3633" y="1063"/>
                  </a:lnTo>
                  <a:lnTo>
                    <a:pt x="3625" y="1050"/>
                  </a:lnTo>
                  <a:lnTo>
                    <a:pt x="3617" y="1039"/>
                  </a:lnTo>
                  <a:lnTo>
                    <a:pt x="3611" y="1026"/>
                  </a:lnTo>
                  <a:lnTo>
                    <a:pt x="3606" y="1015"/>
                  </a:lnTo>
                  <a:lnTo>
                    <a:pt x="3607" y="996"/>
                  </a:lnTo>
                  <a:lnTo>
                    <a:pt x="3609" y="977"/>
                  </a:lnTo>
                  <a:lnTo>
                    <a:pt x="3610" y="958"/>
                  </a:lnTo>
                  <a:lnTo>
                    <a:pt x="3612" y="940"/>
                  </a:lnTo>
                  <a:lnTo>
                    <a:pt x="3617" y="902"/>
                  </a:lnTo>
                  <a:lnTo>
                    <a:pt x="3623" y="866"/>
                  </a:lnTo>
                  <a:lnTo>
                    <a:pt x="3630" y="830"/>
                  </a:lnTo>
                  <a:lnTo>
                    <a:pt x="3635" y="794"/>
                  </a:lnTo>
                  <a:lnTo>
                    <a:pt x="3637" y="776"/>
                  </a:lnTo>
                  <a:lnTo>
                    <a:pt x="3638" y="756"/>
                  </a:lnTo>
                  <a:lnTo>
                    <a:pt x="3639" y="737"/>
                  </a:lnTo>
                  <a:lnTo>
                    <a:pt x="3639" y="718"/>
                  </a:lnTo>
                  <a:lnTo>
                    <a:pt x="3633" y="701"/>
                  </a:lnTo>
                  <a:lnTo>
                    <a:pt x="3625" y="685"/>
                  </a:lnTo>
                  <a:lnTo>
                    <a:pt x="3615" y="670"/>
                  </a:lnTo>
                  <a:lnTo>
                    <a:pt x="3604" y="656"/>
                  </a:lnTo>
                  <a:lnTo>
                    <a:pt x="3582" y="629"/>
                  </a:lnTo>
                  <a:lnTo>
                    <a:pt x="3559" y="601"/>
                  </a:lnTo>
                  <a:lnTo>
                    <a:pt x="3548" y="586"/>
                  </a:lnTo>
                  <a:lnTo>
                    <a:pt x="3537" y="569"/>
                  </a:lnTo>
                  <a:lnTo>
                    <a:pt x="3528" y="552"/>
                  </a:lnTo>
                  <a:lnTo>
                    <a:pt x="3519" y="533"/>
                  </a:lnTo>
                  <a:lnTo>
                    <a:pt x="3512" y="511"/>
                  </a:lnTo>
                  <a:lnTo>
                    <a:pt x="3505" y="488"/>
                  </a:lnTo>
                  <a:lnTo>
                    <a:pt x="3503" y="476"/>
                  </a:lnTo>
                  <a:lnTo>
                    <a:pt x="3501" y="462"/>
                  </a:lnTo>
                  <a:lnTo>
                    <a:pt x="3500" y="449"/>
                  </a:lnTo>
                  <a:lnTo>
                    <a:pt x="3499" y="434"/>
                  </a:lnTo>
                  <a:lnTo>
                    <a:pt x="3527" y="412"/>
                  </a:lnTo>
                  <a:lnTo>
                    <a:pt x="3552" y="390"/>
                  </a:lnTo>
                  <a:lnTo>
                    <a:pt x="3578" y="367"/>
                  </a:lnTo>
                  <a:lnTo>
                    <a:pt x="3603" y="343"/>
                  </a:lnTo>
                  <a:lnTo>
                    <a:pt x="3652" y="295"/>
                  </a:lnTo>
                  <a:lnTo>
                    <a:pt x="3701" y="248"/>
                  </a:lnTo>
                  <a:lnTo>
                    <a:pt x="3726" y="225"/>
                  </a:lnTo>
                  <a:lnTo>
                    <a:pt x="3751" y="201"/>
                  </a:lnTo>
                  <a:lnTo>
                    <a:pt x="3777" y="179"/>
                  </a:lnTo>
                  <a:lnTo>
                    <a:pt x="3803" y="158"/>
                  </a:lnTo>
                  <a:lnTo>
                    <a:pt x="3831" y="138"/>
                  </a:lnTo>
                  <a:lnTo>
                    <a:pt x="3860" y="117"/>
                  </a:lnTo>
                  <a:lnTo>
                    <a:pt x="3889" y="98"/>
                  </a:lnTo>
                  <a:lnTo>
                    <a:pt x="3920" y="81"/>
                  </a:lnTo>
                  <a:lnTo>
                    <a:pt x="3974" y="72"/>
                  </a:lnTo>
                  <a:lnTo>
                    <a:pt x="4027" y="61"/>
                  </a:lnTo>
                  <a:lnTo>
                    <a:pt x="4079" y="51"/>
                  </a:lnTo>
                  <a:lnTo>
                    <a:pt x="4132" y="42"/>
                  </a:lnTo>
                  <a:lnTo>
                    <a:pt x="4184" y="31"/>
                  </a:lnTo>
                  <a:lnTo>
                    <a:pt x="4237" y="21"/>
                  </a:lnTo>
                  <a:lnTo>
                    <a:pt x="4290" y="11"/>
                  </a:lnTo>
                  <a:lnTo>
                    <a:pt x="4343" y="0"/>
                  </a:lnTo>
                  <a:lnTo>
                    <a:pt x="4392" y="0"/>
                  </a:lnTo>
                  <a:lnTo>
                    <a:pt x="4441" y="0"/>
                  </a:lnTo>
                  <a:lnTo>
                    <a:pt x="4491" y="0"/>
                  </a:lnTo>
                  <a:lnTo>
                    <a:pt x="4540" y="0"/>
                  </a:lnTo>
                  <a:lnTo>
                    <a:pt x="4590" y="0"/>
                  </a:lnTo>
                  <a:lnTo>
                    <a:pt x="4639" y="0"/>
                  </a:lnTo>
                  <a:lnTo>
                    <a:pt x="4689" y="0"/>
                  </a:lnTo>
                  <a:lnTo>
                    <a:pt x="4738" y="0"/>
                  </a:lnTo>
                  <a:lnTo>
                    <a:pt x="4764" y="12"/>
                  </a:lnTo>
                  <a:lnTo>
                    <a:pt x="4791" y="25"/>
                  </a:lnTo>
                  <a:lnTo>
                    <a:pt x="4817" y="41"/>
                  </a:lnTo>
                  <a:lnTo>
                    <a:pt x="4844" y="59"/>
                  </a:lnTo>
                  <a:lnTo>
                    <a:pt x="4871" y="79"/>
                  </a:lnTo>
                  <a:lnTo>
                    <a:pt x="4898" y="102"/>
                  </a:lnTo>
                  <a:lnTo>
                    <a:pt x="4924" y="127"/>
                  </a:lnTo>
                  <a:lnTo>
                    <a:pt x="4950" y="154"/>
                  </a:lnTo>
                  <a:lnTo>
                    <a:pt x="4976" y="182"/>
                  </a:lnTo>
                  <a:lnTo>
                    <a:pt x="5001" y="212"/>
                  </a:lnTo>
                  <a:lnTo>
                    <a:pt x="5026" y="245"/>
                  </a:lnTo>
                  <a:lnTo>
                    <a:pt x="5050" y="278"/>
                  </a:lnTo>
                  <a:lnTo>
                    <a:pt x="5074" y="313"/>
                  </a:lnTo>
                  <a:lnTo>
                    <a:pt x="5096" y="351"/>
                  </a:lnTo>
                  <a:lnTo>
                    <a:pt x="5117" y="388"/>
                  </a:lnTo>
                  <a:lnTo>
                    <a:pt x="5138" y="427"/>
                  </a:lnTo>
                  <a:lnTo>
                    <a:pt x="5158" y="468"/>
                  </a:lnTo>
                  <a:lnTo>
                    <a:pt x="5176" y="509"/>
                  </a:lnTo>
                  <a:lnTo>
                    <a:pt x="5192" y="551"/>
                  </a:lnTo>
                  <a:lnTo>
                    <a:pt x="5208" y="594"/>
                  </a:lnTo>
                  <a:lnTo>
                    <a:pt x="5222" y="638"/>
                  </a:lnTo>
                  <a:lnTo>
                    <a:pt x="5233" y="683"/>
                  </a:lnTo>
                  <a:lnTo>
                    <a:pt x="5244" y="728"/>
                  </a:lnTo>
                  <a:lnTo>
                    <a:pt x="5254" y="773"/>
                  </a:lnTo>
                  <a:lnTo>
                    <a:pt x="5260" y="819"/>
                  </a:lnTo>
                  <a:lnTo>
                    <a:pt x="5265" y="865"/>
                  </a:lnTo>
                  <a:lnTo>
                    <a:pt x="5269" y="911"/>
                  </a:lnTo>
                  <a:lnTo>
                    <a:pt x="5269" y="958"/>
                  </a:lnTo>
                  <a:lnTo>
                    <a:pt x="5267" y="1003"/>
                  </a:lnTo>
                  <a:lnTo>
                    <a:pt x="5264" y="1049"/>
                  </a:lnTo>
                  <a:lnTo>
                    <a:pt x="5258" y="1095"/>
                  </a:lnTo>
                  <a:lnTo>
                    <a:pt x="5249" y="1141"/>
                  </a:lnTo>
                  <a:lnTo>
                    <a:pt x="5241" y="1172"/>
                  </a:lnTo>
                  <a:lnTo>
                    <a:pt x="5231" y="1206"/>
                  </a:lnTo>
                  <a:lnTo>
                    <a:pt x="5221" y="1241"/>
                  </a:lnTo>
                  <a:lnTo>
                    <a:pt x="5209" y="1277"/>
                  </a:lnTo>
                  <a:lnTo>
                    <a:pt x="5196" y="1315"/>
                  </a:lnTo>
                  <a:lnTo>
                    <a:pt x="5183" y="1356"/>
                  </a:lnTo>
                  <a:lnTo>
                    <a:pt x="5171" y="1396"/>
                  </a:lnTo>
                  <a:lnTo>
                    <a:pt x="5159" y="1439"/>
                  </a:lnTo>
                  <a:lnTo>
                    <a:pt x="5148" y="1482"/>
                  </a:lnTo>
                  <a:lnTo>
                    <a:pt x="5139" y="1525"/>
                  </a:lnTo>
                  <a:lnTo>
                    <a:pt x="5136" y="1547"/>
                  </a:lnTo>
                  <a:lnTo>
                    <a:pt x="5132" y="1569"/>
                  </a:lnTo>
                  <a:lnTo>
                    <a:pt x="5129" y="1590"/>
                  </a:lnTo>
                  <a:lnTo>
                    <a:pt x="5127" y="1613"/>
                  </a:lnTo>
                  <a:lnTo>
                    <a:pt x="5126" y="1635"/>
                  </a:lnTo>
                  <a:lnTo>
                    <a:pt x="5125" y="1657"/>
                  </a:lnTo>
                  <a:lnTo>
                    <a:pt x="5126" y="1679"/>
                  </a:lnTo>
                  <a:lnTo>
                    <a:pt x="5127" y="1701"/>
                  </a:lnTo>
                  <a:lnTo>
                    <a:pt x="5129" y="1722"/>
                  </a:lnTo>
                  <a:lnTo>
                    <a:pt x="5131" y="1745"/>
                  </a:lnTo>
                  <a:lnTo>
                    <a:pt x="5136" y="1766"/>
                  </a:lnTo>
                  <a:lnTo>
                    <a:pt x="5141" y="1788"/>
                  </a:lnTo>
                  <a:lnTo>
                    <a:pt x="5164" y="1828"/>
                  </a:lnTo>
                  <a:lnTo>
                    <a:pt x="5197" y="1828"/>
                  </a:lnTo>
                  <a:lnTo>
                    <a:pt x="5194" y="1823"/>
                  </a:lnTo>
                  <a:lnTo>
                    <a:pt x="5203" y="1823"/>
                  </a:lnTo>
                  <a:lnTo>
                    <a:pt x="5212" y="1826"/>
                  </a:lnTo>
                  <a:lnTo>
                    <a:pt x="5222" y="1829"/>
                  </a:lnTo>
                  <a:lnTo>
                    <a:pt x="5233" y="1833"/>
                  </a:lnTo>
                  <a:lnTo>
                    <a:pt x="5245" y="1839"/>
                  </a:lnTo>
                  <a:lnTo>
                    <a:pt x="5258" y="1846"/>
                  </a:lnTo>
                  <a:lnTo>
                    <a:pt x="5272" y="1853"/>
                  </a:lnTo>
                  <a:lnTo>
                    <a:pt x="5286" y="1863"/>
                  </a:lnTo>
                  <a:lnTo>
                    <a:pt x="5315" y="1883"/>
                  </a:lnTo>
                  <a:lnTo>
                    <a:pt x="5348" y="1905"/>
                  </a:lnTo>
                  <a:lnTo>
                    <a:pt x="5381" y="1931"/>
                  </a:lnTo>
                  <a:lnTo>
                    <a:pt x="5416" y="1958"/>
                  </a:lnTo>
                  <a:lnTo>
                    <a:pt x="5487" y="2012"/>
                  </a:lnTo>
                  <a:lnTo>
                    <a:pt x="5556" y="2062"/>
                  </a:lnTo>
                  <a:lnTo>
                    <a:pt x="5589" y="2085"/>
                  </a:lnTo>
                  <a:lnTo>
                    <a:pt x="5620" y="2105"/>
                  </a:lnTo>
                  <a:lnTo>
                    <a:pt x="5634" y="2113"/>
                  </a:lnTo>
                  <a:lnTo>
                    <a:pt x="5647" y="2121"/>
                  </a:lnTo>
                  <a:lnTo>
                    <a:pt x="5661" y="2127"/>
                  </a:lnTo>
                  <a:lnTo>
                    <a:pt x="5673" y="2132"/>
                  </a:lnTo>
                  <a:lnTo>
                    <a:pt x="5721" y="2149"/>
                  </a:lnTo>
                  <a:lnTo>
                    <a:pt x="5773" y="2167"/>
                  </a:lnTo>
                  <a:lnTo>
                    <a:pt x="5827" y="2185"/>
                  </a:lnTo>
                  <a:lnTo>
                    <a:pt x="5885" y="2202"/>
                  </a:lnTo>
                  <a:lnTo>
                    <a:pt x="5942" y="2219"/>
                  </a:lnTo>
                  <a:lnTo>
                    <a:pt x="6002" y="2235"/>
                  </a:lnTo>
                  <a:lnTo>
                    <a:pt x="6060" y="2249"/>
                  </a:lnTo>
                  <a:lnTo>
                    <a:pt x="6118" y="2263"/>
                  </a:lnTo>
                  <a:lnTo>
                    <a:pt x="6189" y="2280"/>
                  </a:lnTo>
                  <a:lnTo>
                    <a:pt x="6252" y="2296"/>
                  </a:lnTo>
                  <a:lnTo>
                    <a:pt x="6307" y="2312"/>
                  </a:lnTo>
                  <a:lnTo>
                    <a:pt x="6359" y="2329"/>
                  </a:lnTo>
                  <a:lnTo>
                    <a:pt x="6385" y="2338"/>
                  </a:lnTo>
                  <a:lnTo>
                    <a:pt x="6409" y="2347"/>
                  </a:lnTo>
                  <a:lnTo>
                    <a:pt x="6435" y="2358"/>
                  </a:lnTo>
                  <a:lnTo>
                    <a:pt x="6460" y="2370"/>
                  </a:lnTo>
                  <a:lnTo>
                    <a:pt x="6487" y="2383"/>
                  </a:lnTo>
                  <a:lnTo>
                    <a:pt x="6515" y="2395"/>
                  </a:lnTo>
                  <a:lnTo>
                    <a:pt x="6544" y="2410"/>
                  </a:lnTo>
                  <a:lnTo>
                    <a:pt x="6575" y="2427"/>
                  </a:lnTo>
                  <a:close/>
                </a:path>
              </a:pathLst>
            </a:custGeom>
            <a:grpFill/>
            <a:ln>
              <a:noFill/>
            </a:ln>
          </p:spPr>
          <p:txBody>
            <a:bodyPr/>
            <a:lstStyle>
              <a:defPPr>
                <a:defRPr lang="en-US"/>
              </a:defPPr>
              <a:lvl1pPr algn="l" defTabSz="457200"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defTabSz="457200"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defTabSz="457200"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defTabSz="457200"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defTabSz="457200"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609570" fontAlgn="auto">
                <a:spcBef>
                  <a:spcPts val="0"/>
                </a:spcBef>
                <a:spcAft>
                  <a:spcPts val="0"/>
                </a:spcAft>
                <a:defRPr/>
              </a:pPr>
              <a:endParaRPr lang="en-US" sz="1867" dirty="0">
                <a:solidFill>
                  <a:prstClr val="black"/>
                </a:solidFill>
                <a:latin typeface="Calibri" panose="020F0502020204030204" pitchFamily="34" charset="0"/>
              </a:endParaRPr>
            </a:p>
          </p:txBody>
        </p:sp>
        <p:sp>
          <p:nvSpPr>
            <p:cNvPr id="56" name="Freeform 55"/>
            <p:cNvSpPr>
              <a:spLocks/>
            </p:cNvSpPr>
            <p:nvPr/>
          </p:nvSpPr>
          <p:spPr bwMode="auto">
            <a:xfrm>
              <a:off x="405" y="1676"/>
              <a:ext cx="696" cy="1704"/>
            </a:xfrm>
            <a:custGeom>
              <a:avLst/>
              <a:gdLst>
                <a:gd name="T0" fmla="*/ 6810 w 6959"/>
                <a:gd name="T1" fmla="*/ 5181 h 17040"/>
                <a:gd name="T2" fmla="*/ 6535 w 6959"/>
                <a:gd name="T3" fmla="*/ 5266 h 17040"/>
                <a:gd name="T4" fmla="*/ 6736 w 6959"/>
                <a:gd name="T5" fmla="*/ 5397 h 17040"/>
                <a:gd name="T6" fmla="*/ 6080 w 6959"/>
                <a:gd name="T7" fmla="*/ 5535 h 17040"/>
                <a:gd name="T8" fmla="*/ 5449 w 6959"/>
                <a:gd name="T9" fmla="*/ 5476 h 17040"/>
                <a:gd name="T10" fmla="*/ 5236 w 6959"/>
                <a:gd name="T11" fmla="*/ 6146 h 17040"/>
                <a:gd name="T12" fmla="*/ 4163 w 6959"/>
                <a:gd name="T13" fmla="*/ 6063 h 17040"/>
                <a:gd name="T14" fmla="*/ 3026 w 6959"/>
                <a:gd name="T15" fmla="*/ 5858 h 17040"/>
                <a:gd name="T16" fmla="*/ 2842 w 6959"/>
                <a:gd name="T17" fmla="*/ 6493 h 17040"/>
                <a:gd name="T18" fmla="*/ 3034 w 6959"/>
                <a:gd name="T19" fmla="*/ 7576 h 17040"/>
                <a:gd name="T20" fmla="*/ 3103 w 6959"/>
                <a:gd name="T21" fmla="*/ 8537 h 17040"/>
                <a:gd name="T22" fmla="*/ 3176 w 6959"/>
                <a:gd name="T23" fmla="*/ 9391 h 17040"/>
                <a:gd name="T24" fmla="*/ 2899 w 6959"/>
                <a:gd name="T25" fmla="*/ 9393 h 17040"/>
                <a:gd name="T26" fmla="*/ 2703 w 6959"/>
                <a:gd name="T27" fmla="*/ 9733 h 17040"/>
                <a:gd name="T28" fmla="*/ 2343 w 6959"/>
                <a:gd name="T29" fmla="*/ 11453 h 17040"/>
                <a:gd name="T30" fmla="*/ 1913 w 6959"/>
                <a:gd name="T31" fmla="*/ 13609 h 17040"/>
                <a:gd name="T32" fmla="*/ 2040 w 6959"/>
                <a:gd name="T33" fmla="*/ 14708 h 17040"/>
                <a:gd name="T34" fmla="*/ 1973 w 6959"/>
                <a:gd name="T35" fmla="*/ 15020 h 17040"/>
                <a:gd name="T36" fmla="*/ 2165 w 6959"/>
                <a:gd name="T37" fmla="*/ 15389 h 17040"/>
                <a:gd name="T38" fmla="*/ 2657 w 6959"/>
                <a:gd name="T39" fmla="*/ 15612 h 17040"/>
                <a:gd name="T40" fmla="*/ 3209 w 6959"/>
                <a:gd name="T41" fmla="*/ 15849 h 17040"/>
                <a:gd name="T42" fmla="*/ 2927 w 6959"/>
                <a:gd name="T43" fmla="*/ 16153 h 17040"/>
                <a:gd name="T44" fmla="*/ 2576 w 6959"/>
                <a:gd name="T45" fmla="*/ 16388 h 17040"/>
                <a:gd name="T46" fmla="*/ 2936 w 6959"/>
                <a:gd name="T47" fmla="*/ 16602 h 17040"/>
                <a:gd name="T48" fmla="*/ 2906 w 6959"/>
                <a:gd name="T49" fmla="*/ 16882 h 17040"/>
                <a:gd name="T50" fmla="*/ 1678 w 6959"/>
                <a:gd name="T51" fmla="*/ 16987 h 17040"/>
                <a:gd name="T52" fmla="*/ 1089 w 6959"/>
                <a:gd name="T53" fmla="*/ 16774 h 17040"/>
                <a:gd name="T54" fmla="*/ 691 w 6959"/>
                <a:gd name="T55" fmla="*/ 16769 h 17040"/>
                <a:gd name="T56" fmla="*/ 507 w 6959"/>
                <a:gd name="T57" fmla="*/ 16181 h 17040"/>
                <a:gd name="T58" fmla="*/ 396 w 6959"/>
                <a:gd name="T59" fmla="*/ 15631 h 17040"/>
                <a:gd name="T60" fmla="*/ 232 w 6959"/>
                <a:gd name="T61" fmla="*/ 14653 h 17040"/>
                <a:gd name="T62" fmla="*/ 299 w 6959"/>
                <a:gd name="T63" fmla="*/ 13554 h 17040"/>
                <a:gd name="T64" fmla="*/ 460 w 6959"/>
                <a:gd name="T65" fmla="*/ 12174 h 17040"/>
                <a:gd name="T66" fmla="*/ 532 w 6959"/>
                <a:gd name="T67" fmla="*/ 10901 h 17040"/>
                <a:gd name="T68" fmla="*/ 649 w 6959"/>
                <a:gd name="T69" fmla="*/ 9745 h 17040"/>
                <a:gd name="T70" fmla="*/ 520 w 6959"/>
                <a:gd name="T71" fmla="*/ 9106 h 17040"/>
                <a:gd name="T72" fmla="*/ 211 w 6959"/>
                <a:gd name="T73" fmla="*/ 7986 h 17040"/>
                <a:gd name="T74" fmla="*/ 0 w 6959"/>
                <a:gd name="T75" fmla="*/ 6090 h 17040"/>
                <a:gd name="T76" fmla="*/ 18 w 6959"/>
                <a:gd name="T77" fmla="*/ 4433 h 17040"/>
                <a:gd name="T78" fmla="*/ 283 w 6959"/>
                <a:gd name="T79" fmla="*/ 2911 h 17040"/>
                <a:gd name="T80" fmla="*/ 712 w 6959"/>
                <a:gd name="T81" fmla="*/ 2214 h 17040"/>
                <a:gd name="T82" fmla="*/ 852 w 6959"/>
                <a:gd name="T83" fmla="*/ 1947 h 17040"/>
                <a:gd name="T84" fmla="*/ 867 w 6959"/>
                <a:gd name="T85" fmla="*/ 1393 h 17040"/>
                <a:gd name="T86" fmla="*/ 940 w 6959"/>
                <a:gd name="T87" fmla="*/ 512 h 17040"/>
                <a:gd name="T88" fmla="*/ 1352 w 6959"/>
                <a:gd name="T89" fmla="*/ 84 h 17040"/>
                <a:gd name="T90" fmla="*/ 2368 w 6959"/>
                <a:gd name="T91" fmla="*/ 174 h 17040"/>
                <a:gd name="T92" fmla="*/ 2803 w 6959"/>
                <a:gd name="T93" fmla="*/ 567 h 17040"/>
                <a:gd name="T94" fmla="*/ 2708 w 6959"/>
                <a:gd name="T95" fmla="*/ 1272 h 17040"/>
                <a:gd name="T96" fmla="*/ 2567 w 6959"/>
                <a:gd name="T97" fmla="*/ 2008 h 17040"/>
                <a:gd name="T98" fmla="*/ 2387 w 6959"/>
                <a:gd name="T99" fmla="*/ 2225 h 17040"/>
                <a:gd name="T100" fmla="*/ 1925 w 6959"/>
                <a:gd name="T101" fmla="*/ 2399 h 17040"/>
                <a:gd name="T102" fmla="*/ 1800 w 6959"/>
                <a:gd name="T103" fmla="*/ 2709 h 17040"/>
                <a:gd name="T104" fmla="*/ 2468 w 6959"/>
                <a:gd name="T105" fmla="*/ 4061 h 17040"/>
                <a:gd name="T106" fmla="*/ 2922 w 6959"/>
                <a:gd name="T107" fmla="*/ 4535 h 17040"/>
                <a:gd name="T108" fmla="*/ 3490 w 6959"/>
                <a:gd name="T109" fmla="*/ 4697 h 17040"/>
                <a:gd name="T110" fmla="*/ 4144 w 6959"/>
                <a:gd name="T111" fmla="*/ 4965 h 17040"/>
                <a:gd name="T112" fmla="*/ 5246 w 6959"/>
                <a:gd name="T113" fmla="*/ 4935 h 17040"/>
                <a:gd name="T114" fmla="*/ 6476 w 6959"/>
                <a:gd name="T115" fmla="*/ 4605 h 17040"/>
                <a:gd name="T116" fmla="*/ 6253 w 6959"/>
                <a:gd name="T117" fmla="*/ 4715 h 17040"/>
                <a:gd name="T118" fmla="*/ 6828 w 6959"/>
                <a:gd name="T119" fmla="*/ 4728 h 17040"/>
                <a:gd name="T120" fmla="*/ 6925 w 6959"/>
                <a:gd name="T121" fmla="*/ 4937 h 17040"/>
                <a:gd name="T122" fmla="*/ 6451 w 6959"/>
                <a:gd name="T123" fmla="*/ 4870 h 17040"/>
                <a:gd name="T124" fmla="*/ 6917 w 6959"/>
                <a:gd name="T125" fmla="*/ 4981 h 17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59" h="17040">
                  <a:moveTo>
                    <a:pt x="6950" y="5145"/>
                  </a:moveTo>
                  <a:lnTo>
                    <a:pt x="6927" y="5142"/>
                  </a:lnTo>
                  <a:lnTo>
                    <a:pt x="6905" y="5140"/>
                  </a:lnTo>
                  <a:lnTo>
                    <a:pt x="6883" y="5138"/>
                  </a:lnTo>
                  <a:lnTo>
                    <a:pt x="6860" y="5134"/>
                  </a:lnTo>
                  <a:lnTo>
                    <a:pt x="6838" y="5132"/>
                  </a:lnTo>
                  <a:lnTo>
                    <a:pt x="6816" y="5130"/>
                  </a:lnTo>
                  <a:lnTo>
                    <a:pt x="6793" y="5128"/>
                  </a:lnTo>
                  <a:lnTo>
                    <a:pt x="6771" y="5126"/>
                  </a:lnTo>
                  <a:lnTo>
                    <a:pt x="6771" y="5130"/>
                  </a:lnTo>
                  <a:lnTo>
                    <a:pt x="6771" y="5135"/>
                  </a:lnTo>
                  <a:lnTo>
                    <a:pt x="6778" y="5140"/>
                  </a:lnTo>
                  <a:lnTo>
                    <a:pt x="6786" y="5144"/>
                  </a:lnTo>
                  <a:lnTo>
                    <a:pt x="6791" y="5148"/>
                  </a:lnTo>
                  <a:lnTo>
                    <a:pt x="6796" y="5154"/>
                  </a:lnTo>
                  <a:lnTo>
                    <a:pt x="6801" y="5159"/>
                  </a:lnTo>
                  <a:lnTo>
                    <a:pt x="6804" y="5164"/>
                  </a:lnTo>
                  <a:lnTo>
                    <a:pt x="6807" y="5170"/>
                  </a:lnTo>
                  <a:lnTo>
                    <a:pt x="6809" y="5175"/>
                  </a:lnTo>
                  <a:lnTo>
                    <a:pt x="6810" y="5181"/>
                  </a:lnTo>
                  <a:lnTo>
                    <a:pt x="6811" y="5188"/>
                  </a:lnTo>
                  <a:lnTo>
                    <a:pt x="6811" y="5193"/>
                  </a:lnTo>
                  <a:lnTo>
                    <a:pt x="6811" y="5199"/>
                  </a:lnTo>
                  <a:lnTo>
                    <a:pt x="6809" y="5212"/>
                  </a:lnTo>
                  <a:lnTo>
                    <a:pt x="6805" y="5225"/>
                  </a:lnTo>
                  <a:lnTo>
                    <a:pt x="6800" y="5238"/>
                  </a:lnTo>
                  <a:lnTo>
                    <a:pt x="6793" y="5249"/>
                  </a:lnTo>
                  <a:lnTo>
                    <a:pt x="6786" y="5261"/>
                  </a:lnTo>
                  <a:lnTo>
                    <a:pt x="6777" y="5272"/>
                  </a:lnTo>
                  <a:lnTo>
                    <a:pt x="6768" y="5282"/>
                  </a:lnTo>
                  <a:lnTo>
                    <a:pt x="6759" y="5291"/>
                  </a:lnTo>
                  <a:lnTo>
                    <a:pt x="6751" y="5299"/>
                  </a:lnTo>
                  <a:lnTo>
                    <a:pt x="6742" y="5306"/>
                  </a:lnTo>
                  <a:lnTo>
                    <a:pt x="6705" y="5295"/>
                  </a:lnTo>
                  <a:lnTo>
                    <a:pt x="6669" y="5286"/>
                  </a:lnTo>
                  <a:lnTo>
                    <a:pt x="6631" y="5278"/>
                  </a:lnTo>
                  <a:lnTo>
                    <a:pt x="6594" y="5272"/>
                  </a:lnTo>
                  <a:lnTo>
                    <a:pt x="6575" y="5270"/>
                  </a:lnTo>
                  <a:lnTo>
                    <a:pt x="6555" y="5267"/>
                  </a:lnTo>
                  <a:lnTo>
                    <a:pt x="6535" y="5266"/>
                  </a:lnTo>
                  <a:lnTo>
                    <a:pt x="6514" y="5265"/>
                  </a:lnTo>
                  <a:lnTo>
                    <a:pt x="6492" y="5264"/>
                  </a:lnTo>
                  <a:lnTo>
                    <a:pt x="6470" y="5265"/>
                  </a:lnTo>
                  <a:lnTo>
                    <a:pt x="6446" y="5266"/>
                  </a:lnTo>
                  <a:lnTo>
                    <a:pt x="6422" y="5267"/>
                  </a:lnTo>
                  <a:lnTo>
                    <a:pt x="6427" y="5277"/>
                  </a:lnTo>
                  <a:lnTo>
                    <a:pt x="6431" y="5287"/>
                  </a:lnTo>
                  <a:lnTo>
                    <a:pt x="6456" y="5288"/>
                  </a:lnTo>
                  <a:lnTo>
                    <a:pt x="6478" y="5289"/>
                  </a:lnTo>
                  <a:lnTo>
                    <a:pt x="6500" y="5292"/>
                  </a:lnTo>
                  <a:lnTo>
                    <a:pt x="6521" y="5296"/>
                  </a:lnTo>
                  <a:lnTo>
                    <a:pt x="6541" y="5301"/>
                  </a:lnTo>
                  <a:lnTo>
                    <a:pt x="6561" y="5306"/>
                  </a:lnTo>
                  <a:lnTo>
                    <a:pt x="6580" y="5311"/>
                  </a:lnTo>
                  <a:lnTo>
                    <a:pt x="6598" y="5318"/>
                  </a:lnTo>
                  <a:lnTo>
                    <a:pt x="6634" y="5331"/>
                  </a:lnTo>
                  <a:lnTo>
                    <a:pt x="6669" y="5347"/>
                  </a:lnTo>
                  <a:lnTo>
                    <a:pt x="6702" y="5363"/>
                  </a:lnTo>
                  <a:lnTo>
                    <a:pt x="6734" y="5380"/>
                  </a:lnTo>
                  <a:lnTo>
                    <a:pt x="6736" y="5397"/>
                  </a:lnTo>
                  <a:lnTo>
                    <a:pt x="6738" y="5413"/>
                  </a:lnTo>
                  <a:lnTo>
                    <a:pt x="6740" y="5429"/>
                  </a:lnTo>
                  <a:lnTo>
                    <a:pt x="6742" y="5446"/>
                  </a:lnTo>
                  <a:lnTo>
                    <a:pt x="6733" y="5458"/>
                  </a:lnTo>
                  <a:lnTo>
                    <a:pt x="6724" y="5470"/>
                  </a:lnTo>
                  <a:lnTo>
                    <a:pt x="6714" y="5482"/>
                  </a:lnTo>
                  <a:lnTo>
                    <a:pt x="6705" y="5494"/>
                  </a:lnTo>
                  <a:lnTo>
                    <a:pt x="6662" y="5491"/>
                  </a:lnTo>
                  <a:lnTo>
                    <a:pt x="6620" y="5489"/>
                  </a:lnTo>
                  <a:lnTo>
                    <a:pt x="6578" y="5486"/>
                  </a:lnTo>
                  <a:lnTo>
                    <a:pt x="6536" y="5484"/>
                  </a:lnTo>
                  <a:lnTo>
                    <a:pt x="6493" y="5482"/>
                  </a:lnTo>
                  <a:lnTo>
                    <a:pt x="6451" y="5479"/>
                  </a:lnTo>
                  <a:lnTo>
                    <a:pt x="6408" y="5477"/>
                  </a:lnTo>
                  <a:lnTo>
                    <a:pt x="6365" y="5474"/>
                  </a:lnTo>
                  <a:lnTo>
                    <a:pt x="6305" y="5486"/>
                  </a:lnTo>
                  <a:lnTo>
                    <a:pt x="6243" y="5500"/>
                  </a:lnTo>
                  <a:lnTo>
                    <a:pt x="6179" y="5515"/>
                  </a:lnTo>
                  <a:lnTo>
                    <a:pt x="6113" y="5528"/>
                  </a:lnTo>
                  <a:lnTo>
                    <a:pt x="6080" y="5535"/>
                  </a:lnTo>
                  <a:lnTo>
                    <a:pt x="6046" y="5540"/>
                  </a:lnTo>
                  <a:lnTo>
                    <a:pt x="6013" y="5544"/>
                  </a:lnTo>
                  <a:lnTo>
                    <a:pt x="5979" y="5547"/>
                  </a:lnTo>
                  <a:lnTo>
                    <a:pt x="5944" y="5548"/>
                  </a:lnTo>
                  <a:lnTo>
                    <a:pt x="5909" y="5548"/>
                  </a:lnTo>
                  <a:lnTo>
                    <a:pt x="5874" y="5545"/>
                  </a:lnTo>
                  <a:lnTo>
                    <a:pt x="5839" y="5541"/>
                  </a:lnTo>
                  <a:lnTo>
                    <a:pt x="5813" y="5536"/>
                  </a:lnTo>
                  <a:lnTo>
                    <a:pt x="5788" y="5531"/>
                  </a:lnTo>
                  <a:lnTo>
                    <a:pt x="5762" y="5524"/>
                  </a:lnTo>
                  <a:lnTo>
                    <a:pt x="5737" y="5518"/>
                  </a:lnTo>
                  <a:lnTo>
                    <a:pt x="5683" y="5503"/>
                  </a:lnTo>
                  <a:lnTo>
                    <a:pt x="5630" y="5489"/>
                  </a:lnTo>
                  <a:lnTo>
                    <a:pt x="5602" y="5484"/>
                  </a:lnTo>
                  <a:lnTo>
                    <a:pt x="5576" y="5479"/>
                  </a:lnTo>
                  <a:lnTo>
                    <a:pt x="5548" y="5475"/>
                  </a:lnTo>
                  <a:lnTo>
                    <a:pt x="5521" y="5473"/>
                  </a:lnTo>
                  <a:lnTo>
                    <a:pt x="5492" y="5473"/>
                  </a:lnTo>
                  <a:lnTo>
                    <a:pt x="5463" y="5474"/>
                  </a:lnTo>
                  <a:lnTo>
                    <a:pt x="5449" y="5476"/>
                  </a:lnTo>
                  <a:lnTo>
                    <a:pt x="5434" y="5478"/>
                  </a:lnTo>
                  <a:lnTo>
                    <a:pt x="5421" y="5482"/>
                  </a:lnTo>
                  <a:lnTo>
                    <a:pt x="5406" y="5485"/>
                  </a:lnTo>
                  <a:lnTo>
                    <a:pt x="5406" y="5511"/>
                  </a:lnTo>
                  <a:lnTo>
                    <a:pt x="5403" y="5538"/>
                  </a:lnTo>
                  <a:lnTo>
                    <a:pt x="5402" y="5564"/>
                  </a:lnTo>
                  <a:lnTo>
                    <a:pt x="5399" y="5588"/>
                  </a:lnTo>
                  <a:lnTo>
                    <a:pt x="5396" y="5613"/>
                  </a:lnTo>
                  <a:lnTo>
                    <a:pt x="5393" y="5637"/>
                  </a:lnTo>
                  <a:lnTo>
                    <a:pt x="5389" y="5660"/>
                  </a:lnTo>
                  <a:lnTo>
                    <a:pt x="5383" y="5684"/>
                  </a:lnTo>
                  <a:lnTo>
                    <a:pt x="5373" y="5729"/>
                  </a:lnTo>
                  <a:lnTo>
                    <a:pt x="5361" y="5771"/>
                  </a:lnTo>
                  <a:lnTo>
                    <a:pt x="5347" y="5814"/>
                  </a:lnTo>
                  <a:lnTo>
                    <a:pt x="5333" y="5855"/>
                  </a:lnTo>
                  <a:lnTo>
                    <a:pt x="5303" y="5937"/>
                  </a:lnTo>
                  <a:lnTo>
                    <a:pt x="5274" y="6018"/>
                  </a:lnTo>
                  <a:lnTo>
                    <a:pt x="5260" y="6060"/>
                  </a:lnTo>
                  <a:lnTo>
                    <a:pt x="5248" y="6102"/>
                  </a:lnTo>
                  <a:lnTo>
                    <a:pt x="5236" y="6146"/>
                  </a:lnTo>
                  <a:lnTo>
                    <a:pt x="5227" y="6191"/>
                  </a:lnTo>
                  <a:lnTo>
                    <a:pt x="5173" y="6191"/>
                  </a:lnTo>
                  <a:lnTo>
                    <a:pt x="5118" y="6190"/>
                  </a:lnTo>
                  <a:lnTo>
                    <a:pt x="5064" y="6188"/>
                  </a:lnTo>
                  <a:lnTo>
                    <a:pt x="5011" y="6184"/>
                  </a:lnTo>
                  <a:lnTo>
                    <a:pt x="4958" y="6180"/>
                  </a:lnTo>
                  <a:lnTo>
                    <a:pt x="4904" y="6175"/>
                  </a:lnTo>
                  <a:lnTo>
                    <a:pt x="4852" y="6168"/>
                  </a:lnTo>
                  <a:lnTo>
                    <a:pt x="4800" y="6162"/>
                  </a:lnTo>
                  <a:lnTo>
                    <a:pt x="4748" y="6155"/>
                  </a:lnTo>
                  <a:lnTo>
                    <a:pt x="4697" y="6147"/>
                  </a:lnTo>
                  <a:lnTo>
                    <a:pt x="4646" y="6140"/>
                  </a:lnTo>
                  <a:lnTo>
                    <a:pt x="4595" y="6131"/>
                  </a:lnTo>
                  <a:lnTo>
                    <a:pt x="4545" y="6123"/>
                  </a:lnTo>
                  <a:lnTo>
                    <a:pt x="4496" y="6114"/>
                  </a:lnTo>
                  <a:lnTo>
                    <a:pt x="4447" y="6106"/>
                  </a:lnTo>
                  <a:lnTo>
                    <a:pt x="4398" y="6097"/>
                  </a:lnTo>
                  <a:lnTo>
                    <a:pt x="4318" y="6084"/>
                  </a:lnTo>
                  <a:lnTo>
                    <a:pt x="4240" y="6073"/>
                  </a:lnTo>
                  <a:lnTo>
                    <a:pt x="4163" y="6063"/>
                  </a:lnTo>
                  <a:lnTo>
                    <a:pt x="4086" y="6055"/>
                  </a:lnTo>
                  <a:lnTo>
                    <a:pt x="4011" y="6047"/>
                  </a:lnTo>
                  <a:lnTo>
                    <a:pt x="3935" y="6040"/>
                  </a:lnTo>
                  <a:lnTo>
                    <a:pt x="3861" y="6032"/>
                  </a:lnTo>
                  <a:lnTo>
                    <a:pt x="3786" y="6025"/>
                  </a:lnTo>
                  <a:lnTo>
                    <a:pt x="3713" y="6017"/>
                  </a:lnTo>
                  <a:lnTo>
                    <a:pt x="3640" y="6009"/>
                  </a:lnTo>
                  <a:lnTo>
                    <a:pt x="3568" y="5999"/>
                  </a:lnTo>
                  <a:lnTo>
                    <a:pt x="3496" y="5988"/>
                  </a:lnTo>
                  <a:lnTo>
                    <a:pt x="3424" y="5977"/>
                  </a:lnTo>
                  <a:lnTo>
                    <a:pt x="3353" y="5962"/>
                  </a:lnTo>
                  <a:lnTo>
                    <a:pt x="3318" y="5954"/>
                  </a:lnTo>
                  <a:lnTo>
                    <a:pt x="3282" y="5946"/>
                  </a:lnTo>
                  <a:lnTo>
                    <a:pt x="3247" y="5936"/>
                  </a:lnTo>
                  <a:lnTo>
                    <a:pt x="3211" y="5927"/>
                  </a:lnTo>
                  <a:lnTo>
                    <a:pt x="3180" y="5917"/>
                  </a:lnTo>
                  <a:lnTo>
                    <a:pt x="3149" y="5906"/>
                  </a:lnTo>
                  <a:lnTo>
                    <a:pt x="3118" y="5895"/>
                  </a:lnTo>
                  <a:lnTo>
                    <a:pt x="3087" y="5883"/>
                  </a:lnTo>
                  <a:lnTo>
                    <a:pt x="3026" y="5858"/>
                  </a:lnTo>
                  <a:lnTo>
                    <a:pt x="2966" y="5831"/>
                  </a:lnTo>
                  <a:lnTo>
                    <a:pt x="2907" y="5804"/>
                  </a:lnTo>
                  <a:lnTo>
                    <a:pt x="2848" y="5780"/>
                  </a:lnTo>
                  <a:lnTo>
                    <a:pt x="2819" y="5768"/>
                  </a:lnTo>
                  <a:lnTo>
                    <a:pt x="2789" y="5757"/>
                  </a:lnTo>
                  <a:lnTo>
                    <a:pt x="2760" y="5748"/>
                  </a:lnTo>
                  <a:lnTo>
                    <a:pt x="2730" y="5738"/>
                  </a:lnTo>
                  <a:lnTo>
                    <a:pt x="2740" y="5771"/>
                  </a:lnTo>
                  <a:lnTo>
                    <a:pt x="2749" y="5805"/>
                  </a:lnTo>
                  <a:lnTo>
                    <a:pt x="2756" y="5838"/>
                  </a:lnTo>
                  <a:lnTo>
                    <a:pt x="2763" y="5871"/>
                  </a:lnTo>
                  <a:lnTo>
                    <a:pt x="2776" y="5940"/>
                  </a:lnTo>
                  <a:lnTo>
                    <a:pt x="2788" y="6007"/>
                  </a:lnTo>
                  <a:lnTo>
                    <a:pt x="2798" y="6076"/>
                  </a:lnTo>
                  <a:lnTo>
                    <a:pt x="2806" y="6144"/>
                  </a:lnTo>
                  <a:lnTo>
                    <a:pt x="2815" y="6213"/>
                  </a:lnTo>
                  <a:lnTo>
                    <a:pt x="2822" y="6282"/>
                  </a:lnTo>
                  <a:lnTo>
                    <a:pt x="2828" y="6353"/>
                  </a:lnTo>
                  <a:lnTo>
                    <a:pt x="2836" y="6423"/>
                  </a:lnTo>
                  <a:lnTo>
                    <a:pt x="2842" y="6493"/>
                  </a:lnTo>
                  <a:lnTo>
                    <a:pt x="2850" y="6565"/>
                  </a:lnTo>
                  <a:lnTo>
                    <a:pt x="2858" y="6636"/>
                  </a:lnTo>
                  <a:lnTo>
                    <a:pt x="2868" y="6707"/>
                  </a:lnTo>
                  <a:lnTo>
                    <a:pt x="2878" y="6779"/>
                  </a:lnTo>
                  <a:lnTo>
                    <a:pt x="2890" y="6851"/>
                  </a:lnTo>
                  <a:lnTo>
                    <a:pt x="2900" y="6898"/>
                  </a:lnTo>
                  <a:lnTo>
                    <a:pt x="2908" y="6946"/>
                  </a:lnTo>
                  <a:lnTo>
                    <a:pt x="2918" y="6994"/>
                  </a:lnTo>
                  <a:lnTo>
                    <a:pt x="2927" y="7042"/>
                  </a:lnTo>
                  <a:lnTo>
                    <a:pt x="2937" y="7090"/>
                  </a:lnTo>
                  <a:lnTo>
                    <a:pt x="2946" y="7139"/>
                  </a:lnTo>
                  <a:lnTo>
                    <a:pt x="2957" y="7188"/>
                  </a:lnTo>
                  <a:lnTo>
                    <a:pt x="2967" y="7236"/>
                  </a:lnTo>
                  <a:lnTo>
                    <a:pt x="2976" y="7285"/>
                  </a:lnTo>
                  <a:lnTo>
                    <a:pt x="2987" y="7334"/>
                  </a:lnTo>
                  <a:lnTo>
                    <a:pt x="2996" y="7383"/>
                  </a:lnTo>
                  <a:lnTo>
                    <a:pt x="3006" y="7431"/>
                  </a:lnTo>
                  <a:lnTo>
                    <a:pt x="3016" y="7479"/>
                  </a:lnTo>
                  <a:lnTo>
                    <a:pt x="3024" y="7527"/>
                  </a:lnTo>
                  <a:lnTo>
                    <a:pt x="3034" y="7576"/>
                  </a:lnTo>
                  <a:lnTo>
                    <a:pt x="3042" y="7624"/>
                  </a:lnTo>
                  <a:lnTo>
                    <a:pt x="3049" y="7666"/>
                  </a:lnTo>
                  <a:lnTo>
                    <a:pt x="3053" y="7711"/>
                  </a:lnTo>
                  <a:lnTo>
                    <a:pt x="3056" y="7755"/>
                  </a:lnTo>
                  <a:lnTo>
                    <a:pt x="3057" y="7803"/>
                  </a:lnTo>
                  <a:lnTo>
                    <a:pt x="3058" y="7851"/>
                  </a:lnTo>
                  <a:lnTo>
                    <a:pt x="3058" y="7900"/>
                  </a:lnTo>
                  <a:lnTo>
                    <a:pt x="3058" y="7950"/>
                  </a:lnTo>
                  <a:lnTo>
                    <a:pt x="3057" y="8001"/>
                  </a:lnTo>
                  <a:lnTo>
                    <a:pt x="3057" y="8052"/>
                  </a:lnTo>
                  <a:lnTo>
                    <a:pt x="3057" y="8104"/>
                  </a:lnTo>
                  <a:lnTo>
                    <a:pt x="3057" y="8156"/>
                  </a:lnTo>
                  <a:lnTo>
                    <a:pt x="3059" y="8207"/>
                  </a:lnTo>
                  <a:lnTo>
                    <a:pt x="3061" y="8257"/>
                  </a:lnTo>
                  <a:lnTo>
                    <a:pt x="3066" y="8308"/>
                  </a:lnTo>
                  <a:lnTo>
                    <a:pt x="3072" y="8357"/>
                  </a:lnTo>
                  <a:lnTo>
                    <a:pt x="3079" y="8406"/>
                  </a:lnTo>
                  <a:lnTo>
                    <a:pt x="3085" y="8437"/>
                  </a:lnTo>
                  <a:lnTo>
                    <a:pt x="3093" y="8482"/>
                  </a:lnTo>
                  <a:lnTo>
                    <a:pt x="3103" y="8537"/>
                  </a:lnTo>
                  <a:lnTo>
                    <a:pt x="3114" y="8602"/>
                  </a:lnTo>
                  <a:lnTo>
                    <a:pt x="3126" y="8673"/>
                  </a:lnTo>
                  <a:lnTo>
                    <a:pt x="3138" y="8751"/>
                  </a:lnTo>
                  <a:lnTo>
                    <a:pt x="3151" y="8831"/>
                  </a:lnTo>
                  <a:lnTo>
                    <a:pt x="3164" y="8913"/>
                  </a:lnTo>
                  <a:lnTo>
                    <a:pt x="3174" y="8994"/>
                  </a:lnTo>
                  <a:lnTo>
                    <a:pt x="3185" y="9073"/>
                  </a:lnTo>
                  <a:lnTo>
                    <a:pt x="3193" y="9146"/>
                  </a:lnTo>
                  <a:lnTo>
                    <a:pt x="3200" y="9213"/>
                  </a:lnTo>
                  <a:lnTo>
                    <a:pt x="3202" y="9244"/>
                  </a:lnTo>
                  <a:lnTo>
                    <a:pt x="3203" y="9272"/>
                  </a:lnTo>
                  <a:lnTo>
                    <a:pt x="3203" y="9297"/>
                  </a:lnTo>
                  <a:lnTo>
                    <a:pt x="3203" y="9320"/>
                  </a:lnTo>
                  <a:lnTo>
                    <a:pt x="3202" y="9339"/>
                  </a:lnTo>
                  <a:lnTo>
                    <a:pt x="3200" y="9355"/>
                  </a:lnTo>
                  <a:lnTo>
                    <a:pt x="3197" y="9368"/>
                  </a:lnTo>
                  <a:lnTo>
                    <a:pt x="3192" y="9376"/>
                  </a:lnTo>
                  <a:lnTo>
                    <a:pt x="3188" y="9383"/>
                  </a:lnTo>
                  <a:lnTo>
                    <a:pt x="3182" y="9387"/>
                  </a:lnTo>
                  <a:lnTo>
                    <a:pt x="3176" y="9391"/>
                  </a:lnTo>
                  <a:lnTo>
                    <a:pt x="3169" y="9394"/>
                  </a:lnTo>
                  <a:lnTo>
                    <a:pt x="3161" y="9396"/>
                  </a:lnTo>
                  <a:lnTo>
                    <a:pt x="3154" y="9398"/>
                  </a:lnTo>
                  <a:lnTo>
                    <a:pt x="3145" y="9399"/>
                  </a:lnTo>
                  <a:lnTo>
                    <a:pt x="3137" y="9398"/>
                  </a:lnTo>
                  <a:lnTo>
                    <a:pt x="3118" y="9395"/>
                  </a:lnTo>
                  <a:lnTo>
                    <a:pt x="3099" y="9391"/>
                  </a:lnTo>
                  <a:lnTo>
                    <a:pt x="3078" y="9385"/>
                  </a:lnTo>
                  <a:lnTo>
                    <a:pt x="3057" y="9377"/>
                  </a:lnTo>
                  <a:lnTo>
                    <a:pt x="3015" y="9360"/>
                  </a:lnTo>
                  <a:lnTo>
                    <a:pt x="2974" y="9343"/>
                  </a:lnTo>
                  <a:lnTo>
                    <a:pt x="2955" y="9335"/>
                  </a:lnTo>
                  <a:lnTo>
                    <a:pt x="2938" y="9328"/>
                  </a:lnTo>
                  <a:lnTo>
                    <a:pt x="2923" y="9323"/>
                  </a:lnTo>
                  <a:lnTo>
                    <a:pt x="2910" y="9320"/>
                  </a:lnTo>
                  <a:lnTo>
                    <a:pt x="2908" y="9338"/>
                  </a:lnTo>
                  <a:lnTo>
                    <a:pt x="2906" y="9354"/>
                  </a:lnTo>
                  <a:lnTo>
                    <a:pt x="2904" y="9368"/>
                  </a:lnTo>
                  <a:lnTo>
                    <a:pt x="2902" y="9382"/>
                  </a:lnTo>
                  <a:lnTo>
                    <a:pt x="2899" y="9393"/>
                  </a:lnTo>
                  <a:lnTo>
                    <a:pt x="2895" y="9404"/>
                  </a:lnTo>
                  <a:lnTo>
                    <a:pt x="2891" y="9414"/>
                  </a:lnTo>
                  <a:lnTo>
                    <a:pt x="2888" y="9422"/>
                  </a:lnTo>
                  <a:lnTo>
                    <a:pt x="2884" y="9431"/>
                  </a:lnTo>
                  <a:lnTo>
                    <a:pt x="2879" y="9437"/>
                  </a:lnTo>
                  <a:lnTo>
                    <a:pt x="2874" y="9443"/>
                  </a:lnTo>
                  <a:lnTo>
                    <a:pt x="2870" y="9449"/>
                  </a:lnTo>
                  <a:lnTo>
                    <a:pt x="2859" y="9458"/>
                  </a:lnTo>
                  <a:lnTo>
                    <a:pt x="2849" y="9465"/>
                  </a:lnTo>
                  <a:lnTo>
                    <a:pt x="2826" y="9475"/>
                  </a:lnTo>
                  <a:lnTo>
                    <a:pt x="2804" y="9485"/>
                  </a:lnTo>
                  <a:lnTo>
                    <a:pt x="2792" y="9490"/>
                  </a:lnTo>
                  <a:lnTo>
                    <a:pt x="2780" y="9497"/>
                  </a:lnTo>
                  <a:lnTo>
                    <a:pt x="2775" y="9501"/>
                  </a:lnTo>
                  <a:lnTo>
                    <a:pt x="2770" y="9506"/>
                  </a:lnTo>
                  <a:lnTo>
                    <a:pt x="2765" y="9512"/>
                  </a:lnTo>
                  <a:lnTo>
                    <a:pt x="2759" y="9518"/>
                  </a:lnTo>
                  <a:lnTo>
                    <a:pt x="2741" y="9589"/>
                  </a:lnTo>
                  <a:lnTo>
                    <a:pt x="2722" y="9662"/>
                  </a:lnTo>
                  <a:lnTo>
                    <a:pt x="2703" y="9733"/>
                  </a:lnTo>
                  <a:lnTo>
                    <a:pt x="2684" y="9805"/>
                  </a:lnTo>
                  <a:lnTo>
                    <a:pt x="2664" y="9877"/>
                  </a:lnTo>
                  <a:lnTo>
                    <a:pt x="2646" y="9949"/>
                  </a:lnTo>
                  <a:lnTo>
                    <a:pt x="2627" y="10021"/>
                  </a:lnTo>
                  <a:lnTo>
                    <a:pt x="2608" y="10093"/>
                  </a:lnTo>
                  <a:lnTo>
                    <a:pt x="2590" y="10184"/>
                  </a:lnTo>
                  <a:lnTo>
                    <a:pt x="2573" y="10274"/>
                  </a:lnTo>
                  <a:lnTo>
                    <a:pt x="2555" y="10365"/>
                  </a:lnTo>
                  <a:lnTo>
                    <a:pt x="2538" y="10455"/>
                  </a:lnTo>
                  <a:lnTo>
                    <a:pt x="2520" y="10546"/>
                  </a:lnTo>
                  <a:lnTo>
                    <a:pt x="2503" y="10637"/>
                  </a:lnTo>
                  <a:lnTo>
                    <a:pt x="2485" y="10728"/>
                  </a:lnTo>
                  <a:lnTo>
                    <a:pt x="2468" y="10818"/>
                  </a:lnTo>
                  <a:lnTo>
                    <a:pt x="2450" y="10909"/>
                  </a:lnTo>
                  <a:lnTo>
                    <a:pt x="2433" y="10999"/>
                  </a:lnTo>
                  <a:lnTo>
                    <a:pt x="2414" y="11091"/>
                  </a:lnTo>
                  <a:lnTo>
                    <a:pt x="2396" y="11181"/>
                  </a:lnTo>
                  <a:lnTo>
                    <a:pt x="2379" y="11272"/>
                  </a:lnTo>
                  <a:lnTo>
                    <a:pt x="2361" y="11362"/>
                  </a:lnTo>
                  <a:lnTo>
                    <a:pt x="2343" y="11453"/>
                  </a:lnTo>
                  <a:lnTo>
                    <a:pt x="2326" y="11544"/>
                  </a:lnTo>
                  <a:lnTo>
                    <a:pt x="2280" y="11715"/>
                  </a:lnTo>
                  <a:lnTo>
                    <a:pt x="2236" y="11886"/>
                  </a:lnTo>
                  <a:lnTo>
                    <a:pt x="2192" y="12060"/>
                  </a:lnTo>
                  <a:lnTo>
                    <a:pt x="2151" y="12236"/>
                  </a:lnTo>
                  <a:lnTo>
                    <a:pt x="2130" y="12323"/>
                  </a:lnTo>
                  <a:lnTo>
                    <a:pt x="2110" y="12413"/>
                  </a:lnTo>
                  <a:lnTo>
                    <a:pt x="2091" y="12501"/>
                  </a:lnTo>
                  <a:lnTo>
                    <a:pt x="2073" y="12590"/>
                  </a:lnTo>
                  <a:lnTo>
                    <a:pt x="2055" y="12681"/>
                  </a:lnTo>
                  <a:lnTo>
                    <a:pt x="2037" y="12771"/>
                  </a:lnTo>
                  <a:lnTo>
                    <a:pt x="2020" y="12862"/>
                  </a:lnTo>
                  <a:lnTo>
                    <a:pt x="2004" y="12954"/>
                  </a:lnTo>
                  <a:lnTo>
                    <a:pt x="1989" y="13046"/>
                  </a:lnTo>
                  <a:lnTo>
                    <a:pt x="1974" y="13138"/>
                  </a:lnTo>
                  <a:lnTo>
                    <a:pt x="1960" y="13232"/>
                  </a:lnTo>
                  <a:lnTo>
                    <a:pt x="1947" y="13325"/>
                  </a:lnTo>
                  <a:lnTo>
                    <a:pt x="1935" y="13419"/>
                  </a:lnTo>
                  <a:lnTo>
                    <a:pt x="1924" y="13514"/>
                  </a:lnTo>
                  <a:lnTo>
                    <a:pt x="1913" y="13609"/>
                  </a:lnTo>
                  <a:lnTo>
                    <a:pt x="1904" y="13704"/>
                  </a:lnTo>
                  <a:lnTo>
                    <a:pt x="1895" y="13801"/>
                  </a:lnTo>
                  <a:lnTo>
                    <a:pt x="1888" y="13898"/>
                  </a:lnTo>
                  <a:lnTo>
                    <a:pt x="1881" y="13996"/>
                  </a:lnTo>
                  <a:lnTo>
                    <a:pt x="1876" y="14094"/>
                  </a:lnTo>
                  <a:lnTo>
                    <a:pt x="1872" y="14193"/>
                  </a:lnTo>
                  <a:lnTo>
                    <a:pt x="1869" y="14293"/>
                  </a:lnTo>
                  <a:lnTo>
                    <a:pt x="1866" y="14393"/>
                  </a:lnTo>
                  <a:lnTo>
                    <a:pt x="1865" y="14495"/>
                  </a:lnTo>
                  <a:lnTo>
                    <a:pt x="1903" y="14516"/>
                  </a:lnTo>
                  <a:lnTo>
                    <a:pt x="1940" y="14537"/>
                  </a:lnTo>
                  <a:lnTo>
                    <a:pt x="1977" y="14559"/>
                  </a:lnTo>
                  <a:lnTo>
                    <a:pt x="2015" y="14580"/>
                  </a:lnTo>
                  <a:lnTo>
                    <a:pt x="2015" y="14591"/>
                  </a:lnTo>
                  <a:lnTo>
                    <a:pt x="2018" y="14602"/>
                  </a:lnTo>
                  <a:lnTo>
                    <a:pt x="2020" y="14616"/>
                  </a:lnTo>
                  <a:lnTo>
                    <a:pt x="2023" y="14630"/>
                  </a:lnTo>
                  <a:lnTo>
                    <a:pt x="2030" y="14660"/>
                  </a:lnTo>
                  <a:lnTo>
                    <a:pt x="2037" y="14692"/>
                  </a:lnTo>
                  <a:lnTo>
                    <a:pt x="2040" y="14708"/>
                  </a:lnTo>
                  <a:lnTo>
                    <a:pt x="2043" y="14724"/>
                  </a:lnTo>
                  <a:lnTo>
                    <a:pt x="2044" y="14739"/>
                  </a:lnTo>
                  <a:lnTo>
                    <a:pt x="2045" y="14753"/>
                  </a:lnTo>
                  <a:lnTo>
                    <a:pt x="2045" y="14768"/>
                  </a:lnTo>
                  <a:lnTo>
                    <a:pt x="2043" y="14782"/>
                  </a:lnTo>
                  <a:lnTo>
                    <a:pt x="2040" y="14794"/>
                  </a:lnTo>
                  <a:lnTo>
                    <a:pt x="2035" y="14806"/>
                  </a:lnTo>
                  <a:lnTo>
                    <a:pt x="2016" y="14834"/>
                  </a:lnTo>
                  <a:lnTo>
                    <a:pt x="1997" y="14861"/>
                  </a:lnTo>
                  <a:lnTo>
                    <a:pt x="1980" y="14887"/>
                  </a:lnTo>
                  <a:lnTo>
                    <a:pt x="1965" y="14911"/>
                  </a:lnTo>
                  <a:lnTo>
                    <a:pt x="1959" y="14924"/>
                  </a:lnTo>
                  <a:lnTo>
                    <a:pt x="1954" y="14937"/>
                  </a:lnTo>
                  <a:lnTo>
                    <a:pt x="1950" y="14948"/>
                  </a:lnTo>
                  <a:lnTo>
                    <a:pt x="1948" y="14961"/>
                  </a:lnTo>
                  <a:lnTo>
                    <a:pt x="1948" y="14974"/>
                  </a:lnTo>
                  <a:lnTo>
                    <a:pt x="1949" y="14987"/>
                  </a:lnTo>
                  <a:lnTo>
                    <a:pt x="1954" y="14999"/>
                  </a:lnTo>
                  <a:lnTo>
                    <a:pt x="1959" y="15013"/>
                  </a:lnTo>
                  <a:lnTo>
                    <a:pt x="1973" y="15020"/>
                  </a:lnTo>
                  <a:lnTo>
                    <a:pt x="1987" y="15027"/>
                  </a:lnTo>
                  <a:lnTo>
                    <a:pt x="1998" y="15036"/>
                  </a:lnTo>
                  <a:lnTo>
                    <a:pt x="2010" y="15044"/>
                  </a:lnTo>
                  <a:lnTo>
                    <a:pt x="2021" y="15055"/>
                  </a:lnTo>
                  <a:lnTo>
                    <a:pt x="2030" y="15067"/>
                  </a:lnTo>
                  <a:lnTo>
                    <a:pt x="2040" y="15079"/>
                  </a:lnTo>
                  <a:lnTo>
                    <a:pt x="2048" y="15092"/>
                  </a:lnTo>
                  <a:lnTo>
                    <a:pt x="2056" y="15106"/>
                  </a:lnTo>
                  <a:lnTo>
                    <a:pt x="2063" y="15120"/>
                  </a:lnTo>
                  <a:lnTo>
                    <a:pt x="2070" y="15136"/>
                  </a:lnTo>
                  <a:lnTo>
                    <a:pt x="2076" y="15151"/>
                  </a:lnTo>
                  <a:lnTo>
                    <a:pt x="2088" y="15183"/>
                  </a:lnTo>
                  <a:lnTo>
                    <a:pt x="2099" y="15216"/>
                  </a:lnTo>
                  <a:lnTo>
                    <a:pt x="2109" y="15250"/>
                  </a:lnTo>
                  <a:lnTo>
                    <a:pt x="2120" y="15283"/>
                  </a:lnTo>
                  <a:lnTo>
                    <a:pt x="2131" y="15316"/>
                  </a:lnTo>
                  <a:lnTo>
                    <a:pt x="2143" y="15347"/>
                  </a:lnTo>
                  <a:lnTo>
                    <a:pt x="2151" y="15362"/>
                  </a:lnTo>
                  <a:lnTo>
                    <a:pt x="2157" y="15376"/>
                  </a:lnTo>
                  <a:lnTo>
                    <a:pt x="2165" y="15389"/>
                  </a:lnTo>
                  <a:lnTo>
                    <a:pt x="2173" y="15403"/>
                  </a:lnTo>
                  <a:lnTo>
                    <a:pt x="2181" y="15415"/>
                  </a:lnTo>
                  <a:lnTo>
                    <a:pt x="2191" y="15427"/>
                  </a:lnTo>
                  <a:lnTo>
                    <a:pt x="2202" y="15437"/>
                  </a:lnTo>
                  <a:lnTo>
                    <a:pt x="2212" y="15446"/>
                  </a:lnTo>
                  <a:lnTo>
                    <a:pt x="2234" y="15462"/>
                  </a:lnTo>
                  <a:lnTo>
                    <a:pt x="2254" y="15476"/>
                  </a:lnTo>
                  <a:lnTo>
                    <a:pt x="2276" y="15488"/>
                  </a:lnTo>
                  <a:lnTo>
                    <a:pt x="2298" y="15501"/>
                  </a:lnTo>
                  <a:lnTo>
                    <a:pt x="2321" y="15513"/>
                  </a:lnTo>
                  <a:lnTo>
                    <a:pt x="2344" y="15523"/>
                  </a:lnTo>
                  <a:lnTo>
                    <a:pt x="2368" y="15534"/>
                  </a:lnTo>
                  <a:lnTo>
                    <a:pt x="2392" y="15544"/>
                  </a:lnTo>
                  <a:lnTo>
                    <a:pt x="2417" y="15552"/>
                  </a:lnTo>
                  <a:lnTo>
                    <a:pt x="2442" y="15561"/>
                  </a:lnTo>
                  <a:lnTo>
                    <a:pt x="2468" y="15568"/>
                  </a:lnTo>
                  <a:lnTo>
                    <a:pt x="2494" y="15576"/>
                  </a:lnTo>
                  <a:lnTo>
                    <a:pt x="2547" y="15589"/>
                  </a:lnTo>
                  <a:lnTo>
                    <a:pt x="2602" y="15601"/>
                  </a:lnTo>
                  <a:lnTo>
                    <a:pt x="2657" y="15612"/>
                  </a:lnTo>
                  <a:lnTo>
                    <a:pt x="2713" y="15621"/>
                  </a:lnTo>
                  <a:lnTo>
                    <a:pt x="2771" y="15631"/>
                  </a:lnTo>
                  <a:lnTo>
                    <a:pt x="2828" y="15640"/>
                  </a:lnTo>
                  <a:lnTo>
                    <a:pt x="2887" y="15649"/>
                  </a:lnTo>
                  <a:lnTo>
                    <a:pt x="2945" y="15659"/>
                  </a:lnTo>
                  <a:lnTo>
                    <a:pt x="3003" y="15669"/>
                  </a:lnTo>
                  <a:lnTo>
                    <a:pt x="3061" y="15680"/>
                  </a:lnTo>
                  <a:lnTo>
                    <a:pt x="3072" y="15692"/>
                  </a:lnTo>
                  <a:lnTo>
                    <a:pt x="3085" y="15703"/>
                  </a:lnTo>
                  <a:lnTo>
                    <a:pt x="3098" y="15715"/>
                  </a:lnTo>
                  <a:lnTo>
                    <a:pt x="3111" y="15727"/>
                  </a:lnTo>
                  <a:lnTo>
                    <a:pt x="3126" y="15740"/>
                  </a:lnTo>
                  <a:lnTo>
                    <a:pt x="3141" y="15752"/>
                  </a:lnTo>
                  <a:lnTo>
                    <a:pt x="3155" y="15767"/>
                  </a:lnTo>
                  <a:lnTo>
                    <a:pt x="3170" y="15782"/>
                  </a:lnTo>
                  <a:lnTo>
                    <a:pt x="3183" y="15799"/>
                  </a:lnTo>
                  <a:lnTo>
                    <a:pt x="3194" y="15818"/>
                  </a:lnTo>
                  <a:lnTo>
                    <a:pt x="3200" y="15828"/>
                  </a:lnTo>
                  <a:lnTo>
                    <a:pt x="3204" y="15839"/>
                  </a:lnTo>
                  <a:lnTo>
                    <a:pt x="3209" y="15849"/>
                  </a:lnTo>
                  <a:lnTo>
                    <a:pt x="3213" y="15861"/>
                  </a:lnTo>
                  <a:lnTo>
                    <a:pt x="3216" y="15873"/>
                  </a:lnTo>
                  <a:lnTo>
                    <a:pt x="3219" y="15886"/>
                  </a:lnTo>
                  <a:lnTo>
                    <a:pt x="3221" y="15898"/>
                  </a:lnTo>
                  <a:lnTo>
                    <a:pt x="3222" y="15912"/>
                  </a:lnTo>
                  <a:lnTo>
                    <a:pt x="3223" y="15927"/>
                  </a:lnTo>
                  <a:lnTo>
                    <a:pt x="3223" y="15942"/>
                  </a:lnTo>
                  <a:lnTo>
                    <a:pt x="3222" y="15958"/>
                  </a:lnTo>
                  <a:lnTo>
                    <a:pt x="3221" y="15974"/>
                  </a:lnTo>
                  <a:lnTo>
                    <a:pt x="3201" y="15992"/>
                  </a:lnTo>
                  <a:lnTo>
                    <a:pt x="3180" y="16011"/>
                  </a:lnTo>
                  <a:lnTo>
                    <a:pt x="3157" y="16029"/>
                  </a:lnTo>
                  <a:lnTo>
                    <a:pt x="3133" y="16046"/>
                  </a:lnTo>
                  <a:lnTo>
                    <a:pt x="3107" y="16064"/>
                  </a:lnTo>
                  <a:lnTo>
                    <a:pt x="3081" y="16080"/>
                  </a:lnTo>
                  <a:lnTo>
                    <a:pt x="3053" y="16097"/>
                  </a:lnTo>
                  <a:lnTo>
                    <a:pt x="3024" y="16112"/>
                  </a:lnTo>
                  <a:lnTo>
                    <a:pt x="2993" y="16127"/>
                  </a:lnTo>
                  <a:lnTo>
                    <a:pt x="2961" y="16140"/>
                  </a:lnTo>
                  <a:lnTo>
                    <a:pt x="2927" y="16153"/>
                  </a:lnTo>
                  <a:lnTo>
                    <a:pt x="2893" y="16164"/>
                  </a:lnTo>
                  <a:lnTo>
                    <a:pt x="2857" y="16173"/>
                  </a:lnTo>
                  <a:lnTo>
                    <a:pt x="2820" y="16181"/>
                  </a:lnTo>
                  <a:lnTo>
                    <a:pt x="2780" y="16187"/>
                  </a:lnTo>
                  <a:lnTo>
                    <a:pt x="2741" y="16191"/>
                  </a:lnTo>
                  <a:lnTo>
                    <a:pt x="2032" y="16200"/>
                  </a:lnTo>
                  <a:lnTo>
                    <a:pt x="2052" y="16214"/>
                  </a:lnTo>
                  <a:lnTo>
                    <a:pt x="2073" y="16227"/>
                  </a:lnTo>
                  <a:lnTo>
                    <a:pt x="2095" y="16239"/>
                  </a:lnTo>
                  <a:lnTo>
                    <a:pt x="2118" y="16251"/>
                  </a:lnTo>
                  <a:lnTo>
                    <a:pt x="2142" y="16261"/>
                  </a:lnTo>
                  <a:lnTo>
                    <a:pt x="2168" y="16272"/>
                  </a:lnTo>
                  <a:lnTo>
                    <a:pt x="2194" y="16282"/>
                  </a:lnTo>
                  <a:lnTo>
                    <a:pt x="2222" y="16291"/>
                  </a:lnTo>
                  <a:lnTo>
                    <a:pt x="2278" y="16308"/>
                  </a:lnTo>
                  <a:lnTo>
                    <a:pt x="2337" y="16325"/>
                  </a:lnTo>
                  <a:lnTo>
                    <a:pt x="2396" y="16340"/>
                  </a:lnTo>
                  <a:lnTo>
                    <a:pt x="2457" y="16356"/>
                  </a:lnTo>
                  <a:lnTo>
                    <a:pt x="2517" y="16371"/>
                  </a:lnTo>
                  <a:lnTo>
                    <a:pt x="2576" y="16388"/>
                  </a:lnTo>
                  <a:lnTo>
                    <a:pt x="2605" y="16397"/>
                  </a:lnTo>
                  <a:lnTo>
                    <a:pt x="2634" y="16406"/>
                  </a:lnTo>
                  <a:lnTo>
                    <a:pt x="2661" y="16416"/>
                  </a:lnTo>
                  <a:lnTo>
                    <a:pt x="2688" y="16427"/>
                  </a:lnTo>
                  <a:lnTo>
                    <a:pt x="2715" y="16437"/>
                  </a:lnTo>
                  <a:lnTo>
                    <a:pt x="2739" y="16449"/>
                  </a:lnTo>
                  <a:lnTo>
                    <a:pt x="2763" y="16462"/>
                  </a:lnTo>
                  <a:lnTo>
                    <a:pt x="2787" y="16474"/>
                  </a:lnTo>
                  <a:lnTo>
                    <a:pt x="2808" y="16488"/>
                  </a:lnTo>
                  <a:lnTo>
                    <a:pt x="2828" y="16503"/>
                  </a:lnTo>
                  <a:lnTo>
                    <a:pt x="2848" y="16519"/>
                  </a:lnTo>
                  <a:lnTo>
                    <a:pt x="2866" y="16536"/>
                  </a:lnTo>
                  <a:lnTo>
                    <a:pt x="2875" y="16543"/>
                  </a:lnTo>
                  <a:lnTo>
                    <a:pt x="2885" y="16549"/>
                  </a:lnTo>
                  <a:lnTo>
                    <a:pt x="2894" y="16556"/>
                  </a:lnTo>
                  <a:lnTo>
                    <a:pt x="2903" y="16564"/>
                  </a:lnTo>
                  <a:lnTo>
                    <a:pt x="2911" y="16574"/>
                  </a:lnTo>
                  <a:lnTo>
                    <a:pt x="2920" y="16582"/>
                  </a:lnTo>
                  <a:lnTo>
                    <a:pt x="2928" y="16592"/>
                  </a:lnTo>
                  <a:lnTo>
                    <a:pt x="2936" y="16602"/>
                  </a:lnTo>
                  <a:lnTo>
                    <a:pt x="2950" y="16624"/>
                  </a:lnTo>
                  <a:lnTo>
                    <a:pt x="2961" y="16646"/>
                  </a:lnTo>
                  <a:lnTo>
                    <a:pt x="2972" y="16669"/>
                  </a:lnTo>
                  <a:lnTo>
                    <a:pt x="2981" y="16693"/>
                  </a:lnTo>
                  <a:lnTo>
                    <a:pt x="2987" y="16716"/>
                  </a:lnTo>
                  <a:lnTo>
                    <a:pt x="2991" y="16739"/>
                  </a:lnTo>
                  <a:lnTo>
                    <a:pt x="2992" y="16749"/>
                  </a:lnTo>
                  <a:lnTo>
                    <a:pt x="2992" y="16760"/>
                  </a:lnTo>
                  <a:lnTo>
                    <a:pt x="2992" y="16769"/>
                  </a:lnTo>
                  <a:lnTo>
                    <a:pt x="2992" y="16780"/>
                  </a:lnTo>
                  <a:lnTo>
                    <a:pt x="2991" y="16789"/>
                  </a:lnTo>
                  <a:lnTo>
                    <a:pt x="2989" y="16797"/>
                  </a:lnTo>
                  <a:lnTo>
                    <a:pt x="2987" y="16805"/>
                  </a:lnTo>
                  <a:lnTo>
                    <a:pt x="2984" y="16812"/>
                  </a:lnTo>
                  <a:lnTo>
                    <a:pt x="2979" y="16818"/>
                  </a:lnTo>
                  <a:lnTo>
                    <a:pt x="2975" y="16825"/>
                  </a:lnTo>
                  <a:lnTo>
                    <a:pt x="2970" y="16829"/>
                  </a:lnTo>
                  <a:lnTo>
                    <a:pt x="2965" y="16833"/>
                  </a:lnTo>
                  <a:lnTo>
                    <a:pt x="2935" y="16858"/>
                  </a:lnTo>
                  <a:lnTo>
                    <a:pt x="2906" y="16882"/>
                  </a:lnTo>
                  <a:lnTo>
                    <a:pt x="2876" y="16907"/>
                  </a:lnTo>
                  <a:lnTo>
                    <a:pt x="2846" y="16932"/>
                  </a:lnTo>
                  <a:lnTo>
                    <a:pt x="2816" y="16958"/>
                  </a:lnTo>
                  <a:lnTo>
                    <a:pt x="2783" y="16984"/>
                  </a:lnTo>
                  <a:lnTo>
                    <a:pt x="2746" y="17010"/>
                  </a:lnTo>
                  <a:lnTo>
                    <a:pt x="2706" y="17037"/>
                  </a:lnTo>
                  <a:lnTo>
                    <a:pt x="2637" y="17039"/>
                  </a:lnTo>
                  <a:lnTo>
                    <a:pt x="2560" y="17040"/>
                  </a:lnTo>
                  <a:lnTo>
                    <a:pt x="2476" y="17040"/>
                  </a:lnTo>
                  <a:lnTo>
                    <a:pt x="2387" y="17039"/>
                  </a:lnTo>
                  <a:lnTo>
                    <a:pt x="2292" y="17038"/>
                  </a:lnTo>
                  <a:lnTo>
                    <a:pt x="2194" y="17035"/>
                  </a:lnTo>
                  <a:lnTo>
                    <a:pt x="2093" y="17029"/>
                  </a:lnTo>
                  <a:lnTo>
                    <a:pt x="1990" y="17022"/>
                  </a:lnTo>
                  <a:lnTo>
                    <a:pt x="1938" y="17018"/>
                  </a:lnTo>
                  <a:lnTo>
                    <a:pt x="1886" y="17013"/>
                  </a:lnTo>
                  <a:lnTo>
                    <a:pt x="1833" y="17007"/>
                  </a:lnTo>
                  <a:lnTo>
                    <a:pt x="1781" y="17002"/>
                  </a:lnTo>
                  <a:lnTo>
                    <a:pt x="1730" y="16994"/>
                  </a:lnTo>
                  <a:lnTo>
                    <a:pt x="1678" y="16987"/>
                  </a:lnTo>
                  <a:lnTo>
                    <a:pt x="1627" y="16978"/>
                  </a:lnTo>
                  <a:lnTo>
                    <a:pt x="1577" y="16969"/>
                  </a:lnTo>
                  <a:lnTo>
                    <a:pt x="1527" y="16959"/>
                  </a:lnTo>
                  <a:lnTo>
                    <a:pt x="1479" y="16947"/>
                  </a:lnTo>
                  <a:lnTo>
                    <a:pt x="1431" y="16936"/>
                  </a:lnTo>
                  <a:lnTo>
                    <a:pt x="1384" y="16923"/>
                  </a:lnTo>
                  <a:lnTo>
                    <a:pt x="1339" y="16909"/>
                  </a:lnTo>
                  <a:lnTo>
                    <a:pt x="1294" y="16895"/>
                  </a:lnTo>
                  <a:lnTo>
                    <a:pt x="1251" y="16879"/>
                  </a:lnTo>
                  <a:lnTo>
                    <a:pt x="1210" y="16862"/>
                  </a:lnTo>
                  <a:lnTo>
                    <a:pt x="1196" y="16848"/>
                  </a:lnTo>
                  <a:lnTo>
                    <a:pt x="1183" y="16837"/>
                  </a:lnTo>
                  <a:lnTo>
                    <a:pt x="1171" y="16825"/>
                  </a:lnTo>
                  <a:lnTo>
                    <a:pt x="1158" y="16815"/>
                  </a:lnTo>
                  <a:lnTo>
                    <a:pt x="1146" y="16806"/>
                  </a:lnTo>
                  <a:lnTo>
                    <a:pt x="1133" y="16797"/>
                  </a:lnTo>
                  <a:lnTo>
                    <a:pt x="1122" y="16791"/>
                  </a:lnTo>
                  <a:lnTo>
                    <a:pt x="1111" y="16784"/>
                  </a:lnTo>
                  <a:lnTo>
                    <a:pt x="1099" y="16778"/>
                  </a:lnTo>
                  <a:lnTo>
                    <a:pt x="1089" y="16774"/>
                  </a:lnTo>
                  <a:lnTo>
                    <a:pt x="1078" y="16769"/>
                  </a:lnTo>
                  <a:lnTo>
                    <a:pt x="1067" y="16766"/>
                  </a:lnTo>
                  <a:lnTo>
                    <a:pt x="1058" y="16764"/>
                  </a:lnTo>
                  <a:lnTo>
                    <a:pt x="1047" y="16762"/>
                  </a:lnTo>
                  <a:lnTo>
                    <a:pt x="1037" y="16761"/>
                  </a:lnTo>
                  <a:lnTo>
                    <a:pt x="1028" y="16760"/>
                  </a:lnTo>
                  <a:lnTo>
                    <a:pt x="1009" y="16760"/>
                  </a:lnTo>
                  <a:lnTo>
                    <a:pt x="990" y="16762"/>
                  </a:lnTo>
                  <a:lnTo>
                    <a:pt x="970" y="16765"/>
                  </a:lnTo>
                  <a:lnTo>
                    <a:pt x="952" y="16771"/>
                  </a:lnTo>
                  <a:lnTo>
                    <a:pt x="916" y="16782"/>
                  </a:lnTo>
                  <a:lnTo>
                    <a:pt x="878" y="16795"/>
                  </a:lnTo>
                  <a:lnTo>
                    <a:pt x="877" y="16796"/>
                  </a:lnTo>
                  <a:lnTo>
                    <a:pt x="874" y="16796"/>
                  </a:lnTo>
                  <a:lnTo>
                    <a:pt x="868" y="16797"/>
                  </a:lnTo>
                  <a:lnTo>
                    <a:pt x="861" y="16796"/>
                  </a:lnTo>
                  <a:lnTo>
                    <a:pt x="842" y="16795"/>
                  </a:lnTo>
                  <a:lnTo>
                    <a:pt x="818" y="16792"/>
                  </a:lnTo>
                  <a:lnTo>
                    <a:pt x="759" y="16782"/>
                  </a:lnTo>
                  <a:lnTo>
                    <a:pt x="691" y="16769"/>
                  </a:lnTo>
                  <a:lnTo>
                    <a:pt x="655" y="16762"/>
                  </a:lnTo>
                  <a:lnTo>
                    <a:pt x="622" y="16755"/>
                  </a:lnTo>
                  <a:lnTo>
                    <a:pt x="592" y="16746"/>
                  </a:lnTo>
                  <a:lnTo>
                    <a:pt x="564" y="16739"/>
                  </a:lnTo>
                  <a:lnTo>
                    <a:pt x="541" y="16730"/>
                  </a:lnTo>
                  <a:lnTo>
                    <a:pt x="522" y="16723"/>
                  </a:lnTo>
                  <a:lnTo>
                    <a:pt x="516" y="16719"/>
                  </a:lnTo>
                  <a:lnTo>
                    <a:pt x="512" y="16715"/>
                  </a:lnTo>
                  <a:lnTo>
                    <a:pt x="509" y="16712"/>
                  </a:lnTo>
                  <a:lnTo>
                    <a:pt x="509" y="16709"/>
                  </a:lnTo>
                  <a:lnTo>
                    <a:pt x="509" y="16669"/>
                  </a:lnTo>
                  <a:lnTo>
                    <a:pt x="508" y="16626"/>
                  </a:lnTo>
                  <a:lnTo>
                    <a:pt x="505" y="16578"/>
                  </a:lnTo>
                  <a:lnTo>
                    <a:pt x="504" y="16526"/>
                  </a:lnTo>
                  <a:lnTo>
                    <a:pt x="502" y="16471"/>
                  </a:lnTo>
                  <a:lnTo>
                    <a:pt x="501" y="16414"/>
                  </a:lnTo>
                  <a:lnTo>
                    <a:pt x="500" y="16356"/>
                  </a:lnTo>
                  <a:lnTo>
                    <a:pt x="501" y="16298"/>
                  </a:lnTo>
                  <a:lnTo>
                    <a:pt x="503" y="16239"/>
                  </a:lnTo>
                  <a:lnTo>
                    <a:pt x="507" y="16181"/>
                  </a:lnTo>
                  <a:lnTo>
                    <a:pt x="510" y="16153"/>
                  </a:lnTo>
                  <a:lnTo>
                    <a:pt x="513" y="16124"/>
                  </a:lnTo>
                  <a:lnTo>
                    <a:pt x="516" y="16097"/>
                  </a:lnTo>
                  <a:lnTo>
                    <a:pt x="520" y="16070"/>
                  </a:lnTo>
                  <a:lnTo>
                    <a:pt x="526" y="16044"/>
                  </a:lnTo>
                  <a:lnTo>
                    <a:pt x="532" y="16019"/>
                  </a:lnTo>
                  <a:lnTo>
                    <a:pt x="538" y="15994"/>
                  </a:lnTo>
                  <a:lnTo>
                    <a:pt x="546" y="15971"/>
                  </a:lnTo>
                  <a:lnTo>
                    <a:pt x="553" y="15948"/>
                  </a:lnTo>
                  <a:lnTo>
                    <a:pt x="563" y="15927"/>
                  </a:lnTo>
                  <a:lnTo>
                    <a:pt x="572" y="15908"/>
                  </a:lnTo>
                  <a:lnTo>
                    <a:pt x="584" y="15889"/>
                  </a:lnTo>
                  <a:lnTo>
                    <a:pt x="575" y="15880"/>
                  </a:lnTo>
                  <a:lnTo>
                    <a:pt x="565" y="15871"/>
                  </a:lnTo>
                  <a:lnTo>
                    <a:pt x="536" y="15831"/>
                  </a:lnTo>
                  <a:lnTo>
                    <a:pt x="509" y="15791"/>
                  </a:lnTo>
                  <a:lnTo>
                    <a:pt x="480" y="15750"/>
                  </a:lnTo>
                  <a:lnTo>
                    <a:pt x="452" y="15711"/>
                  </a:lnTo>
                  <a:lnTo>
                    <a:pt x="424" y="15670"/>
                  </a:lnTo>
                  <a:lnTo>
                    <a:pt x="396" y="15631"/>
                  </a:lnTo>
                  <a:lnTo>
                    <a:pt x="367" y="15591"/>
                  </a:lnTo>
                  <a:lnTo>
                    <a:pt x="339" y="15550"/>
                  </a:lnTo>
                  <a:lnTo>
                    <a:pt x="328" y="15509"/>
                  </a:lnTo>
                  <a:lnTo>
                    <a:pt x="316" y="15466"/>
                  </a:lnTo>
                  <a:lnTo>
                    <a:pt x="306" y="15421"/>
                  </a:lnTo>
                  <a:lnTo>
                    <a:pt x="296" y="15375"/>
                  </a:lnTo>
                  <a:lnTo>
                    <a:pt x="287" y="15330"/>
                  </a:lnTo>
                  <a:lnTo>
                    <a:pt x="279" y="15282"/>
                  </a:lnTo>
                  <a:lnTo>
                    <a:pt x="271" y="15233"/>
                  </a:lnTo>
                  <a:lnTo>
                    <a:pt x="265" y="15183"/>
                  </a:lnTo>
                  <a:lnTo>
                    <a:pt x="259" y="15133"/>
                  </a:lnTo>
                  <a:lnTo>
                    <a:pt x="252" y="15081"/>
                  </a:lnTo>
                  <a:lnTo>
                    <a:pt x="248" y="15029"/>
                  </a:lnTo>
                  <a:lnTo>
                    <a:pt x="244" y="14977"/>
                  </a:lnTo>
                  <a:lnTo>
                    <a:pt x="239" y="14924"/>
                  </a:lnTo>
                  <a:lnTo>
                    <a:pt x="237" y="14871"/>
                  </a:lnTo>
                  <a:lnTo>
                    <a:pt x="234" y="14816"/>
                  </a:lnTo>
                  <a:lnTo>
                    <a:pt x="233" y="14762"/>
                  </a:lnTo>
                  <a:lnTo>
                    <a:pt x="232" y="14708"/>
                  </a:lnTo>
                  <a:lnTo>
                    <a:pt x="232" y="14653"/>
                  </a:lnTo>
                  <a:lnTo>
                    <a:pt x="232" y="14599"/>
                  </a:lnTo>
                  <a:lnTo>
                    <a:pt x="233" y="14545"/>
                  </a:lnTo>
                  <a:lnTo>
                    <a:pt x="234" y="14490"/>
                  </a:lnTo>
                  <a:lnTo>
                    <a:pt x="236" y="14437"/>
                  </a:lnTo>
                  <a:lnTo>
                    <a:pt x="239" y="14383"/>
                  </a:lnTo>
                  <a:lnTo>
                    <a:pt x="243" y="14330"/>
                  </a:lnTo>
                  <a:lnTo>
                    <a:pt x="247" y="14277"/>
                  </a:lnTo>
                  <a:lnTo>
                    <a:pt x="251" y="14225"/>
                  </a:lnTo>
                  <a:lnTo>
                    <a:pt x="256" y="14174"/>
                  </a:lnTo>
                  <a:lnTo>
                    <a:pt x="262" y="14123"/>
                  </a:lnTo>
                  <a:lnTo>
                    <a:pt x="268" y="14073"/>
                  </a:lnTo>
                  <a:lnTo>
                    <a:pt x="276" y="14024"/>
                  </a:lnTo>
                  <a:lnTo>
                    <a:pt x="283" y="13976"/>
                  </a:lnTo>
                  <a:lnTo>
                    <a:pt x="292" y="13929"/>
                  </a:lnTo>
                  <a:lnTo>
                    <a:pt x="293" y="13866"/>
                  </a:lnTo>
                  <a:lnTo>
                    <a:pt x="295" y="13805"/>
                  </a:lnTo>
                  <a:lnTo>
                    <a:pt x="296" y="13742"/>
                  </a:lnTo>
                  <a:lnTo>
                    <a:pt x="297" y="13679"/>
                  </a:lnTo>
                  <a:lnTo>
                    <a:pt x="298" y="13617"/>
                  </a:lnTo>
                  <a:lnTo>
                    <a:pt x="299" y="13554"/>
                  </a:lnTo>
                  <a:lnTo>
                    <a:pt x="300" y="13492"/>
                  </a:lnTo>
                  <a:lnTo>
                    <a:pt x="301" y="13430"/>
                  </a:lnTo>
                  <a:lnTo>
                    <a:pt x="314" y="13341"/>
                  </a:lnTo>
                  <a:lnTo>
                    <a:pt x="328" y="13253"/>
                  </a:lnTo>
                  <a:lnTo>
                    <a:pt x="341" y="13164"/>
                  </a:lnTo>
                  <a:lnTo>
                    <a:pt x="353" y="13076"/>
                  </a:lnTo>
                  <a:lnTo>
                    <a:pt x="366" y="12988"/>
                  </a:lnTo>
                  <a:lnTo>
                    <a:pt x="379" y="12899"/>
                  </a:lnTo>
                  <a:lnTo>
                    <a:pt x="392" y="12811"/>
                  </a:lnTo>
                  <a:lnTo>
                    <a:pt x="405" y="12722"/>
                  </a:lnTo>
                  <a:lnTo>
                    <a:pt x="409" y="12664"/>
                  </a:lnTo>
                  <a:lnTo>
                    <a:pt x="412" y="12605"/>
                  </a:lnTo>
                  <a:lnTo>
                    <a:pt x="416" y="12547"/>
                  </a:lnTo>
                  <a:lnTo>
                    <a:pt x="419" y="12487"/>
                  </a:lnTo>
                  <a:lnTo>
                    <a:pt x="422" y="12429"/>
                  </a:lnTo>
                  <a:lnTo>
                    <a:pt x="427" y="12370"/>
                  </a:lnTo>
                  <a:lnTo>
                    <a:pt x="430" y="12310"/>
                  </a:lnTo>
                  <a:lnTo>
                    <a:pt x="434" y="12252"/>
                  </a:lnTo>
                  <a:lnTo>
                    <a:pt x="447" y="12212"/>
                  </a:lnTo>
                  <a:lnTo>
                    <a:pt x="460" y="12174"/>
                  </a:lnTo>
                  <a:lnTo>
                    <a:pt x="472" y="12135"/>
                  </a:lnTo>
                  <a:lnTo>
                    <a:pt x="485" y="12096"/>
                  </a:lnTo>
                  <a:lnTo>
                    <a:pt x="498" y="12057"/>
                  </a:lnTo>
                  <a:lnTo>
                    <a:pt x="511" y="12019"/>
                  </a:lnTo>
                  <a:lnTo>
                    <a:pt x="524" y="11979"/>
                  </a:lnTo>
                  <a:lnTo>
                    <a:pt x="537" y="11940"/>
                  </a:lnTo>
                  <a:lnTo>
                    <a:pt x="537" y="11848"/>
                  </a:lnTo>
                  <a:lnTo>
                    <a:pt x="537" y="11757"/>
                  </a:lnTo>
                  <a:lnTo>
                    <a:pt x="537" y="11665"/>
                  </a:lnTo>
                  <a:lnTo>
                    <a:pt x="537" y="11572"/>
                  </a:lnTo>
                  <a:lnTo>
                    <a:pt x="537" y="11481"/>
                  </a:lnTo>
                  <a:lnTo>
                    <a:pt x="537" y="11389"/>
                  </a:lnTo>
                  <a:lnTo>
                    <a:pt x="537" y="11296"/>
                  </a:lnTo>
                  <a:lnTo>
                    <a:pt x="537" y="11205"/>
                  </a:lnTo>
                  <a:lnTo>
                    <a:pt x="534" y="11170"/>
                  </a:lnTo>
                  <a:lnTo>
                    <a:pt x="533" y="11134"/>
                  </a:lnTo>
                  <a:lnTo>
                    <a:pt x="531" y="11097"/>
                  </a:lnTo>
                  <a:lnTo>
                    <a:pt x="531" y="11059"/>
                  </a:lnTo>
                  <a:lnTo>
                    <a:pt x="531" y="10981"/>
                  </a:lnTo>
                  <a:lnTo>
                    <a:pt x="532" y="10901"/>
                  </a:lnTo>
                  <a:lnTo>
                    <a:pt x="536" y="10818"/>
                  </a:lnTo>
                  <a:lnTo>
                    <a:pt x="542" y="10735"/>
                  </a:lnTo>
                  <a:lnTo>
                    <a:pt x="548" y="10650"/>
                  </a:lnTo>
                  <a:lnTo>
                    <a:pt x="557" y="10565"/>
                  </a:lnTo>
                  <a:lnTo>
                    <a:pt x="565" y="10480"/>
                  </a:lnTo>
                  <a:lnTo>
                    <a:pt x="576" y="10394"/>
                  </a:lnTo>
                  <a:lnTo>
                    <a:pt x="586" y="10311"/>
                  </a:lnTo>
                  <a:lnTo>
                    <a:pt x="599" y="10230"/>
                  </a:lnTo>
                  <a:lnTo>
                    <a:pt x="611" y="10151"/>
                  </a:lnTo>
                  <a:lnTo>
                    <a:pt x="624" y="10075"/>
                  </a:lnTo>
                  <a:lnTo>
                    <a:pt x="637" y="10001"/>
                  </a:lnTo>
                  <a:lnTo>
                    <a:pt x="650" y="9932"/>
                  </a:lnTo>
                  <a:lnTo>
                    <a:pt x="653" y="9916"/>
                  </a:lnTo>
                  <a:lnTo>
                    <a:pt x="655" y="9899"/>
                  </a:lnTo>
                  <a:lnTo>
                    <a:pt x="657" y="9883"/>
                  </a:lnTo>
                  <a:lnTo>
                    <a:pt x="658" y="9866"/>
                  </a:lnTo>
                  <a:lnTo>
                    <a:pt x="659" y="9835"/>
                  </a:lnTo>
                  <a:lnTo>
                    <a:pt x="658" y="9804"/>
                  </a:lnTo>
                  <a:lnTo>
                    <a:pt x="654" y="9774"/>
                  </a:lnTo>
                  <a:lnTo>
                    <a:pt x="649" y="9745"/>
                  </a:lnTo>
                  <a:lnTo>
                    <a:pt x="643" y="9716"/>
                  </a:lnTo>
                  <a:lnTo>
                    <a:pt x="636" y="9688"/>
                  </a:lnTo>
                  <a:lnTo>
                    <a:pt x="620" y="9633"/>
                  </a:lnTo>
                  <a:lnTo>
                    <a:pt x="603" y="9581"/>
                  </a:lnTo>
                  <a:lnTo>
                    <a:pt x="595" y="9555"/>
                  </a:lnTo>
                  <a:lnTo>
                    <a:pt x="587" y="9530"/>
                  </a:lnTo>
                  <a:lnTo>
                    <a:pt x="581" y="9505"/>
                  </a:lnTo>
                  <a:lnTo>
                    <a:pt x="575" y="9481"/>
                  </a:lnTo>
                  <a:lnTo>
                    <a:pt x="576" y="9459"/>
                  </a:lnTo>
                  <a:lnTo>
                    <a:pt x="577" y="9438"/>
                  </a:lnTo>
                  <a:lnTo>
                    <a:pt x="578" y="9417"/>
                  </a:lnTo>
                  <a:lnTo>
                    <a:pt x="579" y="9395"/>
                  </a:lnTo>
                  <a:lnTo>
                    <a:pt x="580" y="9374"/>
                  </a:lnTo>
                  <a:lnTo>
                    <a:pt x="581" y="9353"/>
                  </a:lnTo>
                  <a:lnTo>
                    <a:pt x="582" y="9332"/>
                  </a:lnTo>
                  <a:lnTo>
                    <a:pt x="584" y="9311"/>
                  </a:lnTo>
                  <a:lnTo>
                    <a:pt x="568" y="9260"/>
                  </a:lnTo>
                  <a:lnTo>
                    <a:pt x="552" y="9208"/>
                  </a:lnTo>
                  <a:lnTo>
                    <a:pt x="536" y="9157"/>
                  </a:lnTo>
                  <a:lnTo>
                    <a:pt x="520" y="9106"/>
                  </a:lnTo>
                  <a:lnTo>
                    <a:pt x="504" y="9055"/>
                  </a:lnTo>
                  <a:lnTo>
                    <a:pt x="488" y="9004"/>
                  </a:lnTo>
                  <a:lnTo>
                    <a:pt x="472" y="8952"/>
                  </a:lnTo>
                  <a:lnTo>
                    <a:pt x="456" y="8901"/>
                  </a:lnTo>
                  <a:lnTo>
                    <a:pt x="441" y="8850"/>
                  </a:lnTo>
                  <a:lnTo>
                    <a:pt x="425" y="8798"/>
                  </a:lnTo>
                  <a:lnTo>
                    <a:pt x="409" y="8747"/>
                  </a:lnTo>
                  <a:lnTo>
                    <a:pt x="393" y="8696"/>
                  </a:lnTo>
                  <a:lnTo>
                    <a:pt x="377" y="8645"/>
                  </a:lnTo>
                  <a:lnTo>
                    <a:pt x="361" y="8593"/>
                  </a:lnTo>
                  <a:lnTo>
                    <a:pt x="346" y="8542"/>
                  </a:lnTo>
                  <a:lnTo>
                    <a:pt x="330" y="8491"/>
                  </a:lnTo>
                  <a:lnTo>
                    <a:pt x="311" y="8428"/>
                  </a:lnTo>
                  <a:lnTo>
                    <a:pt x="294" y="8367"/>
                  </a:lnTo>
                  <a:lnTo>
                    <a:pt x="278" y="8304"/>
                  </a:lnTo>
                  <a:lnTo>
                    <a:pt x="262" y="8241"/>
                  </a:lnTo>
                  <a:lnTo>
                    <a:pt x="248" y="8178"/>
                  </a:lnTo>
                  <a:lnTo>
                    <a:pt x="234" y="8114"/>
                  </a:lnTo>
                  <a:lnTo>
                    <a:pt x="222" y="8050"/>
                  </a:lnTo>
                  <a:lnTo>
                    <a:pt x="211" y="7986"/>
                  </a:lnTo>
                  <a:lnTo>
                    <a:pt x="199" y="7921"/>
                  </a:lnTo>
                  <a:lnTo>
                    <a:pt x="189" y="7858"/>
                  </a:lnTo>
                  <a:lnTo>
                    <a:pt x="180" y="7793"/>
                  </a:lnTo>
                  <a:lnTo>
                    <a:pt x="170" y="7727"/>
                  </a:lnTo>
                  <a:lnTo>
                    <a:pt x="153" y="7596"/>
                  </a:lnTo>
                  <a:lnTo>
                    <a:pt x="137" y="7464"/>
                  </a:lnTo>
                  <a:lnTo>
                    <a:pt x="122" y="7331"/>
                  </a:lnTo>
                  <a:lnTo>
                    <a:pt x="107" y="7197"/>
                  </a:lnTo>
                  <a:lnTo>
                    <a:pt x="94" y="7063"/>
                  </a:lnTo>
                  <a:lnTo>
                    <a:pt x="78" y="6928"/>
                  </a:lnTo>
                  <a:lnTo>
                    <a:pt x="62" y="6792"/>
                  </a:lnTo>
                  <a:lnTo>
                    <a:pt x="44" y="6655"/>
                  </a:lnTo>
                  <a:lnTo>
                    <a:pt x="33" y="6586"/>
                  </a:lnTo>
                  <a:lnTo>
                    <a:pt x="23" y="6518"/>
                  </a:lnTo>
                  <a:lnTo>
                    <a:pt x="12" y="6449"/>
                  </a:lnTo>
                  <a:lnTo>
                    <a:pt x="0" y="6379"/>
                  </a:lnTo>
                  <a:lnTo>
                    <a:pt x="0" y="6307"/>
                  </a:lnTo>
                  <a:lnTo>
                    <a:pt x="0" y="6235"/>
                  </a:lnTo>
                  <a:lnTo>
                    <a:pt x="0" y="6162"/>
                  </a:lnTo>
                  <a:lnTo>
                    <a:pt x="0" y="6090"/>
                  </a:lnTo>
                  <a:lnTo>
                    <a:pt x="0" y="6017"/>
                  </a:lnTo>
                  <a:lnTo>
                    <a:pt x="0" y="5945"/>
                  </a:lnTo>
                  <a:lnTo>
                    <a:pt x="0" y="5872"/>
                  </a:lnTo>
                  <a:lnTo>
                    <a:pt x="0" y="5799"/>
                  </a:lnTo>
                  <a:lnTo>
                    <a:pt x="0" y="5727"/>
                  </a:lnTo>
                  <a:lnTo>
                    <a:pt x="0" y="5654"/>
                  </a:lnTo>
                  <a:lnTo>
                    <a:pt x="0" y="5582"/>
                  </a:lnTo>
                  <a:lnTo>
                    <a:pt x="0" y="5509"/>
                  </a:lnTo>
                  <a:lnTo>
                    <a:pt x="0" y="5437"/>
                  </a:lnTo>
                  <a:lnTo>
                    <a:pt x="0" y="5364"/>
                  </a:lnTo>
                  <a:lnTo>
                    <a:pt x="0" y="5292"/>
                  </a:lnTo>
                  <a:lnTo>
                    <a:pt x="0" y="5220"/>
                  </a:lnTo>
                  <a:lnTo>
                    <a:pt x="0" y="5123"/>
                  </a:lnTo>
                  <a:lnTo>
                    <a:pt x="1" y="5025"/>
                  </a:lnTo>
                  <a:lnTo>
                    <a:pt x="2" y="4926"/>
                  </a:lnTo>
                  <a:lnTo>
                    <a:pt x="3" y="4828"/>
                  </a:lnTo>
                  <a:lnTo>
                    <a:pt x="6" y="4729"/>
                  </a:lnTo>
                  <a:lnTo>
                    <a:pt x="10" y="4630"/>
                  </a:lnTo>
                  <a:lnTo>
                    <a:pt x="13" y="4531"/>
                  </a:lnTo>
                  <a:lnTo>
                    <a:pt x="18" y="4433"/>
                  </a:lnTo>
                  <a:lnTo>
                    <a:pt x="24" y="4335"/>
                  </a:lnTo>
                  <a:lnTo>
                    <a:pt x="31" y="4237"/>
                  </a:lnTo>
                  <a:lnTo>
                    <a:pt x="39" y="4140"/>
                  </a:lnTo>
                  <a:lnTo>
                    <a:pt x="49" y="4044"/>
                  </a:lnTo>
                  <a:lnTo>
                    <a:pt x="60" y="3949"/>
                  </a:lnTo>
                  <a:lnTo>
                    <a:pt x="72" y="3855"/>
                  </a:lnTo>
                  <a:lnTo>
                    <a:pt x="86" y="3763"/>
                  </a:lnTo>
                  <a:lnTo>
                    <a:pt x="102" y="3671"/>
                  </a:lnTo>
                  <a:lnTo>
                    <a:pt x="122" y="3559"/>
                  </a:lnTo>
                  <a:lnTo>
                    <a:pt x="142" y="3454"/>
                  </a:lnTo>
                  <a:lnTo>
                    <a:pt x="162" y="3354"/>
                  </a:lnTo>
                  <a:lnTo>
                    <a:pt x="182" y="3258"/>
                  </a:lnTo>
                  <a:lnTo>
                    <a:pt x="193" y="3212"/>
                  </a:lnTo>
                  <a:lnTo>
                    <a:pt x="203" y="3166"/>
                  </a:lnTo>
                  <a:lnTo>
                    <a:pt x="215" y="3122"/>
                  </a:lnTo>
                  <a:lnTo>
                    <a:pt x="227" y="3078"/>
                  </a:lnTo>
                  <a:lnTo>
                    <a:pt x="239" y="3035"/>
                  </a:lnTo>
                  <a:lnTo>
                    <a:pt x="253" y="2993"/>
                  </a:lnTo>
                  <a:lnTo>
                    <a:pt x="267" y="2951"/>
                  </a:lnTo>
                  <a:lnTo>
                    <a:pt x="283" y="2911"/>
                  </a:lnTo>
                  <a:lnTo>
                    <a:pt x="299" y="2870"/>
                  </a:lnTo>
                  <a:lnTo>
                    <a:pt x="316" y="2830"/>
                  </a:lnTo>
                  <a:lnTo>
                    <a:pt x="334" y="2790"/>
                  </a:lnTo>
                  <a:lnTo>
                    <a:pt x="353" y="2751"/>
                  </a:lnTo>
                  <a:lnTo>
                    <a:pt x="375" y="2711"/>
                  </a:lnTo>
                  <a:lnTo>
                    <a:pt x="396" y="2672"/>
                  </a:lnTo>
                  <a:lnTo>
                    <a:pt x="420" y="2634"/>
                  </a:lnTo>
                  <a:lnTo>
                    <a:pt x="445" y="2595"/>
                  </a:lnTo>
                  <a:lnTo>
                    <a:pt x="471" y="2556"/>
                  </a:lnTo>
                  <a:lnTo>
                    <a:pt x="500" y="2518"/>
                  </a:lnTo>
                  <a:lnTo>
                    <a:pt x="530" y="2478"/>
                  </a:lnTo>
                  <a:lnTo>
                    <a:pt x="562" y="2439"/>
                  </a:lnTo>
                  <a:lnTo>
                    <a:pt x="595" y="2399"/>
                  </a:lnTo>
                  <a:lnTo>
                    <a:pt x="631" y="2360"/>
                  </a:lnTo>
                  <a:lnTo>
                    <a:pt x="668" y="2320"/>
                  </a:lnTo>
                  <a:lnTo>
                    <a:pt x="709" y="2279"/>
                  </a:lnTo>
                  <a:lnTo>
                    <a:pt x="708" y="2268"/>
                  </a:lnTo>
                  <a:lnTo>
                    <a:pt x="708" y="2254"/>
                  </a:lnTo>
                  <a:lnTo>
                    <a:pt x="710" y="2235"/>
                  </a:lnTo>
                  <a:lnTo>
                    <a:pt x="712" y="2214"/>
                  </a:lnTo>
                  <a:lnTo>
                    <a:pt x="717" y="2191"/>
                  </a:lnTo>
                  <a:lnTo>
                    <a:pt x="723" y="2165"/>
                  </a:lnTo>
                  <a:lnTo>
                    <a:pt x="728" y="2140"/>
                  </a:lnTo>
                  <a:lnTo>
                    <a:pt x="735" y="2113"/>
                  </a:lnTo>
                  <a:lnTo>
                    <a:pt x="743" y="2086"/>
                  </a:lnTo>
                  <a:lnTo>
                    <a:pt x="750" y="2061"/>
                  </a:lnTo>
                  <a:lnTo>
                    <a:pt x="759" y="2037"/>
                  </a:lnTo>
                  <a:lnTo>
                    <a:pt x="766" y="2015"/>
                  </a:lnTo>
                  <a:lnTo>
                    <a:pt x="775" y="1996"/>
                  </a:lnTo>
                  <a:lnTo>
                    <a:pt x="782" y="1980"/>
                  </a:lnTo>
                  <a:lnTo>
                    <a:pt x="786" y="1973"/>
                  </a:lnTo>
                  <a:lnTo>
                    <a:pt x="790" y="1968"/>
                  </a:lnTo>
                  <a:lnTo>
                    <a:pt x="794" y="1964"/>
                  </a:lnTo>
                  <a:lnTo>
                    <a:pt x="797" y="1961"/>
                  </a:lnTo>
                  <a:lnTo>
                    <a:pt x="804" y="1955"/>
                  </a:lnTo>
                  <a:lnTo>
                    <a:pt x="812" y="1952"/>
                  </a:lnTo>
                  <a:lnTo>
                    <a:pt x="818" y="1949"/>
                  </a:lnTo>
                  <a:lnTo>
                    <a:pt x="826" y="1948"/>
                  </a:lnTo>
                  <a:lnTo>
                    <a:pt x="840" y="1947"/>
                  </a:lnTo>
                  <a:lnTo>
                    <a:pt x="852" y="1947"/>
                  </a:lnTo>
                  <a:lnTo>
                    <a:pt x="859" y="1946"/>
                  </a:lnTo>
                  <a:lnTo>
                    <a:pt x="865" y="1946"/>
                  </a:lnTo>
                  <a:lnTo>
                    <a:pt x="871" y="1945"/>
                  </a:lnTo>
                  <a:lnTo>
                    <a:pt x="878" y="1943"/>
                  </a:lnTo>
                  <a:lnTo>
                    <a:pt x="883" y="1939"/>
                  </a:lnTo>
                  <a:lnTo>
                    <a:pt x="890" y="1936"/>
                  </a:lnTo>
                  <a:lnTo>
                    <a:pt x="895" y="1930"/>
                  </a:lnTo>
                  <a:lnTo>
                    <a:pt x="900" y="1923"/>
                  </a:lnTo>
                  <a:lnTo>
                    <a:pt x="904" y="1915"/>
                  </a:lnTo>
                  <a:lnTo>
                    <a:pt x="907" y="1904"/>
                  </a:lnTo>
                  <a:lnTo>
                    <a:pt x="909" y="1893"/>
                  </a:lnTo>
                  <a:lnTo>
                    <a:pt x="911" y="1878"/>
                  </a:lnTo>
                  <a:lnTo>
                    <a:pt x="912" y="1844"/>
                  </a:lnTo>
                  <a:lnTo>
                    <a:pt x="912" y="1803"/>
                  </a:lnTo>
                  <a:lnTo>
                    <a:pt x="910" y="1758"/>
                  </a:lnTo>
                  <a:lnTo>
                    <a:pt x="906" y="1708"/>
                  </a:lnTo>
                  <a:lnTo>
                    <a:pt x="901" y="1657"/>
                  </a:lnTo>
                  <a:lnTo>
                    <a:pt x="895" y="1603"/>
                  </a:lnTo>
                  <a:lnTo>
                    <a:pt x="881" y="1494"/>
                  </a:lnTo>
                  <a:lnTo>
                    <a:pt x="867" y="1393"/>
                  </a:lnTo>
                  <a:lnTo>
                    <a:pt x="853" y="1306"/>
                  </a:lnTo>
                  <a:lnTo>
                    <a:pt x="843" y="1244"/>
                  </a:lnTo>
                  <a:lnTo>
                    <a:pt x="839" y="1207"/>
                  </a:lnTo>
                  <a:lnTo>
                    <a:pt x="834" y="1169"/>
                  </a:lnTo>
                  <a:lnTo>
                    <a:pt x="832" y="1131"/>
                  </a:lnTo>
                  <a:lnTo>
                    <a:pt x="832" y="1092"/>
                  </a:lnTo>
                  <a:lnTo>
                    <a:pt x="832" y="1051"/>
                  </a:lnTo>
                  <a:lnTo>
                    <a:pt x="834" y="1011"/>
                  </a:lnTo>
                  <a:lnTo>
                    <a:pt x="837" y="969"/>
                  </a:lnTo>
                  <a:lnTo>
                    <a:pt x="842" y="928"/>
                  </a:lnTo>
                  <a:lnTo>
                    <a:pt x="847" y="885"/>
                  </a:lnTo>
                  <a:lnTo>
                    <a:pt x="853" y="842"/>
                  </a:lnTo>
                  <a:lnTo>
                    <a:pt x="861" y="800"/>
                  </a:lnTo>
                  <a:lnTo>
                    <a:pt x="869" y="758"/>
                  </a:lnTo>
                  <a:lnTo>
                    <a:pt x="879" y="716"/>
                  </a:lnTo>
                  <a:lnTo>
                    <a:pt x="890" y="674"/>
                  </a:lnTo>
                  <a:lnTo>
                    <a:pt x="901" y="633"/>
                  </a:lnTo>
                  <a:lnTo>
                    <a:pt x="913" y="592"/>
                  </a:lnTo>
                  <a:lnTo>
                    <a:pt x="926" y="552"/>
                  </a:lnTo>
                  <a:lnTo>
                    <a:pt x="940" y="512"/>
                  </a:lnTo>
                  <a:lnTo>
                    <a:pt x="954" y="474"/>
                  </a:lnTo>
                  <a:lnTo>
                    <a:pt x="969" y="437"/>
                  </a:lnTo>
                  <a:lnTo>
                    <a:pt x="985" y="400"/>
                  </a:lnTo>
                  <a:lnTo>
                    <a:pt x="1001" y="365"/>
                  </a:lnTo>
                  <a:lnTo>
                    <a:pt x="1017" y="331"/>
                  </a:lnTo>
                  <a:lnTo>
                    <a:pt x="1035" y="299"/>
                  </a:lnTo>
                  <a:lnTo>
                    <a:pt x="1052" y="269"/>
                  </a:lnTo>
                  <a:lnTo>
                    <a:pt x="1070" y="241"/>
                  </a:lnTo>
                  <a:lnTo>
                    <a:pt x="1089" y="214"/>
                  </a:lnTo>
                  <a:lnTo>
                    <a:pt x="1107" y="189"/>
                  </a:lnTo>
                  <a:lnTo>
                    <a:pt x="1126" y="166"/>
                  </a:lnTo>
                  <a:lnTo>
                    <a:pt x="1145" y="146"/>
                  </a:lnTo>
                  <a:lnTo>
                    <a:pt x="1164" y="128"/>
                  </a:lnTo>
                  <a:lnTo>
                    <a:pt x="1183" y="113"/>
                  </a:lnTo>
                  <a:lnTo>
                    <a:pt x="1211" y="108"/>
                  </a:lnTo>
                  <a:lnTo>
                    <a:pt x="1240" y="103"/>
                  </a:lnTo>
                  <a:lnTo>
                    <a:pt x="1267" y="98"/>
                  </a:lnTo>
                  <a:lnTo>
                    <a:pt x="1296" y="94"/>
                  </a:lnTo>
                  <a:lnTo>
                    <a:pt x="1324" y="89"/>
                  </a:lnTo>
                  <a:lnTo>
                    <a:pt x="1352" y="84"/>
                  </a:lnTo>
                  <a:lnTo>
                    <a:pt x="1380" y="80"/>
                  </a:lnTo>
                  <a:lnTo>
                    <a:pt x="1409" y="75"/>
                  </a:lnTo>
                  <a:lnTo>
                    <a:pt x="1462" y="66"/>
                  </a:lnTo>
                  <a:lnTo>
                    <a:pt x="1514" y="56"/>
                  </a:lnTo>
                  <a:lnTo>
                    <a:pt x="1567" y="47"/>
                  </a:lnTo>
                  <a:lnTo>
                    <a:pt x="1621" y="37"/>
                  </a:lnTo>
                  <a:lnTo>
                    <a:pt x="1674" y="29"/>
                  </a:lnTo>
                  <a:lnTo>
                    <a:pt x="1727" y="19"/>
                  </a:lnTo>
                  <a:lnTo>
                    <a:pt x="1779" y="10"/>
                  </a:lnTo>
                  <a:lnTo>
                    <a:pt x="1832" y="0"/>
                  </a:lnTo>
                  <a:lnTo>
                    <a:pt x="1893" y="13"/>
                  </a:lnTo>
                  <a:lnTo>
                    <a:pt x="1956" y="29"/>
                  </a:lnTo>
                  <a:lnTo>
                    <a:pt x="2023" y="47"/>
                  </a:lnTo>
                  <a:lnTo>
                    <a:pt x="2091" y="67"/>
                  </a:lnTo>
                  <a:lnTo>
                    <a:pt x="2160" y="91"/>
                  </a:lnTo>
                  <a:lnTo>
                    <a:pt x="2230" y="116"/>
                  </a:lnTo>
                  <a:lnTo>
                    <a:pt x="2265" y="130"/>
                  </a:lnTo>
                  <a:lnTo>
                    <a:pt x="2300" y="144"/>
                  </a:lnTo>
                  <a:lnTo>
                    <a:pt x="2334" y="159"/>
                  </a:lnTo>
                  <a:lnTo>
                    <a:pt x="2368" y="174"/>
                  </a:lnTo>
                  <a:lnTo>
                    <a:pt x="2401" y="190"/>
                  </a:lnTo>
                  <a:lnTo>
                    <a:pt x="2434" y="206"/>
                  </a:lnTo>
                  <a:lnTo>
                    <a:pt x="2466" y="222"/>
                  </a:lnTo>
                  <a:lnTo>
                    <a:pt x="2496" y="239"/>
                  </a:lnTo>
                  <a:lnTo>
                    <a:pt x="2526" y="257"/>
                  </a:lnTo>
                  <a:lnTo>
                    <a:pt x="2556" y="274"/>
                  </a:lnTo>
                  <a:lnTo>
                    <a:pt x="2584" y="292"/>
                  </a:lnTo>
                  <a:lnTo>
                    <a:pt x="2610" y="311"/>
                  </a:lnTo>
                  <a:lnTo>
                    <a:pt x="2635" y="330"/>
                  </a:lnTo>
                  <a:lnTo>
                    <a:pt x="2659" y="349"/>
                  </a:lnTo>
                  <a:lnTo>
                    <a:pt x="2682" y="368"/>
                  </a:lnTo>
                  <a:lnTo>
                    <a:pt x="2702" y="389"/>
                  </a:lnTo>
                  <a:lnTo>
                    <a:pt x="2721" y="409"/>
                  </a:lnTo>
                  <a:lnTo>
                    <a:pt x="2737" y="429"/>
                  </a:lnTo>
                  <a:lnTo>
                    <a:pt x="2752" y="449"/>
                  </a:lnTo>
                  <a:lnTo>
                    <a:pt x="2765" y="471"/>
                  </a:lnTo>
                  <a:lnTo>
                    <a:pt x="2777" y="494"/>
                  </a:lnTo>
                  <a:lnTo>
                    <a:pt x="2787" y="518"/>
                  </a:lnTo>
                  <a:lnTo>
                    <a:pt x="2795" y="542"/>
                  </a:lnTo>
                  <a:lnTo>
                    <a:pt x="2803" y="567"/>
                  </a:lnTo>
                  <a:lnTo>
                    <a:pt x="2809" y="590"/>
                  </a:lnTo>
                  <a:lnTo>
                    <a:pt x="2813" y="615"/>
                  </a:lnTo>
                  <a:lnTo>
                    <a:pt x="2817" y="640"/>
                  </a:lnTo>
                  <a:lnTo>
                    <a:pt x="2819" y="665"/>
                  </a:lnTo>
                  <a:lnTo>
                    <a:pt x="2820" y="690"/>
                  </a:lnTo>
                  <a:lnTo>
                    <a:pt x="2820" y="715"/>
                  </a:lnTo>
                  <a:lnTo>
                    <a:pt x="2819" y="740"/>
                  </a:lnTo>
                  <a:lnTo>
                    <a:pt x="2817" y="766"/>
                  </a:lnTo>
                  <a:lnTo>
                    <a:pt x="2815" y="791"/>
                  </a:lnTo>
                  <a:lnTo>
                    <a:pt x="2811" y="817"/>
                  </a:lnTo>
                  <a:lnTo>
                    <a:pt x="2807" y="842"/>
                  </a:lnTo>
                  <a:lnTo>
                    <a:pt x="2802" y="868"/>
                  </a:lnTo>
                  <a:lnTo>
                    <a:pt x="2791" y="919"/>
                  </a:lnTo>
                  <a:lnTo>
                    <a:pt x="2779" y="971"/>
                  </a:lnTo>
                  <a:lnTo>
                    <a:pt x="2767" y="1022"/>
                  </a:lnTo>
                  <a:lnTo>
                    <a:pt x="2753" y="1072"/>
                  </a:lnTo>
                  <a:lnTo>
                    <a:pt x="2740" y="1124"/>
                  </a:lnTo>
                  <a:lnTo>
                    <a:pt x="2727" y="1174"/>
                  </a:lnTo>
                  <a:lnTo>
                    <a:pt x="2717" y="1223"/>
                  </a:lnTo>
                  <a:lnTo>
                    <a:pt x="2708" y="1272"/>
                  </a:lnTo>
                  <a:lnTo>
                    <a:pt x="2673" y="1291"/>
                  </a:lnTo>
                  <a:lnTo>
                    <a:pt x="2638" y="1310"/>
                  </a:lnTo>
                  <a:lnTo>
                    <a:pt x="2603" y="1328"/>
                  </a:lnTo>
                  <a:lnTo>
                    <a:pt x="2567" y="1347"/>
                  </a:lnTo>
                  <a:lnTo>
                    <a:pt x="2584" y="1402"/>
                  </a:lnTo>
                  <a:lnTo>
                    <a:pt x="2600" y="1456"/>
                  </a:lnTo>
                  <a:lnTo>
                    <a:pt x="2617" y="1510"/>
                  </a:lnTo>
                  <a:lnTo>
                    <a:pt x="2633" y="1564"/>
                  </a:lnTo>
                  <a:lnTo>
                    <a:pt x="2650" y="1619"/>
                  </a:lnTo>
                  <a:lnTo>
                    <a:pt x="2667" y="1673"/>
                  </a:lnTo>
                  <a:lnTo>
                    <a:pt x="2683" y="1727"/>
                  </a:lnTo>
                  <a:lnTo>
                    <a:pt x="2700" y="1782"/>
                  </a:lnTo>
                  <a:lnTo>
                    <a:pt x="2661" y="1800"/>
                  </a:lnTo>
                  <a:lnTo>
                    <a:pt x="2623" y="1819"/>
                  </a:lnTo>
                  <a:lnTo>
                    <a:pt x="2586" y="1838"/>
                  </a:lnTo>
                  <a:lnTo>
                    <a:pt x="2549" y="1856"/>
                  </a:lnTo>
                  <a:lnTo>
                    <a:pt x="2553" y="1895"/>
                  </a:lnTo>
                  <a:lnTo>
                    <a:pt x="2557" y="1932"/>
                  </a:lnTo>
                  <a:lnTo>
                    <a:pt x="2562" y="1969"/>
                  </a:lnTo>
                  <a:lnTo>
                    <a:pt x="2567" y="2008"/>
                  </a:lnTo>
                  <a:lnTo>
                    <a:pt x="2541" y="2014"/>
                  </a:lnTo>
                  <a:lnTo>
                    <a:pt x="2516" y="2021"/>
                  </a:lnTo>
                  <a:lnTo>
                    <a:pt x="2490" y="2029"/>
                  </a:lnTo>
                  <a:lnTo>
                    <a:pt x="2463" y="2035"/>
                  </a:lnTo>
                  <a:lnTo>
                    <a:pt x="2471" y="2064"/>
                  </a:lnTo>
                  <a:lnTo>
                    <a:pt x="2477" y="2092"/>
                  </a:lnTo>
                  <a:lnTo>
                    <a:pt x="2485" y="2120"/>
                  </a:lnTo>
                  <a:lnTo>
                    <a:pt x="2491" y="2149"/>
                  </a:lnTo>
                  <a:lnTo>
                    <a:pt x="2478" y="2151"/>
                  </a:lnTo>
                  <a:lnTo>
                    <a:pt x="2467" y="2156"/>
                  </a:lnTo>
                  <a:lnTo>
                    <a:pt x="2455" y="2160"/>
                  </a:lnTo>
                  <a:lnTo>
                    <a:pt x="2445" y="2165"/>
                  </a:lnTo>
                  <a:lnTo>
                    <a:pt x="2436" y="2170"/>
                  </a:lnTo>
                  <a:lnTo>
                    <a:pt x="2426" y="2177"/>
                  </a:lnTo>
                  <a:lnTo>
                    <a:pt x="2419" y="2183"/>
                  </a:lnTo>
                  <a:lnTo>
                    <a:pt x="2410" y="2191"/>
                  </a:lnTo>
                  <a:lnTo>
                    <a:pt x="2404" y="2198"/>
                  </a:lnTo>
                  <a:lnTo>
                    <a:pt x="2397" y="2207"/>
                  </a:lnTo>
                  <a:lnTo>
                    <a:pt x="2392" y="2215"/>
                  </a:lnTo>
                  <a:lnTo>
                    <a:pt x="2387" y="2225"/>
                  </a:lnTo>
                  <a:lnTo>
                    <a:pt x="2377" y="2244"/>
                  </a:lnTo>
                  <a:lnTo>
                    <a:pt x="2370" y="2265"/>
                  </a:lnTo>
                  <a:lnTo>
                    <a:pt x="2363" y="2288"/>
                  </a:lnTo>
                  <a:lnTo>
                    <a:pt x="2358" y="2311"/>
                  </a:lnTo>
                  <a:lnTo>
                    <a:pt x="2354" y="2334"/>
                  </a:lnTo>
                  <a:lnTo>
                    <a:pt x="2350" y="2359"/>
                  </a:lnTo>
                  <a:lnTo>
                    <a:pt x="2342" y="2409"/>
                  </a:lnTo>
                  <a:lnTo>
                    <a:pt x="2331" y="2459"/>
                  </a:lnTo>
                  <a:lnTo>
                    <a:pt x="2314" y="2457"/>
                  </a:lnTo>
                  <a:lnTo>
                    <a:pt x="2273" y="2448"/>
                  </a:lnTo>
                  <a:lnTo>
                    <a:pt x="2214" y="2437"/>
                  </a:lnTo>
                  <a:lnTo>
                    <a:pt x="2145" y="2423"/>
                  </a:lnTo>
                  <a:lnTo>
                    <a:pt x="2109" y="2416"/>
                  </a:lnTo>
                  <a:lnTo>
                    <a:pt x="2073" y="2410"/>
                  </a:lnTo>
                  <a:lnTo>
                    <a:pt x="2038" y="2405"/>
                  </a:lnTo>
                  <a:lnTo>
                    <a:pt x="2005" y="2401"/>
                  </a:lnTo>
                  <a:lnTo>
                    <a:pt x="1974" y="2398"/>
                  </a:lnTo>
                  <a:lnTo>
                    <a:pt x="1947" y="2397"/>
                  </a:lnTo>
                  <a:lnTo>
                    <a:pt x="1936" y="2398"/>
                  </a:lnTo>
                  <a:lnTo>
                    <a:pt x="1925" y="2399"/>
                  </a:lnTo>
                  <a:lnTo>
                    <a:pt x="1915" y="2401"/>
                  </a:lnTo>
                  <a:lnTo>
                    <a:pt x="1908" y="2403"/>
                  </a:lnTo>
                  <a:lnTo>
                    <a:pt x="1898" y="2407"/>
                  </a:lnTo>
                  <a:lnTo>
                    <a:pt x="1890" y="2412"/>
                  </a:lnTo>
                  <a:lnTo>
                    <a:pt x="1881" y="2420"/>
                  </a:lnTo>
                  <a:lnTo>
                    <a:pt x="1874" y="2427"/>
                  </a:lnTo>
                  <a:lnTo>
                    <a:pt x="1866" y="2436"/>
                  </a:lnTo>
                  <a:lnTo>
                    <a:pt x="1859" y="2445"/>
                  </a:lnTo>
                  <a:lnTo>
                    <a:pt x="1852" y="2456"/>
                  </a:lnTo>
                  <a:lnTo>
                    <a:pt x="1846" y="2467"/>
                  </a:lnTo>
                  <a:lnTo>
                    <a:pt x="1840" y="2479"/>
                  </a:lnTo>
                  <a:lnTo>
                    <a:pt x="1835" y="2492"/>
                  </a:lnTo>
                  <a:lnTo>
                    <a:pt x="1829" y="2505"/>
                  </a:lnTo>
                  <a:lnTo>
                    <a:pt x="1825" y="2519"/>
                  </a:lnTo>
                  <a:lnTo>
                    <a:pt x="1816" y="2549"/>
                  </a:lnTo>
                  <a:lnTo>
                    <a:pt x="1810" y="2579"/>
                  </a:lnTo>
                  <a:lnTo>
                    <a:pt x="1805" y="2611"/>
                  </a:lnTo>
                  <a:lnTo>
                    <a:pt x="1802" y="2644"/>
                  </a:lnTo>
                  <a:lnTo>
                    <a:pt x="1800" y="2677"/>
                  </a:lnTo>
                  <a:lnTo>
                    <a:pt x="1800" y="2709"/>
                  </a:lnTo>
                  <a:lnTo>
                    <a:pt x="1803" y="2741"/>
                  </a:lnTo>
                  <a:lnTo>
                    <a:pt x="1806" y="2771"/>
                  </a:lnTo>
                  <a:lnTo>
                    <a:pt x="1811" y="2800"/>
                  </a:lnTo>
                  <a:lnTo>
                    <a:pt x="1817" y="2825"/>
                  </a:lnTo>
                  <a:lnTo>
                    <a:pt x="1865" y="2895"/>
                  </a:lnTo>
                  <a:lnTo>
                    <a:pt x="1912" y="2963"/>
                  </a:lnTo>
                  <a:lnTo>
                    <a:pt x="1959" y="3032"/>
                  </a:lnTo>
                  <a:lnTo>
                    <a:pt x="2004" y="3102"/>
                  </a:lnTo>
                  <a:lnTo>
                    <a:pt x="2046" y="3174"/>
                  </a:lnTo>
                  <a:lnTo>
                    <a:pt x="2089" y="3245"/>
                  </a:lnTo>
                  <a:lnTo>
                    <a:pt x="2130" y="3319"/>
                  </a:lnTo>
                  <a:lnTo>
                    <a:pt x="2172" y="3393"/>
                  </a:lnTo>
                  <a:lnTo>
                    <a:pt x="2211" y="3469"/>
                  </a:lnTo>
                  <a:lnTo>
                    <a:pt x="2250" y="3546"/>
                  </a:lnTo>
                  <a:lnTo>
                    <a:pt x="2288" y="3626"/>
                  </a:lnTo>
                  <a:lnTo>
                    <a:pt x="2325" y="3708"/>
                  </a:lnTo>
                  <a:lnTo>
                    <a:pt x="2361" y="3792"/>
                  </a:lnTo>
                  <a:lnTo>
                    <a:pt x="2397" y="3879"/>
                  </a:lnTo>
                  <a:lnTo>
                    <a:pt x="2433" y="3968"/>
                  </a:lnTo>
                  <a:lnTo>
                    <a:pt x="2468" y="4061"/>
                  </a:lnTo>
                  <a:lnTo>
                    <a:pt x="2495" y="4068"/>
                  </a:lnTo>
                  <a:lnTo>
                    <a:pt x="2522" y="4078"/>
                  </a:lnTo>
                  <a:lnTo>
                    <a:pt x="2547" y="4089"/>
                  </a:lnTo>
                  <a:lnTo>
                    <a:pt x="2571" y="4101"/>
                  </a:lnTo>
                  <a:lnTo>
                    <a:pt x="2594" y="4115"/>
                  </a:lnTo>
                  <a:lnTo>
                    <a:pt x="2617" y="4131"/>
                  </a:lnTo>
                  <a:lnTo>
                    <a:pt x="2638" y="4148"/>
                  </a:lnTo>
                  <a:lnTo>
                    <a:pt x="2658" y="4166"/>
                  </a:lnTo>
                  <a:lnTo>
                    <a:pt x="2677" y="4185"/>
                  </a:lnTo>
                  <a:lnTo>
                    <a:pt x="2696" y="4206"/>
                  </a:lnTo>
                  <a:lnTo>
                    <a:pt x="2715" y="4227"/>
                  </a:lnTo>
                  <a:lnTo>
                    <a:pt x="2732" y="4248"/>
                  </a:lnTo>
                  <a:lnTo>
                    <a:pt x="2749" y="4271"/>
                  </a:lnTo>
                  <a:lnTo>
                    <a:pt x="2766" y="4294"/>
                  </a:lnTo>
                  <a:lnTo>
                    <a:pt x="2782" y="4318"/>
                  </a:lnTo>
                  <a:lnTo>
                    <a:pt x="2798" y="4342"/>
                  </a:lnTo>
                  <a:lnTo>
                    <a:pt x="2828" y="4391"/>
                  </a:lnTo>
                  <a:lnTo>
                    <a:pt x="2859" y="4439"/>
                  </a:lnTo>
                  <a:lnTo>
                    <a:pt x="2890" y="4488"/>
                  </a:lnTo>
                  <a:lnTo>
                    <a:pt x="2922" y="4535"/>
                  </a:lnTo>
                  <a:lnTo>
                    <a:pt x="2939" y="4557"/>
                  </a:lnTo>
                  <a:lnTo>
                    <a:pt x="2955" y="4580"/>
                  </a:lnTo>
                  <a:lnTo>
                    <a:pt x="2973" y="4601"/>
                  </a:lnTo>
                  <a:lnTo>
                    <a:pt x="2991" y="4621"/>
                  </a:lnTo>
                  <a:lnTo>
                    <a:pt x="3009" y="4640"/>
                  </a:lnTo>
                  <a:lnTo>
                    <a:pt x="3028" y="4659"/>
                  </a:lnTo>
                  <a:lnTo>
                    <a:pt x="3049" y="4676"/>
                  </a:lnTo>
                  <a:lnTo>
                    <a:pt x="3070" y="4691"/>
                  </a:lnTo>
                  <a:lnTo>
                    <a:pt x="3111" y="4687"/>
                  </a:lnTo>
                  <a:lnTo>
                    <a:pt x="3152" y="4683"/>
                  </a:lnTo>
                  <a:lnTo>
                    <a:pt x="3193" y="4679"/>
                  </a:lnTo>
                  <a:lnTo>
                    <a:pt x="3235" y="4673"/>
                  </a:lnTo>
                  <a:lnTo>
                    <a:pt x="3275" y="4669"/>
                  </a:lnTo>
                  <a:lnTo>
                    <a:pt x="3317" y="4664"/>
                  </a:lnTo>
                  <a:lnTo>
                    <a:pt x="3358" y="4659"/>
                  </a:lnTo>
                  <a:lnTo>
                    <a:pt x="3400" y="4654"/>
                  </a:lnTo>
                  <a:lnTo>
                    <a:pt x="3425" y="4663"/>
                  </a:lnTo>
                  <a:lnTo>
                    <a:pt x="3449" y="4673"/>
                  </a:lnTo>
                  <a:lnTo>
                    <a:pt x="3470" y="4684"/>
                  </a:lnTo>
                  <a:lnTo>
                    <a:pt x="3490" y="4697"/>
                  </a:lnTo>
                  <a:lnTo>
                    <a:pt x="3509" y="4709"/>
                  </a:lnTo>
                  <a:lnTo>
                    <a:pt x="3526" y="4723"/>
                  </a:lnTo>
                  <a:lnTo>
                    <a:pt x="3543" y="4738"/>
                  </a:lnTo>
                  <a:lnTo>
                    <a:pt x="3559" y="4753"/>
                  </a:lnTo>
                  <a:lnTo>
                    <a:pt x="3590" y="4784"/>
                  </a:lnTo>
                  <a:lnTo>
                    <a:pt x="3621" y="4815"/>
                  </a:lnTo>
                  <a:lnTo>
                    <a:pt x="3637" y="4830"/>
                  </a:lnTo>
                  <a:lnTo>
                    <a:pt x="3654" y="4844"/>
                  </a:lnTo>
                  <a:lnTo>
                    <a:pt x="3672" y="4857"/>
                  </a:lnTo>
                  <a:lnTo>
                    <a:pt x="3691" y="4870"/>
                  </a:lnTo>
                  <a:lnTo>
                    <a:pt x="3706" y="4878"/>
                  </a:lnTo>
                  <a:lnTo>
                    <a:pt x="3725" y="4885"/>
                  </a:lnTo>
                  <a:lnTo>
                    <a:pt x="3750" y="4893"/>
                  </a:lnTo>
                  <a:lnTo>
                    <a:pt x="3778" y="4899"/>
                  </a:lnTo>
                  <a:lnTo>
                    <a:pt x="3841" y="4914"/>
                  </a:lnTo>
                  <a:lnTo>
                    <a:pt x="3913" y="4927"/>
                  </a:lnTo>
                  <a:lnTo>
                    <a:pt x="3985" y="4938"/>
                  </a:lnTo>
                  <a:lnTo>
                    <a:pt x="4051" y="4949"/>
                  </a:lnTo>
                  <a:lnTo>
                    <a:pt x="4106" y="4959"/>
                  </a:lnTo>
                  <a:lnTo>
                    <a:pt x="4144" y="4965"/>
                  </a:lnTo>
                  <a:lnTo>
                    <a:pt x="4161" y="4968"/>
                  </a:lnTo>
                  <a:lnTo>
                    <a:pt x="4178" y="4970"/>
                  </a:lnTo>
                  <a:lnTo>
                    <a:pt x="4195" y="4972"/>
                  </a:lnTo>
                  <a:lnTo>
                    <a:pt x="4213" y="4975"/>
                  </a:lnTo>
                  <a:lnTo>
                    <a:pt x="4249" y="4976"/>
                  </a:lnTo>
                  <a:lnTo>
                    <a:pt x="4286" y="4975"/>
                  </a:lnTo>
                  <a:lnTo>
                    <a:pt x="4324" y="4971"/>
                  </a:lnTo>
                  <a:lnTo>
                    <a:pt x="4363" y="4968"/>
                  </a:lnTo>
                  <a:lnTo>
                    <a:pt x="4402" y="4963"/>
                  </a:lnTo>
                  <a:lnTo>
                    <a:pt x="4442" y="4957"/>
                  </a:lnTo>
                  <a:lnTo>
                    <a:pt x="4520" y="4942"/>
                  </a:lnTo>
                  <a:lnTo>
                    <a:pt x="4597" y="4927"/>
                  </a:lnTo>
                  <a:lnTo>
                    <a:pt x="4669" y="4912"/>
                  </a:lnTo>
                  <a:lnTo>
                    <a:pt x="4737" y="4899"/>
                  </a:lnTo>
                  <a:lnTo>
                    <a:pt x="4822" y="4905"/>
                  </a:lnTo>
                  <a:lnTo>
                    <a:pt x="4907" y="4911"/>
                  </a:lnTo>
                  <a:lnTo>
                    <a:pt x="4992" y="4917"/>
                  </a:lnTo>
                  <a:lnTo>
                    <a:pt x="5076" y="4923"/>
                  </a:lnTo>
                  <a:lnTo>
                    <a:pt x="5161" y="4929"/>
                  </a:lnTo>
                  <a:lnTo>
                    <a:pt x="5246" y="4935"/>
                  </a:lnTo>
                  <a:lnTo>
                    <a:pt x="5330" y="4941"/>
                  </a:lnTo>
                  <a:lnTo>
                    <a:pt x="5415" y="4947"/>
                  </a:lnTo>
                  <a:lnTo>
                    <a:pt x="5469" y="4899"/>
                  </a:lnTo>
                  <a:lnTo>
                    <a:pt x="5524" y="4852"/>
                  </a:lnTo>
                  <a:lnTo>
                    <a:pt x="5578" y="4805"/>
                  </a:lnTo>
                  <a:lnTo>
                    <a:pt x="5631" y="4758"/>
                  </a:lnTo>
                  <a:lnTo>
                    <a:pt x="5685" y="4710"/>
                  </a:lnTo>
                  <a:lnTo>
                    <a:pt x="5740" y="4664"/>
                  </a:lnTo>
                  <a:lnTo>
                    <a:pt x="5794" y="4617"/>
                  </a:lnTo>
                  <a:lnTo>
                    <a:pt x="5848" y="4569"/>
                  </a:lnTo>
                  <a:lnTo>
                    <a:pt x="5941" y="4564"/>
                  </a:lnTo>
                  <a:lnTo>
                    <a:pt x="6026" y="4560"/>
                  </a:lnTo>
                  <a:lnTo>
                    <a:pt x="6104" y="4560"/>
                  </a:lnTo>
                  <a:lnTo>
                    <a:pt x="6176" y="4561"/>
                  </a:lnTo>
                  <a:lnTo>
                    <a:pt x="6241" y="4566"/>
                  </a:lnTo>
                  <a:lnTo>
                    <a:pt x="6299" y="4571"/>
                  </a:lnTo>
                  <a:lnTo>
                    <a:pt x="6353" y="4577"/>
                  </a:lnTo>
                  <a:lnTo>
                    <a:pt x="6399" y="4586"/>
                  </a:lnTo>
                  <a:lnTo>
                    <a:pt x="6441" y="4595"/>
                  </a:lnTo>
                  <a:lnTo>
                    <a:pt x="6476" y="4605"/>
                  </a:lnTo>
                  <a:lnTo>
                    <a:pt x="6507" y="4617"/>
                  </a:lnTo>
                  <a:lnTo>
                    <a:pt x="6531" y="4628"/>
                  </a:lnTo>
                  <a:lnTo>
                    <a:pt x="6551" y="4640"/>
                  </a:lnTo>
                  <a:lnTo>
                    <a:pt x="6565" y="4653"/>
                  </a:lnTo>
                  <a:lnTo>
                    <a:pt x="6575" y="4665"/>
                  </a:lnTo>
                  <a:lnTo>
                    <a:pt x="6580" y="4677"/>
                  </a:lnTo>
                  <a:lnTo>
                    <a:pt x="6581" y="4689"/>
                  </a:lnTo>
                  <a:lnTo>
                    <a:pt x="6577" y="4700"/>
                  </a:lnTo>
                  <a:lnTo>
                    <a:pt x="6570" y="4710"/>
                  </a:lnTo>
                  <a:lnTo>
                    <a:pt x="6558" y="4720"/>
                  </a:lnTo>
                  <a:lnTo>
                    <a:pt x="6542" y="4728"/>
                  </a:lnTo>
                  <a:lnTo>
                    <a:pt x="6523" y="4735"/>
                  </a:lnTo>
                  <a:lnTo>
                    <a:pt x="6500" y="4740"/>
                  </a:lnTo>
                  <a:lnTo>
                    <a:pt x="6473" y="4744"/>
                  </a:lnTo>
                  <a:lnTo>
                    <a:pt x="6443" y="4745"/>
                  </a:lnTo>
                  <a:lnTo>
                    <a:pt x="6411" y="4744"/>
                  </a:lnTo>
                  <a:lnTo>
                    <a:pt x="6375" y="4740"/>
                  </a:lnTo>
                  <a:lnTo>
                    <a:pt x="6337" y="4735"/>
                  </a:lnTo>
                  <a:lnTo>
                    <a:pt x="6296" y="4726"/>
                  </a:lnTo>
                  <a:lnTo>
                    <a:pt x="6253" y="4715"/>
                  </a:lnTo>
                  <a:lnTo>
                    <a:pt x="6207" y="4701"/>
                  </a:lnTo>
                  <a:lnTo>
                    <a:pt x="6159" y="4683"/>
                  </a:lnTo>
                  <a:lnTo>
                    <a:pt x="6271" y="4680"/>
                  </a:lnTo>
                  <a:lnTo>
                    <a:pt x="6369" y="4674"/>
                  </a:lnTo>
                  <a:lnTo>
                    <a:pt x="6413" y="4672"/>
                  </a:lnTo>
                  <a:lnTo>
                    <a:pt x="6455" y="4670"/>
                  </a:lnTo>
                  <a:lnTo>
                    <a:pt x="6494" y="4669"/>
                  </a:lnTo>
                  <a:lnTo>
                    <a:pt x="6532" y="4669"/>
                  </a:lnTo>
                  <a:lnTo>
                    <a:pt x="6569" y="4669"/>
                  </a:lnTo>
                  <a:lnTo>
                    <a:pt x="6605" y="4671"/>
                  </a:lnTo>
                  <a:lnTo>
                    <a:pt x="6641" y="4675"/>
                  </a:lnTo>
                  <a:lnTo>
                    <a:pt x="6676" y="4681"/>
                  </a:lnTo>
                  <a:lnTo>
                    <a:pt x="6694" y="4685"/>
                  </a:lnTo>
                  <a:lnTo>
                    <a:pt x="6712" y="4689"/>
                  </a:lnTo>
                  <a:lnTo>
                    <a:pt x="6731" y="4693"/>
                  </a:lnTo>
                  <a:lnTo>
                    <a:pt x="6750" y="4699"/>
                  </a:lnTo>
                  <a:lnTo>
                    <a:pt x="6769" y="4705"/>
                  </a:lnTo>
                  <a:lnTo>
                    <a:pt x="6788" y="4712"/>
                  </a:lnTo>
                  <a:lnTo>
                    <a:pt x="6808" y="4720"/>
                  </a:lnTo>
                  <a:lnTo>
                    <a:pt x="6828" y="4728"/>
                  </a:lnTo>
                  <a:lnTo>
                    <a:pt x="6828" y="4732"/>
                  </a:lnTo>
                  <a:lnTo>
                    <a:pt x="6828" y="4736"/>
                  </a:lnTo>
                  <a:lnTo>
                    <a:pt x="6830" y="4740"/>
                  </a:lnTo>
                  <a:lnTo>
                    <a:pt x="6833" y="4746"/>
                  </a:lnTo>
                  <a:lnTo>
                    <a:pt x="6838" y="4758"/>
                  </a:lnTo>
                  <a:lnTo>
                    <a:pt x="6846" y="4772"/>
                  </a:lnTo>
                  <a:lnTo>
                    <a:pt x="6868" y="4804"/>
                  </a:lnTo>
                  <a:lnTo>
                    <a:pt x="6893" y="4839"/>
                  </a:lnTo>
                  <a:lnTo>
                    <a:pt x="6918" y="4875"/>
                  </a:lnTo>
                  <a:lnTo>
                    <a:pt x="6939" y="4905"/>
                  </a:lnTo>
                  <a:lnTo>
                    <a:pt x="6947" y="4920"/>
                  </a:lnTo>
                  <a:lnTo>
                    <a:pt x="6954" y="4932"/>
                  </a:lnTo>
                  <a:lnTo>
                    <a:pt x="6956" y="4937"/>
                  </a:lnTo>
                  <a:lnTo>
                    <a:pt x="6957" y="4943"/>
                  </a:lnTo>
                  <a:lnTo>
                    <a:pt x="6958" y="4947"/>
                  </a:lnTo>
                  <a:lnTo>
                    <a:pt x="6958" y="4950"/>
                  </a:lnTo>
                  <a:lnTo>
                    <a:pt x="6949" y="4949"/>
                  </a:lnTo>
                  <a:lnTo>
                    <a:pt x="6940" y="4947"/>
                  </a:lnTo>
                  <a:lnTo>
                    <a:pt x="6933" y="4943"/>
                  </a:lnTo>
                  <a:lnTo>
                    <a:pt x="6925" y="4937"/>
                  </a:lnTo>
                  <a:lnTo>
                    <a:pt x="6911" y="4925"/>
                  </a:lnTo>
                  <a:lnTo>
                    <a:pt x="6897" y="4911"/>
                  </a:lnTo>
                  <a:lnTo>
                    <a:pt x="6885" y="4896"/>
                  </a:lnTo>
                  <a:lnTo>
                    <a:pt x="6870" y="4883"/>
                  </a:lnTo>
                  <a:lnTo>
                    <a:pt x="6862" y="4878"/>
                  </a:lnTo>
                  <a:lnTo>
                    <a:pt x="6855" y="4875"/>
                  </a:lnTo>
                  <a:lnTo>
                    <a:pt x="6846" y="4871"/>
                  </a:lnTo>
                  <a:lnTo>
                    <a:pt x="6837" y="4870"/>
                  </a:lnTo>
                  <a:lnTo>
                    <a:pt x="6816" y="4865"/>
                  </a:lnTo>
                  <a:lnTo>
                    <a:pt x="6794" y="4861"/>
                  </a:lnTo>
                  <a:lnTo>
                    <a:pt x="6771" y="4857"/>
                  </a:lnTo>
                  <a:lnTo>
                    <a:pt x="6746" y="4854"/>
                  </a:lnTo>
                  <a:lnTo>
                    <a:pt x="6722" y="4853"/>
                  </a:lnTo>
                  <a:lnTo>
                    <a:pt x="6696" y="4852"/>
                  </a:lnTo>
                  <a:lnTo>
                    <a:pt x="6671" y="4852"/>
                  </a:lnTo>
                  <a:lnTo>
                    <a:pt x="6644" y="4853"/>
                  </a:lnTo>
                  <a:lnTo>
                    <a:pt x="6592" y="4856"/>
                  </a:lnTo>
                  <a:lnTo>
                    <a:pt x="6542" y="4861"/>
                  </a:lnTo>
                  <a:lnTo>
                    <a:pt x="6494" y="4865"/>
                  </a:lnTo>
                  <a:lnTo>
                    <a:pt x="6451" y="4870"/>
                  </a:lnTo>
                  <a:lnTo>
                    <a:pt x="6451" y="4876"/>
                  </a:lnTo>
                  <a:lnTo>
                    <a:pt x="6451" y="4880"/>
                  </a:lnTo>
                  <a:lnTo>
                    <a:pt x="6493" y="4880"/>
                  </a:lnTo>
                  <a:lnTo>
                    <a:pt x="6535" y="4880"/>
                  </a:lnTo>
                  <a:lnTo>
                    <a:pt x="6575" y="4881"/>
                  </a:lnTo>
                  <a:lnTo>
                    <a:pt x="6613" y="4883"/>
                  </a:lnTo>
                  <a:lnTo>
                    <a:pt x="6651" y="4886"/>
                  </a:lnTo>
                  <a:lnTo>
                    <a:pt x="6686" y="4892"/>
                  </a:lnTo>
                  <a:lnTo>
                    <a:pt x="6720" y="4897"/>
                  </a:lnTo>
                  <a:lnTo>
                    <a:pt x="6753" y="4904"/>
                  </a:lnTo>
                  <a:lnTo>
                    <a:pt x="6784" y="4913"/>
                  </a:lnTo>
                  <a:lnTo>
                    <a:pt x="6813" y="4923"/>
                  </a:lnTo>
                  <a:lnTo>
                    <a:pt x="6827" y="4929"/>
                  </a:lnTo>
                  <a:lnTo>
                    <a:pt x="6841" y="4935"/>
                  </a:lnTo>
                  <a:lnTo>
                    <a:pt x="6855" y="4942"/>
                  </a:lnTo>
                  <a:lnTo>
                    <a:pt x="6868" y="4949"/>
                  </a:lnTo>
                  <a:lnTo>
                    <a:pt x="6880" y="4957"/>
                  </a:lnTo>
                  <a:lnTo>
                    <a:pt x="6893" y="4964"/>
                  </a:lnTo>
                  <a:lnTo>
                    <a:pt x="6905" y="4972"/>
                  </a:lnTo>
                  <a:lnTo>
                    <a:pt x="6917" y="4981"/>
                  </a:lnTo>
                  <a:lnTo>
                    <a:pt x="6928" y="4991"/>
                  </a:lnTo>
                  <a:lnTo>
                    <a:pt x="6939" y="5000"/>
                  </a:lnTo>
                  <a:lnTo>
                    <a:pt x="6949" y="5011"/>
                  </a:lnTo>
                  <a:lnTo>
                    <a:pt x="6959" y="5023"/>
                  </a:lnTo>
                  <a:lnTo>
                    <a:pt x="6957" y="5052"/>
                  </a:lnTo>
                  <a:lnTo>
                    <a:pt x="6955" y="5083"/>
                  </a:lnTo>
                  <a:lnTo>
                    <a:pt x="6953" y="5114"/>
                  </a:lnTo>
                  <a:lnTo>
                    <a:pt x="6950" y="5145"/>
                  </a:lnTo>
                  <a:close/>
                </a:path>
              </a:pathLst>
            </a:custGeom>
            <a:grpFill/>
            <a:ln>
              <a:noFill/>
            </a:ln>
          </p:spPr>
          <p:txBody>
            <a:bodyPr/>
            <a:lstStyle>
              <a:defPPr>
                <a:defRPr lang="en-US"/>
              </a:defPPr>
              <a:lvl1pPr algn="l" defTabSz="457200"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defTabSz="457200"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defTabSz="457200"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defTabSz="457200"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defTabSz="457200"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609570" fontAlgn="auto">
                <a:spcBef>
                  <a:spcPts val="0"/>
                </a:spcBef>
                <a:spcAft>
                  <a:spcPts val="0"/>
                </a:spcAft>
                <a:defRPr/>
              </a:pPr>
              <a:endParaRPr lang="en-US" sz="1867" dirty="0">
                <a:solidFill>
                  <a:prstClr val="black"/>
                </a:solidFill>
                <a:latin typeface="Calibri" panose="020F0502020204030204" pitchFamily="34" charset="0"/>
              </a:endParaRPr>
            </a:p>
          </p:txBody>
        </p:sp>
      </p:grpSp>
      <p:sp>
        <p:nvSpPr>
          <p:cNvPr id="57" name="Freeform 9"/>
          <p:cNvSpPr>
            <a:spLocks noEditPoints="1"/>
          </p:cNvSpPr>
          <p:nvPr/>
        </p:nvSpPr>
        <p:spPr bwMode="auto">
          <a:xfrm>
            <a:off x="5388001" y="1318952"/>
            <a:ext cx="725900" cy="614173"/>
          </a:xfrm>
          <a:custGeom>
            <a:avLst/>
            <a:gdLst/>
            <a:ahLst/>
            <a:cxnLst>
              <a:cxn ang="0">
                <a:pos x="1970" y="1462"/>
              </a:cxn>
              <a:cxn ang="0">
                <a:pos x="1869" y="1215"/>
              </a:cxn>
              <a:cxn ang="0">
                <a:pos x="1958" y="957"/>
              </a:cxn>
              <a:cxn ang="0">
                <a:pos x="1737" y="836"/>
              </a:cxn>
              <a:cxn ang="0">
                <a:pos x="1554" y="911"/>
              </a:cxn>
              <a:cxn ang="0">
                <a:pos x="1319" y="782"/>
              </a:cxn>
              <a:cxn ang="0">
                <a:pos x="1049" y="549"/>
              </a:cxn>
              <a:cxn ang="0">
                <a:pos x="909" y="826"/>
              </a:cxn>
              <a:cxn ang="0">
                <a:pos x="670" y="930"/>
              </a:cxn>
              <a:cxn ang="0">
                <a:pos x="419" y="793"/>
              </a:cxn>
              <a:cxn ang="0">
                <a:pos x="236" y="1046"/>
              </a:cxn>
              <a:cxn ang="0">
                <a:pos x="357" y="1273"/>
              </a:cxn>
              <a:cxn ang="0">
                <a:pos x="255" y="1464"/>
              </a:cxn>
              <a:cxn ang="0">
                <a:pos x="0" y="1751"/>
              </a:cxn>
              <a:cxn ang="0">
                <a:pos x="291" y="1878"/>
              </a:cxn>
              <a:cxn ang="0">
                <a:pos x="386" y="2106"/>
              </a:cxn>
              <a:cxn ang="0">
                <a:pos x="270" y="2430"/>
              </a:cxn>
              <a:cxn ang="0">
                <a:pos x="496" y="2548"/>
              </a:cxn>
              <a:cxn ang="0">
                <a:pos x="724" y="2427"/>
              </a:cxn>
              <a:cxn ang="0">
                <a:pos x="916" y="2534"/>
              </a:cxn>
              <a:cxn ang="0">
                <a:pos x="1202" y="2783"/>
              </a:cxn>
              <a:cxn ang="0">
                <a:pos x="1327" y="2506"/>
              </a:cxn>
              <a:cxn ang="0">
                <a:pos x="1561" y="2414"/>
              </a:cxn>
              <a:cxn ang="0">
                <a:pos x="1761" y="2534"/>
              </a:cxn>
              <a:cxn ang="0">
                <a:pos x="1947" y="2287"/>
              </a:cxn>
              <a:cxn ang="0">
                <a:pos x="1873" y="2103"/>
              </a:cxn>
              <a:cxn ang="0">
                <a:pos x="2006" y="1868"/>
              </a:cxn>
              <a:cxn ang="0">
                <a:pos x="2234" y="1599"/>
              </a:cxn>
              <a:cxn ang="0">
                <a:pos x="603" y="1663"/>
              </a:cxn>
              <a:cxn ang="0">
                <a:pos x="1126" y="2186"/>
              </a:cxn>
              <a:cxn ang="0">
                <a:pos x="3138" y="526"/>
              </a:cxn>
              <a:cxn ang="0">
                <a:pos x="3081" y="385"/>
              </a:cxn>
              <a:cxn ang="0">
                <a:pos x="3134" y="238"/>
              </a:cxn>
              <a:cxn ang="0">
                <a:pos x="3009" y="168"/>
              </a:cxn>
              <a:cxn ang="0">
                <a:pos x="2904" y="209"/>
              </a:cxn>
              <a:cxn ang="0">
                <a:pos x="2771" y="135"/>
              </a:cxn>
              <a:cxn ang="0">
                <a:pos x="2618" y="0"/>
              </a:cxn>
              <a:cxn ang="0">
                <a:pos x="2537" y="157"/>
              </a:cxn>
              <a:cxn ang="0">
                <a:pos x="2386" y="215"/>
              </a:cxn>
              <a:cxn ang="0">
                <a:pos x="2257" y="135"/>
              </a:cxn>
              <a:cxn ang="0">
                <a:pos x="2152" y="278"/>
              </a:cxn>
              <a:cxn ang="0">
                <a:pos x="2220" y="408"/>
              </a:cxn>
              <a:cxn ang="0">
                <a:pos x="2160" y="516"/>
              </a:cxn>
              <a:cxn ang="0">
                <a:pos x="2013" y="678"/>
              </a:cxn>
              <a:cxn ang="0">
                <a:pos x="2178" y="753"/>
              </a:cxn>
              <a:cxn ang="0">
                <a:pos x="2231" y="883"/>
              </a:cxn>
              <a:cxn ang="0">
                <a:pos x="2163" y="1067"/>
              </a:cxn>
              <a:cxn ang="0">
                <a:pos x="2291" y="1136"/>
              </a:cxn>
              <a:cxn ang="0">
                <a:pos x="2421" y="1069"/>
              </a:cxn>
              <a:cxn ang="0">
                <a:pos x="2530" y="1130"/>
              </a:cxn>
              <a:cxn ang="0">
                <a:pos x="2692" y="1274"/>
              </a:cxn>
              <a:cxn ang="0">
                <a:pos x="2764" y="1117"/>
              </a:cxn>
              <a:cxn ang="0">
                <a:pos x="2898" y="1066"/>
              </a:cxn>
              <a:cxn ang="0">
                <a:pos x="3012" y="1136"/>
              </a:cxn>
              <a:cxn ang="0">
                <a:pos x="3119" y="996"/>
              </a:cxn>
              <a:cxn ang="0">
                <a:pos x="3078" y="891"/>
              </a:cxn>
              <a:cxn ang="0">
                <a:pos x="3155" y="757"/>
              </a:cxn>
              <a:cxn ang="0">
                <a:pos x="3287" y="605"/>
              </a:cxn>
              <a:cxn ang="0">
                <a:pos x="2387" y="633"/>
              </a:cxn>
              <a:cxn ang="0">
                <a:pos x="2650" y="897"/>
              </a:cxn>
            </a:cxnLst>
            <a:rect l="0" t="0" r="r" b="b"/>
            <a:pathLst>
              <a:path w="3288" h="2783">
                <a:moveTo>
                  <a:pt x="2164" y="1509"/>
                </a:moveTo>
                <a:cubicBezTo>
                  <a:pt x="2005" y="1471"/>
                  <a:pt x="2005" y="1471"/>
                  <a:pt x="2005" y="1471"/>
                </a:cubicBezTo>
                <a:cubicBezTo>
                  <a:pt x="1970" y="1462"/>
                  <a:pt x="1970" y="1462"/>
                  <a:pt x="1970" y="1462"/>
                </a:cubicBezTo>
                <a:cubicBezTo>
                  <a:pt x="1961" y="1428"/>
                  <a:pt x="1961" y="1428"/>
                  <a:pt x="1961" y="1428"/>
                </a:cubicBezTo>
                <a:cubicBezTo>
                  <a:pt x="1943" y="1365"/>
                  <a:pt x="1918" y="1305"/>
                  <a:pt x="1888" y="1249"/>
                </a:cubicBezTo>
                <a:cubicBezTo>
                  <a:pt x="1869" y="1215"/>
                  <a:pt x="1869" y="1215"/>
                  <a:pt x="1869" y="1215"/>
                </a:cubicBezTo>
                <a:cubicBezTo>
                  <a:pt x="1891" y="1184"/>
                  <a:pt x="1891" y="1184"/>
                  <a:pt x="1891" y="1184"/>
                </a:cubicBezTo>
                <a:cubicBezTo>
                  <a:pt x="1968" y="1075"/>
                  <a:pt x="1968" y="1075"/>
                  <a:pt x="1968" y="1075"/>
                </a:cubicBezTo>
                <a:cubicBezTo>
                  <a:pt x="1994" y="1039"/>
                  <a:pt x="1990" y="989"/>
                  <a:pt x="1958" y="957"/>
                </a:cubicBezTo>
                <a:cubicBezTo>
                  <a:pt x="1850" y="849"/>
                  <a:pt x="1850" y="849"/>
                  <a:pt x="1850" y="849"/>
                </a:cubicBezTo>
                <a:cubicBezTo>
                  <a:pt x="1833" y="832"/>
                  <a:pt x="1810" y="823"/>
                  <a:pt x="1785" y="823"/>
                </a:cubicBezTo>
                <a:cubicBezTo>
                  <a:pt x="1769" y="823"/>
                  <a:pt x="1752" y="827"/>
                  <a:pt x="1737" y="836"/>
                </a:cubicBezTo>
                <a:cubicBezTo>
                  <a:pt x="1616" y="910"/>
                  <a:pt x="1616" y="910"/>
                  <a:pt x="1616" y="910"/>
                </a:cubicBezTo>
                <a:cubicBezTo>
                  <a:pt x="1585" y="928"/>
                  <a:pt x="1585" y="928"/>
                  <a:pt x="1585" y="928"/>
                </a:cubicBezTo>
                <a:cubicBezTo>
                  <a:pt x="1554" y="911"/>
                  <a:pt x="1554" y="911"/>
                  <a:pt x="1554" y="911"/>
                </a:cubicBezTo>
                <a:cubicBezTo>
                  <a:pt x="1495" y="877"/>
                  <a:pt x="1430" y="850"/>
                  <a:pt x="1363" y="831"/>
                </a:cubicBezTo>
                <a:cubicBezTo>
                  <a:pt x="1326" y="821"/>
                  <a:pt x="1326" y="821"/>
                  <a:pt x="1326" y="821"/>
                </a:cubicBezTo>
                <a:cubicBezTo>
                  <a:pt x="1319" y="782"/>
                  <a:pt x="1319" y="782"/>
                  <a:pt x="1319" y="782"/>
                </a:cubicBezTo>
                <a:cubicBezTo>
                  <a:pt x="1293" y="625"/>
                  <a:pt x="1293" y="625"/>
                  <a:pt x="1293" y="625"/>
                </a:cubicBezTo>
                <a:cubicBezTo>
                  <a:pt x="1285" y="581"/>
                  <a:pt x="1247" y="549"/>
                  <a:pt x="1202" y="549"/>
                </a:cubicBezTo>
                <a:cubicBezTo>
                  <a:pt x="1049" y="549"/>
                  <a:pt x="1049" y="549"/>
                  <a:pt x="1049" y="549"/>
                </a:cubicBezTo>
                <a:cubicBezTo>
                  <a:pt x="1007" y="549"/>
                  <a:pt x="970" y="578"/>
                  <a:pt x="960" y="619"/>
                </a:cubicBezTo>
                <a:cubicBezTo>
                  <a:pt x="918" y="792"/>
                  <a:pt x="918" y="792"/>
                  <a:pt x="918" y="792"/>
                </a:cubicBezTo>
                <a:cubicBezTo>
                  <a:pt x="909" y="826"/>
                  <a:pt x="909" y="826"/>
                  <a:pt x="909" y="826"/>
                </a:cubicBezTo>
                <a:cubicBezTo>
                  <a:pt x="876" y="837"/>
                  <a:pt x="876" y="837"/>
                  <a:pt x="876" y="837"/>
                </a:cubicBezTo>
                <a:cubicBezTo>
                  <a:pt x="816" y="855"/>
                  <a:pt x="757" y="880"/>
                  <a:pt x="701" y="912"/>
                </a:cubicBezTo>
                <a:cubicBezTo>
                  <a:pt x="670" y="930"/>
                  <a:pt x="670" y="930"/>
                  <a:pt x="670" y="930"/>
                </a:cubicBezTo>
                <a:cubicBezTo>
                  <a:pt x="639" y="911"/>
                  <a:pt x="639" y="911"/>
                  <a:pt x="639" y="911"/>
                </a:cubicBezTo>
                <a:cubicBezTo>
                  <a:pt x="466" y="806"/>
                  <a:pt x="466" y="806"/>
                  <a:pt x="466" y="806"/>
                </a:cubicBezTo>
                <a:cubicBezTo>
                  <a:pt x="452" y="797"/>
                  <a:pt x="435" y="793"/>
                  <a:pt x="419" y="793"/>
                </a:cubicBezTo>
                <a:cubicBezTo>
                  <a:pt x="394" y="793"/>
                  <a:pt x="371" y="802"/>
                  <a:pt x="354" y="819"/>
                </a:cubicBezTo>
                <a:cubicBezTo>
                  <a:pt x="246" y="927"/>
                  <a:pt x="246" y="927"/>
                  <a:pt x="246" y="927"/>
                </a:cubicBezTo>
                <a:cubicBezTo>
                  <a:pt x="214" y="959"/>
                  <a:pt x="210" y="1009"/>
                  <a:pt x="236" y="1046"/>
                </a:cubicBezTo>
                <a:cubicBezTo>
                  <a:pt x="353" y="1210"/>
                  <a:pt x="353" y="1210"/>
                  <a:pt x="353" y="1210"/>
                </a:cubicBezTo>
                <a:cubicBezTo>
                  <a:pt x="374" y="1240"/>
                  <a:pt x="374" y="1240"/>
                  <a:pt x="374" y="1240"/>
                </a:cubicBezTo>
                <a:cubicBezTo>
                  <a:pt x="357" y="1273"/>
                  <a:pt x="357" y="1273"/>
                  <a:pt x="357" y="1273"/>
                </a:cubicBezTo>
                <a:cubicBezTo>
                  <a:pt x="334" y="1319"/>
                  <a:pt x="315" y="1369"/>
                  <a:pt x="300" y="1422"/>
                </a:cubicBezTo>
                <a:cubicBezTo>
                  <a:pt x="290" y="1456"/>
                  <a:pt x="290" y="1456"/>
                  <a:pt x="290" y="1456"/>
                </a:cubicBezTo>
                <a:cubicBezTo>
                  <a:pt x="255" y="1464"/>
                  <a:pt x="255" y="1464"/>
                  <a:pt x="255" y="1464"/>
                </a:cubicBezTo>
                <a:cubicBezTo>
                  <a:pt x="70" y="1509"/>
                  <a:pt x="70" y="1509"/>
                  <a:pt x="70" y="1509"/>
                </a:cubicBezTo>
                <a:cubicBezTo>
                  <a:pt x="29" y="1519"/>
                  <a:pt x="0" y="1556"/>
                  <a:pt x="0" y="1599"/>
                </a:cubicBezTo>
                <a:cubicBezTo>
                  <a:pt x="0" y="1751"/>
                  <a:pt x="0" y="1751"/>
                  <a:pt x="0" y="1751"/>
                </a:cubicBezTo>
                <a:cubicBezTo>
                  <a:pt x="0" y="1796"/>
                  <a:pt x="32" y="1834"/>
                  <a:pt x="76" y="1842"/>
                </a:cubicBezTo>
                <a:cubicBezTo>
                  <a:pt x="254" y="1872"/>
                  <a:pt x="254" y="1872"/>
                  <a:pt x="254" y="1872"/>
                </a:cubicBezTo>
                <a:cubicBezTo>
                  <a:pt x="291" y="1878"/>
                  <a:pt x="291" y="1878"/>
                  <a:pt x="291" y="1878"/>
                </a:cubicBezTo>
                <a:cubicBezTo>
                  <a:pt x="302" y="1915"/>
                  <a:pt x="302" y="1915"/>
                  <a:pt x="302" y="1915"/>
                </a:cubicBezTo>
                <a:cubicBezTo>
                  <a:pt x="319" y="1971"/>
                  <a:pt x="342" y="2024"/>
                  <a:pt x="369" y="2075"/>
                </a:cubicBezTo>
                <a:cubicBezTo>
                  <a:pt x="386" y="2106"/>
                  <a:pt x="386" y="2106"/>
                  <a:pt x="386" y="2106"/>
                </a:cubicBezTo>
                <a:cubicBezTo>
                  <a:pt x="367" y="2136"/>
                  <a:pt x="367" y="2136"/>
                  <a:pt x="367" y="2136"/>
                </a:cubicBezTo>
                <a:cubicBezTo>
                  <a:pt x="257" y="2317"/>
                  <a:pt x="257" y="2317"/>
                  <a:pt x="257" y="2317"/>
                </a:cubicBezTo>
                <a:cubicBezTo>
                  <a:pt x="235" y="2353"/>
                  <a:pt x="240" y="2399"/>
                  <a:pt x="270" y="2430"/>
                </a:cubicBezTo>
                <a:cubicBezTo>
                  <a:pt x="378" y="2538"/>
                  <a:pt x="378" y="2538"/>
                  <a:pt x="378" y="2538"/>
                </a:cubicBezTo>
                <a:cubicBezTo>
                  <a:pt x="395" y="2555"/>
                  <a:pt x="419" y="2565"/>
                  <a:pt x="443" y="2565"/>
                </a:cubicBezTo>
                <a:cubicBezTo>
                  <a:pt x="462" y="2565"/>
                  <a:pt x="481" y="2559"/>
                  <a:pt x="496" y="2548"/>
                </a:cubicBezTo>
                <a:cubicBezTo>
                  <a:pt x="660" y="2432"/>
                  <a:pt x="660" y="2432"/>
                  <a:pt x="660" y="2432"/>
                </a:cubicBezTo>
                <a:cubicBezTo>
                  <a:pt x="691" y="2410"/>
                  <a:pt x="691" y="2410"/>
                  <a:pt x="691" y="2410"/>
                </a:cubicBezTo>
                <a:cubicBezTo>
                  <a:pt x="724" y="2427"/>
                  <a:pt x="724" y="2427"/>
                  <a:pt x="724" y="2427"/>
                </a:cubicBezTo>
                <a:cubicBezTo>
                  <a:pt x="772" y="2453"/>
                  <a:pt x="822" y="2474"/>
                  <a:pt x="875" y="2490"/>
                </a:cubicBezTo>
                <a:cubicBezTo>
                  <a:pt x="908" y="2500"/>
                  <a:pt x="908" y="2500"/>
                  <a:pt x="908" y="2500"/>
                </a:cubicBezTo>
                <a:cubicBezTo>
                  <a:pt x="916" y="2534"/>
                  <a:pt x="916" y="2534"/>
                  <a:pt x="916" y="2534"/>
                </a:cubicBezTo>
                <a:cubicBezTo>
                  <a:pt x="960" y="2713"/>
                  <a:pt x="960" y="2713"/>
                  <a:pt x="960" y="2713"/>
                </a:cubicBezTo>
                <a:cubicBezTo>
                  <a:pt x="970" y="2754"/>
                  <a:pt x="1007" y="2783"/>
                  <a:pt x="1050" y="2783"/>
                </a:cubicBezTo>
                <a:cubicBezTo>
                  <a:pt x="1202" y="2783"/>
                  <a:pt x="1202" y="2783"/>
                  <a:pt x="1202" y="2783"/>
                </a:cubicBezTo>
                <a:cubicBezTo>
                  <a:pt x="1247" y="2783"/>
                  <a:pt x="1285" y="2751"/>
                  <a:pt x="1293" y="2707"/>
                </a:cubicBezTo>
                <a:cubicBezTo>
                  <a:pt x="1320" y="2544"/>
                  <a:pt x="1320" y="2544"/>
                  <a:pt x="1320" y="2544"/>
                </a:cubicBezTo>
                <a:cubicBezTo>
                  <a:pt x="1327" y="2506"/>
                  <a:pt x="1327" y="2506"/>
                  <a:pt x="1327" y="2506"/>
                </a:cubicBezTo>
                <a:cubicBezTo>
                  <a:pt x="1364" y="2495"/>
                  <a:pt x="1364" y="2495"/>
                  <a:pt x="1364" y="2495"/>
                </a:cubicBezTo>
                <a:cubicBezTo>
                  <a:pt x="1423" y="2479"/>
                  <a:pt x="1478" y="2457"/>
                  <a:pt x="1528" y="2431"/>
                </a:cubicBezTo>
                <a:cubicBezTo>
                  <a:pt x="1561" y="2414"/>
                  <a:pt x="1561" y="2414"/>
                  <a:pt x="1561" y="2414"/>
                </a:cubicBezTo>
                <a:cubicBezTo>
                  <a:pt x="1592" y="2435"/>
                  <a:pt x="1592" y="2435"/>
                  <a:pt x="1592" y="2435"/>
                </a:cubicBezTo>
                <a:cubicBezTo>
                  <a:pt x="1708" y="2517"/>
                  <a:pt x="1708" y="2517"/>
                  <a:pt x="1708" y="2517"/>
                </a:cubicBezTo>
                <a:cubicBezTo>
                  <a:pt x="1723" y="2529"/>
                  <a:pt x="1742" y="2534"/>
                  <a:pt x="1761" y="2534"/>
                </a:cubicBezTo>
                <a:cubicBezTo>
                  <a:pt x="1785" y="2534"/>
                  <a:pt x="1809" y="2525"/>
                  <a:pt x="1826" y="2508"/>
                </a:cubicBezTo>
                <a:cubicBezTo>
                  <a:pt x="1934" y="2400"/>
                  <a:pt x="1934" y="2400"/>
                  <a:pt x="1934" y="2400"/>
                </a:cubicBezTo>
                <a:cubicBezTo>
                  <a:pt x="1964" y="2369"/>
                  <a:pt x="1969" y="2323"/>
                  <a:pt x="1947" y="2287"/>
                </a:cubicBezTo>
                <a:cubicBezTo>
                  <a:pt x="1873" y="2166"/>
                  <a:pt x="1873" y="2166"/>
                  <a:pt x="1873" y="2166"/>
                </a:cubicBezTo>
                <a:cubicBezTo>
                  <a:pt x="1854" y="2135"/>
                  <a:pt x="1854" y="2135"/>
                  <a:pt x="1854" y="2135"/>
                </a:cubicBezTo>
                <a:cubicBezTo>
                  <a:pt x="1873" y="2103"/>
                  <a:pt x="1873" y="2103"/>
                  <a:pt x="1873" y="2103"/>
                </a:cubicBezTo>
                <a:cubicBezTo>
                  <a:pt x="1909" y="2043"/>
                  <a:pt x="1938" y="1978"/>
                  <a:pt x="1957" y="1910"/>
                </a:cubicBezTo>
                <a:cubicBezTo>
                  <a:pt x="1969" y="1874"/>
                  <a:pt x="1969" y="1874"/>
                  <a:pt x="1969" y="1874"/>
                </a:cubicBezTo>
                <a:cubicBezTo>
                  <a:pt x="2006" y="1868"/>
                  <a:pt x="2006" y="1868"/>
                  <a:pt x="2006" y="1868"/>
                </a:cubicBezTo>
                <a:cubicBezTo>
                  <a:pt x="2158" y="1842"/>
                  <a:pt x="2158" y="1842"/>
                  <a:pt x="2158" y="1842"/>
                </a:cubicBezTo>
                <a:cubicBezTo>
                  <a:pt x="2202" y="1834"/>
                  <a:pt x="2234" y="1796"/>
                  <a:pt x="2234" y="1751"/>
                </a:cubicBezTo>
                <a:cubicBezTo>
                  <a:pt x="2234" y="1599"/>
                  <a:pt x="2234" y="1599"/>
                  <a:pt x="2234" y="1599"/>
                </a:cubicBezTo>
                <a:cubicBezTo>
                  <a:pt x="2234" y="1556"/>
                  <a:pt x="2205" y="1519"/>
                  <a:pt x="2164" y="1509"/>
                </a:cubicBezTo>
                <a:close/>
                <a:moveTo>
                  <a:pt x="1126" y="2186"/>
                </a:moveTo>
                <a:cubicBezTo>
                  <a:pt x="837" y="2186"/>
                  <a:pt x="603" y="1952"/>
                  <a:pt x="603" y="1663"/>
                </a:cubicBezTo>
                <a:cubicBezTo>
                  <a:pt x="603" y="1375"/>
                  <a:pt x="837" y="1141"/>
                  <a:pt x="1126" y="1141"/>
                </a:cubicBezTo>
                <a:cubicBezTo>
                  <a:pt x="1414" y="1141"/>
                  <a:pt x="1648" y="1375"/>
                  <a:pt x="1648" y="1663"/>
                </a:cubicBezTo>
                <a:cubicBezTo>
                  <a:pt x="1648" y="1952"/>
                  <a:pt x="1414" y="2186"/>
                  <a:pt x="1126" y="2186"/>
                </a:cubicBezTo>
                <a:close/>
                <a:moveTo>
                  <a:pt x="3248" y="554"/>
                </a:moveTo>
                <a:cubicBezTo>
                  <a:pt x="3157" y="531"/>
                  <a:pt x="3157" y="531"/>
                  <a:pt x="3157" y="531"/>
                </a:cubicBezTo>
                <a:cubicBezTo>
                  <a:pt x="3138" y="526"/>
                  <a:pt x="3138" y="526"/>
                  <a:pt x="3138" y="526"/>
                </a:cubicBezTo>
                <a:cubicBezTo>
                  <a:pt x="3132" y="506"/>
                  <a:pt x="3132" y="506"/>
                  <a:pt x="3132" y="506"/>
                </a:cubicBezTo>
                <a:cubicBezTo>
                  <a:pt x="3123" y="470"/>
                  <a:pt x="3109" y="436"/>
                  <a:pt x="3092" y="404"/>
                </a:cubicBezTo>
                <a:cubicBezTo>
                  <a:pt x="3081" y="385"/>
                  <a:pt x="3081" y="385"/>
                  <a:pt x="3081" y="385"/>
                </a:cubicBezTo>
                <a:cubicBezTo>
                  <a:pt x="3094" y="367"/>
                  <a:pt x="3094" y="367"/>
                  <a:pt x="3094" y="367"/>
                </a:cubicBezTo>
                <a:cubicBezTo>
                  <a:pt x="3139" y="305"/>
                  <a:pt x="3139" y="305"/>
                  <a:pt x="3139" y="305"/>
                </a:cubicBezTo>
                <a:cubicBezTo>
                  <a:pt x="3154" y="285"/>
                  <a:pt x="3152" y="257"/>
                  <a:pt x="3134" y="238"/>
                </a:cubicBezTo>
                <a:cubicBezTo>
                  <a:pt x="3073" y="176"/>
                  <a:pt x="3073" y="176"/>
                  <a:pt x="3073" y="176"/>
                </a:cubicBezTo>
                <a:cubicBezTo>
                  <a:pt x="3063" y="166"/>
                  <a:pt x="3050" y="161"/>
                  <a:pt x="3036" y="161"/>
                </a:cubicBezTo>
                <a:cubicBezTo>
                  <a:pt x="3027" y="160"/>
                  <a:pt x="3017" y="163"/>
                  <a:pt x="3009" y="168"/>
                </a:cubicBezTo>
                <a:cubicBezTo>
                  <a:pt x="2939" y="209"/>
                  <a:pt x="2939" y="209"/>
                  <a:pt x="2939" y="209"/>
                </a:cubicBezTo>
                <a:cubicBezTo>
                  <a:pt x="2922" y="219"/>
                  <a:pt x="2922" y="219"/>
                  <a:pt x="2922" y="219"/>
                </a:cubicBezTo>
                <a:cubicBezTo>
                  <a:pt x="2904" y="209"/>
                  <a:pt x="2904" y="209"/>
                  <a:pt x="2904" y="209"/>
                </a:cubicBezTo>
                <a:cubicBezTo>
                  <a:pt x="2870" y="189"/>
                  <a:pt x="2834" y="174"/>
                  <a:pt x="2796" y="163"/>
                </a:cubicBezTo>
                <a:cubicBezTo>
                  <a:pt x="2774" y="156"/>
                  <a:pt x="2774" y="156"/>
                  <a:pt x="2774" y="156"/>
                </a:cubicBezTo>
                <a:cubicBezTo>
                  <a:pt x="2771" y="135"/>
                  <a:pt x="2771" y="135"/>
                  <a:pt x="2771" y="135"/>
                </a:cubicBezTo>
                <a:cubicBezTo>
                  <a:pt x="2757" y="45"/>
                  <a:pt x="2757" y="45"/>
                  <a:pt x="2757" y="45"/>
                </a:cubicBezTo>
                <a:cubicBezTo>
                  <a:pt x="2753" y="20"/>
                  <a:pt x="2731" y="1"/>
                  <a:pt x="2705" y="1"/>
                </a:cubicBezTo>
                <a:cubicBezTo>
                  <a:pt x="2618" y="0"/>
                  <a:pt x="2618" y="0"/>
                  <a:pt x="2618" y="0"/>
                </a:cubicBezTo>
                <a:cubicBezTo>
                  <a:pt x="2594" y="0"/>
                  <a:pt x="2573" y="16"/>
                  <a:pt x="2567" y="39"/>
                </a:cubicBezTo>
                <a:cubicBezTo>
                  <a:pt x="2542" y="138"/>
                  <a:pt x="2542" y="138"/>
                  <a:pt x="2542" y="138"/>
                </a:cubicBezTo>
                <a:cubicBezTo>
                  <a:pt x="2537" y="157"/>
                  <a:pt x="2537" y="157"/>
                  <a:pt x="2537" y="157"/>
                </a:cubicBezTo>
                <a:cubicBezTo>
                  <a:pt x="2518" y="163"/>
                  <a:pt x="2518" y="163"/>
                  <a:pt x="2518" y="163"/>
                </a:cubicBezTo>
                <a:cubicBezTo>
                  <a:pt x="2483" y="173"/>
                  <a:pt x="2450" y="187"/>
                  <a:pt x="2418" y="205"/>
                </a:cubicBezTo>
                <a:cubicBezTo>
                  <a:pt x="2386" y="215"/>
                  <a:pt x="2386" y="215"/>
                  <a:pt x="2386" y="215"/>
                </a:cubicBezTo>
                <a:cubicBezTo>
                  <a:pt x="2368" y="204"/>
                  <a:pt x="2368" y="204"/>
                  <a:pt x="2368" y="204"/>
                </a:cubicBezTo>
                <a:cubicBezTo>
                  <a:pt x="2285" y="143"/>
                  <a:pt x="2285" y="143"/>
                  <a:pt x="2285" y="143"/>
                </a:cubicBezTo>
                <a:cubicBezTo>
                  <a:pt x="2277" y="138"/>
                  <a:pt x="2267" y="135"/>
                  <a:pt x="2257" y="135"/>
                </a:cubicBezTo>
                <a:cubicBezTo>
                  <a:pt x="2244" y="135"/>
                  <a:pt x="2230" y="140"/>
                  <a:pt x="2220" y="150"/>
                </a:cubicBezTo>
                <a:cubicBezTo>
                  <a:pt x="2158" y="210"/>
                  <a:pt x="2158" y="210"/>
                  <a:pt x="2158" y="210"/>
                </a:cubicBezTo>
                <a:cubicBezTo>
                  <a:pt x="2140" y="228"/>
                  <a:pt x="2137" y="257"/>
                  <a:pt x="2152" y="278"/>
                </a:cubicBezTo>
                <a:cubicBezTo>
                  <a:pt x="2217" y="372"/>
                  <a:pt x="2217" y="372"/>
                  <a:pt x="2217" y="372"/>
                </a:cubicBezTo>
                <a:cubicBezTo>
                  <a:pt x="2229" y="390"/>
                  <a:pt x="2229" y="390"/>
                  <a:pt x="2229" y="390"/>
                </a:cubicBezTo>
                <a:cubicBezTo>
                  <a:pt x="2220" y="408"/>
                  <a:pt x="2220" y="408"/>
                  <a:pt x="2220" y="408"/>
                </a:cubicBezTo>
                <a:cubicBezTo>
                  <a:pt x="2206" y="434"/>
                  <a:pt x="2195" y="463"/>
                  <a:pt x="2186" y="492"/>
                </a:cubicBezTo>
                <a:cubicBezTo>
                  <a:pt x="2180" y="512"/>
                  <a:pt x="2180" y="512"/>
                  <a:pt x="2180" y="512"/>
                </a:cubicBezTo>
                <a:cubicBezTo>
                  <a:pt x="2160" y="516"/>
                  <a:pt x="2160" y="516"/>
                  <a:pt x="2160" y="516"/>
                </a:cubicBezTo>
                <a:cubicBezTo>
                  <a:pt x="2055" y="541"/>
                  <a:pt x="2055" y="541"/>
                  <a:pt x="2055" y="541"/>
                </a:cubicBezTo>
                <a:cubicBezTo>
                  <a:pt x="2031" y="546"/>
                  <a:pt x="2014" y="567"/>
                  <a:pt x="2014" y="591"/>
                </a:cubicBezTo>
                <a:cubicBezTo>
                  <a:pt x="2013" y="678"/>
                  <a:pt x="2013" y="678"/>
                  <a:pt x="2013" y="678"/>
                </a:cubicBezTo>
                <a:cubicBezTo>
                  <a:pt x="2013" y="704"/>
                  <a:pt x="2031" y="726"/>
                  <a:pt x="2056" y="731"/>
                </a:cubicBezTo>
                <a:cubicBezTo>
                  <a:pt x="2157" y="749"/>
                  <a:pt x="2157" y="749"/>
                  <a:pt x="2157" y="749"/>
                </a:cubicBezTo>
                <a:cubicBezTo>
                  <a:pt x="2178" y="753"/>
                  <a:pt x="2178" y="753"/>
                  <a:pt x="2178" y="753"/>
                </a:cubicBezTo>
                <a:cubicBezTo>
                  <a:pt x="2184" y="773"/>
                  <a:pt x="2184" y="773"/>
                  <a:pt x="2184" y="773"/>
                </a:cubicBezTo>
                <a:cubicBezTo>
                  <a:pt x="2193" y="806"/>
                  <a:pt x="2206" y="836"/>
                  <a:pt x="2221" y="865"/>
                </a:cubicBezTo>
                <a:cubicBezTo>
                  <a:pt x="2231" y="883"/>
                  <a:pt x="2231" y="883"/>
                  <a:pt x="2231" y="883"/>
                </a:cubicBezTo>
                <a:cubicBezTo>
                  <a:pt x="2220" y="900"/>
                  <a:pt x="2220" y="900"/>
                  <a:pt x="2220" y="900"/>
                </a:cubicBezTo>
                <a:cubicBezTo>
                  <a:pt x="2156" y="1003"/>
                  <a:pt x="2156" y="1003"/>
                  <a:pt x="2156" y="1003"/>
                </a:cubicBezTo>
                <a:cubicBezTo>
                  <a:pt x="2143" y="1023"/>
                  <a:pt x="2146" y="1050"/>
                  <a:pt x="2163" y="1067"/>
                </a:cubicBezTo>
                <a:cubicBezTo>
                  <a:pt x="2224" y="1129"/>
                  <a:pt x="2224" y="1129"/>
                  <a:pt x="2224" y="1129"/>
                </a:cubicBezTo>
                <a:cubicBezTo>
                  <a:pt x="2233" y="1139"/>
                  <a:pt x="2247" y="1145"/>
                  <a:pt x="2261" y="1145"/>
                </a:cubicBezTo>
                <a:cubicBezTo>
                  <a:pt x="2271" y="1145"/>
                  <a:pt x="2282" y="1142"/>
                  <a:pt x="2291" y="1136"/>
                </a:cubicBezTo>
                <a:cubicBezTo>
                  <a:pt x="2385" y="1071"/>
                  <a:pt x="2385" y="1071"/>
                  <a:pt x="2385" y="1071"/>
                </a:cubicBezTo>
                <a:cubicBezTo>
                  <a:pt x="2403" y="1059"/>
                  <a:pt x="2403" y="1059"/>
                  <a:pt x="2403" y="1059"/>
                </a:cubicBezTo>
                <a:cubicBezTo>
                  <a:pt x="2421" y="1069"/>
                  <a:pt x="2421" y="1069"/>
                  <a:pt x="2421" y="1069"/>
                </a:cubicBezTo>
                <a:cubicBezTo>
                  <a:pt x="2448" y="1083"/>
                  <a:pt x="2477" y="1096"/>
                  <a:pt x="2507" y="1105"/>
                </a:cubicBezTo>
                <a:cubicBezTo>
                  <a:pt x="2526" y="1111"/>
                  <a:pt x="2526" y="1111"/>
                  <a:pt x="2526" y="1111"/>
                </a:cubicBezTo>
                <a:cubicBezTo>
                  <a:pt x="2530" y="1130"/>
                  <a:pt x="2530" y="1130"/>
                  <a:pt x="2530" y="1130"/>
                </a:cubicBezTo>
                <a:cubicBezTo>
                  <a:pt x="2554" y="1233"/>
                  <a:pt x="2554" y="1233"/>
                  <a:pt x="2554" y="1233"/>
                </a:cubicBezTo>
                <a:cubicBezTo>
                  <a:pt x="2560" y="1256"/>
                  <a:pt x="2581" y="1273"/>
                  <a:pt x="2605" y="1273"/>
                </a:cubicBezTo>
                <a:cubicBezTo>
                  <a:pt x="2692" y="1274"/>
                  <a:pt x="2692" y="1274"/>
                  <a:pt x="2692" y="1274"/>
                </a:cubicBezTo>
                <a:cubicBezTo>
                  <a:pt x="2717" y="1274"/>
                  <a:pt x="2739" y="1256"/>
                  <a:pt x="2744" y="1231"/>
                </a:cubicBezTo>
                <a:cubicBezTo>
                  <a:pt x="2760" y="1139"/>
                  <a:pt x="2760" y="1139"/>
                  <a:pt x="2760" y="1139"/>
                </a:cubicBezTo>
                <a:cubicBezTo>
                  <a:pt x="2764" y="1117"/>
                  <a:pt x="2764" y="1117"/>
                  <a:pt x="2764" y="1117"/>
                </a:cubicBezTo>
                <a:cubicBezTo>
                  <a:pt x="2786" y="1112"/>
                  <a:pt x="2786" y="1112"/>
                  <a:pt x="2786" y="1112"/>
                </a:cubicBezTo>
                <a:cubicBezTo>
                  <a:pt x="2819" y="1102"/>
                  <a:pt x="2851" y="1090"/>
                  <a:pt x="2879" y="1076"/>
                </a:cubicBezTo>
                <a:cubicBezTo>
                  <a:pt x="2898" y="1066"/>
                  <a:pt x="2898" y="1066"/>
                  <a:pt x="2898" y="1066"/>
                </a:cubicBezTo>
                <a:cubicBezTo>
                  <a:pt x="2916" y="1079"/>
                  <a:pt x="2916" y="1079"/>
                  <a:pt x="2916" y="1079"/>
                </a:cubicBezTo>
                <a:cubicBezTo>
                  <a:pt x="2981" y="1126"/>
                  <a:pt x="2981" y="1126"/>
                  <a:pt x="2981" y="1126"/>
                </a:cubicBezTo>
                <a:cubicBezTo>
                  <a:pt x="2990" y="1133"/>
                  <a:pt x="3001" y="1136"/>
                  <a:pt x="3012" y="1136"/>
                </a:cubicBezTo>
                <a:cubicBezTo>
                  <a:pt x="3026" y="1136"/>
                  <a:pt x="3039" y="1131"/>
                  <a:pt x="3049" y="1121"/>
                </a:cubicBezTo>
                <a:cubicBezTo>
                  <a:pt x="3111" y="1060"/>
                  <a:pt x="3111" y="1060"/>
                  <a:pt x="3111" y="1060"/>
                </a:cubicBezTo>
                <a:cubicBezTo>
                  <a:pt x="3128" y="1043"/>
                  <a:pt x="3132" y="1017"/>
                  <a:pt x="3119" y="996"/>
                </a:cubicBezTo>
                <a:cubicBezTo>
                  <a:pt x="3078" y="927"/>
                  <a:pt x="3078" y="927"/>
                  <a:pt x="3078" y="927"/>
                </a:cubicBezTo>
                <a:cubicBezTo>
                  <a:pt x="3068" y="909"/>
                  <a:pt x="3068" y="909"/>
                  <a:pt x="3068" y="909"/>
                </a:cubicBezTo>
                <a:cubicBezTo>
                  <a:pt x="3078" y="891"/>
                  <a:pt x="3078" y="891"/>
                  <a:pt x="3078" y="891"/>
                </a:cubicBezTo>
                <a:cubicBezTo>
                  <a:pt x="3099" y="857"/>
                  <a:pt x="3116" y="820"/>
                  <a:pt x="3128" y="781"/>
                </a:cubicBezTo>
                <a:cubicBezTo>
                  <a:pt x="3134" y="761"/>
                  <a:pt x="3134" y="761"/>
                  <a:pt x="3134" y="761"/>
                </a:cubicBezTo>
                <a:cubicBezTo>
                  <a:pt x="3155" y="757"/>
                  <a:pt x="3155" y="757"/>
                  <a:pt x="3155" y="757"/>
                </a:cubicBezTo>
                <a:cubicBezTo>
                  <a:pt x="3242" y="743"/>
                  <a:pt x="3242" y="743"/>
                  <a:pt x="3242" y="743"/>
                </a:cubicBezTo>
                <a:cubicBezTo>
                  <a:pt x="3267" y="739"/>
                  <a:pt x="3286" y="718"/>
                  <a:pt x="3286" y="692"/>
                </a:cubicBezTo>
                <a:cubicBezTo>
                  <a:pt x="3287" y="605"/>
                  <a:pt x="3287" y="605"/>
                  <a:pt x="3287" y="605"/>
                </a:cubicBezTo>
                <a:cubicBezTo>
                  <a:pt x="3288" y="581"/>
                  <a:pt x="3271" y="560"/>
                  <a:pt x="3248" y="554"/>
                </a:cubicBezTo>
                <a:close/>
                <a:moveTo>
                  <a:pt x="2650" y="897"/>
                </a:moveTo>
                <a:cubicBezTo>
                  <a:pt x="2505" y="897"/>
                  <a:pt x="2387" y="778"/>
                  <a:pt x="2387" y="633"/>
                </a:cubicBezTo>
                <a:cubicBezTo>
                  <a:pt x="2387" y="488"/>
                  <a:pt x="2505" y="370"/>
                  <a:pt x="2650" y="370"/>
                </a:cubicBezTo>
                <a:cubicBezTo>
                  <a:pt x="2796" y="370"/>
                  <a:pt x="2913" y="488"/>
                  <a:pt x="2913" y="633"/>
                </a:cubicBezTo>
                <a:cubicBezTo>
                  <a:pt x="2913" y="778"/>
                  <a:pt x="2796" y="897"/>
                  <a:pt x="2650" y="897"/>
                </a:cubicBezTo>
                <a:close/>
              </a:path>
            </a:pathLst>
          </a:custGeom>
          <a:solidFill>
            <a:srgbClr val="002D73"/>
          </a:solidFill>
          <a:ln>
            <a:noFill/>
            <a:headEnd/>
            <a:tailEnd/>
          </a:ln>
          <a:effectLst/>
        </p:spPr>
        <p:style>
          <a:lnRef idx="1">
            <a:schemeClr val="dk1"/>
          </a:lnRef>
          <a:fillRef idx="2">
            <a:schemeClr val="dk1"/>
          </a:fillRef>
          <a:effectRef idx="1">
            <a:schemeClr val="dk1"/>
          </a:effectRef>
          <a:fontRef idx="minor">
            <a:schemeClr val="dk1"/>
          </a:fontRef>
        </p:style>
        <p:txBody>
          <a:bodyPr vert="horz" wrap="square" lIns="121920" tIns="60960" rIns="121920" bIns="60960" numCol="1" anchor="t" anchorCtr="0" compatLnSpc="1">
            <a:prstTxWarp prst="textNoShape">
              <a:avLst/>
            </a:prstTxWarp>
          </a:bodyPr>
          <a:lstStyle/>
          <a:p>
            <a:pPr defTabSz="609570"/>
            <a:endParaRPr lang="en-US" sz="2400" b="1" dirty="0">
              <a:solidFill>
                <a:srgbClr val="000000"/>
              </a:solidFill>
              <a:latin typeface="Arial"/>
            </a:endParaRPr>
          </a:p>
        </p:txBody>
      </p:sp>
      <p:grpSp>
        <p:nvGrpSpPr>
          <p:cNvPr id="58" name="Group 57"/>
          <p:cNvGrpSpPr/>
          <p:nvPr/>
        </p:nvGrpSpPr>
        <p:grpSpPr>
          <a:xfrm>
            <a:off x="8829080" y="1321132"/>
            <a:ext cx="592195" cy="609813"/>
            <a:chOff x="880347" y="908608"/>
            <a:chExt cx="444146" cy="457360"/>
          </a:xfrm>
          <a:solidFill>
            <a:srgbClr val="002D73"/>
          </a:solidFill>
        </p:grpSpPr>
        <p:sp>
          <p:nvSpPr>
            <p:cNvPr id="59" name="Freeform 357"/>
            <p:cNvSpPr>
              <a:spLocks/>
            </p:cNvSpPr>
            <p:nvPr/>
          </p:nvSpPr>
          <p:spPr bwMode="auto">
            <a:xfrm>
              <a:off x="1089812" y="908608"/>
              <a:ext cx="234681" cy="255026"/>
            </a:xfrm>
            <a:custGeom>
              <a:avLst/>
              <a:gdLst/>
              <a:ahLst/>
              <a:cxnLst>
                <a:cxn ang="0">
                  <a:pos x="49" y="0"/>
                </a:cxn>
                <a:cxn ang="0">
                  <a:pos x="121" y="52"/>
                </a:cxn>
                <a:cxn ang="0">
                  <a:pos x="72" y="121"/>
                </a:cxn>
                <a:cxn ang="0">
                  <a:pos x="52" y="118"/>
                </a:cxn>
                <a:cxn ang="0">
                  <a:pos x="43" y="114"/>
                </a:cxn>
                <a:cxn ang="0">
                  <a:pos x="39" y="107"/>
                </a:cxn>
                <a:cxn ang="0">
                  <a:pos x="42" y="104"/>
                </a:cxn>
                <a:cxn ang="0">
                  <a:pos x="48" y="101"/>
                </a:cxn>
                <a:cxn ang="0">
                  <a:pos x="54" y="95"/>
                </a:cxn>
                <a:cxn ang="0">
                  <a:pos x="55" y="92"/>
                </a:cxn>
                <a:cxn ang="0">
                  <a:pos x="55" y="85"/>
                </a:cxn>
                <a:cxn ang="0">
                  <a:pos x="54" y="81"/>
                </a:cxn>
                <a:cxn ang="0">
                  <a:pos x="51" y="78"/>
                </a:cxn>
                <a:cxn ang="0">
                  <a:pos x="49" y="75"/>
                </a:cxn>
                <a:cxn ang="0">
                  <a:pos x="41" y="72"/>
                </a:cxn>
                <a:cxn ang="0">
                  <a:pos x="32" y="73"/>
                </a:cxn>
                <a:cxn ang="0">
                  <a:pos x="26" y="79"/>
                </a:cxn>
                <a:cxn ang="0">
                  <a:pos x="25" y="82"/>
                </a:cxn>
                <a:cxn ang="0">
                  <a:pos x="25" y="88"/>
                </a:cxn>
                <a:cxn ang="0">
                  <a:pos x="22" y="94"/>
                </a:cxn>
                <a:cxn ang="0">
                  <a:pos x="16" y="91"/>
                </a:cxn>
                <a:cxn ang="0">
                  <a:pos x="7" y="82"/>
                </a:cxn>
                <a:cxn ang="0">
                  <a:pos x="5" y="78"/>
                </a:cxn>
                <a:cxn ang="0">
                  <a:pos x="0" y="73"/>
                </a:cxn>
                <a:cxn ang="0">
                  <a:pos x="3" y="69"/>
                </a:cxn>
                <a:cxn ang="0">
                  <a:pos x="9" y="63"/>
                </a:cxn>
                <a:cxn ang="0">
                  <a:pos x="13" y="60"/>
                </a:cxn>
                <a:cxn ang="0">
                  <a:pos x="16" y="58"/>
                </a:cxn>
                <a:cxn ang="0">
                  <a:pos x="19" y="53"/>
                </a:cxn>
                <a:cxn ang="0">
                  <a:pos x="20" y="49"/>
                </a:cxn>
                <a:cxn ang="0">
                  <a:pos x="22" y="43"/>
                </a:cxn>
                <a:cxn ang="0">
                  <a:pos x="20" y="40"/>
                </a:cxn>
                <a:cxn ang="0">
                  <a:pos x="18" y="39"/>
                </a:cxn>
                <a:cxn ang="0">
                  <a:pos x="15" y="39"/>
                </a:cxn>
                <a:cxn ang="0">
                  <a:pos x="12" y="37"/>
                </a:cxn>
                <a:cxn ang="0">
                  <a:pos x="6" y="37"/>
                </a:cxn>
                <a:cxn ang="0">
                  <a:pos x="3" y="36"/>
                </a:cxn>
                <a:cxn ang="0">
                  <a:pos x="2" y="35"/>
                </a:cxn>
                <a:cxn ang="0">
                  <a:pos x="0" y="32"/>
                </a:cxn>
                <a:cxn ang="0">
                  <a:pos x="0" y="26"/>
                </a:cxn>
                <a:cxn ang="0">
                  <a:pos x="2" y="22"/>
                </a:cxn>
                <a:cxn ang="0">
                  <a:pos x="5" y="17"/>
                </a:cxn>
                <a:cxn ang="0">
                  <a:pos x="7" y="16"/>
                </a:cxn>
                <a:cxn ang="0">
                  <a:pos x="12" y="14"/>
                </a:cxn>
                <a:cxn ang="0">
                  <a:pos x="15" y="14"/>
                </a:cxn>
                <a:cxn ang="0">
                  <a:pos x="18" y="17"/>
                </a:cxn>
                <a:cxn ang="0">
                  <a:pos x="20" y="19"/>
                </a:cxn>
                <a:cxn ang="0">
                  <a:pos x="25" y="27"/>
                </a:cxn>
                <a:cxn ang="0">
                  <a:pos x="26" y="29"/>
                </a:cxn>
                <a:cxn ang="0">
                  <a:pos x="29" y="30"/>
                </a:cxn>
                <a:cxn ang="0">
                  <a:pos x="35" y="27"/>
                </a:cxn>
                <a:cxn ang="0">
                  <a:pos x="41" y="22"/>
                </a:cxn>
                <a:cxn ang="0">
                  <a:pos x="42" y="19"/>
                </a:cxn>
                <a:cxn ang="0">
                  <a:pos x="45" y="14"/>
                </a:cxn>
                <a:cxn ang="0">
                  <a:pos x="46" y="9"/>
                </a:cxn>
                <a:cxn ang="0">
                  <a:pos x="49" y="0"/>
                </a:cxn>
              </a:cxnLst>
              <a:rect l="0" t="0" r="r" b="b"/>
              <a:pathLst>
                <a:path w="121" h="121">
                  <a:moveTo>
                    <a:pt x="49" y="0"/>
                  </a:moveTo>
                  <a:lnTo>
                    <a:pt x="121" y="52"/>
                  </a:lnTo>
                  <a:lnTo>
                    <a:pt x="72" y="121"/>
                  </a:lnTo>
                  <a:lnTo>
                    <a:pt x="52" y="118"/>
                  </a:lnTo>
                  <a:lnTo>
                    <a:pt x="43" y="114"/>
                  </a:lnTo>
                  <a:lnTo>
                    <a:pt x="39" y="107"/>
                  </a:lnTo>
                  <a:lnTo>
                    <a:pt x="42" y="104"/>
                  </a:lnTo>
                  <a:lnTo>
                    <a:pt x="48" y="101"/>
                  </a:lnTo>
                  <a:lnTo>
                    <a:pt x="54" y="95"/>
                  </a:lnTo>
                  <a:lnTo>
                    <a:pt x="55" y="92"/>
                  </a:lnTo>
                  <a:lnTo>
                    <a:pt x="55" y="85"/>
                  </a:lnTo>
                  <a:lnTo>
                    <a:pt x="54" y="81"/>
                  </a:lnTo>
                  <a:lnTo>
                    <a:pt x="51" y="78"/>
                  </a:lnTo>
                  <a:lnTo>
                    <a:pt x="49" y="75"/>
                  </a:lnTo>
                  <a:lnTo>
                    <a:pt x="41" y="72"/>
                  </a:lnTo>
                  <a:lnTo>
                    <a:pt x="32" y="73"/>
                  </a:lnTo>
                  <a:lnTo>
                    <a:pt x="26" y="79"/>
                  </a:lnTo>
                  <a:lnTo>
                    <a:pt x="25" y="82"/>
                  </a:lnTo>
                  <a:lnTo>
                    <a:pt x="25" y="88"/>
                  </a:lnTo>
                  <a:lnTo>
                    <a:pt x="22" y="94"/>
                  </a:lnTo>
                  <a:lnTo>
                    <a:pt x="16" y="91"/>
                  </a:lnTo>
                  <a:lnTo>
                    <a:pt x="7" y="82"/>
                  </a:lnTo>
                  <a:lnTo>
                    <a:pt x="5" y="78"/>
                  </a:lnTo>
                  <a:lnTo>
                    <a:pt x="0" y="73"/>
                  </a:lnTo>
                  <a:lnTo>
                    <a:pt x="3" y="69"/>
                  </a:lnTo>
                  <a:lnTo>
                    <a:pt x="9" y="63"/>
                  </a:lnTo>
                  <a:lnTo>
                    <a:pt x="13" y="60"/>
                  </a:lnTo>
                  <a:lnTo>
                    <a:pt x="16" y="58"/>
                  </a:lnTo>
                  <a:lnTo>
                    <a:pt x="19" y="53"/>
                  </a:lnTo>
                  <a:lnTo>
                    <a:pt x="20" y="49"/>
                  </a:lnTo>
                  <a:lnTo>
                    <a:pt x="22" y="43"/>
                  </a:lnTo>
                  <a:lnTo>
                    <a:pt x="20" y="40"/>
                  </a:lnTo>
                  <a:lnTo>
                    <a:pt x="18" y="39"/>
                  </a:lnTo>
                  <a:lnTo>
                    <a:pt x="15" y="39"/>
                  </a:lnTo>
                  <a:lnTo>
                    <a:pt x="12" y="37"/>
                  </a:lnTo>
                  <a:lnTo>
                    <a:pt x="6" y="37"/>
                  </a:lnTo>
                  <a:lnTo>
                    <a:pt x="3" y="36"/>
                  </a:lnTo>
                  <a:lnTo>
                    <a:pt x="2" y="35"/>
                  </a:lnTo>
                  <a:lnTo>
                    <a:pt x="0" y="32"/>
                  </a:lnTo>
                  <a:lnTo>
                    <a:pt x="0" y="26"/>
                  </a:lnTo>
                  <a:lnTo>
                    <a:pt x="2" y="22"/>
                  </a:lnTo>
                  <a:lnTo>
                    <a:pt x="5" y="17"/>
                  </a:lnTo>
                  <a:lnTo>
                    <a:pt x="7" y="16"/>
                  </a:lnTo>
                  <a:lnTo>
                    <a:pt x="12" y="14"/>
                  </a:lnTo>
                  <a:lnTo>
                    <a:pt x="15" y="14"/>
                  </a:lnTo>
                  <a:lnTo>
                    <a:pt x="18" y="17"/>
                  </a:lnTo>
                  <a:lnTo>
                    <a:pt x="20" y="19"/>
                  </a:lnTo>
                  <a:lnTo>
                    <a:pt x="25" y="27"/>
                  </a:lnTo>
                  <a:lnTo>
                    <a:pt x="26" y="29"/>
                  </a:lnTo>
                  <a:lnTo>
                    <a:pt x="29" y="30"/>
                  </a:lnTo>
                  <a:lnTo>
                    <a:pt x="35" y="27"/>
                  </a:lnTo>
                  <a:lnTo>
                    <a:pt x="41" y="22"/>
                  </a:lnTo>
                  <a:lnTo>
                    <a:pt x="42" y="19"/>
                  </a:lnTo>
                  <a:lnTo>
                    <a:pt x="45" y="14"/>
                  </a:lnTo>
                  <a:lnTo>
                    <a:pt x="46" y="9"/>
                  </a:lnTo>
                  <a:lnTo>
                    <a:pt x="49" y="0"/>
                  </a:lnTo>
                  <a:close/>
                </a:path>
              </a:pathLst>
            </a:custGeom>
            <a:grpFill/>
            <a:ln w="0">
              <a:noFill/>
              <a:prstDash val="solid"/>
              <a:round/>
              <a:headEnd/>
              <a:tailEnd/>
            </a:ln>
          </p:spPr>
          <p:txBody>
            <a:bodyPr vert="horz" wrap="square" lIns="85344" tIns="42672" rIns="85344" bIns="42672" numCol="1" anchor="t" anchorCtr="0" compatLnSpc="1">
              <a:prstTxWarp prst="textNoShape">
                <a:avLst/>
              </a:prstTxWarp>
            </a:bodyPr>
            <a:lstStyle/>
            <a:p>
              <a:pPr defTabSz="609570"/>
              <a:endParaRPr lang="en-US" sz="2400">
                <a:solidFill>
                  <a:srgbClr val="646363"/>
                </a:solidFill>
                <a:latin typeface="Arial"/>
              </a:endParaRPr>
            </a:p>
          </p:txBody>
        </p:sp>
        <p:sp>
          <p:nvSpPr>
            <p:cNvPr id="60" name="Freeform 358"/>
            <p:cNvSpPr>
              <a:spLocks/>
            </p:cNvSpPr>
            <p:nvPr/>
          </p:nvSpPr>
          <p:spPr bwMode="auto">
            <a:xfrm>
              <a:off x="880347" y="990807"/>
              <a:ext cx="174555" cy="193903"/>
            </a:xfrm>
            <a:custGeom>
              <a:avLst/>
              <a:gdLst/>
              <a:ahLst/>
              <a:cxnLst>
                <a:cxn ang="0">
                  <a:pos x="0" y="0"/>
                </a:cxn>
                <a:cxn ang="0">
                  <a:pos x="85" y="0"/>
                </a:cxn>
                <a:cxn ang="0">
                  <a:pos x="88" y="10"/>
                </a:cxn>
                <a:cxn ang="0">
                  <a:pos x="90" y="21"/>
                </a:cxn>
                <a:cxn ang="0">
                  <a:pos x="88" y="33"/>
                </a:cxn>
                <a:cxn ang="0">
                  <a:pos x="79" y="30"/>
                </a:cxn>
                <a:cxn ang="0">
                  <a:pos x="72" y="27"/>
                </a:cxn>
                <a:cxn ang="0">
                  <a:pos x="65" y="27"/>
                </a:cxn>
                <a:cxn ang="0">
                  <a:pos x="59" y="32"/>
                </a:cxn>
                <a:cxn ang="0">
                  <a:pos x="58" y="40"/>
                </a:cxn>
                <a:cxn ang="0">
                  <a:pos x="59" y="49"/>
                </a:cxn>
                <a:cxn ang="0">
                  <a:pos x="62" y="56"/>
                </a:cxn>
                <a:cxn ang="0">
                  <a:pos x="68" y="59"/>
                </a:cxn>
                <a:cxn ang="0">
                  <a:pos x="75" y="59"/>
                </a:cxn>
                <a:cxn ang="0">
                  <a:pos x="84" y="55"/>
                </a:cxn>
                <a:cxn ang="0">
                  <a:pos x="87" y="55"/>
                </a:cxn>
                <a:cxn ang="0">
                  <a:pos x="88" y="65"/>
                </a:cxn>
                <a:cxn ang="0">
                  <a:pos x="88" y="76"/>
                </a:cxn>
                <a:cxn ang="0">
                  <a:pos x="87" y="88"/>
                </a:cxn>
                <a:cxn ang="0">
                  <a:pos x="81" y="89"/>
                </a:cxn>
                <a:cxn ang="0">
                  <a:pos x="72" y="91"/>
                </a:cxn>
                <a:cxn ang="0">
                  <a:pos x="65" y="92"/>
                </a:cxn>
                <a:cxn ang="0">
                  <a:pos x="58" y="92"/>
                </a:cxn>
                <a:cxn ang="0">
                  <a:pos x="55" y="88"/>
                </a:cxn>
                <a:cxn ang="0">
                  <a:pos x="55" y="85"/>
                </a:cxn>
                <a:cxn ang="0">
                  <a:pos x="58" y="76"/>
                </a:cxn>
                <a:cxn ang="0">
                  <a:pos x="58" y="72"/>
                </a:cxn>
                <a:cxn ang="0">
                  <a:pos x="55" y="65"/>
                </a:cxn>
                <a:cxn ang="0">
                  <a:pos x="48" y="59"/>
                </a:cxn>
                <a:cxn ang="0">
                  <a:pos x="39" y="59"/>
                </a:cxn>
                <a:cxn ang="0">
                  <a:pos x="31" y="62"/>
                </a:cxn>
                <a:cxn ang="0">
                  <a:pos x="26" y="70"/>
                </a:cxn>
                <a:cxn ang="0">
                  <a:pos x="26" y="75"/>
                </a:cxn>
                <a:cxn ang="0">
                  <a:pos x="29" y="80"/>
                </a:cxn>
                <a:cxn ang="0">
                  <a:pos x="29" y="83"/>
                </a:cxn>
                <a:cxn ang="0">
                  <a:pos x="31" y="88"/>
                </a:cxn>
                <a:cxn ang="0">
                  <a:pos x="20" y="89"/>
                </a:cxn>
                <a:cxn ang="0">
                  <a:pos x="9" y="88"/>
                </a:cxn>
                <a:cxn ang="0">
                  <a:pos x="0" y="86"/>
                </a:cxn>
                <a:cxn ang="0">
                  <a:pos x="0" y="0"/>
                </a:cxn>
              </a:cxnLst>
              <a:rect l="0" t="0" r="r" b="b"/>
              <a:pathLst>
                <a:path w="90" h="92">
                  <a:moveTo>
                    <a:pt x="0" y="0"/>
                  </a:moveTo>
                  <a:lnTo>
                    <a:pt x="85" y="0"/>
                  </a:lnTo>
                  <a:lnTo>
                    <a:pt x="88" y="10"/>
                  </a:lnTo>
                  <a:lnTo>
                    <a:pt x="90" y="21"/>
                  </a:lnTo>
                  <a:lnTo>
                    <a:pt x="88" y="33"/>
                  </a:lnTo>
                  <a:lnTo>
                    <a:pt x="79" y="30"/>
                  </a:lnTo>
                  <a:lnTo>
                    <a:pt x="72" y="27"/>
                  </a:lnTo>
                  <a:lnTo>
                    <a:pt x="65" y="27"/>
                  </a:lnTo>
                  <a:lnTo>
                    <a:pt x="59" y="32"/>
                  </a:lnTo>
                  <a:lnTo>
                    <a:pt x="58" y="40"/>
                  </a:lnTo>
                  <a:lnTo>
                    <a:pt x="59" y="49"/>
                  </a:lnTo>
                  <a:lnTo>
                    <a:pt x="62" y="56"/>
                  </a:lnTo>
                  <a:lnTo>
                    <a:pt x="68" y="59"/>
                  </a:lnTo>
                  <a:lnTo>
                    <a:pt x="75" y="59"/>
                  </a:lnTo>
                  <a:lnTo>
                    <a:pt x="84" y="55"/>
                  </a:lnTo>
                  <a:lnTo>
                    <a:pt x="87" y="55"/>
                  </a:lnTo>
                  <a:lnTo>
                    <a:pt x="88" y="65"/>
                  </a:lnTo>
                  <a:lnTo>
                    <a:pt x="88" y="76"/>
                  </a:lnTo>
                  <a:lnTo>
                    <a:pt x="87" y="88"/>
                  </a:lnTo>
                  <a:lnTo>
                    <a:pt x="81" y="89"/>
                  </a:lnTo>
                  <a:lnTo>
                    <a:pt x="72" y="91"/>
                  </a:lnTo>
                  <a:lnTo>
                    <a:pt x="65" y="92"/>
                  </a:lnTo>
                  <a:lnTo>
                    <a:pt x="58" y="92"/>
                  </a:lnTo>
                  <a:lnTo>
                    <a:pt x="55" y="88"/>
                  </a:lnTo>
                  <a:lnTo>
                    <a:pt x="55" y="85"/>
                  </a:lnTo>
                  <a:lnTo>
                    <a:pt x="58" y="76"/>
                  </a:lnTo>
                  <a:lnTo>
                    <a:pt x="58" y="72"/>
                  </a:lnTo>
                  <a:lnTo>
                    <a:pt x="55" y="65"/>
                  </a:lnTo>
                  <a:lnTo>
                    <a:pt x="48" y="59"/>
                  </a:lnTo>
                  <a:lnTo>
                    <a:pt x="39" y="59"/>
                  </a:lnTo>
                  <a:lnTo>
                    <a:pt x="31" y="62"/>
                  </a:lnTo>
                  <a:lnTo>
                    <a:pt x="26" y="70"/>
                  </a:lnTo>
                  <a:lnTo>
                    <a:pt x="26" y="75"/>
                  </a:lnTo>
                  <a:lnTo>
                    <a:pt x="29" y="80"/>
                  </a:lnTo>
                  <a:lnTo>
                    <a:pt x="29" y="83"/>
                  </a:lnTo>
                  <a:lnTo>
                    <a:pt x="31" y="88"/>
                  </a:lnTo>
                  <a:lnTo>
                    <a:pt x="20" y="89"/>
                  </a:lnTo>
                  <a:lnTo>
                    <a:pt x="9" y="88"/>
                  </a:lnTo>
                  <a:lnTo>
                    <a:pt x="0" y="86"/>
                  </a:lnTo>
                  <a:lnTo>
                    <a:pt x="0" y="0"/>
                  </a:lnTo>
                  <a:close/>
                </a:path>
              </a:pathLst>
            </a:custGeom>
            <a:grpFill/>
            <a:ln w="0">
              <a:noFill/>
              <a:prstDash val="solid"/>
              <a:round/>
              <a:headEnd/>
              <a:tailEnd/>
            </a:ln>
          </p:spPr>
          <p:txBody>
            <a:bodyPr vert="horz" wrap="square" lIns="85344" tIns="42672" rIns="85344" bIns="42672" numCol="1" anchor="t" anchorCtr="0" compatLnSpc="1">
              <a:prstTxWarp prst="textNoShape">
                <a:avLst/>
              </a:prstTxWarp>
            </a:bodyPr>
            <a:lstStyle/>
            <a:p>
              <a:pPr defTabSz="609570"/>
              <a:endParaRPr lang="en-US" sz="2400">
                <a:solidFill>
                  <a:srgbClr val="646363"/>
                </a:solidFill>
                <a:latin typeface="Arial"/>
              </a:endParaRPr>
            </a:p>
          </p:txBody>
        </p:sp>
        <p:sp>
          <p:nvSpPr>
            <p:cNvPr id="61" name="Freeform 359"/>
            <p:cNvSpPr>
              <a:spLocks/>
            </p:cNvSpPr>
            <p:nvPr/>
          </p:nvSpPr>
          <p:spPr bwMode="auto">
            <a:xfrm>
              <a:off x="880347" y="1123587"/>
              <a:ext cx="174555" cy="242381"/>
            </a:xfrm>
            <a:custGeom>
              <a:avLst/>
              <a:gdLst/>
              <a:ahLst/>
              <a:cxnLst>
                <a:cxn ang="0">
                  <a:pos x="36" y="0"/>
                </a:cxn>
                <a:cxn ang="0">
                  <a:pos x="48" y="0"/>
                </a:cxn>
                <a:cxn ang="0">
                  <a:pos x="51" y="2"/>
                </a:cxn>
                <a:cxn ang="0">
                  <a:pos x="52" y="5"/>
                </a:cxn>
                <a:cxn ang="0">
                  <a:pos x="52" y="12"/>
                </a:cxn>
                <a:cxn ang="0">
                  <a:pos x="51" y="15"/>
                </a:cxn>
                <a:cxn ang="0">
                  <a:pos x="51" y="19"/>
                </a:cxn>
                <a:cxn ang="0">
                  <a:pos x="49" y="22"/>
                </a:cxn>
                <a:cxn ang="0">
                  <a:pos x="49" y="26"/>
                </a:cxn>
                <a:cxn ang="0">
                  <a:pos x="52" y="32"/>
                </a:cxn>
                <a:cxn ang="0">
                  <a:pos x="59" y="33"/>
                </a:cxn>
                <a:cxn ang="0">
                  <a:pos x="68" y="32"/>
                </a:cxn>
                <a:cxn ang="0">
                  <a:pos x="78" y="30"/>
                </a:cxn>
                <a:cxn ang="0">
                  <a:pos x="85" y="29"/>
                </a:cxn>
                <a:cxn ang="0">
                  <a:pos x="87" y="33"/>
                </a:cxn>
                <a:cxn ang="0">
                  <a:pos x="88" y="39"/>
                </a:cxn>
                <a:cxn ang="0">
                  <a:pos x="90" y="48"/>
                </a:cxn>
                <a:cxn ang="0">
                  <a:pos x="90" y="55"/>
                </a:cxn>
                <a:cxn ang="0">
                  <a:pos x="87" y="59"/>
                </a:cxn>
                <a:cxn ang="0">
                  <a:pos x="84" y="59"/>
                </a:cxn>
                <a:cxn ang="0">
                  <a:pos x="78" y="56"/>
                </a:cxn>
                <a:cxn ang="0">
                  <a:pos x="74" y="55"/>
                </a:cxn>
                <a:cxn ang="0">
                  <a:pos x="71" y="55"/>
                </a:cxn>
                <a:cxn ang="0">
                  <a:pos x="67" y="56"/>
                </a:cxn>
                <a:cxn ang="0">
                  <a:pos x="64" y="58"/>
                </a:cxn>
                <a:cxn ang="0">
                  <a:pos x="61" y="61"/>
                </a:cxn>
                <a:cxn ang="0">
                  <a:pos x="58" y="65"/>
                </a:cxn>
                <a:cxn ang="0">
                  <a:pos x="56" y="68"/>
                </a:cxn>
                <a:cxn ang="0">
                  <a:pos x="56" y="77"/>
                </a:cxn>
                <a:cxn ang="0">
                  <a:pos x="58" y="81"/>
                </a:cxn>
                <a:cxn ang="0">
                  <a:pos x="61" y="84"/>
                </a:cxn>
                <a:cxn ang="0">
                  <a:pos x="69" y="87"/>
                </a:cxn>
                <a:cxn ang="0">
                  <a:pos x="78" y="87"/>
                </a:cxn>
                <a:cxn ang="0">
                  <a:pos x="79" y="85"/>
                </a:cxn>
                <a:cxn ang="0">
                  <a:pos x="82" y="84"/>
                </a:cxn>
                <a:cxn ang="0">
                  <a:pos x="84" y="82"/>
                </a:cxn>
                <a:cxn ang="0">
                  <a:pos x="87" y="82"/>
                </a:cxn>
                <a:cxn ang="0">
                  <a:pos x="88" y="92"/>
                </a:cxn>
                <a:cxn ang="0">
                  <a:pos x="85" y="115"/>
                </a:cxn>
                <a:cxn ang="0">
                  <a:pos x="0" y="115"/>
                </a:cxn>
                <a:cxn ang="0">
                  <a:pos x="0" y="28"/>
                </a:cxn>
                <a:cxn ang="0">
                  <a:pos x="7" y="30"/>
                </a:cxn>
                <a:cxn ang="0">
                  <a:pos x="16" y="33"/>
                </a:cxn>
                <a:cxn ang="0">
                  <a:pos x="25" y="33"/>
                </a:cxn>
                <a:cxn ang="0">
                  <a:pos x="33" y="30"/>
                </a:cxn>
                <a:cxn ang="0">
                  <a:pos x="36" y="25"/>
                </a:cxn>
                <a:cxn ang="0">
                  <a:pos x="36" y="20"/>
                </a:cxn>
                <a:cxn ang="0">
                  <a:pos x="35" y="17"/>
                </a:cxn>
                <a:cxn ang="0">
                  <a:pos x="33" y="13"/>
                </a:cxn>
                <a:cxn ang="0">
                  <a:pos x="32" y="10"/>
                </a:cxn>
                <a:cxn ang="0">
                  <a:pos x="32" y="6"/>
                </a:cxn>
                <a:cxn ang="0">
                  <a:pos x="33" y="3"/>
                </a:cxn>
                <a:cxn ang="0">
                  <a:pos x="36" y="0"/>
                </a:cxn>
              </a:cxnLst>
              <a:rect l="0" t="0" r="r" b="b"/>
              <a:pathLst>
                <a:path w="90" h="115">
                  <a:moveTo>
                    <a:pt x="36" y="0"/>
                  </a:moveTo>
                  <a:lnTo>
                    <a:pt x="48" y="0"/>
                  </a:lnTo>
                  <a:lnTo>
                    <a:pt x="51" y="2"/>
                  </a:lnTo>
                  <a:lnTo>
                    <a:pt x="52" y="5"/>
                  </a:lnTo>
                  <a:lnTo>
                    <a:pt x="52" y="12"/>
                  </a:lnTo>
                  <a:lnTo>
                    <a:pt x="51" y="15"/>
                  </a:lnTo>
                  <a:lnTo>
                    <a:pt x="51" y="19"/>
                  </a:lnTo>
                  <a:lnTo>
                    <a:pt x="49" y="22"/>
                  </a:lnTo>
                  <a:lnTo>
                    <a:pt x="49" y="26"/>
                  </a:lnTo>
                  <a:lnTo>
                    <a:pt x="52" y="32"/>
                  </a:lnTo>
                  <a:lnTo>
                    <a:pt x="59" y="33"/>
                  </a:lnTo>
                  <a:lnTo>
                    <a:pt x="68" y="32"/>
                  </a:lnTo>
                  <a:lnTo>
                    <a:pt x="78" y="30"/>
                  </a:lnTo>
                  <a:lnTo>
                    <a:pt x="85" y="29"/>
                  </a:lnTo>
                  <a:lnTo>
                    <a:pt x="87" y="33"/>
                  </a:lnTo>
                  <a:lnTo>
                    <a:pt x="88" y="39"/>
                  </a:lnTo>
                  <a:lnTo>
                    <a:pt x="90" y="48"/>
                  </a:lnTo>
                  <a:lnTo>
                    <a:pt x="90" y="55"/>
                  </a:lnTo>
                  <a:lnTo>
                    <a:pt x="87" y="59"/>
                  </a:lnTo>
                  <a:lnTo>
                    <a:pt x="84" y="59"/>
                  </a:lnTo>
                  <a:lnTo>
                    <a:pt x="78" y="56"/>
                  </a:lnTo>
                  <a:lnTo>
                    <a:pt x="74" y="55"/>
                  </a:lnTo>
                  <a:lnTo>
                    <a:pt x="71" y="55"/>
                  </a:lnTo>
                  <a:lnTo>
                    <a:pt x="67" y="56"/>
                  </a:lnTo>
                  <a:lnTo>
                    <a:pt x="64" y="58"/>
                  </a:lnTo>
                  <a:lnTo>
                    <a:pt x="61" y="61"/>
                  </a:lnTo>
                  <a:lnTo>
                    <a:pt x="58" y="65"/>
                  </a:lnTo>
                  <a:lnTo>
                    <a:pt x="56" y="68"/>
                  </a:lnTo>
                  <a:lnTo>
                    <a:pt x="56" y="77"/>
                  </a:lnTo>
                  <a:lnTo>
                    <a:pt x="58" y="81"/>
                  </a:lnTo>
                  <a:lnTo>
                    <a:pt x="61" y="84"/>
                  </a:lnTo>
                  <a:lnTo>
                    <a:pt x="69" y="87"/>
                  </a:lnTo>
                  <a:lnTo>
                    <a:pt x="78" y="87"/>
                  </a:lnTo>
                  <a:lnTo>
                    <a:pt x="79" y="85"/>
                  </a:lnTo>
                  <a:lnTo>
                    <a:pt x="82" y="84"/>
                  </a:lnTo>
                  <a:lnTo>
                    <a:pt x="84" y="82"/>
                  </a:lnTo>
                  <a:lnTo>
                    <a:pt x="87" y="82"/>
                  </a:lnTo>
                  <a:lnTo>
                    <a:pt x="88" y="92"/>
                  </a:lnTo>
                  <a:lnTo>
                    <a:pt x="85" y="115"/>
                  </a:lnTo>
                  <a:lnTo>
                    <a:pt x="0" y="115"/>
                  </a:lnTo>
                  <a:lnTo>
                    <a:pt x="0" y="28"/>
                  </a:lnTo>
                  <a:lnTo>
                    <a:pt x="7" y="30"/>
                  </a:lnTo>
                  <a:lnTo>
                    <a:pt x="16" y="33"/>
                  </a:lnTo>
                  <a:lnTo>
                    <a:pt x="25" y="33"/>
                  </a:lnTo>
                  <a:lnTo>
                    <a:pt x="33" y="30"/>
                  </a:lnTo>
                  <a:lnTo>
                    <a:pt x="36" y="25"/>
                  </a:lnTo>
                  <a:lnTo>
                    <a:pt x="36" y="20"/>
                  </a:lnTo>
                  <a:lnTo>
                    <a:pt x="35" y="17"/>
                  </a:lnTo>
                  <a:lnTo>
                    <a:pt x="33" y="13"/>
                  </a:lnTo>
                  <a:lnTo>
                    <a:pt x="32" y="10"/>
                  </a:lnTo>
                  <a:lnTo>
                    <a:pt x="32" y="6"/>
                  </a:lnTo>
                  <a:lnTo>
                    <a:pt x="33" y="3"/>
                  </a:lnTo>
                  <a:lnTo>
                    <a:pt x="36" y="0"/>
                  </a:lnTo>
                  <a:close/>
                </a:path>
              </a:pathLst>
            </a:custGeom>
            <a:grpFill/>
            <a:ln w="0">
              <a:noFill/>
              <a:prstDash val="solid"/>
              <a:round/>
              <a:headEnd/>
              <a:tailEnd/>
            </a:ln>
          </p:spPr>
          <p:txBody>
            <a:bodyPr vert="horz" wrap="square" lIns="85344" tIns="42672" rIns="85344" bIns="42672" numCol="1" anchor="t" anchorCtr="0" compatLnSpc="1">
              <a:prstTxWarp prst="textNoShape">
                <a:avLst/>
              </a:prstTxWarp>
            </a:bodyPr>
            <a:lstStyle/>
            <a:p>
              <a:pPr defTabSz="609570"/>
              <a:endParaRPr lang="en-US" sz="2400">
                <a:solidFill>
                  <a:srgbClr val="646363"/>
                </a:solidFill>
                <a:latin typeface="Arial"/>
              </a:endParaRPr>
            </a:p>
          </p:txBody>
        </p:sp>
        <p:sp>
          <p:nvSpPr>
            <p:cNvPr id="62" name="Freeform 360"/>
            <p:cNvSpPr>
              <a:spLocks/>
            </p:cNvSpPr>
            <p:nvPr/>
          </p:nvSpPr>
          <p:spPr bwMode="auto">
            <a:xfrm>
              <a:off x="1000597" y="1127803"/>
              <a:ext cx="223044" cy="238165"/>
            </a:xfrm>
            <a:custGeom>
              <a:avLst/>
              <a:gdLst/>
              <a:ahLst/>
              <a:cxnLst>
                <a:cxn ang="0">
                  <a:pos x="65" y="0"/>
                </a:cxn>
                <a:cxn ang="0">
                  <a:pos x="72" y="0"/>
                </a:cxn>
                <a:cxn ang="0">
                  <a:pos x="78" y="3"/>
                </a:cxn>
                <a:cxn ang="0">
                  <a:pos x="79" y="5"/>
                </a:cxn>
                <a:cxn ang="0">
                  <a:pos x="81" y="13"/>
                </a:cxn>
                <a:cxn ang="0">
                  <a:pos x="78" y="18"/>
                </a:cxn>
                <a:cxn ang="0">
                  <a:pos x="77" y="24"/>
                </a:cxn>
                <a:cxn ang="0">
                  <a:pos x="77" y="31"/>
                </a:cxn>
                <a:cxn ang="0">
                  <a:pos x="91" y="33"/>
                </a:cxn>
                <a:cxn ang="0">
                  <a:pos x="105" y="30"/>
                </a:cxn>
                <a:cxn ang="0">
                  <a:pos x="115" y="24"/>
                </a:cxn>
                <a:cxn ang="0">
                  <a:pos x="115" y="113"/>
                </a:cxn>
                <a:cxn ang="0">
                  <a:pos x="29" y="113"/>
                </a:cxn>
                <a:cxn ang="0">
                  <a:pos x="30" y="106"/>
                </a:cxn>
                <a:cxn ang="0">
                  <a:pos x="32" y="96"/>
                </a:cxn>
                <a:cxn ang="0">
                  <a:pos x="32" y="86"/>
                </a:cxn>
                <a:cxn ang="0">
                  <a:pos x="30" y="79"/>
                </a:cxn>
                <a:cxn ang="0">
                  <a:pos x="25" y="76"/>
                </a:cxn>
                <a:cxn ang="0">
                  <a:pos x="22" y="76"/>
                </a:cxn>
                <a:cxn ang="0">
                  <a:pos x="16" y="79"/>
                </a:cxn>
                <a:cxn ang="0">
                  <a:pos x="12" y="80"/>
                </a:cxn>
                <a:cxn ang="0">
                  <a:pos x="5" y="80"/>
                </a:cxn>
                <a:cxn ang="0">
                  <a:pos x="2" y="77"/>
                </a:cxn>
                <a:cxn ang="0">
                  <a:pos x="0" y="75"/>
                </a:cxn>
                <a:cxn ang="0">
                  <a:pos x="0" y="67"/>
                </a:cxn>
                <a:cxn ang="0">
                  <a:pos x="2" y="63"/>
                </a:cxn>
                <a:cxn ang="0">
                  <a:pos x="3" y="60"/>
                </a:cxn>
                <a:cxn ang="0">
                  <a:pos x="9" y="57"/>
                </a:cxn>
                <a:cxn ang="0">
                  <a:pos x="15" y="59"/>
                </a:cxn>
                <a:cxn ang="0">
                  <a:pos x="20" y="62"/>
                </a:cxn>
                <a:cxn ang="0">
                  <a:pos x="26" y="63"/>
                </a:cxn>
                <a:cxn ang="0">
                  <a:pos x="30" y="59"/>
                </a:cxn>
                <a:cxn ang="0">
                  <a:pos x="33" y="51"/>
                </a:cxn>
                <a:cxn ang="0">
                  <a:pos x="30" y="34"/>
                </a:cxn>
                <a:cxn ang="0">
                  <a:pos x="28" y="27"/>
                </a:cxn>
                <a:cxn ang="0">
                  <a:pos x="38" y="28"/>
                </a:cxn>
                <a:cxn ang="0">
                  <a:pos x="48" y="31"/>
                </a:cxn>
                <a:cxn ang="0">
                  <a:pos x="61" y="31"/>
                </a:cxn>
                <a:cxn ang="0">
                  <a:pos x="64" y="30"/>
                </a:cxn>
                <a:cxn ang="0">
                  <a:pos x="66" y="27"/>
                </a:cxn>
                <a:cxn ang="0">
                  <a:pos x="64" y="21"/>
                </a:cxn>
                <a:cxn ang="0">
                  <a:pos x="62" y="20"/>
                </a:cxn>
                <a:cxn ang="0">
                  <a:pos x="59" y="18"/>
                </a:cxn>
                <a:cxn ang="0">
                  <a:pos x="58" y="17"/>
                </a:cxn>
                <a:cxn ang="0">
                  <a:pos x="56" y="13"/>
                </a:cxn>
                <a:cxn ang="0">
                  <a:pos x="59" y="4"/>
                </a:cxn>
                <a:cxn ang="0">
                  <a:pos x="62" y="3"/>
                </a:cxn>
                <a:cxn ang="0">
                  <a:pos x="65" y="0"/>
                </a:cxn>
              </a:cxnLst>
              <a:rect l="0" t="0" r="r" b="b"/>
              <a:pathLst>
                <a:path w="115" h="113">
                  <a:moveTo>
                    <a:pt x="65" y="0"/>
                  </a:moveTo>
                  <a:lnTo>
                    <a:pt x="72" y="0"/>
                  </a:lnTo>
                  <a:lnTo>
                    <a:pt x="78" y="3"/>
                  </a:lnTo>
                  <a:lnTo>
                    <a:pt x="79" y="5"/>
                  </a:lnTo>
                  <a:lnTo>
                    <a:pt x="81" y="13"/>
                  </a:lnTo>
                  <a:lnTo>
                    <a:pt x="78" y="18"/>
                  </a:lnTo>
                  <a:lnTo>
                    <a:pt x="77" y="24"/>
                  </a:lnTo>
                  <a:lnTo>
                    <a:pt x="77" y="31"/>
                  </a:lnTo>
                  <a:lnTo>
                    <a:pt x="91" y="33"/>
                  </a:lnTo>
                  <a:lnTo>
                    <a:pt x="105" y="30"/>
                  </a:lnTo>
                  <a:lnTo>
                    <a:pt x="115" y="24"/>
                  </a:lnTo>
                  <a:lnTo>
                    <a:pt x="115" y="113"/>
                  </a:lnTo>
                  <a:lnTo>
                    <a:pt x="29" y="113"/>
                  </a:lnTo>
                  <a:lnTo>
                    <a:pt x="30" y="106"/>
                  </a:lnTo>
                  <a:lnTo>
                    <a:pt x="32" y="96"/>
                  </a:lnTo>
                  <a:lnTo>
                    <a:pt x="32" y="86"/>
                  </a:lnTo>
                  <a:lnTo>
                    <a:pt x="30" y="79"/>
                  </a:lnTo>
                  <a:lnTo>
                    <a:pt x="25" y="76"/>
                  </a:lnTo>
                  <a:lnTo>
                    <a:pt x="22" y="76"/>
                  </a:lnTo>
                  <a:lnTo>
                    <a:pt x="16" y="79"/>
                  </a:lnTo>
                  <a:lnTo>
                    <a:pt x="12" y="80"/>
                  </a:lnTo>
                  <a:lnTo>
                    <a:pt x="5" y="80"/>
                  </a:lnTo>
                  <a:lnTo>
                    <a:pt x="2" y="77"/>
                  </a:lnTo>
                  <a:lnTo>
                    <a:pt x="0" y="75"/>
                  </a:lnTo>
                  <a:lnTo>
                    <a:pt x="0" y="67"/>
                  </a:lnTo>
                  <a:lnTo>
                    <a:pt x="2" y="63"/>
                  </a:lnTo>
                  <a:lnTo>
                    <a:pt x="3" y="60"/>
                  </a:lnTo>
                  <a:lnTo>
                    <a:pt x="9" y="57"/>
                  </a:lnTo>
                  <a:lnTo>
                    <a:pt x="15" y="59"/>
                  </a:lnTo>
                  <a:lnTo>
                    <a:pt x="20" y="62"/>
                  </a:lnTo>
                  <a:lnTo>
                    <a:pt x="26" y="63"/>
                  </a:lnTo>
                  <a:lnTo>
                    <a:pt x="30" y="59"/>
                  </a:lnTo>
                  <a:lnTo>
                    <a:pt x="33" y="51"/>
                  </a:lnTo>
                  <a:lnTo>
                    <a:pt x="30" y="34"/>
                  </a:lnTo>
                  <a:lnTo>
                    <a:pt x="28" y="27"/>
                  </a:lnTo>
                  <a:lnTo>
                    <a:pt x="38" y="28"/>
                  </a:lnTo>
                  <a:lnTo>
                    <a:pt x="48" y="31"/>
                  </a:lnTo>
                  <a:lnTo>
                    <a:pt x="61" y="31"/>
                  </a:lnTo>
                  <a:lnTo>
                    <a:pt x="64" y="30"/>
                  </a:lnTo>
                  <a:lnTo>
                    <a:pt x="66" y="27"/>
                  </a:lnTo>
                  <a:lnTo>
                    <a:pt x="64" y="21"/>
                  </a:lnTo>
                  <a:lnTo>
                    <a:pt x="62" y="20"/>
                  </a:lnTo>
                  <a:lnTo>
                    <a:pt x="59" y="18"/>
                  </a:lnTo>
                  <a:lnTo>
                    <a:pt x="58" y="17"/>
                  </a:lnTo>
                  <a:lnTo>
                    <a:pt x="56" y="13"/>
                  </a:lnTo>
                  <a:lnTo>
                    <a:pt x="59" y="4"/>
                  </a:lnTo>
                  <a:lnTo>
                    <a:pt x="62" y="3"/>
                  </a:lnTo>
                  <a:lnTo>
                    <a:pt x="65" y="0"/>
                  </a:lnTo>
                  <a:close/>
                </a:path>
              </a:pathLst>
            </a:custGeom>
            <a:grpFill/>
            <a:ln w="0">
              <a:noFill/>
              <a:prstDash val="solid"/>
              <a:round/>
              <a:headEnd/>
              <a:tailEnd/>
            </a:ln>
          </p:spPr>
          <p:txBody>
            <a:bodyPr vert="horz" wrap="square" lIns="85344" tIns="42672" rIns="85344" bIns="42672" numCol="1" anchor="t" anchorCtr="0" compatLnSpc="1">
              <a:prstTxWarp prst="textNoShape">
                <a:avLst/>
              </a:prstTxWarp>
            </a:bodyPr>
            <a:lstStyle/>
            <a:p>
              <a:pPr defTabSz="609570"/>
              <a:endParaRPr lang="en-US" sz="2400">
                <a:solidFill>
                  <a:srgbClr val="646363"/>
                </a:solidFill>
                <a:latin typeface="Arial"/>
              </a:endParaRPr>
            </a:p>
          </p:txBody>
        </p:sp>
      </p:grpSp>
      <p:sp>
        <p:nvSpPr>
          <p:cNvPr id="71" name="Rectangle 70"/>
          <p:cNvSpPr/>
          <p:nvPr/>
        </p:nvSpPr>
        <p:spPr>
          <a:xfrm>
            <a:off x="5386989" y="4382727"/>
            <a:ext cx="1463040" cy="43200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Process &amp; Compliance Management</a:t>
            </a:r>
          </a:p>
        </p:txBody>
      </p:sp>
      <p:sp>
        <p:nvSpPr>
          <p:cNvPr id="72" name="Rectangle 71"/>
          <p:cNvSpPr/>
          <p:nvPr/>
        </p:nvSpPr>
        <p:spPr>
          <a:xfrm>
            <a:off x="6986315" y="4382727"/>
            <a:ext cx="1463040" cy="43200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OT Support &amp; Service Management</a:t>
            </a:r>
          </a:p>
        </p:txBody>
      </p:sp>
      <p:sp>
        <p:nvSpPr>
          <p:cNvPr id="73" name="Rectangle 72"/>
          <p:cNvSpPr/>
          <p:nvPr/>
        </p:nvSpPr>
        <p:spPr>
          <a:xfrm>
            <a:off x="5386989" y="4866764"/>
            <a:ext cx="1463040" cy="43200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Knowledge Management</a:t>
            </a:r>
          </a:p>
        </p:txBody>
      </p:sp>
      <p:sp>
        <p:nvSpPr>
          <p:cNvPr id="74" name="Rectangle 73"/>
          <p:cNvSpPr/>
          <p:nvPr/>
        </p:nvSpPr>
        <p:spPr>
          <a:xfrm>
            <a:off x="6986315" y="4866764"/>
            <a:ext cx="1463040" cy="43200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Incident &amp; Response Management</a:t>
            </a:r>
          </a:p>
        </p:txBody>
      </p:sp>
      <p:sp>
        <p:nvSpPr>
          <p:cNvPr id="75" name="Rectangle 74"/>
          <p:cNvSpPr/>
          <p:nvPr/>
        </p:nvSpPr>
        <p:spPr>
          <a:xfrm>
            <a:off x="5393784" y="5350800"/>
            <a:ext cx="1463040" cy="43200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Change Management</a:t>
            </a:r>
          </a:p>
        </p:txBody>
      </p:sp>
      <p:sp>
        <p:nvSpPr>
          <p:cNvPr id="77" name="Rectangle 76"/>
          <p:cNvSpPr/>
          <p:nvPr/>
        </p:nvSpPr>
        <p:spPr>
          <a:xfrm>
            <a:off x="8797643" y="4391433"/>
            <a:ext cx="1463040" cy="432000"/>
          </a:xfrm>
          <a:prstGeom prst="rect">
            <a:avLst/>
          </a:prstGeom>
          <a:solidFill>
            <a:schemeClr val="accent3">
              <a:lumMod val="75000"/>
            </a:schemeClr>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End-point protection &amp; USB Scanning</a:t>
            </a:r>
          </a:p>
        </p:txBody>
      </p:sp>
      <p:sp>
        <p:nvSpPr>
          <p:cNvPr id="78" name="Rectangle 77"/>
          <p:cNvSpPr/>
          <p:nvPr/>
        </p:nvSpPr>
        <p:spPr>
          <a:xfrm>
            <a:off x="10396968" y="4391433"/>
            <a:ext cx="1463040" cy="432000"/>
          </a:xfrm>
          <a:prstGeom prst="rect">
            <a:avLst/>
          </a:prstGeom>
          <a:solidFill>
            <a:schemeClr val="accent3">
              <a:lumMod val="75000"/>
            </a:schemeClr>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Patch Management</a:t>
            </a:r>
          </a:p>
        </p:txBody>
      </p:sp>
      <p:sp>
        <p:nvSpPr>
          <p:cNvPr id="79" name="Rectangle 78"/>
          <p:cNvSpPr/>
          <p:nvPr/>
        </p:nvSpPr>
        <p:spPr>
          <a:xfrm>
            <a:off x="8797643" y="4870411"/>
            <a:ext cx="1463040" cy="432000"/>
          </a:xfrm>
          <a:prstGeom prst="rect">
            <a:avLst/>
          </a:prstGeom>
          <a:solidFill>
            <a:schemeClr val="accent3">
              <a:lumMod val="75000"/>
            </a:schemeClr>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Industrial Firewall</a:t>
            </a:r>
          </a:p>
        </p:txBody>
      </p:sp>
      <p:sp>
        <p:nvSpPr>
          <p:cNvPr id="80" name="Rectangle 79"/>
          <p:cNvSpPr/>
          <p:nvPr/>
        </p:nvSpPr>
        <p:spPr>
          <a:xfrm>
            <a:off x="10396968" y="4870411"/>
            <a:ext cx="1463040" cy="432000"/>
          </a:xfrm>
          <a:prstGeom prst="rect">
            <a:avLst/>
          </a:prstGeom>
          <a:solidFill>
            <a:schemeClr val="accent3">
              <a:lumMod val="75000"/>
            </a:schemeClr>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Secure Remote Access</a:t>
            </a:r>
          </a:p>
        </p:txBody>
      </p:sp>
      <p:sp>
        <p:nvSpPr>
          <p:cNvPr id="81" name="Rectangle 80"/>
          <p:cNvSpPr/>
          <p:nvPr/>
        </p:nvSpPr>
        <p:spPr>
          <a:xfrm>
            <a:off x="8797643" y="5349387"/>
            <a:ext cx="1463040" cy="432000"/>
          </a:xfrm>
          <a:prstGeom prst="rect">
            <a:avLst/>
          </a:prstGeom>
          <a:solidFill>
            <a:schemeClr val="accent3">
              <a:lumMod val="75000"/>
            </a:schemeClr>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SIEM </a:t>
            </a:r>
          </a:p>
        </p:txBody>
      </p:sp>
      <p:sp>
        <p:nvSpPr>
          <p:cNvPr id="82" name="Rectangle 81"/>
          <p:cNvSpPr/>
          <p:nvPr/>
        </p:nvSpPr>
        <p:spPr>
          <a:xfrm>
            <a:off x="10396968" y="5349387"/>
            <a:ext cx="1463040" cy="432000"/>
          </a:xfrm>
          <a:prstGeom prst="rect">
            <a:avLst/>
          </a:prstGeom>
          <a:solidFill>
            <a:schemeClr val="accent3">
              <a:lumMod val="75000"/>
            </a:schemeClr>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Next Generation Tools</a:t>
            </a:r>
          </a:p>
        </p:txBody>
      </p:sp>
      <p:sp>
        <p:nvSpPr>
          <p:cNvPr id="13" name="Rounded Rectangle 12"/>
          <p:cNvSpPr/>
          <p:nvPr/>
        </p:nvSpPr>
        <p:spPr>
          <a:xfrm>
            <a:off x="1939447" y="3071688"/>
            <a:ext cx="3094359" cy="288201"/>
          </a:xfrm>
          <a:prstGeom prst="roundRect">
            <a:avLst/>
          </a:prstGeom>
          <a:solidFill>
            <a:srgbClr val="EE3340"/>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r>
              <a:rPr lang="en-GB" sz="1867" b="1" dirty="0">
                <a:solidFill>
                  <a:srgbClr val="FFFFFF"/>
                </a:solidFill>
                <a:latin typeface="Arial"/>
              </a:rPr>
              <a:t>People</a:t>
            </a:r>
          </a:p>
        </p:txBody>
      </p:sp>
      <p:sp>
        <p:nvSpPr>
          <p:cNvPr id="83" name="Rounded Rectangle 82"/>
          <p:cNvSpPr/>
          <p:nvPr/>
        </p:nvSpPr>
        <p:spPr>
          <a:xfrm>
            <a:off x="5354998" y="3071689"/>
            <a:ext cx="3094359" cy="288201"/>
          </a:xfrm>
          <a:prstGeom prst="roundRect">
            <a:avLst/>
          </a:prstGeom>
          <a:solidFill>
            <a:srgbClr val="0E3570"/>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r>
              <a:rPr lang="en-GB" sz="1867" b="1" dirty="0">
                <a:solidFill>
                  <a:srgbClr val="FFFFFF"/>
                </a:solidFill>
                <a:latin typeface="Arial"/>
              </a:rPr>
              <a:t>Process</a:t>
            </a:r>
          </a:p>
        </p:txBody>
      </p:sp>
      <p:sp>
        <p:nvSpPr>
          <p:cNvPr id="84" name="Rounded Rectangle 83"/>
          <p:cNvSpPr/>
          <p:nvPr/>
        </p:nvSpPr>
        <p:spPr>
          <a:xfrm>
            <a:off x="8785981" y="3071688"/>
            <a:ext cx="3094359" cy="288201"/>
          </a:xfrm>
          <a:prstGeom prst="roundRect">
            <a:avLst/>
          </a:prstGeom>
          <a:solidFill>
            <a:srgbClr val="509733"/>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r>
              <a:rPr lang="en-GB" sz="1867" b="1" dirty="0">
                <a:solidFill>
                  <a:srgbClr val="FFFFFF"/>
                </a:solidFill>
                <a:latin typeface="Arial"/>
              </a:rPr>
              <a:t>Technology</a:t>
            </a:r>
          </a:p>
        </p:txBody>
      </p:sp>
      <p:sp>
        <p:nvSpPr>
          <p:cNvPr id="85" name="Rectangle 84"/>
          <p:cNvSpPr/>
          <p:nvPr/>
        </p:nvSpPr>
        <p:spPr>
          <a:xfrm>
            <a:off x="2832743" y="3451767"/>
            <a:ext cx="1463040" cy="432000"/>
          </a:xfrm>
          <a:prstGeom prst="rect">
            <a:avLst/>
          </a:prstGeom>
          <a:solidFill>
            <a:srgbClr val="EE3340"/>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OT Security Skilled &amp; Certified Resources</a:t>
            </a:r>
          </a:p>
        </p:txBody>
      </p:sp>
      <p:sp>
        <p:nvSpPr>
          <p:cNvPr id="86" name="Rectangle 85"/>
          <p:cNvSpPr/>
          <p:nvPr/>
        </p:nvSpPr>
        <p:spPr>
          <a:xfrm>
            <a:off x="5386989" y="3414652"/>
            <a:ext cx="1463040" cy="43200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Governance &amp; Assurance</a:t>
            </a:r>
          </a:p>
        </p:txBody>
      </p:sp>
      <p:sp>
        <p:nvSpPr>
          <p:cNvPr id="87" name="Rectangle 86"/>
          <p:cNvSpPr/>
          <p:nvPr/>
        </p:nvSpPr>
        <p:spPr>
          <a:xfrm>
            <a:off x="6986315" y="3414652"/>
            <a:ext cx="1463040" cy="43200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Consulting &amp; Advisory Services</a:t>
            </a:r>
          </a:p>
        </p:txBody>
      </p:sp>
      <p:sp>
        <p:nvSpPr>
          <p:cNvPr id="88" name="Rectangle 87"/>
          <p:cNvSpPr/>
          <p:nvPr/>
        </p:nvSpPr>
        <p:spPr>
          <a:xfrm>
            <a:off x="5386989" y="3898689"/>
            <a:ext cx="1463040" cy="43200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OT &amp; IoT Security Architecture</a:t>
            </a:r>
          </a:p>
        </p:txBody>
      </p:sp>
      <p:sp>
        <p:nvSpPr>
          <p:cNvPr id="89" name="Rectangle 88"/>
          <p:cNvSpPr/>
          <p:nvPr/>
        </p:nvSpPr>
        <p:spPr>
          <a:xfrm>
            <a:off x="6986315" y="3898689"/>
            <a:ext cx="1463040" cy="43200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067" dirty="0">
                <a:solidFill>
                  <a:srgbClr val="FFFFFF"/>
                </a:solidFill>
                <a:latin typeface="Arial Narrow" panose="020B0606020202030204" pitchFamily="34" charset="0"/>
              </a:rPr>
              <a:t>Best Practices &amp; Industry Standards</a:t>
            </a:r>
          </a:p>
        </p:txBody>
      </p:sp>
      <p:sp>
        <p:nvSpPr>
          <p:cNvPr id="90" name="Rectangle 89"/>
          <p:cNvSpPr/>
          <p:nvPr/>
        </p:nvSpPr>
        <p:spPr>
          <a:xfrm>
            <a:off x="8797643" y="3433480"/>
            <a:ext cx="1463040" cy="432000"/>
          </a:xfrm>
          <a:prstGeom prst="rect">
            <a:avLst/>
          </a:prstGeom>
          <a:solidFill>
            <a:srgbClr val="509733"/>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Asset Management</a:t>
            </a:r>
          </a:p>
        </p:txBody>
      </p:sp>
      <p:sp>
        <p:nvSpPr>
          <p:cNvPr id="91" name="Rectangle 90"/>
          <p:cNvSpPr/>
          <p:nvPr/>
        </p:nvSpPr>
        <p:spPr>
          <a:xfrm>
            <a:off x="10396968" y="3433480"/>
            <a:ext cx="1463040" cy="432000"/>
          </a:xfrm>
          <a:prstGeom prst="rect">
            <a:avLst/>
          </a:prstGeom>
          <a:solidFill>
            <a:srgbClr val="509733"/>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AV Configuration &amp; Signature Updates</a:t>
            </a:r>
          </a:p>
        </p:txBody>
      </p:sp>
      <p:sp>
        <p:nvSpPr>
          <p:cNvPr id="92" name="Rectangle 91"/>
          <p:cNvSpPr/>
          <p:nvPr/>
        </p:nvSpPr>
        <p:spPr>
          <a:xfrm>
            <a:off x="8797643" y="3912456"/>
            <a:ext cx="1463040" cy="432000"/>
          </a:xfrm>
          <a:prstGeom prst="rect">
            <a:avLst/>
          </a:prstGeom>
          <a:solidFill>
            <a:srgbClr val="509733"/>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Centralized OT Threat Monitoring</a:t>
            </a:r>
          </a:p>
        </p:txBody>
      </p:sp>
      <p:sp>
        <p:nvSpPr>
          <p:cNvPr id="93" name="Rectangle 92"/>
          <p:cNvSpPr/>
          <p:nvPr/>
        </p:nvSpPr>
        <p:spPr>
          <a:xfrm>
            <a:off x="10396968" y="3912456"/>
            <a:ext cx="1463040" cy="432000"/>
          </a:xfrm>
          <a:prstGeom prst="rect">
            <a:avLst/>
          </a:prstGeom>
          <a:solidFill>
            <a:srgbClr val="509733"/>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Network Segmentation</a:t>
            </a:r>
          </a:p>
        </p:txBody>
      </p:sp>
      <p:sp>
        <p:nvSpPr>
          <p:cNvPr id="94" name="Rectangle 93"/>
          <p:cNvSpPr/>
          <p:nvPr/>
        </p:nvSpPr>
        <p:spPr>
          <a:xfrm>
            <a:off x="6986315" y="5354447"/>
            <a:ext cx="1463040" cy="43200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lIns="48000" tIns="48000" rIns="48000" bIns="48000" rtlCol="0" anchor="ctr"/>
          <a:lstStyle/>
          <a:p>
            <a:pPr algn="ctr" defTabSz="609570"/>
            <a:r>
              <a:rPr lang="en-US" sz="1200" dirty="0">
                <a:solidFill>
                  <a:srgbClr val="FFFFFF"/>
                </a:solidFill>
                <a:latin typeface="Arial Narrow" panose="020B0606020202030204" pitchFamily="34" charset="0"/>
              </a:rPr>
              <a:t>Reporting &amp; Dashboards</a:t>
            </a:r>
          </a:p>
        </p:txBody>
      </p:sp>
    </p:spTree>
    <p:extLst>
      <p:ext uri="{BB962C8B-B14F-4D97-AF65-F5344CB8AC3E}">
        <p14:creationId xmlns:p14="http://schemas.microsoft.com/office/powerpoint/2010/main" val="1831202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1" name="Freeform: Shape 13">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15">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p:cNvSpPr>
            <a:spLocks noGrp="1"/>
          </p:cNvSpPr>
          <p:nvPr>
            <p:ph type="ctrTitle" idx="4294967295"/>
          </p:nvPr>
        </p:nvSpPr>
        <p:spPr>
          <a:xfrm>
            <a:off x="2555631" y="1441938"/>
            <a:ext cx="7080738" cy="3974124"/>
          </a:xfrm>
        </p:spPr>
        <p:txBody>
          <a:bodyPr vert="horz" lIns="91440" tIns="45720" rIns="91440" bIns="45720" rtlCol="0" anchor="ctr">
            <a:normAutofit/>
          </a:bodyPr>
          <a:lstStyle/>
          <a:p>
            <a:pPr algn="ctr"/>
            <a:r>
              <a:rPr lang="en-US" sz="5400">
                <a:solidFill>
                  <a:schemeClr val="bg1">
                    <a:lumMod val="95000"/>
                    <a:lumOff val="5000"/>
                  </a:schemeClr>
                </a:solidFill>
              </a:rPr>
              <a:t>Key Case Studies</a:t>
            </a:r>
          </a:p>
        </p:txBody>
      </p:sp>
    </p:spTree>
    <p:extLst>
      <p:ext uri="{BB962C8B-B14F-4D97-AF65-F5344CB8AC3E}">
        <p14:creationId xmlns:p14="http://schemas.microsoft.com/office/powerpoint/2010/main" val="346800527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p:nvPr/>
        </p:nvPicPr>
        <p:blipFill rotWithShape="1">
          <a:blip r:embed="rId2">
            <a:extLst>
              <a:ext uri="{28A0092B-C50C-407E-A947-70E740481C1C}">
                <a14:useLocalDpi xmlns:a14="http://schemas.microsoft.com/office/drawing/2010/main" val="0"/>
              </a:ext>
            </a:extLst>
          </a:blip>
          <a:srcRect t="48788"/>
          <a:stretch/>
        </p:blipFill>
        <p:spPr bwMode="auto">
          <a:xfrm>
            <a:off x="0" y="1"/>
            <a:ext cx="12192000" cy="3041625"/>
          </a:xfrm>
          <a:prstGeom prst="rect">
            <a:avLst/>
          </a:prstGeom>
          <a:ln>
            <a:noFill/>
          </a:ln>
          <a:extLst>
            <a:ext uri="{53640926-AAD7-44D8-BBD7-CCE9431645EC}">
              <a14:shadowObscured xmlns:a14="http://schemas.microsoft.com/office/drawing/2010/main"/>
            </a:ext>
          </a:extLst>
        </p:spPr>
      </p:pic>
      <p:sp>
        <p:nvSpPr>
          <p:cNvPr id="107" name="Oval 106"/>
          <p:cNvSpPr/>
          <p:nvPr/>
        </p:nvSpPr>
        <p:spPr>
          <a:xfrm>
            <a:off x="543044" y="3061276"/>
            <a:ext cx="443969" cy="443969"/>
          </a:xfrm>
          <a:prstGeom prst="ellipse">
            <a:avLst/>
          </a:prstGeom>
          <a:solidFill>
            <a:srgbClr val="00B49D"/>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2400" dirty="0">
              <a:solidFill>
                <a:srgbClr val="FFFFFF"/>
              </a:solidFill>
              <a:latin typeface="Arial"/>
              <a:sym typeface="Helvetica Neue LT Std 55 Roman" charset="0"/>
            </a:endParaRPr>
          </a:p>
        </p:txBody>
      </p:sp>
      <p:sp>
        <p:nvSpPr>
          <p:cNvPr id="13" name="Rectangle 12">
            <a:extLst>
              <a:ext uri="{FF2B5EF4-FFF2-40B4-BE49-F238E27FC236}">
                <a16:creationId xmlns:a16="http://schemas.microsoft.com/office/drawing/2014/main" id="{96D99577-EF9C-42F2-BBA1-BC62DDE11D85}"/>
              </a:ext>
            </a:extLst>
          </p:cNvPr>
          <p:cNvSpPr/>
          <p:nvPr/>
        </p:nvSpPr>
        <p:spPr>
          <a:xfrm>
            <a:off x="4407257" y="3498976"/>
            <a:ext cx="3678563" cy="2595582"/>
          </a:xfrm>
          <a:prstGeom prst="rect">
            <a:avLst/>
          </a:prstGeom>
        </p:spPr>
        <p:txBody>
          <a:bodyPr wrap="square">
            <a:spAutoFit/>
          </a:bodyPr>
          <a:lstStyle/>
          <a:p>
            <a:pPr marL="304778" indent="-296313" defTabSz="609555">
              <a:buFontTx/>
              <a:buChar char="•"/>
              <a:defRPr/>
            </a:pPr>
            <a:r>
              <a:rPr lang="en-US" altLang="en-US" sz="1200" dirty="0">
                <a:solidFill>
                  <a:prstClr val="black"/>
                </a:solidFill>
              </a:rPr>
              <a:t>Analyze questionnaire findings from all sites and Deep dive assessment of 5 sample sites</a:t>
            </a:r>
          </a:p>
          <a:p>
            <a:pPr marL="304778" indent="-296313" defTabSz="609555">
              <a:buFontTx/>
              <a:buChar char="•"/>
              <a:defRPr/>
            </a:pPr>
            <a:r>
              <a:rPr lang="en-US" altLang="en-US" sz="1200" dirty="0">
                <a:solidFill>
                  <a:prstClr val="black"/>
                </a:solidFill>
              </a:rPr>
              <a:t>Tool based Automated Industrial asset and traffic inspection to accelerate the assessment</a:t>
            </a:r>
          </a:p>
          <a:p>
            <a:pPr marL="304778" indent="-296313" defTabSz="609555">
              <a:buFontTx/>
              <a:buChar char="•"/>
              <a:defRPr/>
            </a:pPr>
            <a:r>
              <a:rPr lang="en-US" altLang="en-US" sz="1200" dirty="0">
                <a:solidFill>
                  <a:prstClr val="black"/>
                </a:solidFill>
              </a:rPr>
              <a:t>Design and Implementation of Cyber Risk Management Model – ICS ISMS </a:t>
            </a:r>
          </a:p>
          <a:p>
            <a:pPr marL="304778" indent="-296313" defTabSz="609555">
              <a:buFontTx/>
              <a:buChar char="•"/>
              <a:defRPr/>
            </a:pPr>
            <a:r>
              <a:rPr lang="en-US" altLang="en-US" sz="1200" dirty="0">
                <a:solidFill>
                  <a:prstClr val="black"/>
                </a:solidFill>
              </a:rPr>
              <a:t>Cybersecurity framework aligned to international standards, IEC 62443</a:t>
            </a:r>
          </a:p>
          <a:p>
            <a:pPr marL="304778" indent="-296313" defTabSz="609555">
              <a:buFontTx/>
              <a:buChar char="•"/>
              <a:defRPr/>
            </a:pPr>
            <a:r>
              <a:rPr lang="en-US" altLang="en-US" sz="1200" dirty="0">
                <a:solidFill>
                  <a:prstClr val="black"/>
                </a:solidFill>
              </a:rPr>
              <a:t>Timeline and work plan to implement the framework and operating model</a:t>
            </a:r>
          </a:p>
          <a:p>
            <a:pPr marL="304778" indent="-296313" defTabSz="609555">
              <a:buFontTx/>
              <a:buChar char="•"/>
              <a:defRPr/>
            </a:pPr>
            <a:r>
              <a:rPr lang="en-US" altLang="en-US" sz="1200" dirty="0">
                <a:solidFill>
                  <a:prstClr val="black"/>
                </a:solidFill>
              </a:rPr>
              <a:t>Defined activities, priorities, resource, RACI, &amp; timescales</a:t>
            </a:r>
            <a:endParaRPr lang="en-US" sz="1200" dirty="0">
              <a:solidFill>
                <a:schemeClr val="accent2"/>
              </a:solidFill>
              <a:latin typeface="Arial" panose="020B0604020202020204" pitchFamily="34" charset="0"/>
              <a:cs typeface="Arial" panose="020B0604020202020204" pitchFamily="34" charset="0"/>
            </a:endParaRPr>
          </a:p>
          <a:p>
            <a:pPr marL="228594" indent="-228594">
              <a:spcBef>
                <a:spcPts val="800"/>
              </a:spcBef>
              <a:buClr>
                <a:schemeClr val="accent6"/>
              </a:buClr>
              <a:buFont typeface="Arial" panose="020B0604020202020204" pitchFamily="34" charset="0"/>
              <a:buChar char="•"/>
            </a:pPr>
            <a:endParaRPr lang="en-US" sz="1200" dirty="0">
              <a:solidFill>
                <a:schemeClr val="accent2"/>
              </a:solidFill>
              <a:latin typeface="Arial" panose="020B0604020202020204"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47AB32D7-C222-4B14-983B-F46D8D9CFF21}"/>
              </a:ext>
            </a:extLst>
          </p:cNvPr>
          <p:cNvCxnSpPr/>
          <p:nvPr/>
        </p:nvCxnSpPr>
        <p:spPr>
          <a:xfrm>
            <a:off x="4209811" y="3048821"/>
            <a:ext cx="0" cy="3436697"/>
          </a:xfrm>
          <a:prstGeom prst="line">
            <a:avLst/>
          </a:prstGeom>
          <a:ln w="635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BB2B04EA-36EA-4683-AEEA-C3047F57EF68}"/>
              </a:ext>
            </a:extLst>
          </p:cNvPr>
          <p:cNvCxnSpPr/>
          <p:nvPr/>
        </p:nvCxnSpPr>
        <p:spPr>
          <a:xfrm>
            <a:off x="8283264" y="3054956"/>
            <a:ext cx="0" cy="3436697"/>
          </a:xfrm>
          <a:prstGeom prst="line">
            <a:avLst/>
          </a:prstGeom>
          <a:ln w="635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9" name="Rectangle: Rounded Corners 98">
            <a:extLst>
              <a:ext uri="{FF2B5EF4-FFF2-40B4-BE49-F238E27FC236}">
                <a16:creationId xmlns:a16="http://schemas.microsoft.com/office/drawing/2014/main" id="{05E27BED-7546-4CF2-939D-EFABF5140F32}"/>
              </a:ext>
            </a:extLst>
          </p:cNvPr>
          <p:cNvSpPr/>
          <p:nvPr/>
        </p:nvSpPr>
        <p:spPr>
          <a:xfrm>
            <a:off x="4578855" y="6500097"/>
            <a:ext cx="2851411" cy="60959"/>
          </a:xfrm>
          <a:prstGeom prst="roundRect">
            <a:avLst/>
          </a:prstGeom>
          <a:solidFill>
            <a:srgbClr val="92D050"/>
          </a:solidFill>
          <a:ln w="63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buClr>
                <a:srgbClr val="00B0F0"/>
              </a:buClr>
            </a:pPr>
            <a:endParaRPr lang="en-US" sz="1200" b="1" dirty="0">
              <a:solidFill>
                <a:schemeClr val="bg1"/>
              </a:solidFill>
              <a:latin typeface="Arial" panose="020B0604020202020204" pitchFamily="34" charset="0"/>
              <a:cs typeface="Arial" panose="020B0604020202020204" pitchFamily="34" charset="0"/>
            </a:endParaRPr>
          </a:p>
        </p:txBody>
      </p:sp>
      <p:sp>
        <p:nvSpPr>
          <p:cNvPr id="100" name="Rectangle: Rounded Corners 99">
            <a:extLst>
              <a:ext uri="{FF2B5EF4-FFF2-40B4-BE49-F238E27FC236}">
                <a16:creationId xmlns:a16="http://schemas.microsoft.com/office/drawing/2014/main" id="{9671E397-FFAC-4186-BB2C-26FEC56331D8}"/>
              </a:ext>
            </a:extLst>
          </p:cNvPr>
          <p:cNvSpPr/>
          <p:nvPr/>
        </p:nvSpPr>
        <p:spPr>
          <a:xfrm>
            <a:off x="594752" y="6500095"/>
            <a:ext cx="2851411" cy="60959"/>
          </a:xfrm>
          <a:prstGeom prst="roundRect">
            <a:avLst/>
          </a:prstGeom>
          <a:solidFill>
            <a:srgbClr val="00B49D"/>
          </a:solidFill>
          <a:ln w="63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buClr>
                <a:srgbClr val="00B0F0"/>
              </a:buClr>
            </a:pPr>
            <a:endParaRPr lang="en-US" sz="1200" b="1" dirty="0">
              <a:solidFill>
                <a:schemeClr val="bg1"/>
              </a:solidFill>
              <a:latin typeface="Arial" panose="020B0604020202020204" pitchFamily="34" charset="0"/>
              <a:cs typeface="Arial" panose="020B0604020202020204" pitchFamily="34" charset="0"/>
            </a:endParaRPr>
          </a:p>
        </p:txBody>
      </p:sp>
      <p:sp>
        <p:nvSpPr>
          <p:cNvPr id="101" name="Rectangle: Rounded Corners 100">
            <a:extLst>
              <a:ext uri="{FF2B5EF4-FFF2-40B4-BE49-F238E27FC236}">
                <a16:creationId xmlns:a16="http://schemas.microsoft.com/office/drawing/2014/main" id="{24F3C2D3-7754-451E-A861-626E878B55F3}"/>
              </a:ext>
            </a:extLst>
          </p:cNvPr>
          <p:cNvSpPr/>
          <p:nvPr/>
        </p:nvSpPr>
        <p:spPr>
          <a:xfrm>
            <a:off x="8891249" y="6500095"/>
            <a:ext cx="2851411" cy="60959"/>
          </a:xfrm>
          <a:prstGeom prst="roundRect">
            <a:avLst/>
          </a:prstGeom>
          <a:solidFill>
            <a:srgbClr val="034EA2"/>
          </a:solidFill>
          <a:ln w="63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buClr>
                <a:srgbClr val="00B0F0"/>
              </a:buClr>
            </a:pPr>
            <a:endParaRPr lang="en-US" sz="1200" b="1" dirty="0">
              <a:solidFill>
                <a:schemeClr val="bg1"/>
              </a:solidFill>
              <a:latin typeface="Arial" panose="020B0604020202020204" pitchFamily="34" charset="0"/>
              <a:cs typeface="Arial" panose="020B0604020202020204" pitchFamily="34" charset="0"/>
            </a:endParaRPr>
          </a:p>
        </p:txBody>
      </p:sp>
      <p:sp>
        <p:nvSpPr>
          <p:cNvPr id="106" name="Rectangle 105"/>
          <p:cNvSpPr/>
          <p:nvPr/>
        </p:nvSpPr>
        <p:spPr>
          <a:xfrm>
            <a:off x="708320" y="3098410"/>
            <a:ext cx="1277914" cy="338554"/>
          </a:xfrm>
          <a:prstGeom prst="rect">
            <a:avLst/>
          </a:prstGeom>
        </p:spPr>
        <p:txBody>
          <a:bodyPr wrap="none">
            <a:spAutoFit/>
          </a:bodyPr>
          <a:lstStyle/>
          <a:p>
            <a:pPr algn="ctr" defTabSz="609585">
              <a:defRPr/>
            </a:pPr>
            <a:r>
              <a:rPr lang="en-US" sz="1600" b="1" dirty="0">
                <a:solidFill>
                  <a:schemeClr val="accent2"/>
                </a:solidFill>
                <a:latin typeface="Arial" panose="020B0604020202020204" pitchFamily="34" charset="0"/>
                <a:ea typeface="MS PGothic" pitchFamily="34" charset="-128"/>
                <a:cs typeface="Arial" panose="020B0604020202020204" pitchFamily="34" charset="0"/>
                <a:sym typeface="Helvetica Neue LT Std 55 Roman" charset="0"/>
              </a:rPr>
              <a:t>Challenges</a:t>
            </a:r>
          </a:p>
        </p:txBody>
      </p:sp>
      <p:sp>
        <p:nvSpPr>
          <p:cNvPr id="108" name="Oval 107"/>
          <p:cNvSpPr/>
          <p:nvPr/>
        </p:nvSpPr>
        <p:spPr>
          <a:xfrm>
            <a:off x="4743074" y="3051905"/>
            <a:ext cx="443969" cy="443969"/>
          </a:xfrm>
          <a:prstGeom prst="ellipse">
            <a:avLst/>
          </a:prstGeom>
          <a:solidFill>
            <a:srgbClr val="92D050"/>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2400" dirty="0">
              <a:solidFill>
                <a:srgbClr val="FFFFFF"/>
              </a:solidFill>
              <a:latin typeface="Arial"/>
              <a:sym typeface="Helvetica Neue LT Std 55 Roman" charset="0"/>
            </a:endParaRPr>
          </a:p>
        </p:txBody>
      </p:sp>
      <p:sp>
        <p:nvSpPr>
          <p:cNvPr id="109" name="Rectangle 108"/>
          <p:cNvSpPr/>
          <p:nvPr/>
        </p:nvSpPr>
        <p:spPr>
          <a:xfrm>
            <a:off x="4889741" y="3098410"/>
            <a:ext cx="1241504" cy="338554"/>
          </a:xfrm>
          <a:prstGeom prst="rect">
            <a:avLst/>
          </a:prstGeom>
        </p:spPr>
        <p:txBody>
          <a:bodyPr wrap="square">
            <a:spAutoFit/>
          </a:bodyPr>
          <a:lstStyle/>
          <a:p>
            <a:pPr algn="ctr" defTabSz="609585">
              <a:defRPr/>
            </a:pPr>
            <a:r>
              <a:rPr lang="en-US" sz="1600" b="1" dirty="0">
                <a:solidFill>
                  <a:schemeClr val="accent2"/>
                </a:solidFill>
                <a:latin typeface="Arial" panose="020B0604020202020204" pitchFamily="34" charset="0"/>
                <a:ea typeface="MS PGothic" pitchFamily="34" charset="-128"/>
                <a:cs typeface="Arial" panose="020B0604020202020204" pitchFamily="34" charset="0"/>
                <a:sym typeface="Helvetica Neue LT Std 55 Roman" charset="0"/>
              </a:rPr>
              <a:t>Solutions</a:t>
            </a:r>
          </a:p>
        </p:txBody>
      </p:sp>
      <p:sp>
        <p:nvSpPr>
          <p:cNvPr id="110" name="Oval 109"/>
          <p:cNvSpPr/>
          <p:nvPr/>
        </p:nvSpPr>
        <p:spPr>
          <a:xfrm>
            <a:off x="8742412" y="3054200"/>
            <a:ext cx="443969" cy="443969"/>
          </a:xfrm>
          <a:prstGeom prst="ellipse">
            <a:avLst/>
          </a:prstGeom>
          <a:solidFill>
            <a:srgbClr val="034EA2"/>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2400" dirty="0">
              <a:solidFill>
                <a:srgbClr val="FFFFFF"/>
              </a:solidFill>
              <a:latin typeface="Arial"/>
              <a:sym typeface="Helvetica Neue LT Std 55 Roman" charset="0"/>
            </a:endParaRPr>
          </a:p>
        </p:txBody>
      </p:sp>
      <p:sp>
        <p:nvSpPr>
          <p:cNvPr id="111" name="Rectangle 110"/>
          <p:cNvSpPr/>
          <p:nvPr/>
        </p:nvSpPr>
        <p:spPr>
          <a:xfrm>
            <a:off x="8908683" y="3076279"/>
            <a:ext cx="1700978" cy="338554"/>
          </a:xfrm>
          <a:prstGeom prst="rect">
            <a:avLst/>
          </a:prstGeom>
        </p:spPr>
        <p:txBody>
          <a:bodyPr wrap="none">
            <a:spAutoFit/>
          </a:bodyPr>
          <a:lstStyle/>
          <a:p>
            <a:pPr algn="ctr" defTabSz="609585">
              <a:defRPr/>
            </a:pPr>
            <a:r>
              <a:rPr lang="en-US" sz="1600" b="1" dirty="0">
                <a:solidFill>
                  <a:schemeClr val="accent2"/>
                </a:solidFill>
                <a:latin typeface="Arial" panose="020B0604020202020204" pitchFamily="34" charset="0"/>
                <a:ea typeface="MS PGothic" pitchFamily="34" charset="-128"/>
                <a:cs typeface="Arial" panose="020B0604020202020204" pitchFamily="34" charset="0"/>
                <a:sym typeface="Helvetica Neue LT Std 55 Roman" charset="0"/>
              </a:rPr>
              <a:t>Value Delivered</a:t>
            </a:r>
          </a:p>
        </p:txBody>
      </p:sp>
      <p:sp>
        <p:nvSpPr>
          <p:cNvPr id="42" name="Rectangle 41">
            <a:extLst>
              <a:ext uri="{FF2B5EF4-FFF2-40B4-BE49-F238E27FC236}">
                <a16:creationId xmlns:a16="http://schemas.microsoft.com/office/drawing/2014/main" id="{96D99577-EF9C-42F2-BBA1-BC62DDE11D85}"/>
              </a:ext>
            </a:extLst>
          </p:cNvPr>
          <p:cNvSpPr/>
          <p:nvPr/>
        </p:nvSpPr>
        <p:spPr>
          <a:xfrm>
            <a:off x="226439" y="3498924"/>
            <a:ext cx="3678563" cy="2226250"/>
          </a:xfrm>
          <a:prstGeom prst="rect">
            <a:avLst/>
          </a:prstGeom>
        </p:spPr>
        <p:txBody>
          <a:bodyPr wrap="square">
            <a:spAutoFit/>
          </a:bodyPr>
          <a:lstStyle/>
          <a:p>
            <a:pPr marL="304778" indent="-296313" defTabSz="609555">
              <a:buFontTx/>
              <a:buChar char="•"/>
              <a:defRPr/>
            </a:pPr>
            <a:r>
              <a:rPr lang="en-US" sz="1200" dirty="0">
                <a:solidFill>
                  <a:prstClr val="black"/>
                </a:solidFill>
              </a:rPr>
              <a:t>Cybersecurity risks inherent in OT could impact their critical Industrial operations </a:t>
            </a:r>
          </a:p>
          <a:p>
            <a:pPr marL="304778" indent="-296313" defTabSz="609555">
              <a:buFontTx/>
              <a:buChar char="•"/>
              <a:defRPr/>
            </a:pPr>
            <a:r>
              <a:rPr lang="en-US" sz="1200" dirty="0">
                <a:solidFill>
                  <a:prstClr val="black"/>
                </a:solidFill>
              </a:rPr>
              <a:t>Need for a ICS ISMS framework</a:t>
            </a:r>
          </a:p>
          <a:p>
            <a:pPr marL="304778" indent="-296313" defTabSz="609555">
              <a:buFontTx/>
              <a:buChar char="•"/>
              <a:defRPr/>
            </a:pPr>
            <a:r>
              <a:rPr lang="en-US" sz="1200" dirty="0">
                <a:solidFill>
                  <a:prstClr val="black"/>
                </a:solidFill>
              </a:rPr>
              <a:t>Difficulty in implementation of Cybersecurity framework for ICS</a:t>
            </a:r>
          </a:p>
          <a:p>
            <a:pPr marL="304778" indent="-296313" defTabSz="609555">
              <a:buFontTx/>
              <a:buChar char="•"/>
              <a:defRPr/>
            </a:pPr>
            <a:r>
              <a:rPr lang="en-US" sz="1200" dirty="0">
                <a:solidFill>
                  <a:prstClr val="black"/>
                </a:solidFill>
              </a:rPr>
              <a:t>Foundation for Industry 4.0</a:t>
            </a:r>
          </a:p>
          <a:p>
            <a:pPr marL="304778" indent="-296313" defTabSz="609555">
              <a:buFontTx/>
              <a:buChar char="•"/>
              <a:defRPr/>
            </a:pPr>
            <a:r>
              <a:rPr lang="en-US" sz="1200" dirty="0">
                <a:solidFill>
                  <a:prstClr val="black"/>
                </a:solidFill>
              </a:rPr>
              <a:t>Self Assessment of 50+ Sites and Local Onsite Assessment of 5 Manufacturing Sites</a:t>
            </a:r>
          </a:p>
          <a:p>
            <a:pPr marL="304778" indent="-296313" defTabSz="609555">
              <a:buFontTx/>
              <a:buChar char="•"/>
              <a:defRPr/>
            </a:pPr>
            <a:r>
              <a:rPr lang="en-US" sz="1200" dirty="0">
                <a:solidFill>
                  <a:prstClr val="black"/>
                </a:solidFill>
              </a:rPr>
              <a:t>Risk Assessment &amp; Analysis</a:t>
            </a:r>
          </a:p>
          <a:p>
            <a:pPr marL="304778" indent="-296313" defTabSz="609555">
              <a:buFontTx/>
              <a:buChar char="•"/>
              <a:defRPr/>
            </a:pPr>
            <a:r>
              <a:rPr lang="en-US" sz="1200" dirty="0">
                <a:solidFill>
                  <a:prstClr val="black"/>
                </a:solidFill>
              </a:rPr>
              <a:t>Actionable Strategy and Roadmap for Board</a:t>
            </a:r>
            <a:endParaRPr lang="en-US" sz="1200" dirty="0">
              <a:solidFill>
                <a:schemeClr val="accent2"/>
              </a:solidFill>
              <a:latin typeface="Arial" panose="020B0604020202020204" pitchFamily="34" charset="0"/>
              <a:cs typeface="Arial" panose="020B0604020202020204" pitchFamily="34" charset="0"/>
            </a:endParaRPr>
          </a:p>
          <a:p>
            <a:pPr marL="228594" indent="-228594">
              <a:spcBef>
                <a:spcPts val="800"/>
              </a:spcBef>
              <a:buClr>
                <a:schemeClr val="accent6"/>
              </a:buClr>
              <a:buFont typeface="Arial" panose="020B0604020202020204" pitchFamily="34" charset="0"/>
              <a:buChar char="•"/>
            </a:pPr>
            <a:endParaRPr lang="en-US" sz="1200" dirty="0">
              <a:solidFill>
                <a:schemeClr val="accent2"/>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96D99577-EF9C-42F2-BBA1-BC62DDE11D85}"/>
              </a:ext>
            </a:extLst>
          </p:cNvPr>
          <p:cNvSpPr/>
          <p:nvPr/>
        </p:nvSpPr>
        <p:spPr>
          <a:xfrm>
            <a:off x="8439917" y="3498924"/>
            <a:ext cx="3678563" cy="2410916"/>
          </a:xfrm>
          <a:prstGeom prst="rect">
            <a:avLst/>
          </a:prstGeom>
        </p:spPr>
        <p:txBody>
          <a:bodyPr wrap="square">
            <a:spAutoFit/>
          </a:bodyPr>
          <a:lstStyle/>
          <a:p>
            <a:pPr marL="304778" indent="-296313" defTabSz="609555">
              <a:buFontTx/>
              <a:buChar char="•"/>
              <a:defRPr/>
            </a:pPr>
            <a:r>
              <a:rPr lang="en-US" sz="1200" dirty="0">
                <a:solidFill>
                  <a:prstClr val="black"/>
                </a:solidFill>
              </a:rPr>
              <a:t>Clear understanding of the cyber risks</a:t>
            </a:r>
          </a:p>
          <a:p>
            <a:pPr marL="304778" indent="-296313" defTabSz="609555">
              <a:buFontTx/>
              <a:buChar char="•"/>
              <a:defRPr/>
            </a:pPr>
            <a:r>
              <a:rPr lang="en-US" sz="1200" dirty="0">
                <a:solidFill>
                  <a:prstClr val="black"/>
                </a:solidFill>
              </a:rPr>
              <a:t>Structured plan to remediate and manage them in an ongoing process</a:t>
            </a:r>
          </a:p>
          <a:p>
            <a:pPr marL="304778" indent="-296313" defTabSz="609555">
              <a:buFontTx/>
              <a:buChar char="•"/>
              <a:defRPr/>
            </a:pPr>
            <a:r>
              <a:rPr lang="en-US" sz="1200" dirty="0">
                <a:solidFill>
                  <a:prstClr val="black"/>
                </a:solidFill>
              </a:rPr>
              <a:t>ICS Cybersecurity Framework to manage OT Cyber risk including; Governance, Organization, Ownership, Policy, Controls</a:t>
            </a:r>
          </a:p>
          <a:p>
            <a:pPr marL="304778" indent="-296313" defTabSz="609555">
              <a:buFontTx/>
              <a:buChar char="•"/>
              <a:defRPr/>
            </a:pPr>
            <a:r>
              <a:rPr lang="en-US" sz="1200" dirty="0">
                <a:solidFill>
                  <a:prstClr val="black"/>
                </a:solidFill>
              </a:rPr>
              <a:t>Prioritized roadmap for implementation.</a:t>
            </a:r>
          </a:p>
          <a:p>
            <a:pPr marL="304778" indent="-296313" defTabSz="609555">
              <a:buFontTx/>
              <a:buChar char="•"/>
              <a:defRPr/>
            </a:pPr>
            <a:r>
              <a:rPr lang="en-US" sz="1200" dirty="0">
                <a:solidFill>
                  <a:prstClr val="black"/>
                </a:solidFill>
              </a:rPr>
              <a:t>Collaboration between IT and OT teams</a:t>
            </a:r>
          </a:p>
          <a:p>
            <a:pPr marL="304778" indent="-296313" defTabSz="609555">
              <a:buFontTx/>
              <a:buChar char="•"/>
              <a:defRPr/>
            </a:pPr>
            <a:r>
              <a:rPr lang="en-US" sz="1200" dirty="0">
                <a:solidFill>
                  <a:prstClr val="black"/>
                </a:solidFill>
              </a:rPr>
              <a:t>Provides a solid foundation for the implementation of future initiatives such as Industrial </a:t>
            </a:r>
            <a:r>
              <a:rPr lang="en-US" sz="1200" dirty="0" err="1">
                <a:solidFill>
                  <a:prstClr val="black"/>
                </a:solidFill>
              </a:rPr>
              <a:t>IoT</a:t>
            </a:r>
            <a:r>
              <a:rPr lang="en-US" sz="1200" dirty="0">
                <a:solidFill>
                  <a:prstClr val="black"/>
                </a:solidFill>
              </a:rPr>
              <a:t> and smart plants</a:t>
            </a:r>
            <a:endParaRPr lang="en-US" sz="1200" dirty="0">
              <a:solidFill>
                <a:schemeClr val="accent2"/>
              </a:solidFill>
              <a:latin typeface="Arial" panose="020B0604020202020204" pitchFamily="34" charset="0"/>
              <a:cs typeface="Arial" panose="020B0604020202020204" pitchFamily="34" charset="0"/>
            </a:endParaRPr>
          </a:p>
          <a:p>
            <a:pPr marL="228594" indent="-228594">
              <a:spcBef>
                <a:spcPts val="800"/>
              </a:spcBef>
              <a:buClr>
                <a:schemeClr val="accent6"/>
              </a:buClr>
              <a:buFont typeface="Arial" panose="020B0604020202020204" pitchFamily="34" charset="0"/>
              <a:buChar char="•"/>
            </a:pPr>
            <a:endParaRPr lang="en-US" sz="1200" dirty="0">
              <a:solidFill>
                <a:schemeClr val="accent2"/>
              </a:solidFill>
              <a:latin typeface="Arial" panose="020B0604020202020204" pitchFamily="34" charset="0"/>
              <a:cs typeface="Arial" panose="020B0604020202020204" pitchFamily="34" charset="0"/>
            </a:endParaRPr>
          </a:p>
        </p:txBody>
      </p:sp>
      <p:sp>
        <p:nvSpPr>
          <p:cNvPr id="27" name="Text Placeholder 2">
            <a:extLst>
              <a:ext uri="{FF2B5EF4-FFF2-40B4-BE49-F238E27FC236}">
                <a16:creationId xmlns:a16="http://schemas.microsoft.com/office/drawing/2014/main" id="{C32A9CBF-D1C7-4F29-9C35-B6FAEEA691BD}"/>
              </a:ext>
            </a:extLst>
          </p:cNvPr>
          <p:cNvSpPr>
            <a:spLocks noGrp="1"/>
          </p:cNvSpPr>
          <p:nvPr>
            <p:ph type="body" sz="quarter" idx="4294967295"/>
          </p:nvPr>
        </p:nvSpPr>
        <p:spPr>
          <a:xfrm>
            <a:off x="0" y="788988"/>
            <a:ext cx="7762875" cy="1117600"/>
          </a:xfrm>
          <a:prstGeom prst="rect">
            <a:avLst/>
          </a:prstGeom>
        </p:spPr>
        <p:txBody>
          <a:bodyPr/>
          <a:lstStyle/>
          <a:p>
            <a:pPr marL="0" indent="0">
              <a:buNone/>
            </a:pPr>
            <a:r>
              <a:rPr lang="en-US" b="1" dirty="0">
                <a:solidFill>
                  <a:srgbClr val="034EA2"/>
                </a:solidFill>
              </a:rPr>
              <a:t>SCADA Cybersecurity Risk Assessment</a:t>
            </a:r>
            <a:endParaRPr lang="en-IN" b="1" dirty="0">
              <a:solidFill>
                <a:srgbClr val="034EA2"/>
              </a:solidFill>
            </a:endParaRPr>
          </a:p>
        </p:txBody>
      </p:sp>
      <p:grpSp>
        <p:nvGrpSpPr>
          <p:cNvPr id="28" name="Group 27">
            <a:extLst>
              <a:ext uri="{FF2B5EF4-FFF2-40B4-BE49-F238E27FC236}">
                <a16:creationId xmlns:a16="http://schemas.microsoft.com/office/drawing/2014/main" id="{2652C70C-854C-4D2C-B6B8-D29981ED4A95}"/>
              </a:ext>
            </a:extLst>
          </p:cNvPr>
          <p:cNvGrpSpPr/>
          <p:nvPr/>
        </p:nvGrpSpPr>
        <p:grpSpPr>
          <a:xfrm>
            <a:off x="3927" y="2054207"/>
            <a:ext cx="6920036" cy="445671"/>
            <a:chOff x="-1" y="1210105"/>
            <a:chExt cx="4520174" cy="334253"/>
          </a:xfrm>
        </p:grpSpPr>
        <p:sp>
          <p:nvSpPr>
            <p:cNvPr id="29" name="Rectangle 28">
              <a:extLst>
                <a:ext uri="{FF2B5EF4-FFF2-40B4-BE49-F238E27FC236}">
                  <a16:creationId xmlns:a16="http://schemas.microsoft.com/office/drawing/2014/main" id="{13D4D690-2ED7-4A29-B5D3-7E968420574F}"/>
                </a:ext>
              </a:extLst>
            </p:cNvPr>
            <p:cNvSpPr/>
            <p:nvPr/>
          </p:nvSpPr>
          <p:spPr>
            <a:xfrm>
              <a:off x="-1" y="1210105"/>
              <a:ext cx="4520174" cy="334253"/>
            </a:xfrm>
            <a:prstGeom prst="rect">
              <a:avLst/>
            </a:prstGeom>
            <a:solidFill>
              <a:srgbClr val="A5CF4C"/>
            </a:solidFill>
            <a:ln>
              <a:noFill/>
            </a:ln>
          </p:spPr>
          <p:txBody>
            <a:bodyPr spcFirstLastPara="1" wrap="square" lIns="121900" tIns="60933" rIns="121900" bIns="60933" anchor="ctr" anchorCtr="0">
              <a:noAutofit/>
            </a:bodyPr>
            <a:lstStyle/>
            <a:p>
              <a:endParaRPr lang="en-US" sz="1467" b="1" dirty="0">
                <a:solidFill>
                  <a:schemeClr val="bg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80FA451C-E715-412E-87D3-709C4828249B}"/>
                </a:ext>
              </a:extLst>
            </p:cNvPr>
            <p:cNvSpPr/>
            <p:nvPr/>
          </p:nvSpPr>
          <p:spPr>
            <a:xfrm>
              <a:off x="390525" y="1300311"/>
              <a:ext cx="2743358" cy="153841"/>
            </a:xfrm>
            <a:prstGeom prst="rect">
              <a:avLst/>
            </a:prstGeom>
          </p:spPr>
          <p:txBody>
            <a:bodyPr wrap="none" lIns="0" tIns="0" rIns="0" bIns="0" anchor="ctr">
              <a:spAutoFit/>
            </a:bodyPr>
            <a:lstStyle/>
            <a:p>
              <a:r>
                <a:rPr lang="en-GB" sz="1333" b="1" dirty="0">
                  <a:solidFill>
                    <a:schemeClr val="bg1"/>
                  </a:solidFill>
                  <a:latin typeface="Arial" panose="020B0604020202020204" pitchFamily="34" charset="0"/>
                  <a:cs typeface="Arial" panose="020B0604020202020204" pitchFamily="34" charset="0"/>
                </a:rPr>
                <a:t>Global Medical Devices Manufacturing organisation</a:t>
              </a:r>
              <a:endParaRPr lang="en-US" sz="1333" b="1" dirty="0">
                <a:solidFill>
                  <a:schemeClr val="bg1"/>
                </a:solidFill>
                <a:latin typeface="Arial" panose="020B0604020202020204" pitchFamily="34" charset="0"/>
                <a:cs typeface="Arial" panose="020B0604020202020204" pitchFamily="34" charset="0"/>
              </a:endParaRPr>
            </a:p>
          </p:txBody>
        </p:sp>
        <p:grpSp>
          <p:nvGrpSpPr>
            <p:cNvPr id="31" name="Group 30">
              <a:extLst>
                <a:ext uri="{FF2B5EF4-FFF2-40B4-BE49-F238E27FC236}">
                  <a16:creationId xmlns:a16="http://schemas.microsoft.com/office/drawing/2014/main" id="{00D8FB7B-B906-4801-A550-B35A2A4124CC}"/>
                </a:ext>
              </a:extLst>
            </p:cNvPr>
            <p:cNvGrpSpPr/>
            <p:nvPr/>
          </p:nvGrpSpPr>
          <p:grpSpPr>
            <a:xfrm>
              <a:off x="190500" y="1308651"/>
              <a:ext cx="169069" cy="137160"/>
              <a:chOff x="4009310" y="1308651"/>
              <a:chExt cx="169069" cy="137160"/>
            </a:xfrm>
            <a:solidFill>
              <a:schemeClr val="bg1"/>
            </a:solidFill>
          </p:grpSpPr>
          <p:sp>
            <p:nvSpPr>
              <p:cNvPr id="32" name="Arrow: Chevron 18">
                <a:extLst>
                  <a:ext uri="{FF2B5EF4-FFF2-40B4-BE49-F238E27FC236}">
                    <a16:creationId xmlns:a16="http://schemas.microsoft.com/office/drawing/2014/main" id="{5B145799-AF0C-4505-9471-36D054D8EE3B}"/>
                  </a:ext>
                </a:extLst>
              </p:cNvPr>
              <p:cNvSpPr/>
              <p:nvPr/>
            </p:nvSpPr>
            <p:spPr>
              <a:xfrm>
                <a:off x="4086939" y="1308651"/>
                <a:ext cx="91440" cy="137160"/>
              </a:xfrm>
              <a:prstGeom prst="chevron">
                <a:avLst/>
              </a:prstGeom>
              <a:grp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467" dirty="0" err="1">
                  <a:solidFill>
                    <a:schemeClr val="accent2"/>
                  </a:solidFill>
                  <a:latin typeface="Arial" panose="020B0604020202020204" pitchFamily="34" charset="0"/>
                  <a:cs typeface="Arial" panose="020B0604020202020204" pitchFamily="34" charset="0"/>
                </a:endParaRPr>
              </a:p>
            </p:txBody>
          </p:sp>
          <p:sp>
            <p:nvSpPr>
              <p:cNvPr id="33" name="Arrow: Chevron 19">
                <a:extLst>
                  <a:ext uri="{FF2B5EF4-FFF2-40B4-BE49-F238E27FC236}">
                    <a16:creationId xmlns:a16="http://schemas.microsoft.com/office/drawing/2014/main" id="{3D9340EC-B0CF-4806-B446-FC9F27016E8C}"/>
                  </a:ext>
                </a:extLst>
              </p:cNvPr>
              <p:cNvSpPr/>
              <p:nvPr/>
            </p:nvSpPr>
            <p:spPr>
              <a:xfrm>
                <a:off x="4009310" y="1308651"/>
                <a:ext cx="91440" cy="137160"/>
              </a:xfrm>
              <a:prstGeom prst="chevron">
                <a:avLst/>
              </a:prstGeom>
              <a:grp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467" dirty="0" err="1">
                  <a:solidFill>
                    <a:schemeClr val="accent2"/>
                  </a:solidFill>
                  <a:latin typeface="Arial" panose="020B0604020202020204" pitchFamily="34" charset="0"/>
                  <a:cs typeface="Arial" panose="020B0604020202020204" pitchFamily="34" charset="0"/>
                </a:endParaRPr>
              </a:p>
            </p:txBody>
          </p:sp>
        </p:grpSp>
      </p:grpSp>
      <p:sp>
        <p:nvSpPr>
          <p:cNvPr id="24" name="TextBox 23"/>
          <p:cNvSpPr txBox="1"/>
          <p:nvPr/>
        </p:nvSpPr>
        <p:spPr>
          <a:xfrm>
            <a:off x="82443" y="48367"/>
            <a:ext cx="1809420" cy="235898"/>
          </a:xfrm>
          <a:prstGeom prst="rect">
            <a:avLst/>
          </a:prstGeom>
          <a:noFill/>
          <a:ln>
            <a:noFill/>
            <a:prstDash val="dash"/>
          </a:ln>
        </p:spPr>
        <p:txBody>
          <a:bodyPr wrap="square" rtlCol="0">
            <a:spAutoFit/>
          </a:bodyPr>
          <a:lstStyle/>
          <a:p>
            <a:pPr>
              <a:buClr>
                <a:srgbClr val="00B0F0"/>
              </a:buClr>
            </a:pPr>
            <a:r>
              <a:rPr lang="en-IN" sz="933" b="1" dirty="0">
                <a:solidFill>
                  <a:srgbClr val="034EA2"/>
                </a:solidFill>
                <a:latin typeface="Arial" panose="020B0604020202020204" pitchFamily="34" charset="0"/>
                <a:cs typeface="Arial" panose="020B0604020202020204" pitchFamily="34" charset="0"/>
              </a:rPr>
              <a:t>Case Study &gt;&gt; Vertical</a:t>
            </a:r>
          </a:p>
        </p:txBody>
      </p:sp>
    </p:spTree>
    <p:extLst>
      <p:ext uri="{BB962C8B-B14F-4D97-AF65-F5344CB8AC3E}">
        <p14:creationId xmlns:p14="http://schemas.microsoft.com/office/powerpoint/2010/main" val="1886554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p:nvPr/>
        </p:nvPicPr>
        <p:blipFill rotWithShape="1">
          <a:blip r:embed="rId2">
            <a:extLst>
              <a:ext uri="{28A0092B-C50C-407E-A947-70E740481C1C}">
                <a14:useLocalDpi xmlns:a14="http://schemas.microsoft.com/office/drawing/2010/main" val="0"/>
              </a:ext>
            </a:extLst>
          </a:blip>
          <a:srcRect t="22494" b="8840"/>
          <a:stretch/>
        </p:blipFill>
        <p:spPr bwMode="auto">
          <a:xfrm>
            <a:off x="3928" y="-15228"/>
            <a:ext cx="12192000" cy="3074624"/>
          </a:xfrm>
          <a:prstGeom prst="rect">
            <a:avLst/>
          </a:prstGeom>
          <a:ln>
            <a:noFill/>
          </a:ln>
          <a:extLst>
            <a:ext uri="{53640926-AAD7-44D8-BBD7-CCE9431645EC}">
              <a14:shadowObscured xmlns:a14="http://schemas.microsoft.com/office/drawing/2010/main"/>
            </a:ext>
          </a:extLst>
        </p:spPr>
      </p:pic>
      <p:sp>
        <p:nvSpPr>
          <p:cNvPr id="22" name="Arrow: Pentagon 21">
            <a:extLst>
              <a:ext uri="{FF2B5EF4-FFF2-40B4-BE49-F238E27FC236}">
                <a16:creationId xmlns:a16="http://schemas.microsoft.com/office/drawing/2014/main" id="{F4894281-FCDC-4A91-B469-52D93C52B472}"/>
              </a:ext>
            </a:extLst>
          </p:cNvPr>
          <p:cNvSpPr/>
          <p:nvPr/>
        </p:nvSpPr>
        <p:spPr>
          <a:xfrm>
            <a:off x="367694" y="3147377"/>
            <a:ext cx="2870449" cy="355599"/>
          </a:xfrm>
          <a:prstGeom prst="homePlate">
            <a:avLst/>
          </a:prstGeom>
          <a:solidFill>
            <a:schemeClr val="accent6"/>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467" b="1" dirty="0">
                <a:solidFill>
                  <a:schemeClr val="bg1"/>
                </a:solidFill>
                <a:latin typeface="Arial" panose="020B0604020202020204" pitchFamily="34" charset="0"/>
                <a:cs typeface="Arial" panose="020B0604020202020204" pitchFamily="34" charset="0"/>
              </a:rPr>
              <a:t>Challenges</a:t>
            </a:r>
          </a:p>
        </p:txBody>
      </p:sp>
      <p:sp>
        <p:nvSpPr>
          <p:cNvPr id="25" name="Oval 24">
            <a:extLst>
              <a:ext uri="{FF2B5EF4-FFF2-40B4-BE49-F238E27FC236}">
                <a16:creationId xmlns:a16="http://schemas.microsoft.com/office/drawing/2014/main" id="{EE9F96EE-8793-4486-957B-AA9CA50E4185}"/>
              </a:ext>
            </a:extLst>
          </p:cNvPr>
          <p:cNvSpPr/>
          <p:nvPr/>
        </p:nvSpPr>
        <p:spPr>
          <a:xfrm>
            <a:off x="476701" y="3045775"/>
            <a:ext cx="558800" cy="558800"/>
          </a:xfrm>
          <a:prstGeom prst="ellipse">
            <a:avLst/>
          </a:prstGeom>
          <a:solidFill>
            <a:schemeClr val="accent6"/>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a:latin typeface="Arial" panose="020B0604020202020204" pitchFamily="34" charset="0"/>
              <a:cs typeface="Arial" panose="020B0604020202020204" pitchFamily="34" charset="0"/>
            </a:endParaRPr>
          </a:p>
        </p:txBody>
      </p:sp>
      <p:sp>
        <p:nvSpPr>
          <p:cNvPr id="28" name="Arrow: Pentagon 27">
            <a:extLst>
              <a:ext uri="{FF2B5EF4-FFF2-40B4-BE49-F238E27FC236}">
                <a16:creationId xmlns:a16="http://schemas.microsoft.com/office/drawing/2014/main" id="{4CE86B98-9593-4BC2-80C9-98F3A3033486}"/>
              </a:ext>
            </a:extLst>
          </p:cNvPr>
          <p:cNvSpPr/>
          <p:nvPr/>
        </p:nvSpPr>
        <p:spPr>
          <a:xfrm>
            <a:off x="4403994" y="3147377"/>
            <a:ext cx="2870449" cy="355599"/>
          </a:xfrm>
          <a:prstGeom prst="homePlate">
            <a:avLst/>
          </a:prstGeom>
          <a:solidFill>
            <a:schemeClr val="accent3"/>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31520" tIns="0" rIns="0" bIns="0" numCol="1" spcCol="0" rtlCol="0" fromWordArt="0" anchor="ctr" anchorCtr="0" forceAA="0" compatLnSpc="1">
            <a:prstTxWarp prst="textNoShape">
              <a:avLst/>
            </a:prstTxWarp>
            <a:noAutofit/>
          </a:bodyPr>
          <a:lstStyle/>
          <a:p>
            <a:pPr algn="ctr"/>
            <a:r>
              <a:rPr lang="en-IN" sz="1467" b="1" dirty="0">
                <a:solidFill>
                  <a:schemeClr val="bg1"/>
                </a:solidFill>
                <a:latin typeface="Arial" panose="020B0604020202020204" pitchFamily="34" charset="0"/>
                <a:cs typeface="Arial" panose="020B0604020202020204" pitchFamily="34" charset="0"/>
              </a:rPr>
              <a:t>Solution Highlights</a:t>
            </a:r>
          </a:p>
        </p:txBody>
      </p:sp>
      <p:sp>
        <p:nvSpPr>
          <p:cNvPr id="29" name="Oval 28">
            <a:extLst>
              <a:ext uri="{FF2B5EF4-FFF2-40B4-BE49-F238E27FC236}">
                <a16:creationId xmlns:a16="http://schemas.microsoft.com/office/drawing/2014/main" id="{1F2B1399-1972-4E11-BE9B-2C2CCD277381}"/>
              </a:ext>
            </a:extLst>
          </p:cNvPr>
          <p:cNvSpPr/>
          <p:nvPr/>
        </p:nvSpPr>
        <p:spPr>
          <a:xfrm>
            <a:off x="4513001" y="3044367"/>
            <a:ext cx="558800" cy="558800"/>
          </a:xfrm>
          <a:prstGeom prst="ellips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a:latin typeface="Arial" panose="020B0604020202020204" pitchFamily="34" charset="0"/>
              <a:cs typeface="Arial" panose="020B0604020202020204" pitchFamily="34" charset="0"/>
            </a:endParaRPr>
          </a:p>
        </p:txBody>
      </p:sp>
      <p:sp>
        <p:nvSpPr>
          <p:cNvPr id="31" name="Arrow: Pentagon 30">
            <a:extLst>
              <a:ext uri="{FF2B5EF4-FFF2-40B4-BE49-F238E27FC236}">
                <a16:creationId xmlns:a16="http://schemas.microsoft.com/office/drawing/2014/main" id="{21554C97-50DB-44CB-B10D-272B82164E99}"/>
              </a:ext>
            </a:extLst>
          </p:cNvPr>
          <p:cNvSpPr/>
          <p:nvPr/>
        </p:nvSpPr>
        <p:spPr>
          <a:xfrm>
            <a:off x="8440296" y="3147377"/>
            <a:ext cx="2870449" cy="355599"/>
          </a:xfrm>
          <a:prstGeom prst="homePlate">
            <a:avLst/>
          </a:prstGeom>
          <a:solidFill>
            <a:srgbClr val="034EA2"/>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algn="ctr"/>
            <a:r>
              <a:rPr lang="en-IN" sz="1467" b="1">
                <a:solidFill>
                  <a:schemeClr val="bg1"/>
                </a:solidFill>
                <a:latin typeface="Arial" panose="020B0604020202020204" pitchFamily="34" charset="0"/>
                <a:cs typeface="Arial" panose="020B0604020202020204" pitchFamily="34" charset="0"/>
              </a:rPr>
              <a:t>Value Delivered</a:t>
            </a:r>
          </a:p>
        </p:txBody>
      </p:sp>
      <p:sp>
        <p:nvSpPr>
          <p:cNvPr id="32" name="Oval 31">
            <a:extLst>
              <a:ext uri="{FF2B5EF4-FFF2-40B4-BE49-F238E27FC236}">
                <a16:creationId xmlns:a16="http://schemas.microsoft.com/office/drawing/2014/main" id="{0297A328-6CDF-4915-AE95-4DC13E6B05D6}"/>
              </a:ext>
            </a:extLst>
          </p:cNvPr>
          <p:cNvSpPr/>
          <p:nvPr/>
        </p:nvSpPr>
        <p:spPr>
          <a:xfrm>
            <a:off x="8549303" y="3045775"/>
            <a:ext cx="558800" cy="558800"/>
          </a:xfrm>
          <a:prstGeom prst="ellipse">
            <a:avLst/>
          </a:prstGeom>
          <a:solidFill>
            <a:srgbClr val="034EA2"/>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C40AF3F-B752-4B3B-83E7-F150F103977A}"/>
              </a:ext>
            </a:extLst>
          </p:cNvPr>
          <p:cNvSpPr/>
          <p:nvPr/>
        </p:nvSpPr>
        <p:spPr>
          <a:xfrm>
            <a:off x="367693" y="3692087"/>
            <a:ext cx="3361027" cy="2309030"/>
          </a:xfrm>
          <a:prstGeom prst="rect">
            <a:avLst/>
          </a:prstGeom>
          <a:ln>
            <a:solidFill>
              <a:srgbClr val="00B49D"/>
            </a:solidFill>
          </a:ln>
          <a:effectLst>
            <a:outerShdw blurRad="50800" dist="38100" algn="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a:spAutoFit/>
          </a:bodyPr>
          <a:lstStyle/>
          <a:p>
            <a:pPr marL="228594" indent="-228594">
              <a:spcBef>
                <a:spcPts val="400"/>
              </a:spcBef>
              <a:spcAft>
                <a:spcPts val="400"/>
              </a:spcAft>
              <a:buClr>
                <a:schemeClr val="accent6"/>
              </a:buClr>
              <a:buFont typeface="Arial" panose="020B0604020202020204" pitchFamily="34" charset="0"/>
              <a:buChar char="•"/>
            </a:pPr>
            <a:r>
              <a:rPr lang="en-IN" sz="1067" b="1" dirty="0">
                <a:cs typeface="Arial" panose="020B0604020202020204" pitchFamily="34" charset="0"/>
              </a:rPr>
              <a:t>Less visibility on cybersecurity posture </a:t>
            </a:r>
            <a:r>
              <a:rPr lang="en-IN" sz="1067" dirty="0">
                <a:cs typeface="Arial" panose="020B0604020202020204" pitchFamily="34" charset="0"/>
              </a:rPr>
              <a:t>of Gold and Base Metal Operations.</a:t>
            </a:r>
          </a:p>
          <a:p>
            <a:pPr marL="228594" indent="-228594">
              <a:spcBef>
                <a:spcPts val="400"/>
              </a:spcBef>
              <a:spcAft>
                <a:spcPts val="400"/>
              </a:spcAft>
              <a:buClr>
                <a:schemeClr val="accent6"/>
              </a:buClr>
              <a:buFont typeface="Arial" panose="020B0604020202020204" pitchFamily="34" charset="0"/>
              <a:buChar char="•"/>
            </a:pPr>
            <a:r>
              <a:rPr lang="en-IN" sz="1067" b="1" dirty="0">
                <a:cs typeface="Arial" panose="020B0604020202020204" pitchFamily="34" charset="0"/>
              </a:rPr>
              <a:t>Identify challenges and opportunities in line with business goals</a:t>
            </a:r>
            <a:r>
              <a:rPr lang="en-IN" sz="1067" dirty="0">
                <a:cs typeface="Arial" panose="020B0604020202020204" pitchFamily="34" charset="0"/>
              </a:rPr>
              <a:t> and suggest possible solutions</a:t>
            </a:r>
          </a:p>
          <a:p>
            <a:pPr marL="228594" indent="-228594">
              <a:spcBef>
                <a:spcPts val="400"/>
              </a:spcBef>
              <a:spcAft>
                <a:spcPts val="400"/>
              </a:spcAft>
              <a:buClr>
                <a:schemeClr val="accent6"/>
              </a:buClr>
              <a:buFont typeface="Arial" panose="020B0604020202020204" pitchFamily="34" charset="0"/>
              <a:buChar char="•"/>
            </a:pPr>
            <a:r>
              <a:rPr lang="en-IN" sz="1067" b="1" dirty="0">
                <a:cs typeface="Arial" panose="020B0604020202020204" pitchFamily="34" charset="0"/>
              </a:rPr>
              <a:t>Identify high level risks and challenges in the current technology infrastructure</a:t>
            </a:r>
            <a:endParaRPr lang="en-US" sz="1067" b="1" dirty="0">
              <a:cs typeface="Arial" panose="020B0604020202020204" pitchFamily="34" charset="0"/>
            </a:endParaRPr>
          </a:p>
          <a:p>
            <a:pPr marL="228594" indent="-228594">
              <a:spcBef>
                <a:spcPts val="400"/>
              </a:spcBef>
              <a:spcAft>
                <a:spcPts val="400"/>
              </a:spcAft>
              <a:buClr>
                <a:schemeClr val="accent6"/>
              </a:buClr>
              <a:buFont typeface="Arial" panose="020B0604020202020204" pitchFamily="34" charset="0"/>
              <a:buChar char="•"/>
            </a:pPr>
            <a:r>
              <a:rPr lang="en-IN" sz="1067" dirty="0">
                <a:cs typeface="Arial" panose="020B0604020202020204" pitchFamily="34" charset="0"/>
              </a:rPr>
              <a:t>Lack of visibility for connectivity between IT &amp; OT network </a:t>
            </a:r>
          </a:p>
          <a:p>
            <a:pPr marL="228594" indent="-228594">
              <a:spcBef>
                <a:spcPts val="400"/>
              </a:spcBef>
              <a:spcAft>
                <a:spcPts val="400"/>
              </a:spcAft>
              <a:buClr>
                <a:schemeClr val="accent6"/>
              </a:buClr>
              <a:buFont typeface="Arial" panose="020B0604020202020204" pitchFamily="34" charset="0"/>
              <a:buChar char="•"/>
            </a:pPr>
            <a:r>
              <a:rPr lang="en-IN" sz="1067" dirty="0">
                <a:cs typeface="Arial" panose="020B0604020202020204" pitchFamily="34" charset="0"/>
              </a:rPr>
              <a:t>Provide a high level plan and roadmap for enhancing data management capabilities to support decision making.</a:t>
            </a:r>
          </a:p>
        </p:txBody>
      </p:sp>
      <p:grpSp>
        <p:nvGrpSpPr>
          <p:cNvPr id="53" name="Group 52">
            <a:extLst>
              <a:ext uri="{FF2B5EF4-FFF2-40B4-BE49-F238E27FC236}">
                <a16:creationId xmlns:a16="http://schemas.microsoft.com/office/drawing/2014/main" id="{F53123B8-0377-4DD0-A1CD-95BC6AB3B5C6}"/>
              </a:ext>
            </a:extLst>
          </p:cNvPr>
          <p:cNvGrpSpPr/>
          <p:nvPr/>
        </p:nvGrpSpPr>
        <p:grpSpPr>
          <a:xfrm>
            <a:off x="587292" y="3156972"/>
            <a:ext cx="337619" cy="336409"/>
            <a:chOff x="357188" y="4085590"/>
            <a:chExt cx="442912" cy="441325"/>
          </a:xfrm>
        </p:grpSpPr>
        <p:sp>
          <p:nvSpPr>
            <p:cNvPr id="54" name="Freeform 6">
              <a:extLst>
                <a:ext uri="{FF2B5EF4-FFF2-40B4-BE49-F238E27FC236}">
                  <a16:creationId xmlns:a16="http://schemas.microsoft.com/office/drawing/2014/main" id="{A84E4151-E900-4F24-923C-7C319BD029F6}"/>
                </a:ext>
              </a:extLst>
            </p:cNvPr>
            <p:cNvSpPr>
              <a:spLocks noEditPoints="1"/>
            </p:cNvSpPr>
            <p:nvPr/>
          </p:nvSpPr>
          <p:spPr bwMode="auto">
            <a:xfrm>
              <a:off x="400050" y="4085590"/>
              <a:ext cx="400050" cy="400050"/>
            </a:xfrm>
            <a:custGeom>
              <a:avLst/>
              <a:gdLst>
                <a:gd name="T0" fmla="*/ 7046 w 8310"/>
                <a:gd name="T1" fmla="*/ 1249 h 8319"/>
                <a:gd name="T2" fmla="*/ 7839 w 8310"/>
                <a:gd name="T3" fmla="*/ 1306 h 8319"/>
                <a:gd name="T4" fmla="*/ 2555 w 8310"/>
                <a:gd name="T5" fmla="*/ 5894 h 8319"/>
                <a:gd name="T6" fmla="*/ 3157 w 8310"/>
                <a:gd name="T7" fmla="*/ 5474 h 8319"/>
                <a:gd name="T8" fmla="*/ 3219 w 8310"/>
                <a:gd name="T9" fmla="*/ 5686 h 8319"/>
                <a:gd name="T10" fmla="*/ 3195 w 8310"/>
                <a:gd name="T11" fmla="*/ 6007 h 8319"/>
                <a:gd name="T12" fmla="*/ 2991 w 8310"/>
                <a:gd name="T13" fmla="*/ 6334 h 8319"/>
                <a:gd name="T14" fmla="*/ 2648 w 8310"/>
                <a:gd name="T15" fmla="*/ 6513 h 8319"/>
                <a:gd name="T16" fmla="*/ 2249 w 8310"/>
                <a:gd name="T17" fmla="*/ 6488 h 8319"/>
                <a:gd name="T18" fmla="*/ 1933 w 8310"/>
                <a:gd name="T19" fmla="*/ 6269 h 8319"/>
                <a:gd name="T20" fmla="*/ 1771 w 8310"/>
                <a:gd name="T21" fmla="*/ 5916 h 8319"/>
                <a:gd name="T22" fmla="*/ 1816 w 8310"/>
                <a:gd name="T23" fmla="*/ 5518 h 8319"/>
                <a:gd name="T24" fmla="*/ 2049 w 8310"/>
                <a:gd name="T25" fmla="*/ 5212 h 8319"/>
                <a:gd name="T26" fmla="*/ 2411 w 8310"/>
                <a:gd name="T27" fmla="*/ 5067 h 8319"/>
                <a:gd name="T28" fmla="*/ 2671 w 8310"/>
                <a:gd name="T29" fmla="*/ 5084 h 8319"/>
                <a:gd name="T30" fmla="*/ 2372 w 8310"/>
                <a:gd name="T31" fmla="*/ 5666 h 8319"/>
                <a:gd name="T32" fmla="*/ 2384 w 8310"/>
                <a:gd name="T33" fmla="*/ 5826 h 8319"/>
                <a:gd name="T34" fmla="*/ 4665 w 8310"/>
                <a:gd name="T35" fmla="*/ 6170 h 8319"/>
                <a:gd name="T36" fmla="*/ 4150 w 8310"/>
                <a:gd name="T37" fmla="*/ 7187 h 8319"/>
                <a:gd name="T38" fmla="*/ 3198 w 8310"/>
                <a:gd name="T39" fmla="*/ 7799 h 8319"/>
                <a:gd name="T40" fmla="*/ 2019 w 8310"/>
                <a:gd name="T41" fmla="*/ 7829 h 8319"/>
                <a:gd name="T42" fmla="*/ 1034 w 8310"/>
                <a:gd name="T43" fmla="*/ 7266 h 8319"/>
                <a:gd name="T44" fmla="*/ 470 w 8310"/>
                <a:gd name="T45" fmla="*/ 6281 h 8319"/>
                <a:gd name="T46" fmla="*/ 497 w 8310"/>
                <a:gd name="T47" fmla="*/ 5100 h 8319"/>
                <a:gd name="T48" fmla="*/ 1104 w 8310"/>
                <a:gd name="T49" fmla="*/ 4143 h 8319"/>
                <a:gd name="T50" fmla="*/ 2118 w 8310"/>
                <a:gd name="T51" fmla="*/ 3625 h 8319"/>
                <a:gd name="T52" fmla="*/ 2872 w 8310"/>
                <a:gd name="T53" fmla="*/ 3605 h 8319"/>
                <a:gd name="T54" fmla="*/ 3355 w 8310"/>
                <a:gd name="T55" fmla="*/ 3735 h 8319"/>
                <a:gd name="T56" fmla="*/ 3796 w 8310"/>
                <a:gd name="T57" fmla="*/ 3975 h 8319"/>
                <a:gd name="T58" fmla="*/ 2999 w 8310"/>
                <a:gd name="T59" fmla="*/ 4822 h 8319"/>
                <a:gd name="T60" fmla="*/ 2601 w 8310"/>
                <a:gd name="T61" fmla="*/ 4723 h 8319"/>
                <a:gd name="T62" fmla="*/ 2070 w 8310"/>
                <a:gd name="T63" fmla="*/ 4852 h 8319"/>
                <a:gd name="T64" fmla="*/ 1680 w 8310"/>
                <a:gd name="T65" fmla="*/ 5231 h 8319"/>
                <a:gd name="T66" fmla="*/ 1534 w 8310"/>
                <a:gd name="T67" fmla="*/ 5770 h 8319"/>
                <a:gd name="T68" fmla="*/ 1689 w 8310"/>
                <a:gd name="T69" fmla="*/ 6308 h 8319"/>
                <a:gd name="T70" fmla="*/ 2085 w 8310"/>
                <a:gd name="T71" fmla="*/ 6680 h 8319"/>
                <a:gd name="T72" fmla="*/ 2634 w 8310"/>
                <a:gd name="T73" fmla="*/ 6799 h 8319"/>
                <a:gd name="T74" fmla="*/ 3159 w 8310"/>
                <a:gd name="T75" fmla="*/ 6619 h 8319"/>
                <a:gd name="T76" fmla="*/ 3511 w 8310"/>
                <a:gd name="T77" fmla="*/ 6205 h 8319"/>
                <a:gd name="T78" fmla="*/ 3606 w 8310"/>
                <a:gd name="T79" fmla="*/ 5678 h 8319"/>
                <a:gd name="T80" fmla="*/ 3493 w 8310"/>
                <a:gd name="T81" fmla="*/ 5283 h 8319"/>
                <a:gd name="T82" fmla="*/ 4368 w 8310"/>
                <a:gd name="T83" fmla="*/ 4565 h 8319"/>
                <a:gd name="T84" fmla="*/ 4593 w 8310"/>
                <a:gd name="T85" fmla="*/ 5028 h 8319"/>
                <a:gd name="T86" fmla="*/ 4701 w 8310"/>
                <a:gd name="T87" fmla="*/ 5534 h 8319"/>
                <a:gd name="T88" fmla="*/ 8292 w 8310"/>
                <a:gd name="T89" fmla="*/ 1216 h 8319"/>
                <a:gd name="T90" fmla="*/ 8284 w 8310"/>
                <a:gd name="T91" fmla="*/ 1060 h 8319"/>
                <a:gd name="T92" fmla="*/ 7289 w 8310"/>
                <a:gd name="T93" fmla="*/ 1034 h 8319"/>
                <a:gd name="T94" fmla="*/ 7243 w 8310"/>
                <a:gd name="T95" fmla="*/ 27 h 8319"/>
                <a:gd name="T96" fmla="*/ 7091 w 8310"/>
                <a:gd name="T97" fmla="*/ 0 h 8319"/>
                <a:gd name="T98" fmla="*/ 6043 w 8310"/>
                <a:gd name="T99" fmla="*/ 1019 h 8319"/>
                <a:gd name="T100" fmla="*/ 3393 w 8310"/>
                <a:gd name="T101" fmla="*/ 3468 h 8319"/>
                <a:gd name="T102" fmla="*/ 2087 w 8310"/>
                <a:gd name="T103" fmla="*/ 3340 h 8319"/>
                <a:gd name="T104" fmla="*/ 883 w 8310"/>
                <a:gd name="T105" fmla="*/ 3899 h 8319"/>
                <a:gd name="T106" fmla="*/ 122 w 8310"/>
                <a:gd name="T107" fmla="*/ 5035 h 8319"/>
                <a:gd name="T108" fmla="*/ 56 w 8310"/>
                <a:gd name="T109" fmla="*/ 6346 h 8319"/>
                <a:gd name="T110" fmla="*/ 677 w 8310"/>
                <a:gd name="T111" fmla="*/ 7529 h 8319"/>
                <a:gd name="T112" fmla="*/ 1843 w 8310"/>
                <a:gd name="T113" fmla="*/ 8232 h 8319"/>
                <a:gd name="T114" fmla="*/ 3152 w 8310"/>
                <a:gd name="T115" fmla="*/ 8234 h 8319"/>
                <a:gd name="T116" fmla="*/ 4305 w 8310"/>
                <a:gd name="T117" fmla="*/ 7551 h 8319"/>
                <a:gd name="T118" fmla="*/ 4912 w 8310"/>
                <a:gd name="T119" fmla="*/ 6488 h 8319"/>
                <a:gd name="T120" fmla="*/ 4954 w 8310"/>
                <a:gd name="T121" fmla="*/ 5312 h 8319"/>
                <a:gd name="T122" fmla="*/ 4438 w 8310"/>
                <a:gd name="T123" fmla="*/ 4224 h 8319"/>
                <a:gd name="T124" fmla="*/ 7394 w 8310"/>
                <a:gd name="T125" fmla="*/ 2241 h 8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10" h="8319">
                  <a:moveTo>
                    <a:pt x="6330" y="1988"/>
                  </a:moveTo>
                  <a:lnTo>
                    <a:pt x="6330" y="1113"/>
                  </a:lnTo>
                  <a:lnTo>
                    <a:pt x="7010" y="502"/>
                  </a:lnTo>
                  <a:lnTo>
                    <a:pt x="7010" y="1149"/>
                  </a:lnTo>
                  <a:lnTo>
                    <a:pt x="7010" y="1165"/>
                  </a:lnTo>
                  <a:lnTo>
                    <a:pt x="7014" y="1181"/>
                  </a:lnTo>
                  <a:lnTo>
                    <a:pt x="7018" y="1196"/>
                  </a:lnTo>
                  <a:lnTo>
                    <a:pt x="7023" y="1210"/>
                  </a:lnTo>
                  <a:lnTo>
                    <a:pt x="7029" y="1224"/>
                  </a:lnTo>
                  <a:lnTo>
                    <a:pt x="7037" y="1237"/>
                  </a:lnTo>
                  <a:lnTo>
                    <a:pt x="7046" y="1249"/>
                  </a:lnTo>
                  <a:lnTo>
                    <a:pt x="7056" y="1260"/>
                  </a:lnTo>
                  <a:lnTo>
                    <a:pt x="7067" y="1270"/>
                  </a:lnTo>
                  <a:lnTo>
                    <a:pt x="7079" y="1279"/>
                  </a:lnTo>
                  <a:lnTo>
                    <a:pt x="7092" y="1287"/>
                  </a:lnTo>
                  <a:lnTo>
                    <a:pt x="7105" y="1294"/>
                  </a:lnTo>
                  <a:lnTo>
                    <a:pt x="7120" y="1299"/>
                  </a:lnTo>
                  <a:lnTo>
                    <a:pt x="7136" y="1303"/>
                  </a:lnTo>
                  <a:lnTo>
                    <a:pt x="7151" y="1305"/>
                  </a:lnTo>
                  <a:lnTo>
                    <a:pt x="7167" y="1306"/>
                  </a:lnTo>
                  <a:lnTo>
                    <a:pt x="7167" y="1306"/>
                  </a:lnTo>
                  <a:lnTo>
                    <a:pt x="7839" y="1306"/>
                  </a:lnTo>
                  <a:lnTo>
                    <a:pt x="7236" y="1988"/>
                  </a:lnTo>
                  <a:lnTo>
                    <a:pt x="6330" y="1988"/>
                  </a:lnTo>
                  <a:close/>
                  <a:moveTo>
                    <a:pt x="2442" y="5840"/>
                  </a:moveTo>
                  <a:lnTo>
                    <a:pt x="2453" y="5852"/>
                  </a:lnTo>
                  <a:lnTo>
                    <a:pt x="2465" y="5862"/>
                  </a:lnTo>
                  <a:lnTo>
                    <a:pt x="2478" y="5871"/>
                  </a:lnTo>
                  <a:lnTo>
                    <a:pt x="2492" y="5879"/>
                  </a:lnTo>
                  <a:lnTo>
                    <a:pt x="2507" y="5885"/>
                  </a:lnTo>
                  <a:lnTo>
                    <a:pt x="2522" y="5890"/>
                  </a:lnTo>
                  <a:lnTo>
                    <a:pt x="2539" y="5893"/>
                  </a:lnTo>
                  <a:lnTo>
                    <a:pt x="2555" y="5894"/>
                  </a:lnTo>
                  <a:lnTo>
                    <a:pt x="2568" y="5898"/>
                  </a:lnTo>
                  <a:lnTo>
                    <a:pt x="2581" y="5901"/>
                  </a:lnTo>
                  <a:lnTo>
                    <a:pt x="2594" y="5903"/>
                  </a:lnTo>
                  <a:lnTo>
                    <a:pt x="2607" y="5903"/>
                  </a:lnTo>
                  <a:lnTo>
                    <a:pt x="2620" y="5903"/>
                  </a:lnTo>
                  <a:lnTo>
                    <a:pt x="2633" y="5901"/>
                  </a:lnTo>
                  <a:lnTo>
                    <a:pt x="2646" y="5898"/>
                  </a:lnTo>
                  <a:lnTo>
                    <a:pt x="2660" y="5894"/>
                  </a:lnTo>
                  <a:lnTo>
                    <a:pt x="2660" y="5894"/>
                  </a:lnTo>
                  <a:lnTo>
                    <a:pt x="3157" y="5395"/>
                  </a:lnTo>
                  <a:lnTo>
                    <a:pt x="3157" y="5474"/>
                  </a:lnTo>
                  <a:lnTo>
                    <a:pt x="3165" y="5492"/>
                  </a:lnTo>
                  <a:lnTo>
                    <a:pt x="3173" y="5511"/>
                  </a:lnTo>
                  <a:lnTo>
                    <a:pt x="3180" y="5530"/>
                  </a:lnTo>
                  <a:lnTo>
                    <a:pt x="3187" y="5549"/>
                  </a:lnTo>
                  <a:lnTo>
                    <a:pt x="3193" y="5568"/>
                  </a:lnTo>
                  <a:lnTo>
                    <a:pt x="3199" y="5587"/>
                  </a:lnTo>
                  <a:lnTo>
                    <a:pt x="3204" y="5607"/>
                  </a:lnTo>
                  <a:lnTo>
                    <a:pt x="3209" y="5627"/>
                  </a:lnTo>
                  <a:lnTo>
                    <a:pt x="3213" y="5647"/>
                  </a:lnTo>
                  <a:lnTo>
                    <a:pt x="3216" y="5666"/>
                  </a:lnTo>
                  <a:lnTo>
                    <a:pt x="3219" y="5686"/>
                  </a:lnTo>
                  <a:lnTo>
                    <a:pt x="3222" y="5707"/>
                  </a:lnTo>
                  <a:lnTo>
                    <a:pt x="3224" y="5727"/>
                  </a:lnTo>
                  <a:lnTo>
                    <a:pt x="3225" y="5747"/>
                  </a:lnTo>
                  <a:lnTo>
                    <a:pt x="3226" y="5767"/>
                  </a:lnTo>
                  <a:lnTo>
                    <a:pt x="3226" y="5788"/>
                  </a:lnTo>
                  <a:lnTo>
                    <a:pt x="3225" y="5826"/>
                  </a:lnTo>
                  <a:lnTo>
                    <a:pt x="3223" y="5863"/>
                  </a:lnTo>
                  <a:lnTo>
                    <a:pt x="3218" y="5900"/>
                  </a:lnTo>
                  <a:lnTo>
                    <a:pt x="3212" y="5936"/>
                  </a:lnTo>
                  <a:lnTo>
                    <a:pt x="3205" y="5971"/>
                  </a:lnTo>
                  <a:lnTo>
                    <a:pt x="3195" y="6007"/>
                  </a:lnTo>
                  <a:lnTo>
                    <a:pt x="3184" y="6041"/>
                  </a:lnTo>
                  <a:lnTo>
                    <a:pt x="3172" y="6074"/>
                  </a:lnTo>
                  <a:lnTo>
                    <a:pt x="3157" y="6107"/>
                  </a:lnTo>
                  <a:lnTo>
                    <a:pt x="3142" y="6139"/>
                  </a:lnTo>
                  <a:lnTo>
                    <a:pt x="3124" y="6169"/>
                  </a:lnTo>
                  <a:lnTo>
                    <a:pt x="3105" y="6200"/>
                  </a:lnTo>
                  <a:lnTo>
                    <a:pt x="3085" y="6229"/>
                  </a:lnTo>
                  <a:lnTo>
                    <a:pt x="3064" y="6256"/>
                  </a:lnTo>
                  <a:lnTo>
                    <a:pt x="3041" y="6284"/>
                  </a:lnTo>
                  <a:lnTo>
                    <a:pt x="3018" y="6309"/>
                  </a:lnTo>
                  <a:lnTo>
                    <a:pt x="2991" y="6334"/>
                  </a:lnTo>
                  <a:lnTo>
                    <a:pt x="2965" y="6357"/>
                  </a:lnTo>
                  <a:lnTo>
                    <a:pt x="2938" y="6380"/>
                  </a:lnTo>
                  <a:lnTo>
                    <a:pt x="2910" y="6400"/>
                  </a:lnTo>
                  <a:lnTo>
                    <a:pt x="2880" y="6419"/>
                  </a:lnTo>
                  <a:lnTo>
                    <a:pt x="2850" y="6437"/>
                  </a:lnTo>
                  <a:lnTo>
                    <a:pt x="2818" y="6454"/>
                  </a:lnTo>
                  <a:lnTo>
                    <a:pt x="2786" y="6469"/>
                  </a:lnTo>
                  <a:lnTo>
                    <a:pt x="2752" y="6483"/>
                  </a:lnTo>
                  <a:lnTo>
                    <a:pt x="2719" y="6495"/>
                  </a:lnTo>
                  <a:lnTo>
                    <a:pt x="2685" y="6505"/>
                  </a:lnTo>
                  <a:lnTo>
                    <a:pt x="2648" y="6513"/>
                  </a:lnTo>
                  <a:lnTo>
                    <a:pt x="2613" y="6520"/>
                  </a:lnTo>
                  <a:lnTo>
                    <a:pt x="2577" y="6525"/>
                  </a:lnTo>
                  <a:lnTo>
                    <a:pt x="2540" y="6528"/>
                  </a:lnTo>
                  <a:lnTo>
                    <a:pt x="2501" y="6530"/>
                  </a:lnTo>
                  <a:lnTo>
                    <a:pt x="2464" y="6529"/>
                  </a:lnTo>
                  <a:lnTo>
                    <a:pt x="2427" y="6527"/>
                  </a:lnTo>
                  <a:lnTo>
                    <a:pt x="2390" y="6523"/>
                  </a:lnTo>
                  <a:lnTo>
                    <a:pt x="2354" y="6517"/>
                  </a:lnTo>
                  <a:lnTo>
                    <a:pt x="2319" y="6509"/>
                  </a:lnTo>
                  <a:lnTo>
                    <a:pt x="2283" y="6499"/>
                  </a:lnTo>
                  <a:lnTo>
                    <a:pt x="2249" y="6488"/>
                  </a:lnTo>
                  <a:lnTo>
                    <a:pt x="2216" y="6476"/>
                  </a:lnTo>
                  <a:lnTo>
                    <a:pt x="2184" y="6461"/>
                  </a:lnTo>
                  <a:lnTo>
                    <a:pt x="2151" y="6445"/>
                  </a:lnTo>
                  <a:lnTo>
                    <a:pt x="2121" y="6427"/>
                  </a:lnTo>
                  <a:lnTo>
                    <a:pt x="2091" y="6409"/>
                  </a:lnTo>
                  <a:lnTo>
                    <a:pt x="2061" y="6389"/>
                  </a:lnTo>
                  <a:lnTo>
                    <a:pt x="2034" y="6368"/>
                  </a:lnTo>
                  <a:lnTo>
                    <a:pt x="2007" y="6344"/>
                  </a:lnTo>
                  <a:lnTo>
                    <a:pt x="1982" y="6320"/>
                  </a:lnTo>
                  <a:lnTo>
                    <a:pt x="1957" y="6295"/>
                  </a:lnTo>
                  <a:lnTo>
                    <a:pt x="1933" y="6269"/>
                  </a:lnTo>
                  <a:lnTo>
                    <a:pt x="1911" y="6241"/>
                  </a:lnTo>
                  <a:lnTo>
                    <a:pt x="1891" y="6213"/>
                  </a:lnTo>
                  <a:lnTo>
                    <a:pt x="1872" y="6183"/>
                  </a:lnTo>
                  <a:lnTo>
                    <a:pt x="1854" y="6152"/>
                  </a:lnTo>
                  <a:lnTo>
                    <a:pt x="1837" y="6121"/>
                  </a:lnTo>
                  <a:lnTo>
                    <a:pt x="1821" y="6089"/>
                  </a:lnTo>
                  <a:lnTo>
                    <a:pt x="1808" y="6055"/>
                  </a:lnTo>
                  <a:lnTo>
                    <a:pt x="1796" y="6022"/>
                  </a:lnTo>
                  <a:lnTo>
                    <a:pt x="1786" y="5987"/>
                  </a:lnTo>
                  <a:lnTo>
                    <a:pt x="1778" y="5951"/>
                  </a:lnTo>
                  <a:lnTo>
                    <a:pt x="1771" y="5916"/>
                  </a:lnTo>
                  <a:lnTo>
                    <a:pt x="1766" y="5878"/>
                  </a:lnTo>
                  <a:lnTo>
                    <a:pt x="1763" y="5842"/>
                  </a:lnTo>
                  <a:lnTo>
                    <a:pt x="1761" y="5804"/>
                  </a:lnTo>
                  <a:lnTo>
                    <a:pt x="1762" y="5766"/>
                  </a:lnTo>
                  <a:lnTo>
                    <a:pt x="1764" y="5729"/>
                  </a:lnTo>
                  <a:lnTo>
                    <a:pt x="1769" y="5692"/>
                  </a:lnTo>
                  <a:lnTo>
                    <a:pt x="1775" y="5656"/>
                  </a:lnTo>
                  <a:lnTo>
                    <a:pt x="1782" y="5621"/>
                  </a:lnTo>
                  <a:lnTo>
                    <a:pt x="1792" y="5585"/>
                  </a:lnTo>
                  <a:lnTo>
                    <a:pt x="1803" y="5551"/>
                  </a:lnTo>
                  <a:lnTo>
                    <a:pt x="1816" y="5518"/>
                  </a:lnTo>
                  <a:lnTo>
                    <a:pt x="1831" y="5485"/>
                  </a:lnTo>
                  <a:lnTo>
                    <a:pt x="1846" y="5453"/>
                  </a:lnTo>
                  <a:lnTo>
                    <a:pt x="1864" y="5423"/>
                  </a:lnTo>
                  <a:lnTo>
                    <a:pt x="1882" y="5392"/>
                  </a:lnTo>
                  <a:lnTo>
                    <a:pt x="1902" y="5363"/>
                  </a:lnTo>
                  <a:lnTo>
                    <a:pt x="1923" y="5335"/>
                  </a:lnTo>
                  <a:lnTo>
                    <a:pt x="1946" y="5308"/>
                  </a:lnTo>
                  <a:lnTo>
                    <a:pt x="1971" y="5282"/>
                  </a:lnTo>
                  <a:lnTo>
                    <a:pt x="1996" y="5258"/>
                  </a:lnTo>
                  <a:lnTo>
                    <a:pt x="2022" y="5235"/>
                  </a:lnTo>
                  <a:lnTo>
                    <a:pt x="2049" y="5212"/>
                  </a:lnTo>
                  <a:lnTo>
                    <a:pt x="2078" y="5192"/>
                  </a:lnTo>
                  <a:lnTo>
                    <a:pt x="2107" y="5172"/>
                  </a:lnTo>
                  <a:lnTo>
                    <a:pt x="2138" y="5155"/>
                  </a:lnTo>
                  <a:lnTo>
                    <a:pt x="2169" y="5138"/>
                  </a:lnTo>
                  <a:lnTo>
                    <a:pt x="2202" y="5123"/>
                  </a:lnTo>
                  <a:lnTo>
                    <a:pt x="2235" y="5109"/>
                  </a:lnTo>
                  <a:lnTo>
                    <a:pt x="2268" y="5097"/>
                  </a:lnTo>
                  <a:lnTo>
                    <a:pt x="2304" y="5087"/>
                  </a:lnTo>
                  <a:lnTo>
                    <a:pt x="2338" y="5079"/>
                  </a:lnTo>
                  <a:lnTo>
                    <a:pt x="2374" y="5072"/>
                  </a:lnTo>
                  <a:lnTo>
                    <a:pt x="2411" y="5067"/>
                  </a:lnTo>
                  <a:lnTo>
                    <a:pt x="2448" y="5064"/>
                  </a:lnTo>
                  <a:lnTo>
                    <a:pt x="2486" y="5062"/>
                  </a:lnTo>
                  <a:lnTo>
                    <a:pt x="2506" y="5062"/>
                  </a:lnTo>
                  <a:lnTo>
                    <a:pt x="2527" y="5063"/>
                  </a:lnTo>
                  <a:lnTo>
                    <a:pt x="2548" y="5064"/>
                  </a:lnTo>
                  <a:lnTo>
                    <a:pt x="2569" y="5066"/>
                  </a:lnTo>
                  <a:lnTo>
                    <a:pt x="2590" y="5069"/>
                  </a:lnTo>
                  <a:lnTo>
                    <a:pt x="2610" y="5072"/>
                  </a:lnTo>
                  <a:lnTo>
                    <a:pt x="2630" y="5075"/>
                  </a:lnTo>
                  <a:lnTo>
                    <a:pt x="2650" y="5079"/>
                  </a:lnTo>
                  <a:lnTo>
                    <a:pt x="2671" y="5084"/>
                  </a:lnTo>
                  <a:lnTo>
                    <a:pt x="2691" y="5089"/>
                  </a:lnTo>
                  <a:lnTo>
                    <a:pt x="2711" y="5095"/>
                  </a:lnTo>
                  <a:lnTo>
                    <a:pt x="2731" y="5101"/>
                  </a:lnTo>
                  <a:lnTo>
                    <a:pt x="2750" y="5108"/>
                  </a:lnTo>
                  <a:lnTo>
                    <a:pt x="2769" y="5116"/>
                  </a:lnTo>
                  <a:lnTo>
                    <a:pt x="2789" y="5124"/>
                  </a:lnTo>
                  <a:lnTo>
                    <a:pt x="2808" y="5134"/>
                  </a:lnTo>
                  <a:lnTo>
                    <a:pt x="2895" y="5134"/>
                  </a:lnTo>
                  <a:lnTo>
                    <a:pt x="2389" y="5640"/>
                  </a:lnTo>
                  <a:lnTo>
                    <a:pt x="2380" y="5653"/>
                  </a:lnTo>
                  <a:lnTo>
                    <a:pt x="2372" y="5666"/>
                  </a:lnTo>
                  <a:lnTo>
                    <a:pt x="2366" y="5681"/>
                  </a:lnTo>
                  <a:lnTo>
                    <a:pt x="2362" y="5695"/>
                  </a:lnTo>
                  <a:lnTo>
                    <a:pt x="2358" y="5711"/>
                  </a:lnTo>
                  <a:lnTo>
                    <a:pt x="2357" y="5726"/>
                  </a:lnTo>
                  <a:lnTo>
                    <a:pt x="2356" y="5741"/>
                  </a:lnTo>
                  <a:lnTo>
                    <a:pt x="2358" y="5756"/>
                  </a:lnTo>
                  <a:lnTo>
                    <a:pt x="2360" y="5770"/>
                  </a:lnTo>
                  <a:lnTo>
                    <a:pt x="2364" y="5785"/>
                  </a:lnTo>
                  <a:lnTo>
                    <a:pt x="2370" y="5800"/>
                  </a:lnTo>
                  <a:lnTo>
                    <a:pt x="2376" y="5813"/>
                  </a:lnTo>
                  <a:lnTo>
                    <a:pt x="2384" y="5826"/>
                  </a:lnTo>
                  <a:lnTo>
                    <a:pt x="2394" y="5838"/>
                  </a:lnTo>
                  <a:lnTo>
                    <a:pt x="2405" y="5850"/>
                  </a:lnTo>
                  <a:lnTo>
                    <a:pt x="2417" y="5860"/>
                  </a:lnTo>
                  <a:lnTo>
                    <a:pt x="2429" y="5868"/>
                  </a:lnTo>
                  <a:lnTo>
                    <a:pt x="2442" y="5875"/>
                  </a:lnTo>
                  <a:lnTo>
                    <a:pt x="2442" y="5840"/>
                  </a:lnTo>
                  <a:close/>
                  <a:moveTo>
                    <a:pt x="4708" y="5736"/>
                  </a:moveTo>
                  <a:lnTo>
                    <a:pt x="4706" y="5846"/>
                  </a:lnTo>
                  <a:lnTo>
                    <a:pt x="4697" y="5956"/>
                  </a:lnTo>
                  <a:lnTo>
                    <a:pt x="4684" y="6064"/>
                  </a:lnTo>
                  <a:lnTo>
                    <a:pt x="4665" y="6170"/>
                  </a:lnTo>
                  <a:lnTo>
                    <a:pt x="4641" y="6275"/>
                  </a:lnTo>
                  <a:lnTo>
                    <a:pt x="4612" y="6378"/>
                  </a:lnTo>
                  <a:lnTo>
                    <a:pt x="4579" y="6478"/>
                  </a:lnTo>
                  <a:lnTo>
                    <a:pt x="4541" y="6576"/>
                  </a:lnTo>
                  <a:lnTo>
                    <a:pt x="4497" y="6672"/>
                  </a:lnTo>
                  <a:lnTo>
                    <a:pt x="4450" y="6765"/>
                  </a:lnTo>
                  <a:lnTo>
                    <a:pt x="4398" y="6855"/>
                  </a:lnTo>
                  <a:lnTo>
                    <a:pt x="4342" y="6943"/>
                  </a:lnTo>
                  <a:lnTo>
                    <a:pt x="4282" y="7028"/>
                  </a:lnTo>
                  <a:lnTo>
                    <a:pt x="4218" y="7109"/>
                  </a:lnTo>
                  <a:lnTo>
                    <a:pt x="4150" y="7187"/>
                  </a:lnTo>
                  <a:lnTo>
                    <a:pt x="4080" y="7262"/>
                  </a:lnTo>
                  <a:lnTo>
                    <a:pt x="4005" y="7334"/>
                  </a:lnTo>
                  <a:lnTo>
                    <a:pt x="3926" y="7401"/>
                  </a:lnTo>
                  <a:lnTo>
                    <a:pt x="3846" y="7466"/>
                  </a:lnTo>
                  <a:lnTo>
                    <a:pt x="3761" y="7527"/>
                  </a:lnTo>
                  <a:lnTo>
                    <a:pt x="3674" y="7582"/>
                  </a:lnTo>
                  <a:lnTo>
                    <a:pt x="3583" y="7635"/>
                  </a:lnTo>
                  <a:lnTo>
                    <a:pt x="3491" y="7682"/>
                  </a:lnTo>
                  <a:lnTo>
                    <a:pt x="3396" y="7726"/>
                  </a:lnTo>
                  <a:lnTo>
                    <a:pt x="3298" y="7764"/>
                  </a:lnTo>
                  <a:lnTo>
                    <a:pt x="3198" y="7799"/>
                  </a:lnTo>
                  <a:lnTo>
                    <a:pt x="3095" y="7828"/>
                  </a:lnTo>
                  <a:lnTo>
                    <a:pt x="2991" y="7852"/>
                  </a:lnTo>
                  <a:lnTo>
                    <a:pt x="2885" y="7871"/>
                  </a:lnTo>
                  <a:lnTo>
                    <a:pt x="2778" y="7886"/>
                  </a:lnTo>
                  <a:lnTo>
                    <a:pt x="2669" y="7894"/>
                  </a:lnTo>
                  <a:lnTo>
                    <a:pt x="2558" y="7897"/>
                  </a:lnTo>
                  <a:lnTo>
                    <a:pt x="2447" y="7894"/>
                  </a:lnTo>
                  <a:lnTo>
                    <a:pt x="2337" y="7886"/>
                  </a:lnTo>
                  <a:lnTo>
                    <a:pt x="2230" y="7872"/>
                  </a:lnTo>
                  <a:lnTo>
                    <a:pt x="2123" y="7853"/>
                  </a:lnTo>
                  <a:lnTo>
                    <a:pt x="2019" y="7829"/>
                  </a:lnTo>
                  <a:lnTo>
                    <a:pt x="1917" y="7801"/>
                  </a:lnTo>
                  <a:lnTo>
                    <a:pt x="1816" y="7766"/>
                  </a:lnTo>
                  <a:lnTo>
                    <a:pt x="1719" y="7728"/>
                  </a:lnTo>
                  <a:lnTo>
                    <a:pt x="1624" y="7684"/>
                  </a:lnTo>
                  <a:lnTo>
                    <a:pt x="1531" y="7637"/>
                  </a:lnTo>
                  <a:lnTo>
                    <a:pt x="1440" y="7585"/>
                  </a:lnTo>
                  <a:lnTo>
                    <a:pt x="1352" y="7530"/>
                  </a:lnTo>
                  <a:lnTo>
                    <a:pt x="1269" y="7469"/>
                  </a:lnTo>
                  <a:lnTo>
                    <a:pt x="1187" y="7405"/>
                  </a:lnTo>
                  <a:lnTo>
                    <a:pt x="1108" y="7338"/>
                  </a:lnTo>
                  <a:lnTo>
                    <a:pt x="1034" y="7266"/>
                  </a:lnTo>
                  <a:lnTo>
                    <a:pt x="962" y="7191"/>
                  </a:lnTo>
                  <a:lnTo>
                    <a:pt x="895" y="7113"/>
                  </a:lnTo>
                  <a:lnTo>
                    <a:pt x="831" y="7032"/>
                  </a:lnTo>
                  <a:lnTo>
                    <a:pt x="771" y="6948"/>
                  </a:lnTo>
                  <a:lnTo>
                    <a:pt x="714" y="6860"/>
                  </a:lnTo>
                  <a:lnTo>
                    <a:pt x="663" y="6770"/>
                  </a:lnTo>
                  <a:lnTo>
                    <a:pt x="614" y="6677"/>
                  </a:lnTo>
                  <a:lnTo>
                    <a:pt x="572" y="6581"/>
                  </a:lnTo>
                  <a:lnTo>
                    <a:pt x="532" y="6483"/>
                  </a:lnTo>
                  <a:lnTo>
                    <a:pt x="499" y="6383"/>
                  </a:lnTo>
                  <a:lnTo>
                    <a:pt x="470" y="6281"/>
                  </a:lnTo>
                  <a:lnTo>
                    <a:pt x="446" y="6177"/>
                  </a:lnTo>
                  <a:lnTo>
                    <a:pt x="427" y="6070"/>
                  </a:lnTo>
                  <a:lnTo>
                    <a:pt x="412" y="5962"/>
                  </a:lnTo>
                  <a:lnTo>
                    <a:pt x="404" y="5852"/>
                  </a:lnTo>
                  <a:lnTo>
                    <a:pt x="401" y="5742"/>
                  </a:lnTo>
                  <a:lnTo>
                    <a:pt x="403" y="5631"/>
                  </a:lnTo>
                  <a:lnTo>
                    <a:pt x="411" y="5521"/>
                  </a:lnTo>
                  <a:lnTo>
                    <a:pt x="426" y="5413"/>
                  </a:lnTo>
                  <a:lnTo>
                    <a:pt x="445" y="5306"/>
                  </a:lnTo>
                  <a:lnTo>
                    <a:pt x="468" y="5202"/>
                  </a:lnTo>
                  <a:lnTo>
                    <a:pt x="497" y="5100"/>
                  </a:lnTo>
                  <a:lnTo>
                    <a:pt x="530" y="4999"/>
                  </a:lnTo>
                  <a:lnTo>
                    <a:pt x="570" y="4901"/>
                  </a:lnTo>
                  <a:lnTo>
                    <a:pt x="612" y="4806"/>
                  </a:lnTo>
                  <a:lnTo>
                    <a:pt x="660" y="4712"/>
                  </a:lnTo>
                  <a:lnTo>
                    <a:pt x="712" y="4622"/>
                  </a:lnTo>
                  <a:lnTo>
                    <a:pt x="767" y="4534"/>
                  </a:lnTo>
                  <a:lnTo>
                    <a:pt x="827" y="4449"/>
                  </a:lnTo>
                  <a:lnTo>
                    <a:pt x="892" y="4369"/>
                  </a:lnTo>
                  <a:lnTo>
                    <a:pt x="959" y="4290"/>
                  </a:lnTo>
                  <a:lnTo>
                    <a:pt x="1030" y="4215"/>
                  </a:lnTo>
                  <a:lnTo>
                    <a:pt x="1104" y="4143"/>
                  </a:lnTo>
                  <a:lnTo>
                    <a:pt x="1183" y="4075"/>
                  </a:lnTo>
                  <a:lnTo>
                    <a:pt x="1264" y="4011"/>
                  </a:lnTo>
                  <a:lnTo>
                    <a:pt x="1348" y="3951"/>
                  </a:lnTo>
                  <a:lnTo>
                    <a:pt x="1436" y="3895"/>
                  </a:lnTo>
                  <a:lnTo>
                    <a:pt x="1526" y="3843"/>
                  </a:lnTo>
                  <a:lnTo>
                    <a:pt x="1619" y="3795"/>
                  </a:lnTo>
                  <a:lnTo>
                    <a:pt x="1714" y="3751"/>
                  </a:lnTo>
                  <a:lnTo>
                    <a:pt x="1811" y="3713"/>
                  </a:lnTo>
                  <a:lnTo>
                    <a:pt x="1912" y="3678"/>
                  </a:lnTo>
                  <a:lnTo>
                    <a:pt x="2014" y="3650"/>
                  </a:lnTo>
                  <a:lnTo>
                    <a:pt x="2118" y="3625"/>
                  </a:lnTo>
                  <a:lnTo>
                    <a:pt x="2224" y="3607"/>
                  </a:lnTo>
                  <a:lnTo>
                    <a:pt x="2332" y="3592"/>
                  </a:lnTo>
                  <a:lnTo>
                    <a:pt x="2441" y="3583"/>
                  </a:lnTo>
                  <a:lnTo>
                    <a:pt x="2552" y="3580"/>
                  </a:lnTo>
                  <a:lnTo>
                    <a:pt x="2598" y="3581"/>
                  </a:lnTo>
                  <a:lnTo>
                    <a:pt x="2644" y="3582"/>
                  </a:lnTo>
                  <a:lnTo>
                    <a:pt x="2690" y="3585"/>
                  </a:lnTo>
                  <a:lnTo>
                    <a:pt x="2736" y="3588"/>
                  </a:lnTo>
                  <a:lnTo>
                    <a:pt x="2782" y="3592"/>
                  </a:lnTo>
                  <a:lnTo>
                    <a:pt x="2827" y="3598"/>
                  </a:lnTo>
                  <a:lnTo>
                    <a:pt x="2872" y="3605"/>
                  </a:lnTo>
                  <a:lnTo>
                    <a:pt x="2918" y="3612"/>
                  </a:lnTo>
                  <a:lnTo>
                    <a:pt x="2962" y="3620"/>
                  </a:lnTo>
                  <a:lnTo>
                    <a:pt x="3007" y="3629"/>
                  </a:lnTo>
                  <a:lnTo>
                    <a:pt x="3052" y="3639"/>
                  </a:lnTo>
                  <a:lnTo>
                    <a:pt x="3095" y="3650"/>
                  </a:lnTo>
                  <a:lnTo>
                    <a:pt x="3140" y="3662"/>
                  </a:lnTo>
                  <a:lnTo>
                    <a:pt x="3183" y="3674"/>
                  </a:lnTo>
                  <a:lnTo>
                    <a:pt x="3227" y="3688"/>
                  </a:lnTo>
                  <a:lnTo>
                    <a:pt x="3270" y="3704"/>
                  </a:lnTo>
                  <a:lnTo>
                    <a:pt x="3313" y="3719"/>
                  </a:lnTo>
                  <a:lnTo>
                    <a:pt x="3355" y="3735"/>
                  </a:lnTo>
                  <a:lnTo>
                    <a:pt x="3397" y="3753"/>
                  </a:lnTo>
                  <a:lnTo>
                    <a:pt x="3439" y="3771"/>
                  </a:lnTo>
                  <a:lnTo>
                    <a:pt x="3481" y="3790"/>
                  </a:lnTo>
                  <a:lnTo>
                    <a:pt x="3521" y="3811"/>
                  </a:lnTo>
                  <a:lnTo>
                    <a:pt x="3562" y="3831"/>
                  </a:lnTo>
                  <a:lnTo>
                    <a:pt x="3602" y="3853"/>
                  </a:lnTo>
                  <a:lnTo>
                    <a:pt x="3642" y="3875"/>
                  </a:lnTo>
                  <a:lnTo>
                    <a:pt x="3681" y="3900"/>
                  </a:lnTo>
                  <a:lnTo>
                    <a:pt x="3720" y="3924"/>
                  </a:lnTo>
                  <a:lnTo>
                    <a:pt x="3758" y="3949"/>
                  </a:lnTo>
                  <a:lnTo>
                    <a:pt x="3796" y="3975"/>
                  </a:lnTo>
                  <a:lnTo>
                    <a:pt x="3834" y="4002"/>
                  </a:lnTo>
                  <a:lnTo>
                    <a:pt x="3870" y="4030"/>
                  </a:lnTo>
                  <a:lnTo>
                    <a:pt x="3906" y="4058"/>
                  </a:lnTo>
                  <a:lnTo>
                    <a:pt x="3968" y="4102"/>
                  </a:lnTo>
                  <a:lnTo>
                    <a:pt x="3915" y="4154"/>
                  </a:lnTo>
                  <a:lnTo>
                    <a:pt x="3174" y="4897"/>
                  </a:lnTo>
                  <a:lnTo>
                    <a:pt x="3131" y="4897"/>
                  </a:lnTo>
                  <a:lnTo>
                    <a:pt x="3098" y="4876"/>
                  </a:lnTo>
                  <a:lnTo>
                    <a:pt x="3066" y="4857"/>
                  </a:lnTo>
                  <a:lnTo>
                    <a:pt x="3033" y="4838"/>
                  </a:lnTo>
                  <a:lnTo>
                    <a:pt x="2999" y="4822"/>
                  </a:lnTo>
                  <a:lnTo>
                    <a:pt x="2965" y="4806"/>
                  </a:lnTo>
                  <a:lnTo>
                    <a:pt x="2931" y="4792"/>
                  </a:lnTo>
                  <a:lnTo>
                    <a:pt x="2896" y="4779"/>
                  </a:lnTo>
                  <a:lnTo>
                    <a:pt x="2860" y="4768"/>
                  </a:lnTo>
                  <a:lnTo>
                    <a:pt x="2824" y="4758"/>
                  </a:lnTo>
                  <a:lnTo>
                    <a:pt x="2788" y="4749"/>
                  </a:lnTo>
                  <a:lnTo>
                    <a:pt x="2750" y="4740"/>
                  </a:lnTo>
                  <a:lnTo>
                    <a:pt x="2714" y="4734"/>
                  </a:lnTo>
                  <a:lnTo>
                    <a:pt x="2677" y="4729"/>
                  </a:lnTo>
                  <a:lnTo>
                    <a:pt x="2639" y="4725"/>
                  </a:lnTo>
                  <a:lnTo>
                    <a:pt x="2601" y="4723"/>
                  </a:lnTo>
                  <a:lnTo>
                    <a:pt x="2564" y="4722"/>
                  </a:lnTo>
                  <a:lnTo>
                    <a:pt x="2510" y="4724"/>
                  </a:lnTo>
                  <a:lnTo>
                    <a:pt x="2458" y="4728"/>
                  </a:lnTo>
                  <a:lnTo>
                    <a:pt x="2405" y="4735"/>
                  </a:lnTo>
                  <a:lnTo>
                    <a:pt x="2355" y="4746"/>
                  </a:lnTo>
                  <a:lnTo>
                    <a:pt x="2305" y="4758"/>
                  </a:lnTo>
                  <a:lnTo>
                    <a:pt x="2255" y="4772"/>
                  </a:lnTo>
                  <a:lnTo>
                    <a:pt x="2208" y="4788"/>
                  </a:lnTo>
                  <a:lnTo>
                    <a:pt x="2160" y="4807"/>
                  </a:lnTo>
                  <a:lnTo>
                    <a:pt x="2115" y="4828"/>
                  </a:lnTo>
                  <a:lnTo>
                    <a:pt x="2070" y="4852"/>
                  </a:lnTo>
                  <a:lnTo>
                    <a:pt x="2027" y="4877"/>
                  </a:lnTo>
                  <a:lnTo>
                    <a:pt x="1985" y="4905"/>
                  </a:lnTo>
                  <a:lnTo>
                    <a:pt x="1944" y="4934"/>
                  </a:lnTo>
                  <a:lnTo>
                    <a:pt x="1905" y="4966"/>
                  </a:lnTo>
                  <a:lnTo>
                    <a:pt x="1868" y="4998"/>
                  </a:lnTo>
                  <a:lnTo>
                    <a:pt x="1833" y="5033"/>
                  </a:lnTo>
                  <a:lnTo>
                    <a:pt x="1798" y="5070"/>
                  </a:lnTo>
                  <a:lnTo>
                    <a:pt x="1766" y="5107"/>
                  </a:lnTo>
                  <a:lnTo>
                    <a:pt x="1736" y="5147"/>
                  </a:lnTo>
                  <a:lnTo>
                    <a:pt x="1706" y="5188"/>
                  </a:lnTo>
                  <a:lnTo>
                    <a:pt x="1680" y="5231"/>
                  </a:lnTo>
                  <a:lnTo>
                    <a:pt x="1656" y="5274"/>
                  </a:lnTo>
                  <a:lnTo>
                    <a:pt x="1633" y="5319"/>
                  </a:lnTo>
                  <a:lnTo>
                    <a:pt x="1613" y="5365"/>
                  </a:lnTo>
                  <a:lnTo>
                    <a:pt x="1595" y="5413"/>
                  </a:lnTo>
                  <a:lnTo>
                    <a:pt x="1578" y="5461"/>
                  </a:lnTo>
                  <a:lnTo>
                    <a:pt x="1565" y="5511"/>
                  </a:lnTo>
                  <a:lnTo>
                    <a:pt x="1554" y="5561"/>
                  </a:lnTo>
                  <a:lnTo>
                    <a:pt x="1545" y="5613"/>
                  </a:lnTo>
                  <a:lnTo>
                    <a:pt x="1539" y="5664"/>
                  </a:lnTo>
                  <a:lnTo>
                    <a:pt x="1535" y="5717"/>
                  </a:lnTo>
                  <a:lnTo>
                    <a:pt x="1534" y="5770"/>
                  </a:lnTo>
                  <a:lnTo>
                    <a:pt x="1536" y="5824"/>
                  </a:lnTo>
                  <a:lnTo>
                    <a:pt x="1541" y="5876"/>
                  </a:lnTo>
                  <a:lnTo>
                    <a:pt x="1548" y="5929"/>
                  </a:lnTo>
                  <a:lnTo>
                    <a:pt x="1557" y="5979"/>
                  </a:lnTo>
                  <a:lnTo>
                    <a:pt x="1569" y="6030"/>
                  </a:lnTo>
                  <a:lnTo>
                    <a:pt x="1583" y="6080"/>
                  </a:lnTo>
                  <a:lnTo>
                    <a:pt x="1601" y="6127"/>
                  </a:lnTo>
                  <a:lnTo>
                    <a:pt x="1620" y="6175"/>
                  </a:lnTo>
                  <a:lnTo>
                    <a:pt x="1641" y="6220"/>
                  </a:lnTo>
                  <a:lnTo>
                    <a:pt x="1664" y="6264"/>
                  </a:lnTo>
                  <a:lnTo>
                    <a:pt x="1689" y="6308"/>
                  </a:lnTo>
                  <a:lnTo>
                    <a:pt x="1717" y="6350"/>
                  </a:lnTo>
                  <a:lnTo>
                    <a:pt x="1746" y="6391"/>
                  </a:lnTo>
                  <a:lnTo>
                    <a:pt x="1777" y="6430"/>
                  </a:lnTo>
                  <a:lnTo>
                    <a:pt x="1809" y="6468"/>
                  </a:lnTo>
                  <a:lnTo>
                    <a:pt x="1845" y="6503"/>
                  </a:lnTo>
                  <a:lnTo>
                    <a:pt x="1881" y="6537"/>
                  </a:lnTo>
                  <a:lnTo>
                    <a:pt x="1918" y="6570"/>
                  </a:lnTo>
                  <a:lnTo>
                    <a:pt x="1958" y="6600"/>
                  </a:lnTo>
                  <a:lnTo>
                    <a:pt x="1999" y="6628"/>
                  </a:lnTo>
                  <a:lnTo>
                    <a:pt x="2041" y="6656"/>
                  </a:lnTo>
                  <a:lnTo>
                    <a:pt x="2085" y="6680"/>
                  </a:lnTo>
                  <a:lnTo>
                    <a:pt x="2130" y="6703"/>
                  </a:lnTo>
                  <a:lnTo>
                    <a:pt x="2176" y="6723"/>
                  </a:lnTo>
                  <a:lnTo>
                    <a:pt x="2223" y="6741"/>
                  </a:lnTo>
                  <a:lnTo>
                    <a:pt x="2271" y="6758"/>
                  </a:lnTo>
                  <a:lnTo>
                    <a:pt x="2321" y="6771"/>
                  </a:lnTo>
                  <a:lnTo>
                    <a:pt x="2371" y="6782"/>
                  </a:lnTo>
                  <a:lnTo>
                    <a:pt x="2423" y="6791"/>
                  </a:lnTo>
                  <a:lnTo>
                    <a:pt x="2475" y="6797"/>
                  </a:lnTo>
                  <a:lnTo>
                    <a:pt x="2527" y="6800"/>
                  </a:lnTo>
                  <a:lnTo>
                    <a:pt x="2581" y="6801"/>
                  </a:lnTo>
                  <a:lnTo>
                    <a:pt x="2634" y="6799"/>
                  </a:lnTo>
                  <a:lnTo>
                    <a:pt x="2687" y="6795"/>
                  </a:lnTo>
                  <a:lnTo>
                    <a:pt x="2738" y="6788"/>
                  </a:lnTo>
                  <a:lnTo>
                    <a:pt x="2790" y="6779"/>
                  </a:lnTo>
                  <a:lnTo>
                    <a:pt x="2840" y="6767"/>
                  </a:lnTo>
                  <a:lnTo>
                    <a:pt x="2888" y="6753"/>
                  </a:lnTo>
                  <a:lnTo>
                    <a:pt x="2937" y="6735"/>
                  </a:lnTo>
                  <a:lnTo>
                    <a:pt x="2983" y="6716"/>
                  </a:lnTo>
                  <a:lnTo>
                    <a:pt x="3030" y="6695"/>
                  </a:lnTo>
                  <a:lnTo>
                    <a:pt x="3074" y="6672"/>
                  </a:lnTo>
                  <a:lnTo>
                    <a:pt x="3117" y="6646"/>
                  </a:lnTo>
                  <a:lnTo>
                    <a:pt x="3159" y="6619"/>
                  </a:lnTo>
                  <a:lnTo>
                    <a:pt x="3199" y="6590"/>
                  </a:lnTo>
                  <a:lnTo>
                    <a:pt x="3238" y="6559"/>
                  </a:lnTo>
                  <a:lnTo>
                    <a:pt x="3276" y="6526"/>
                  </a:lnTo>
                  <a:lnTo>
                    <a:pt x="3312" y="6491"/>
                  </a:lnTo>
                  <a:lnTo>
                    <a:pt x="3345" y="6454"/>
                  </a:lnTo>
                  <a:lnTo>
                    <a:pt x="3378" y="6417"/>
                  </a:lnTo>
                  <a:lnTo>
                    <a:pt x="3409" y="6378"/>
                  </a:lnTo>
                  <a:lnTo>
                    <a:pt x="3437" y="6336"/>
                  </a:lnTo>
                  <a:lnTo>
                    <a:pt x="3463" y="6294"/>
                  </a:lnTo>
                  <a:lnTo>
                    <a:pt x="3489" y="6250"/>
                  </a:lnTo>
                  <a:lnTo>
                    <a:pt x="3511" y="6205"/>
                  </a:lnTo>
                  <a:lnTo>
                    <a:pt x="3531" y="6158"/>
                  </a:lnTo>
                  <a:lnTo>
                    <a:pt x="3549" y="6112"/>
                  </a:lnTo>
                  <a:lnTo>
                    <a:pt x="3565" y="6063"/>
                  </a:lnTo>
                  <a:lnTo>
                    <a:pt x="3579" y="6014"/>
                  </a:lnTo>
                  <a:lnTo>
                    <a:pt x="3590" y="5963"/>
                  </a:lnTo>
                  <a:lnTo>
                    <a:pt x="3599" y="5912"/>
                  </a:lnTo>
                  <a:lnTo>
                    <a:pt x="3605" y="5860"/>
                  </a:lnTo>
                  <a:lnTo>
                    <a:pt x="3609" y="5808"/>
                  </a:lnTo>
                  <a:lnTo>
                    <a:pt x="3610" y="5754"/>
                  </a:lnTo>
                  <a:lnTo>
                    <a:pt x="3609" y="5716"/>
                  </a:lnTo>
                  <a:lnTo>
                    <a:pt x="3606" y="5678"/>
                  </a:lnTo>
                  <a:lnTo>
                    <a:pt x="3603" y="5641"/>
                  </a:lnTo>
                  <a:lnTo>
                    <a:pt x="3598" y="5603"/>
                  </a:lnTo>
                  <a:lnTo>
                    <a:pt x="3590" y="5566"/>
                  </a:lnTo>
                  <a:lnTo>
                    <a:pt x="3583" y="5529"/>
                  </a:lnTo>
                  <a:lnTo>
                    <a:pt x="3574" y="5492"/>
                  </a:lnTo>
                  <a:lnTo>
                    <a:pt x="3563" y="5457"/>
                  </a:lnTo>
                  <a:lnTo>
                    <a:pt x="3552" y="5421"/>
                  </a:lnTo>
                  <a:lnTo>
                    <a:pt x="3539" y="5385"/>
                  </a:lnTo>
                  <a:lnTo>
                    <a:pt x="3525" y="5351"/>
                  </a:lnTo>
                  <a:lnTo>
                    <a:pt x="3510" y="5317"/>
                  </a:lnTo>
                  <a:lnTo>
                    <a:pt x="3493" y="5283"/>
                  </a:lnTo>
                  <a:lnTo>
                    <a:pt x="3474" y="5250"/>
                  </a:lnTo>
                  <a:lnTo>
                    <a:pt x="3456" y="5217"/>
                  </a:lnTo>
                  <a:lnTo>
                    <a:pt x="3435" y="5185"/>
                  </a:lnTo>
                  <a:lnTo>
                    <a:pt x="3435" y="5142"/>
                  </a:lnTo>
                  <a:lnTo>
                    <a:pt x="4176" y="4374"/>
                  </a:lnTo>
                  <a:lnTo>
                    <a:pt x="4229" y="4374"/>
                  </a:lnTo>
                  <a:lnTo>
                    <a:pt x="4258" y="4410"/>
                  </a:lnTo>
                  <a:lnTo>
                    <a:pt x="4287" y="4448"/>
                  </a:lnTo>
                  <a:lnTo>
                    <a:pt x="4315" y="4487"/>
                  </a:lnTo>
                  <a:lnTo>
                    <a:pt x="4342" y="4525"/>
                  </a:lnTo>
                  <a:lnTo>
                    <a:pt x="4368" y="4565"/>
                  </a:lnTo>
                  <a:lnTo>
                    <a:pt x="4393" y="4605"/>
                  </a:lnTo>
                  <a:lnTo>
                    <a:pt x="4417" y="4645"/>
                  </a:lnTo>
                  <a:lnTo>
                    <a:pt x="4441" y="4686"/>
                  </a:lnTo>
                  <a:lnTo>
                    <a:pt x="4463" y="4727"/>
                  </a:lnTo>
                  <a:lnTo>
                    <a:pt x="4485" y="4769"/>
                  </a:lnTo>
                  <a:lnTo>
                    <a:pt x="4505" y="4811"/>
                  </a:lnTo>
                  <a:lnTo>
                    <a:pt x="4524" y="4855"/>
                  </a:lnTo>
                  <a:lnTo>
                    <a:pt x="4544" y="4897"/>
                  </a:lnTo>
                  <a:lnTo>
                    <a:pt x="4561" y="4941"/>
                  </a:lnTo>
                  <a:lnTo>
                    <a:pt x="4578" y="4985"/>
                  </a:lnTo>
                  <a:lnTo>
                    <a:pt x="4593" y="5028"/>
                  </a:lnTo>
                  <a:lnTo>
                    <a:pt x="4608" y="5074"/>
                  </a:lnTo>
                  <a:lnTo>
                    <a:pt x="4622" y="5118"/>
                  </a:lnTo>
                  <a:lnTo>
                    <a:pt x="4634" y="5164"/>
                  </a:lnTo>
                  <a:lnTo>
                    <a:pt x="4646" y="5209"/>
                  </a:lnTo>
                  <a:lnTo>
                    <a:pt x="4658" y="5255"/>
                  </a:lnTo>
                  <a:lnTo>
                    <a:pt x="4667" y="5300"/>
                  </a:lnTo>
                  <a:lnTo>
                    <a:pt x="4676" y="5347"/>
                  </a:lnTo>
                  <a:lnTo>
                    <a:pt x="4684" y="5393"/>
                  </a:lnTo>
                  <a:lnTo>
                    <a:pt x="4690" y="5440"/>
                  </a:lnTo>
                  <a:lnTo>
                    <a:pt x="4696" y="5486"/>
                  </a:lnTo>
                  <a:lnTo>
                    <a:pt x="4701" y="5534"/>
                  </a:lnTo>
                  <a:lnTo>
                    <a:pt x="4704" y="5581"/>
                  </a:lnTo>
                  <a:lnTo>
                    <a:pt x="4707" y="5629"/>
                  </a:lnTo>
                  <a:lnTo>
                    <a:pt x="4708" y="5675"/>
                  </a:lnTo>
                  <a:lnTo>
                    <a:pt x="4709" y="5723"/>
                  </a:lnTo>
                  <a:lnTo>
                    <a:pt x="4708" y="5770"/>
                  </a:lnTo>
                  <a:lnTo>
                    <a:pt x="4708" y="5736"/>
                  </a:lnTo>
                  <a:close/>
                  <a:moveTo>
                    <a:pt x="7394" y="2241"/>
                  </a:moveTo>
                  <a:lnTo>
                    <a:pt x="8265" y="1254"/>
                  </a:lnTo>
                  <a:lnTo>
                    <a:pt x="8276" y="1242"/>
                  </a:lnTo>
                  <a:lnTo>
                    <a:pt x="8284" y="1230"/>
                  </a:lnTo>
                  <a:lnTo>
                    <a:pt x="8292" y="1216"/>
                  </a:lnTo>
                  <a:lnTo>
                    <a:pt x="8298" y="1203"/>
                  </a:lnTo>
                  <a:lnTo>
                    <a:pt x="8303" y="1189"/>
                  </a:lnTo>
                  <a:lnTo>
                    <a:pt x="8306" y="1174"/>
                  </a:lnTo>
                  <a:lnTo>
                    <a:pt x="8309" y="1160"/>
                  </a:lnTo>
                  <a:lnTo>
                    <a:pt x="8310" y="1145"/>
                  </a:lnTo>
                  <a:lnTo>
                    <a:pt x="8309" y="1129"/>
                  </a:lnTo>
                  <a:lnTo>
                    <a:pt x="8306" y="1115"/>
                  </a:lnTo>
                  <a:lnTo>
                    <a:pt x="8303" y="1101"/>
                  </a:lnTo>
                  <a:lnTo>
                    <a:pt x="8298" y="1087"/>
                  </a:lnTo>
                  <a:lnTo>
                    <a:pt x="8292" y="1073"/>
                  </a:lnTo>
                  <a:lnTo>
                    <a:pt x="8284" y="1060"/>
                  </a:lnTo>
                  <a:lnTo>
                    <a:pt x="8276" y="1047"/>
                  </a:lnTo>
                  <a:lnTo>
                    <a:pt x="8265" y="1036"/>
                  </a:lnTo>
                  <a:lnTo>
                    <a:pt x="8253" y="1031"/>
                  </a:lnTo>
                  <a:lnTo>
                    <a:pt x="8240" y="1029"/>
                  </a:lnTo>
                  <a:lnTo>
                    <a:pt x="8227" y="1027"/>
                  </a:lnTo>
                  <a:lnTo>
                    <a:pt x="8213" y="1027"/>
                  </a:lnTo>
                  <a:lnTo>
                    <a:pt x="8200" y="1027"/>
                  </a:lnTo>
                  <a:lnTo>
                    <a:pt x="8186" y="1029"/>
                  </a:lnTo>
                  <a:lnTo>
                    <a:pt x="8173" y="1031"/>
                  </a:lnTo>
                  <a:lnTo>
                    <a:pt x="8161" y="1036"/>
                  </a:lnTo>
                  <a:lnTo>
                    <a:pt x="7289" y="1034"/>
                  </a:lnTo>
                  <a:lnTo>
                    <a:pt x="7289" y="161"/>
                  </a:lnTo>
                  <a:lnTo>
                    <a:pt x="7292" y="147"/>
                  </a:lnTo>
                  <a:lnTo>
                    <a:pt x="7293" y="132"/>
                  </a:lnTo>
                  <a:lnTo>
                    <a:pt x="7293" y="118"/>
                  </a:lnTo>
                  <a:lnTo>
                    <a:pt x="7292" y="103"/>
                  </a:lnTo>
                  <a:lnTo>
                    <a:pt x="7289" y="89"/>
                  </a:lnTo>
                  <a:lnTo>
                    <a:pt x="7285" y="74"/>
                  </a:lnTo>
                  <a:lnTo>
                    <a:pt x="7279" y="61"/>
                  </a:lnTo>
                  <a:lnTo>
                    <a:pt x="7272" y="48"/>
                  </a:lnTo>
                  <a:lnTo>
                    <a:pt x="7258" y="36"/>
                  </a:lnTo>
                  <a:lnTo>
                    <a:pt x="7243" y="27"/>
                  </a:lnTo>
                  <a:lnTo>
                    <a:pt x="7227" y="19"/>
                  </a:lnTo>
                  <a:lnTo>
                    <a:pt x="7211" y="12"/>
                  </a:lnTo>
                  <a:lnTo>
                    <a:pt x="7194" y="8"/>
                  </a:lnTo>
                  <a:lnTo>
                    <a:pt x="7177" y="5"/>
                  </a:lnTo>
                  <a:lnTo>
                    <a:pt x="7159" y="4"/>
                  </a:lnTo>
                  <a:lnTo>
                    <a:pt x="7141" y="5"/>
                  </a:lnTo>
                  <a:lnTo>
                    <a:pt x="7132" y="3"/>
                  </a:lnTo>
                  <a:lnTo>
                    <a:pt x="7121" y="1"/>
                  </a:lnTo>
                  <a:lnTo>
                    <a:pt x="7111" y="0"/>
                  </a:lnTo>
                  <a:lnTo>
                    <a:pt x="7101" y="0"/>
                  </a:lnTo>
                  <a:lnTo>
                    <a:pt x="7091" y="0"/>
                  </a:lnTo>
                  <a:lnTo>
                    <a:pt x="7082" y="1"/>
                  </a:lnTo>
                  <a:lnTo>
                    <a:pt x="7072" y="3"/>
                  </a:lnTo>
                  <a:lnTo>
                    <a:pt x="7062" y="5"/>
                  </a:lnTo>
                  <a:lnTo>
                    <a:pt x="6095" y="922"/>
                  </a:lnTo>
                  <a:lnTo>
                    <a:pt x="6083" y="933"/>
                  </a:lnTo>
                  <a:lnTo>
                    <a:pt x="6073" y="946"/>
                  </a:lnTo>
                  <a:lnTo>
                    <a:pt x="6063" y="959"/>
                  </a:lnTo>
                  <a:lnTo>
                    <a:pt x="6056" y="973"/>
                  </a:lnTo>
                  <a:lnTo>
                    <a:pt x="6050" y="988"/>
                  </a:lnTo>
                  <a:lnTo>
                    <a:pt x="6046" y="1003"/>
                  </a:lnTo>
                  <a:lnTo>
                    <a:pt x="6043" y="1019"/>
                  </a:lnTo>
                  <a:lnTo>
                    <a:pt x="6042" y="1036"/>
                  </a:lnTo>
                  <a:lnTo>
                    <a:pt x="6042" y="2074"/>
                  </a:lnTo>
                  <a:lnTo>
                    <a:pt x="4185" y="3919"/>
                  </a:lnTo>
                  <a:lnTo>
                    <a:pt x="4141" y="3919"/>
                  </a:lnTo>
                  <a:lnTo>
                    <a:pt x="4042" y="3836"/>
                  </a:lnTo>
                  <a:lnTo>
                    <a:pt x="3940" y="3760"/>
                  </a:lnTo>
                  <a:lnTo>
                    <a:pt x="3835" y="3690"/>
                  </a:lnTo>
                  <a:lnTo>
                    <a:pt x="3728" y="3626"/>
                  </a:lnTo>
                  <a:lnTo>
                    <a:pt x="3618" y="3567"/>
                  </a:lnTo>
                  <a:lnTo>
                    <a:pt x="3506" y="3515"/>
                  </a:lnTo>
                  <a:lnTo>
                    <a:pt x="3393" y="3468"/>
                  </a:lnTo>
                  <a:lnTo>
                    <a:pt x="3277" y="3428"/>
                  </a:lnTo>
                  <a:lnTo>
                    <a:pt x="3161" y="3392"/>
                  </a:lnTo>
                  <a:lnTo>
                    <a:pt x="3043" y="3364"/>
                  </a:lnTo>
                  <a:lnTo>
                    <a:pt x="2924" y="3341"/>
                  </a:lnTo>
                  <a:lnTo>
                    <a:pt x="2805" y="3324"/>
                  </a:lnTo>
                  <a:lnTo>
                    <a:pt x="2685" y="3311"/>
                  </a:lnTo>
                  <a:lnTo>
                    <a:pt x="2565" y="3305"/>
                  </a:lnTo>
                  <a:lnTo>
                    <a:pt x="2445" y="3305"/>
                  </a:lnTo>
                  <a:lnTo>
                    <a:pt x="2325" y="3310"/>
                  </a:lnTo>
                  <a:lnTo>
                    <a:pt x="2206" y="3323"/>
                  </a:lnTo>
                  <a:lnTo>
                    <a:pt x="2087" y="3340"/>
                  </a:lnTo>
                  <a:lnTo>
                    <a:pt x="1969" y="3362"/>
                  </a:lnTo>
                  <a:lnTo>
                    <a:pt x="1851" y="3390"/>
                  </a:lnTo>
                  <a:lnTo>
                    <a:pt x="1736" y="3425"/>
                  </a:lnTo>
                  <a:lnTo>
                    <a:pt x="1622" y="3464"/>
                  </a:lnTo>
                  <a:lnTo>
                    <a:pt x="1509" y="3510"/>
                  </a:lnTo>
                  <a:lnTo>
                    <a:pt x="1399" y="3561"/>
                  </a:lnTo>
                  <a:lnTo>
                    <a:pt x="1290" y="3618"/>
                  </a:lnTo>
                  <a:lnTo>
                    <a:pt x="1184" y="3679"/>
                  </a:lnTo>
                  <a:lnTo>
                    <a:pt x="1081" y="3747"/>
                  </a:lnTo>
                  <a:lnTo>
                    <a:pt x="980" y="3821"/>
                  </a:lnTo>
                  <a:lnTo>
                    <a:pt x="883" y="3899"/>
                  </a:lnTo>
                  <a:lnTo>
                    <a:pt x="789" y="3983"/>
                  </a:lnTo>
                  <a:lnTo>
                    <a:pt x="698" y="4073"/>
                  </a:lnTo>
                  <a:lnTo>
                    <a:pt x="611" y="4168"/>
                  </a:lnTo>
                  <a:lnTo>
                    <a:pt x="529" y="4268"/>
                  </a:lnTo>
                  <a:lnTo>
                    <a:pt x="454" y="4371"/>
                  </a:lnTo>
                  <a:lnTo>
                    <a:pt x="383" y="4476"/>
                  </a:lnTo>
                  <a:lnTo>
                    <a:pt x="320" y="4584"/>
                  </a:lnTo>
                  <a:lnTo>
                    <a:pt x="261" y="4694"/>
                  </a:lnTo>
                  <a:lnTo>
                    <a:pt x="209" y="4805"/>
                  </a:lnTo>
                  <a:lnTo>
                    <a:pt x="162" y="4919"/>
                  </a:lnTo>
                  <a:lnTo>
                    <a:pt x="122" y="5035"/>
                  </a:lnTo>
                  <a:lnTo>
                    <a:pt x="87" y="5152"/>
                  </a:lnTo>
                  <a:lnTo>
                    <a:pt x="58" y="5270"/>
                  </a:lnTo>
                  <a:lnTo>
                    <a:pt x="34" y="5388"/>
                  </a:lnTo>
                  <a:lnTo>
                    <a:pt x="17" y="5509"/>
                  </a:lnTo>
                  <a:lnTo>
                    <a:pt x="6" y="5629"/>
                  </a:lnTo>
                  <a:lnTo>
                    <a:pt x="0" y="5749"/>
                  </a:lnTo>
                  <a:lnTo>
                    <a:pt x="0" y="5869"/>
                  </a:lnTo>
                  <a:lnTo>
                    <a:pt x="5" y="5990"/>
                  </a:lnTo>
                  <a:lnTo>
                    <a:pt x="17" y="6109"/>
                  </a:lnTo>
                  <a:lnTo>
                    <a:pt x="33" y="6228"/>
                  </a:lnTo>
                  <a:lnTo>
                    <a:pt x="56" y="6346"/>
                  </a:lnTo>
                  <a:lnTo>
                    <a:pt x="85" y="6464"/>
                  </a:lnTo>
                  <a:lnTo>
                    <a:pt x="119" y="6580"/>
                  </a:lnTo>
                  <a:lnTo>
                    <a:pt x="158" y="6694"/>
                  </a:lnTo>
                  <a:lnTo>
                    <a:pt x="204" y="6807"/>
                  </a:lnTo>
                  <a:lnTo>
                    <a:pt x="254" y="6917"/>
                  </a:lnTo>
                  <a:lnTo>
                    <a:pt x="311" y="7026"/>
                  </a:lnTo>
                  <a:lnTo>
                    <a:pt x="373" y="7133"/>
                  </a:lnTo>
                  <a:lnTo>
                    <a:pt x="441" y="7236"/>
                  </a:lnTo>
                  <a:lnTo>
                    <a:pt x="513" y="7337"/>
                  </a:lnTo>
                  <a:lnTo>
                    <a:pt x="592" y="7434"/>
                  </a:lnTo>
                  <a:lnTo>
                    <a:pt x="677" y="7529"/>
                  </a:lnTo>
                  <a:lnTo>
                    <a:pt x="766" y="7619"/>
                  </a:lnTo>
                  <a:lnTo>
                    <a:pt x="861" y="7707"/>
                  </a:lnTo>
                  <a:lnTo>
                    <a:pt x="961" y="7789"/>
                  </a:lnTo>
                  <a:lnTo>
                    <a:pt x="1063" y="7864"/>
                  </a:lnTo>
                  <a:lnTo>
                    <a:pt x="1168" y="7935"/>
                  </a:lnTo>
                  <a:lnTo>
                    <a:pt x="1276" y="7999"/>
                  </a:lnTo>
                  <a:lnTo>
                    <a:pt x="1386" y="8057"/>
                  </a:lnTo>
                  <a:lnTo>
                    <a:pt x="1497" y="8110"/>
                  </a:lnTo>
                  <a:lnTo>
                    <a:pt x="1611" y="8156"/>
                  </a:lnTo>
                  <a:lnTo>
                    <a:pt x="1726" y="8197"/>
                  </a:lnTo>
                  <a:lnTo>
                    <a:pt x="1843" y="8232"/>
                  </a:lnTo>
                  <a:lnTo>
                    <a:pt x="1960" y="8260"/>
                  </a:lnTo>
                  <a:lnTo>
                    <a:pt x="2079" y="8284"/>
                  </a:lnTo>
                  <a:lnTo>
                    <a:pt x="2198" y="8302"/>
                  </a:lnTo>
                  <a:lnTo>
                    <a:pt x="2318" y="8313"/>
                  </a:lnTo>
                  <a:lnTo>
                    <a:pt x="2438" y="8319"/>
                  </a:lnTo>
                  <a:lnTo>
                    <a:pt x="2558" y="8319"/>
                  </a:lnTo>
                  <a:lnTo>
                    <a:pt x="2678" y="8313"/>
                  </a:lnTo>
                  <a:lnTo>
                    <a:pt x="2798" y="8302"/>
                  </a:lnTo>
                  <a:lnTo>
                    <a:pt x="2917" y="8285"/>
                  </a:lnTo>
                  <a:lnTo>
                    <a:pt x="3035" y="8262"/>
                  </a:lnTo>
                  <a:lnTo>
                    <a:pt x="3152" y="8234"/>
                  </a:lnTo>
                  <a:lnTo>
                    <a:pt x="3267" y="8200"/>
                  </a:lnTo>
                  <a:lnTo>
                    <a:pt x="3382" y="8160"/>
                  </a:lnTo>
                  <a:lnTo>
                    <a:pt x="3494" y="8115"/>
                  </a:lnTo>
                  <a:lnTo>
                    <a:pt x="3605" y="8063"/>
                  </a:lnTo>
                  <a:lnTo>
                    <a:pt x="3712" y="8007"/>
                  </a:lnTo>
                  <a:lnTo>
                    <a:pt x="3818" y="7945"/>
                  </a:lnTo>
                  <a:lnTo>
                    <a:pt x="3921" y="7877"/>
                  </a:lnTo>
                  <a:lnTo>
                    <a:pt x="4022" y="7804"/>
                  </a:lnTo>
                  <a:lnTo>
                    <a:pt x="4120" y="7725"/>
                  </a:lnTo>
                  <a:lnTo>
                    <a:pt x="4214" y="7641"/>
                  </a:lnTo>
                  <a:lnTo>
                    <a:pt x="4305" y="7551"/>
                  </a:lnTo>
                  <a:lnTo>
                    <a:pt x="4391" y="7456"/>
                  </a:lnTo>
                  <a:lnTo>
                    <a:pt x="4464" y="7368"/>
                  </a:lnTo>
                  <a:lnTo>
                    <a:pt x="4531" y="7278"/>
                  </a:lnTo>
                  <a:lnTo>
                    <a:pt x="4595" y="7185"/>
                  </a:lnTo>
                  <a:lnTo>
                    <a:pt x="4654" y="7091"/>
                  </a:lnTo>
                  <a:lnTo>
                    <a:pt x="4709" y="6994"/>
                  </a:lnTo>
                  <a:lnTo>
                    <a:pt x="4758" y="6896"/>
                  </a:lnTo>
                  <a:lnTo>
                    <a:pt x="4804" y="6796"/>
                  </a:lnTo>
                  <a:lnTo>
                    <a:pt x="4844" y="6695"/>
                  </a:lnTo>
                  <a:lnTo>
                    <a:pt x="4880" y="6592"/>
                  </a:lnTo>
                  <a:lnTo>
                    <a:pt x="4912" y="6488"/>
                  </a:lnTo>
                  <a:lnTo>
                    <a:pt x="4938" y="6383"/>
                  </a:lnTo>
                  <a:lnTo>
                    <a:pt x="4960" y="6278"/>
                  </a:lnTo>
                  <a:lnTo>
                    <a:pt x="4978" y="6170"/>
                  </a:lnTo>
                  <a:lnTo>
                    <a:pt x="4991" y="6063"/>
                  </a:lnTo>
                  <a:lnTo>
                    <a:pt x="4999" y="5956"/>
                  </a:lnTo>
                  <a:lnTo>
                    <a:pt x="5003" y="5848"/>
                  </a:lnTo>
                  <a:lnTo>
                    <a:pt x="5002" y="5741"/>
                  </a:lnTo>
                  <a:lnTo>
                    <a:pt x="4997" y="5633"/>
                  </a:lnTo>
                  <a:lnTo>
                    <a:pt x="4987" y="5526"/>
                  </a:lnTo>
                  <a:lnTo>
                    <a:pt x="4973" y="5419"/>
                  </a:lnTo>
                  <a:lnTo>
                    <a:pt x="4954" y="5312"/>
                  </a:lnTo>
                  <a:lnTo>
                    <a:pt x="4930" y="5206"/>
                  </a:lnTo>
                  <a:lnTo>
                    <a:pt x="4902" y="5102"/>
                  </a:lnTo>
                  <a:lnTo>
                    <a:pt x="4868" y="4998"/>
                  </a:lnTo>
                  <a:lnTo>
                    <a:pt x="4831" y="4895"/>
                  </a:lnTo>
                  <a:lnTo>
                    <a:pt x="4789" y="4794"/>
                  </a:lnTo>
                  <a:lnTo>
                    <a:pt x="4741" y="4695"/>
                  </a:lnTo>
                  <a:lnTo>
                    <a:pt x="4690" y="4597"/>
                  </a:lnTo>
                  <a:lnTo>
                    <a:pt x="4634" y="4500"/>
                  </a:lnTo>
                  <a:lnTo>
                    <a:pt x="4574" y="4406"/>
                  </a:lnTo>
                  <a:lnTo>
                    <a:pt x="4508" y="4314"/>
                  </a:lnTo>
                  <a:lnTo>
                    <a:pt x="4438" y="4224"/>
                  </a:lnTo>
                  <a:lnTo>
                    <a:pt x="4438" y="4181"/>
                  </a:lnTo>
                  <a:lnTo>
                    <a:pt x="6243" y="2293"/>
                  </a:lnTo>
                  <a:lnTo>
                    <a:pt x="7272" y="2293"/>
                  </a:lnTo>
                  <a:lnTo>
                    <a:pt x="7289" y="2293"/>
                  </a:lnTo>
                  <a:lnTo>
                    <a:pt x="7306" y="2291"/>
                  </a:lnTo>
                  <a:lnTo>
                    <a:pt x="7322" y="2287"/>
                  </a:lnTo>
                  <a:lnTo>
                    <a:pt x="7338" y="2281"/>
                  </a:lnTo>
                  <a:lnTo>
                    <a:pt x="7353" y="2274"/>
                  </a:lnTo>
                  <a:lnTo>
                    <a:pt x="7368" y="2264"/>
                  </a:lnTo>
                  <a:lnTo>
                    <a:pt x="7382" y="2253"/>
                  </a:lnTo>
                  <a:lnTo>
                    <a:pt x="7394" y="224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55" name="Freeform 7">
              <a:extLst>
                <a:ext uri="{FF2B5EF4-FFF2-40B4-BE49-F238E27FC236}">
                  <a16:creationId xmlns:a16="http://schemas.microsoft.com/office/drawing/2014/main" id="{52302D32-E6B8-417A-ABAA-2760067EF66F}"/>
                </a:ext>
              </a:extLst>
            </p:cNvPr>
            <p:cNvSpPr>
              <a:spLocks/>
            </p:cNvSpPr>
            <p:nvPr/>
          </p:nvSpPr>
          <p:spPr bwMode="auto">
            <a:xfrm>
              <a:off x="357188" y="4196715"/>
              <a:ext cx="330200" cy="330200"/>
            </a:xfrm>
            <a:custGeom>
              <a:avLst/>
              <a:gdLst>
                <a:gd name="T0" fmla="*/ 2577 w 6871"/>
                <a:gd name="T1" fmla="*/ 6776 h 6884"/>
                <a:gd name="T2" fmla="*/ 1655 w 6871"/>
                <a:gd name="T3" fmla="*/ 6386 h 6884"/>
                <a:gd name="T4" fmla="*/ 893 w 6871"/>
                <a:gd name="T5" fmla="*/ 5757 h 6884"/>
                <a:gd name="T6" fmla="*/ 339 w 6871"/>
                <a:gd name="T7" fmla="*/ 4934 h 6884"/>
                <a:gd name="T8" fmla="*/ 40 w 6871"/>
                <a:gd name="T9" fmla="*/ 3966 h 6884"/>
                <a:gd name="T10" fmla="*/ 40 w 6871"/>
                <a:gd name="T11" fmla="*/ 2918 h 6884"/>
                <a:gd name="T12" fmla="*/ 339 w 6871"/>
                <a:gd name="T13" fmla="*/ 1950 h 6884"/>
                <a:gd name="T14" fmla="*/ 893 w 6871"/>
                <a:gd name="T15" fmla="*/ 1128 h 6884"/>
                <a:gd name="T16" fmla="*/ 1655 w 6871"/>
                <a:gd name="T17" fmla="*/ 498 h 6884"/>
                <a:gd name="T18" fmla="*/ 2577 w 6871"/>
                <a:gd name="T19" fmla="*/ 108 h 6884"/>
                <a:gd name="T20" fmla="*/ 3612 w 6871"/>
                <a:gd name="T21" fmla="*/ 4 h 6884"/>
                <a:gd name="T22" fmla="*/ 4615 w 6871"/>
                <a:gd name="T23" fmla="*/ 208 h 6884"/>
                <a:gd name="T24" fmla="*/ 5488 w 6871"/>
                <a:gd name="T25" fmla="*/ 681 h 6884"/>
                <a:gd name="T26" fmla="*/ 6185 w 6871"/>
                <a:gd name="T27" fmla="*/ 1379 h 6884"/>
                <a:gd name="T28" fmla="*/ 6660 w 6871"/>
                <a:gd name="T29" fmla="*/ 2252 h 6884"/>
                <a:gd name="T30" fmla="*/ 6866 w 6871"/>
                <a:gd name="T31" fmla="*/ 3256 h 6884"/>
                <a:gd name="T32" fmla="*/ 6850 w 6871"/>
                <a:gd name="T33" fmla="*/ 3517 h 6884"/>
                <a:gd name="T34" fmla="*/ 6779 w 6871"/>
                <a:gd name="T35" fmla="*/ 3587 h 6884"/>
                <a:gd name="T36" fmla="*/ 6679 w 6871"/>
                <a:gd name="T37" fmla="*/ 3607 h 6884"/>
                <a:gd name="T38" fmla="*/ 6585 w 6871"/>
                <a:gd name="T39" fmla="*/ 3568 h 6884"/>
                <a:gd name="T40" fmla="*/ 6530 w 6871"/>
                <a:gd name="T41" fmla="*/ 3486 h 6884"/>
                <a:gd name="T42" fmla="*/ 6485 w 6871"/>
                <a:gd name="T43" fmla="*/ 2962 h 6884"/>
                <a:gd name="T44" fmla="*/ 6212 w 6871"/>
                <a:gd name="T45" fmla="*/ 2094 h 6884"/>
                <a:gd name="T46" fmla="*/ 5711 w 6871"/>
                <a:gd name="T47" fmla="*/ 1357 h 6884"/>
                <a:gd name="T48" fmla="*/ 5024 w 6871"/>
                <a:gd name="T49" fmla="*/ 795 h 6884"/>
                <a:gd name="T50" fmla="*/ 4194 w 6871"/>
                <a:gd name="T51" fmla="*/ 449 h 6884"/>
                <a:gd name="T52" fmla="*/ 3263 w 6871"/>
                <a:gd name="T53" fmla="*/ 360 h 6884"/>
                <a:gd name="T54" fmla="*/ 2362 w 6871"/>
                <a:gd name="T55" fmla="*/ 547 h 6884"/>
                <a:gd name="T56" fmla="*/ 1578 w 6871"/>
                <a:gd name="T57" fmla="*/ 977 h 6884"/>
                <a:gd name="T58" fmla="*/ 955 w 6871"/>
                <a:gd name="T59" fmla="*/ 1608 h 6884"/>
                <a:gd name="T60" fmla="*/ 532 w 6871"/>
                <a:gd name="T61" fmla="*/ 2396 h 6884"/>
                <a:gd name="T62" fmla="*/ 352 w 6871"/>
                <a:gd name="T63" fmla="*/ 3302 h 6884"/>
                <a:gd name="T64" fmla="*/ 450 w 6871"/>
                <a:gd name="T65" fmla="*/ 4234 h 6884"/>
                <a:gd name="T66" fmla="*/ 803 w 6871"/>
                <a:gd name="T67" fmla="*/ 5062 h 6884"/>
                <a:gd name="T68" fmla="*/ 1371 w 6871"/>
                <a:gd name="T69" fmla="*/ 5745 h 6884"/>
                <a:gd name="T70" fmla="*/ 2110 w 6871"/>
                <a:gd name="T71" fmla="*/ 6241 h 6884"/>
                <a:gd name="T72" fmla="*/ 2979 w 6871"/>
                <a:gd name="T73" fmla="*/ 6506 h 6884"/>
                <a:gd name="T74" fmla="*/ 3669 w 6871"/>
                <a:gd name="T75" fmla="*/ 6531 h 6884"/>
                <a:gd name="T76" fmla="*/ 4099 w 6871"/>
                <a:gd name="T77" fmla="*/ 6468 h 6884"/>
                <a:gd name="T78" fmla="*/ 4515 w 6871"/>
                <a:gd name="T79" fmla="*/ 6345 h 6884"/>
                <a:gd name="T80" fmla="*/ 4908 w 6871"/>
                <a:gd name="T81" fmla="*/ 6165 h 6884"/>
                <a:gd name="T82" fmla="*/ 5274 w 6871"/>
                <a:gd name="T83" fmla="*/ 5931 h 6884"/>
                <a:gd name="T84" fmla="*/ 5570 w 6871"/>
                <a:gd name="T85" fmla="*/ 5687 h 6884"/>
                <a:gd name="T86" fmla="*/ 5668 w 6871"/>
                <a:gd name="T87" fmla="*/ 5665 h 6884"/>
                <a:gd name="T88" fmla="*/ 5761 w 6871"/>
                <a:gd name="T89" fmla="*/ 5700 h 6884"/>
                <a:gd name="T90" fmla="*/ 5818 w 6871"/>
                <a:gd name="T91" fmla="*/ 5777 h 6884"/>
                <a:gd name="T92" fmla="*/ 5828 w 6871"/>
                <a:gd name="T93" fmla="*/ 5859 h 6884"/>
                <a:gd name="T94" fmla="*/ 5799 w 6871"/>
                <a:gd name="T95" fmla="*/ 5937 h 6884"/>
                <a:gd name="T96" fmla="*/ 5477 w 6871"/>
                <a:gd name="T97" fmla="*/ 6211 h 6884"/>
                <a:gd name="T98" fmla="*/ 5068 w 6871"/>
                <a:gd name="T99" fmla="*/ 6472 h 6884"/>
                <a:gd name="T100" fmla="*/ 4627 w 6871"/>
                <a:gd name="T101" fmla="*/ 6671 h 6884"/>
                <a:gd name="T102" fmla="*/ 4163 w 6871"/>
                <a:gd name="T103" fmla="*/ 6808 h 6884"/>
                <a:gd name="T104" fmla="*/ 3681 w 6871"/>
                <a:gd name="T105" fmla="*/ 6876 h 6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71" h="6884">
                  <a:moveTo>
                    <a:pt x="3436" y="6884"/>
                  </a:moveTo>
                  <a:lnTo>
                    <a:pt x="3259" y="6880"/>
                  </a:lnTo>
                  <a:lnTo>
                    <a:pt x="3085" y="6866"/>
                  </a:lnTo>
                  <a:lnTo>
                    <a:pt x="2912" y="6845"/>
                  </a:lnTo>
                  <a:lnTo>
                    <a:pt x="2744" y="6815"/>
                  </a:lnTo>
                  <a:lnTo>
                    <a:pt x="2577" y="6776"/>
                  </a:lnTo>
                  <a:lnTo>
                    <a:pt x="2414" y="6730"/>
                  </a:lnTo>
                  <a:lnTo>
                    <a:pt x="2255" y="6675"/>
                  </a:lnTo>
                  <a:lnTo>
                    <a:pt x="2098" y="6614"/>
                  </a:lnTo>
                  <a:lnTo>
                    <a:pt x="1946" y="6545"/>
                  </a:lnTo>
                  <a:lnTo>
                    <a:pt x="1798" y="6469"/>
                  </a:lnTo>
                  <a:lnTo>
                    <a:pt x="1655" y="6386"/>
                  </a:lnTo>
                  <a:lnTo>
                    <a:pt x="1515" y="6296"/>
                  </a:lnTo>
                  <a:lnTo>
                    <a:pt x="1380" y="6200"/>
                  </a:lnTo>
                  <a:lnTo>
                    <a:pt x="1250" y="6098"/>
                  </a:lnTo>
                  <a:lnTo>
                    <a:pt x="1126" y="5990"/>
                  </a:lnTo>
                  <a:lnTo>
                    <a:pt x="1007" y="5876"/>
                  </a:lnTo>
                  <a:lnTo>
                    <a:pt x="893" y="5757"/>
                  </a:lnTo>
                  <a:lnTo>
                    <a:pt x="785" y="5631"/>
                  </a:lnTo>
                  <a:lnTo>
                    <a:pt x="683" y="5502"/>
                  </a:lnTo>
                  <a:lnTo>
                    <a:pt x="587" y="5366"/>
                  </a:lnTo>
                  <a:lnTo>
                    <a:pt x="498" y="5227"/>
                  </a:lnTo>
                  <a:lnTo>
                    <a:pt x="415" y="5082"/>
                  </a:lnTo>
                  <a:lnTo>
                    <a:pt x="339" y="4934"/>
                  </a:lnTo>
                  <a:lnTo>
                    <a:pt x="271" y="4782"/>
                  </a:lnTo>
                  <a:lnTo>
                    <a:pt x="209" y="4626"/>
                  </a:lnTo>
                  <a:lnTo>
                    <a:pt x="155" y="4465"/>
                  </a:lnTo>
                  <a:lnTo>
                    <a:pt x="108" y="4302"/>
                  </a:lnTo>
                  <a:lnTo>
                    <a:pt x="70" y="4135"/>
                  </a:lnTo>
                  <a:lnTo>
                    <a:pt x="40" y="3966"/>
                  </a:lnTo>
                  <a:lnTo>
                    <a:pt x="19" y="3794"/>
                  </a:lnTo>
                  <a:lnTo>
                    <a:pt x="6" y="3619"/>
                  </a:lnTo>
                  <a:lnTo>
                    <a:pt x="0" y="3441"/>
                  </a:lnTo>
                  <a:lnTo>
                    <a:pt x="6" y="3264"/>
                  </a:lnTo>
                  <a:lnTo>
                    <a:pt x="19" y="3089"/>
                  </a:lnTo>
                  <a:lnTo>
                    <a:pt x="40" y="2918"/>
                  </a:lnTo>
                  <a:lnTo>
                    <a:pt x="70" y="2748"/>
                  </a:lnTo>
                  <a:lnTo>
                    <a:pt x="108" y="2581"/>
                  </a:lnTo>
                  <a:lnTo>
                    <a:pt x="155" y="2418"/>
                  </a:lnTo>
                  <a:lnTo>
                    <a:pt x="209" y="2259"/>
                  </a:lnTo>
                  <a:lnTo>
                    <a:pt x="271" y="2102"/>
                  </a:lnTo>
                  <a:lnTo>
                    <a:pt x="339" y="1950"/>
                  </a:lnTo>
                  <a:lnTo>
                    <a:pt x="415" y="1801"/>
                  </a:lnTo>
                  <a:lnTo>
                    <a:pt x="498" y="1657"/>
                  </a:lnTo>
                  <a:lnTo>
                    <a:pt x="587" y="1517"/>
                  </a:lnTo>
                  <a:lnTo>
                    <a:pt x="683" y="1383"/>
                  </a:lnTo>
                  <a:lnTo>
                    <a:pt x="785" y="1252"/>
                  </a:lnTo>
                  <a:lnTo>
                    <a:pt x="893" y="1128"/>
                  </a:lnTo>
                  <a:lnTo>
                    <a:pt x="1007" y="1008"/>
                  </a:lnTo>
                  <a:lnTo>
                    <a:pt x="1126" y="894"/>
                  </a:lnTo>
                  <a:lnTo>
                    <a:pt x="1250" y="786"/>
                  </a:lnTo>
                  <a:lnTo>
                    <a:pt x="1380" y="683"/>
                  </a:lnTo>
                  <a:lnTo>
                    <a:pt x="1515" y="587"/>
                  </a:lnTo>
                  <a:lnTo>
                    <a:pt x="1655" y="498"/>
                  </a:lnTo>
                  <a:lnTo>
                    <a:pt x="1798" y="415"/>
                  </a:lnTo>
                  <a:lnTo>
                    <a:pt x="1946" y="340"/>
                  </a:lnTo>
                  <a:lnTo>
                    <a:pt x="2098" y="270"/>
                  </a:lnTo>
                  <a:lnTo>
                    <a:pt x="2255" y="208"/>
                  </a:lnTo>
                  <a:lnTo>
                    <a:pt x="2414" y="155"/>
                  </a:lnTo>
                  <a:lnTo>
                    <a:pt x="2577" y="108"/>
                  </a:lnTo>
                  <a:lnTo>
                    <a:pt x="2744" y="70"/>
                  </a:lnTo>
                  <a:lnTo>
                    <a:pt x="2912" y="39"/>
                  </a:lnTo>
                  <a:lnTo>
                    <a:pt x="3085" y="18"/>
                  </a:lnTo>
                  <a:lnTo>
                    <a:pt x="3259" y="4"/>
                  </a:lnTo>
                  <a:lnTo>
                    <a:pt x="3436" y="0"/>
                  </a:lnTo>
                  <a:lnTo>
                    <a:pt x="3612" y="4"/>
                  </a:lnTo>
                  <a:lnTo>
                    <a:pt x="3787" y="17"/>
                  </a:lnTo>
                  <a:lnTo>
                    <a:pt x="3958" y="39"/>
                  </a:lnTo>
                  <a:lnTo>
                    <a:pt x="4127" y="70"/>
                  </a:lnTo>
                  <a:lnTo>
                    <a:pt x="4293" y="108"/>
                  </a:lnTo>
                  <a:lnTo>
                    <a:pt x="4455" y="154"/>
                  </a:lnTo>
                  <a:lnTo>
                    <a:pt x="4615" y="208"/>
                  </a:lnTo>
                  <a:lnTo>
                    <a:pt x="4771" y="269"/>
                  </a:lnTo>
                  <a:lnTo>
                    <a:pt x="4922" y="338"/>
                  </a:lnTo>
                  <a:lnTo>
                    <a:pt x="5071" y="413"/>
                  </a:lnTo>
                  <a:lnTo>
                    <a:pt x="5215" y="496"/>
                  </a:lnTo>
                  <a:lnTo>
                    <a:pt x="5354" y="585"/>
                  </a:lnTo>
                  <a:lnTo>
                    <a:pt x="5488" y="681"/>
                  </a:lnTo>
                  <a:lnTo>
                    <a:pt x="5618" y="783"/>
                  </a:lnTo>
                  <a:lnTo>
                    <a:pt x="5742" y="891"/>
                  </a:lnTo>
                  <a:lnTo>
                    <a:pt x="5861" y="1005"/>
                  </a:lnTo>
                  <a:lnTo>
                    <a:pt x="5975" y="1124"/>
                  </a:lnTo>
                  <a:lnTo>
                    <a:pt x="6083" y="1248"/>
                  </a:lnTo>
                  <a:lnTo>
                    <a:pt x="6185" y="1379"/>
                  </a:lnTo>
                  <a:lnTo>
                    <a:pt x="6281" y="1513"/>
                  </a:lnTo>
                  <a:lnTo>
                    <a:pt x="6371" y="1652"/>
                  </a:lnTo>
                  <a:lnTo>
                    <a:pt x="6453" y="1796"/>
                  </a:lnTo>
                  <a:lnTo>
                    <a:pt x="6530" y="1944"/>
                  </a:lnTo>
                  <a:lnTo>
                    <a:pt x="6599" y="2096"/>
                  </a:lnTo>
                  <a:lnTo>
                    <a:pt x="6660" y="2252"/>
                  </a:lnTo>
                  <a:lnTo>
                    <a:pt x="6714" y="2411"/>
                  </a:lnTo>
                  <a:lnTo>
                    <a:pt x="6761" y="2574"/>
                  </a:lnTo>
                  <a:lnTo>
                    <a:pt x="6799" y="2741"/>
                  </a:lnTo>
                  <a:lnTo>
                    <a:pt x="6830" y="2910"/>
                  </a:lnTo>
                  <a:lnTo>
                    <a:pt x="6853" y="3081"/>
                  </a:lnTo>
                  <a:lnTo>
                    <a:pt x="6866" y="3256"/>
                  </a:lnTo>
                  <a:lnTo>
                    <a:pt x="6871" y="3433"/>
                  </a:lnTo>
                  <a:lnTo>
                    <a:pt x="6870" y="3451"/>
                  </a:lnTo>
                  <a:lnTo>
                    <a:pt x="6867" y="3468"/>
                  </a:lnTo>
                  <a:lnTo>
                    <a:pt x="6863" y="3485"/>
                  </a:lnTo>
                  <a:lnTo>
                    <a:pt x="6857" y="3501"/>
                  </a:lnTo>
                  <a:lnTo>
                    <a:pt x="6850" y="3517"/>
                  </a:lnTo>
                  <a:lnTo>
                    <a:pt x="6842" y="3531"/>
                  </a:lnTo>
                  <a:lnTo>
                    <a:pt x="6830" y="3544"/>
                  </a:lnTo>
                  <a:lnTo>
                    <a:pt x="6819" y="3556"/>
                  </a:lnTo>
                  <a:lnTo>
                    <a:pt x="6807" y="3569"/>
                  </a:lnTo>
                  <a:lnTo>
                    <a:pt x="6794" y="3578"/>
                  </a:lnTo>
                  <a:lnTo>
                    <a:pt x="6779" y="3587"/>
                  </a:lnTo>
                  <a:lnTo>
                    <a:pt x="6764" y="3594"/>
                  </a:lnTo>
                  <a:lnTo>
                    <a:pt x="6749" y="3600"/>
                  </a:lnTo>
                  <a:lnTo>
                    <a:pt x="6732" y="3604"/>
                  </a:lnTo>
                  <a:lnTo>
                    <a:pt x="6714" y="3607"/>
                  </a:lnTo>
                  <a:lnTo>
                    <a:pt x="6696" y="3608"/>
                  </a:lnTo>
                  <a:lnTo>
                    <a:pt x="6679" y="3607"/>
                  </a:lnTo>
                  <a:lnTo>
                    <a:pt x="6661" y="3604"/>
                  </a:lnTo>
                  <a:lnTo>
                    <a:pt x="6645" y="3600"/>
                  </a:lnTo>
                  <a:lnTo>
                    <a:pt x="6629" y="3594"/>
                  </a:lnTo>
                  <a:lnTo>
                    <a:pt x="6614" y="3587"/>
                  </a:lnTo>
                  <a:lnTo>
                    <a:pt x="6600" y="3578"/>
                  </a:lnTo>
                  <a:lnTo>
                    <a:pt x="6585" y="3568"/>
                  </a:lnTo>
                  <a:lnTo>
                    <a:pt x="6573" y="3556"/>
                  </a:lnTo>
                  <a:lnTo>
                    <a:pt x="6562" y="3544"/>
                  </a:lnTo>
                  <a:lnTo>
                    <a:pt x="6552" y="3531"/>
                  </a:lnTo>
                  <a:lnTo>
                    <a:pt x="6543" y="3517"/>
                  </a:lnTo>
                  <a:lnTo>
                    <a:pt x="6536" y="3501"/>
                  </a:lnTo>
                  <a:lnTo>
                    <a:pt x="6530" y="3486"/>
                  </a:lnTo>
                  <a:lnTo>
                    <a:pt x="6526" y="3468"/>
                  </a:lnTo>
                  <a:lnTo>
                    <a:pt x="6523" y="3451"/>
                  </a:lnTo>
                  <a:lnTo>
                    <a:pt x="6522" y="3433"/>
                  </a:lnTo>
                  <a:lnTo>
                    <a:pt x="6518" y="3273"/>
                  </a:lnTo>
                  <a:lnTo>
                    <a:pt x="6505" y="3117"/>
                  </a:lnTo>
                  <a:lnTo>
                    <a:pt x="6485" y="2962"/>
                  </a:lnTo>
                  <a:lnTo>
                    <a:pt x="6456" y="2810"/>
                  </a:lnTo>
                  <a:lnTo>
                    <a:pt x="6422" y="2661"/>
                  </a:lnTo>
                  <a:lnTo>
                    <a:pt x="6380" y="2513"/>
                  </a:lnTo>
                  <a:lnTo>
                    <a:pt x="6330" y="2371"/>
                  </a:lnTo>
                  <a:lnTo>
                    <a:pt x="6274" y="2230"/>
                  </a:lnTo>
                  <a:lnTo>
                    <a:pt x="6212" y="2094"/>
                  </a:lnTo>
                  <a:lnTo>
                    <a:pt x="6143" y="1961"/>
                  </a:lnTo>
                  <a:lnTo>
                    <a:pt x="6068" y="1831"/>
                  </a:lnTo>
                  <a:lnTo>
                    <a:pt x="5987" y="1706"/>
                  </a:lnTo>
                  <a:lnTo>
                    <a:pt x="5901" y="1586"/>
                  </a:lnTo>
                  <a:lnTo>
                    <a:pt x="5809" y="1469"/>
                  </a:lnTo>
                  <a:lnTo>
                    <a:pt x="5711" y="1357"/>
                  </a:lnTo>
                  <a:lnTo>
                    <a:pt x="5608" y="1250"/>
                  </a:lnTo>
                  <a:lnTo>
                    <a:pt x="5501" y="1148"/>
                  </a:lnTo>
                  <a:lnTo>
                    <a:pt x="5388" y="1052"/>
                  </a:lnTo>
                  <a:lnTo>
                    <a:pt x="5271" y="960"/>
                  </a:lnTo>
                  <a:lnTo>
                    <a:pt x="5150" y="875"/>
                  </a:lnTo>
                  <a:lnTo>
                    <a:pt x="5024" y="795"/>
                  </a:lnTo>
                  <a:lnTo>
                    <a:pt x="4895" y="721"/>
                  </a:lnTo>
                  <a:lnTo>
                    <a:pt x="4762" y="654"/>
                  </a:lnTo>
                  <a:lnTo>
                    <a:pt x="4625" y="592"/>
                  </a:lnTo>
                  <a:lnTo>
                    <a:pt x="4484" y="538"/>
                  </a:lnTo>
                  <a:lnTo>
                    <a:pt x="4340" y="489"/>
                  </a:lnTo>
                  <a:lnTo>
                    <a:pt x="4194" y="449"/>
                  </a:lnTo>
                  <a:lnTo>
                    <a:pt x="4044" y="414"/>
                  </a:lnTo>
                  <a:lnTo>
                    <a:pt x="3893" y="388"/>
                  </a:lnTo>
                  <a:lnTo>
                    <a:pt x="3738" y="369"/>
                  </a:lnTo>
                  <a:lnTo>
                    <a:pt x="3581" y="358"/>
                  </a:lnTo>
                  <a:lnTo>
                    <a:pt x="3423" y="355"/>
                  </a:lnTo>
                  <a:lnTo>
                    <a:pt x="3263" y="360"/>
                  </a:lnTo>
                  <a:lnTo>
                    <a:pt x="3107" y="372"/>
                  </a:lnTo>
                  <a:lnTo>
                    <a:pt x="2953" y="392"/>
                  </a:lnTo>
                  <a:lnTo>
                    <a:pt x="2800" y="420"/>
                  </a:lnTo>
                  <a:lnTo>
                    <a:pt x="2651" y="456"/>
                  </a:lnTo>
                  <a:lnTo>
                    <a:pt x="2505" y="497"/>
                  </a:lnTo>
                  <a:lnTo>
                    <a:pt x="2362" y="547"/>
                  </a:lnTo>
                  <a:lnTo>
                    <a:pt x="2221" y="602"/>
                  </a:lnTo>
                  <a:lnTo>
                    <a:pt x="2085" y="665"/>
                  </a:lnTo>
                  <a:lnTo>
                    <a:pt x="1952" y="735"/>
                  </a:lnTo>
                  <a:lnTo>
                    <a:pt x="1824" y="810"/>
                  </a:lnTo>
                  <a:lnTo>
                    <a:pt x="1699" y="890"/>
                  </a:lnTo>
                  <a:lnTo>
                    <a:pt x="1578" y="977"/>
                  </a:lnTo>
                  <a:lnTo>
                    <a:pt x="1462" y="1069"/>
                  </a:lnTo>
                  <a:lnTo>
                    <a:pt x="1350" y="1167"/>
                  </a:lnTo>
                  <a:lnTo>
                    <a:pt x="1244" y="1269"/>
                  </a:lnTo>
                  <a:lnTo>
                    <a:pt x="1142" y="1377"/>
                  </a:lnTo>
                  <a:lnTo>
                    <a:pt x="1045" y="1491"/>
                  </a:lnTo>
                  <a:lnTo>
                    <a:pt x="955" y="1608"/>
                  </a:lnTo>
                  <a:lnTo>
                    <a:pt x="869" y="1729"/>
                  </a:lnTo>
                  <a:lnTo>
                    <a:pt x="789" y="1855"/>
                  </a:lnTo>
                  <a:lnTo>
                    <a:pt x="716" y="1985"/>
                  </a:lnTo>
                  <a:lnTo>
                    <a:pt x="648" y="2118"/>
                  </a:lnTo>
                  <a:lnTo>
                    <a:pt x="586" y="2256"/>
                  </a:lnTo>
                  <a:lnTo>
                    <a:pt x="532" y="2396"/>
                  </a:lnTo>
                  <a:lnTo>
                    <a:pt x="484" y="2541"/>
                  </a:lnTo>
                  <a:lnTo>
                    <a:pt x="443" y="2687"/>
                  </a:lnTo>
                  <a:lnTo>
                    <a:pt x="409" y="2837"/>
                  </a:lnTo>
                  <a:lnTo>
                    <a:pt x="383" y="2989"/>
                  </a:lnTo>
                  <a:lnTo>
                    <a:pt x="364" y="3145"/>
                  </a:lnTo>
                  <a:lnTo>
                    <a:pt x="352" y="3302"/>
                  </a:lnTo>
                  <a:lnTo>
                    <a:pt x="349" y="3461"/>
                  </a:lnTo>
                  <a:lnTo>
                    <a:pt x="354" y="3620"/>
                  </a:lnTo>
                  <a:lnTo>
                    <a:pt x="367" y="3777"/>
                  </a:lnTo>
                  <a:lnTo>
                    <a:pt x="387" y="3931"/>
                  </a:lnTo>
                  <a:lnTo>
                    <a:pt x="415" y="4084"/>
                  </a:lnTo>
                  <a:lnTo>
                    <a:pt x="450" y="4234"/>
                  </a:lnTo>
                  <a:lnTo>
                    <a:pt x="493" y="4380"/>
                  </a:lnTo>
                  <a:lnTo>
                    <a:pt x="541" y="4524"/>
                  </a:lnTo>
                  <a:lnTo>
                    <a:pt x="598" y="4664"/>
                  </a:lnTo>
                  <a:lnTo>
                    <a:pt x="660" y="4800"/>
                  </a:lnTo>
                  <a:lnTo>
                    <a:pt x="729" y="4934"/>
                  </a:lnTo>
                  <a:lnTo>
                    <a:pt x="803" y="5062"/>
                  </a:lnTo>
                  <a:lnTo>
                    <a:pt x="884" y="5188"/>
                  </a:lnTo>
                  <a:lnTo>
                    <a:pt x="971" y="5309"/>
                  </a:lnTo>
                  <a:lnTo>
                    <a:pt x="1063" y="5425"/>
                  </a:lnTo>
                  <a:lnTo>
                    <a:pt x="1160" y="5537"/>
                  </a:lnTo>
                  <a:lnTo>
                    <a:pt x="1263" y="5643"/>
                  </a:lnTo>
                  <a:lnTo>
                    <a:pt x="1371" y="5745"/>
                  </a:lnTo>
                  <a:lnTo>
                    <a:pt x="1483" y="5842"/>
                  </a:lnTo>
                  <a:lnTo>
                    <a:pt x="1600" y="5933"/>
                  </a:lnTo>
                  <a:lnTo>
                    <a:pt x="1721" y="6019"/>
                  </a:lnTo>
                  <a:lnTo>
                    <a:pt x="1847" y="6099"/>
                  </a:lnTo>
                  <a:lnTo>
                    <a:pt x="1976" y="6173"/>
                  </a:lnTo>
                  <a:lnTo>
                    <a:pt x="2110" y="6241"/>
                  </a:lnTo>
                  <a:lnTo>
                    <a:pt x="2247" y="6302"/>
                  </a:lnTo>
                  <a:lnTo>
                    <a:pt x="2388" y="6357"/>
                  </a:lnTo>
                  <a:lnTo>
                    <a:pt x="2531" y="6404"/>
                  </a:lnTo>
                  <a:lnTo>
                    <a:pt x="2677" y="6446"/>
                  </a:lnTo>
                  <a:lnTo>
                    <a:pt x="2826" y="6479"/>
                  </a:lnTo>
                  <a:lnTo>
                    <a:pt x="2979" y="6506"/>
                  </a:lnTo>
                  <a:lnTo>
                    <a:pt x="3134" y="6526"/>
                  </a:lnTo>
                  <a:lnTo>
                    <a:pt x="3290" y="6537"/>
                  </a:lnTo>
                  <a:lnTo>
                    <a:pt x="3450" y="6540"/>
                  </a:lnTo>
                  <a:lnTo>
                    <a:pt x="3522" y="6539"/>
                  </a:lnTo>
                  <a:lnTo>
                    <a:pt x="3596" y="6536"/>
                  </a:lnTo>
                  <a:lnTo>
                    <a:pt x="3669" y="6531"/>
                  </a:lnTo>
                  <a:lnTo>
                    <a:pt x="3741" y="6525"/>
                  </a:lnTo>
                  <a:lnTo>
                    <a:pt x="3814" y="6517"/>
                  </a:lnTo>
                  <a:lnTo>
                    <a:pt x="3885" y="6506"/>
                  </a:lnTo>
                  <a:lnTo>
                    <a:pt x="3957" y="6495"/>
                  </a:lnTo>
                  <a:lnTo>
                    <a:pt x="4029" y="6482"/>
                  </a:lnTo>
                  <a:lnTo>
                    <a:pt x="4099" y="6468"/>
                  </a:lnTo>
                  <a:lnTo>
                    <a:pt x="4170" y="6451"/>
                  </a:lnTo>
                  <a:lnTo>
                    <a:pt x="4239" y="6433"/>
                  </a:lnTo>
                  <a:lnTo>
                    <a:pt x="4309" y="6413"/>
                  </a:lnTo>
                  <a:lnTo>
                    <a:pt x="4379" y="6392"/>
                  </a:lnTo>
                  <a:lnTo>
                    <a:pt x="4447" y="6369"/>
                  </a:lnTo>
                  <a:lnTo>
                    <a:pt x="4515" y="6345"/>
                  </a:lnTo>
                  <a:lnTo>
                    <a:pt x="4581" y="6318"/>
                  </a:lnTo>
                  <a:lnTo>
                    <a:pt x="4649" y="6291"/>
                  </a:lnTo>
                  <a:lnTo>
                    <a:pt x="4715" y="6262"/>
                  </a:lnTo>
                  <a:lnTo>
                    <a:pt x="4780" y="6232"/>
                  </a:lnTo>
                  <a:lnTo>
                    <a:pt x="4845" y="6199"/>
                  </a:lnTo>
                  <a:lnTo>
                    <a:pt x="4908" y="6165"/>
                  </a:lnTo>
                  <a:lnTo>
                    <a:pt x="4972" y="6129"/>
                  </a:lnTo>
                  <a:lnTo>
                    <a:pt x="5034" y="6093"/>
                  </a:lnTo>
                  <a:lnTo>
                    <a:pt x="5096" y="6055"/>
                  </a:lnTo>
                  <a:lnTo>
                    <a:pt x="5156" y="6015"/>
                  </a:lnTo>
                  <a:lnTo>
                    <a:pt x="5216" y="5974"/>
                  </a:lnTo>
                  <a:lnTo>
                    <a:pt x="5274" y="5931"/>
                  </a:lnTo>
                  <a:lnTo>
                    <a:pt x="5333" y="5887"/>
                  </a:lnTo>
                  <a:lnTo>
                    <a:pt x="5389" y="5841"/>
                  </a:lnTo>
                  <a:lnTo>
                    <a:pt x="5446" y="5794"/>
                  </a:lnTo>
                  <a:lnTo>
                    <a:pt x="5500" y="5745"/>
                  </a:lnTo>
                  <a:lnTo>
                    <a:pt x="5555" y="5696"/>
                  </a:lnTo>
                  <a:lnTo>
                    <a:pt x="5570" y="5687"/>
                  </a:lnTo>
                  <a:lnTo>
                    <a:pt x="5585" y="5679"/>
                  </a:lnTo>
                  <a:lnTo>
                    <a:pt x="5601" y="5673"/>
                  </a:lnTo>
                  <a:lnTo>
                    <a:pt x="5618" y="5669"/>
                  </a:lnTo>
                  <a:lnTo>
                    <a:pt x="5634" y="5666"/>
                  </a:lnTo>
                  <a:lnTo>
                    <a:pt x="5651" y="5665"/>
                  </a:lnTo>
                  <a:lnTo>
                    <a:pt x="5668" y="5665"/>
                  </a:lnTo>
                  <a:lnTo>
                    <a:pt x="5685" y="5667"/>
                  </a:lnTo>
                  <a:lnTo>
                    <a:pt x="5701" y="5671"/>
                  </a:lnTo>
                  <a:lnTo>
                    <a:pt x="5717" y="5676"/>
                  </a:lnTo>
                  <a:lnTo>
                    <a:pt x="5732" y="5683"/>
                  </a:lnTo>
                  <a:lnTo>
                    <a:pt x="5747" y="5691"/>
                  </a:lnTo>
                  <a:lnTo>
                    <a:pt x="5761" y="5700"/>
                  </a:lnTo>
                  <a:lnTo>
                    <a:pt x="5775" y="5712"/>
                  </a:lnTo>
                  <a:lnTo>
                    <a:pt x="5787" y="5724"/>
                  </a:lnTo>
                  <a:lnTo>
                    <a:pt x="5797" y="5738"/>
                  </a:lnTo>
                  <a:lnTo>
                    <a:pt x="5805" y="5750"/>
                  </a:lnTo>
                  <a:lnTo>
                    <a:pt x="5812" y="5764"/>
                  </a:lnTo>
                  <a:lnTo>
                    <a:pt x="5818" y="5777"/>
                  </a:lnTo>
                  <a:lnTo>
                    <a:pt x="5822" y="5790"/>
                  </a:lnTo>
                  <a:lnTo>
                    <a:pt x="5825" y="5803"/>
                  </a:lnTo>
                  <a:lnTo>
                    <a:pt x="5828" y="5817"/>
                  </a:lnTo>
                  <a:lnTo>
                    <a:pt x="5829" y="5831"/>
                  </a:lnTo>
                  <a:lnTo>
                    <a:pt x="5829" y="5844"/>
                  </a:lnTo>
                  <a:lnTo>
                    <a:pt x="5828" y="5859"/>
                  </a:lnTo>
                  <a:lnTo>
                    <a:pt x="5826" y="5873"/>
                  </a:lnTo>
                  <a:lnTo>
                    <a:pt x="5822" y="5886"/>
                  </a:lnTo>
                  <a:lnTo>
                    <a:pt x="5818" y="5900"/>
                  </a:lnTo>
                  <a:lnTo>
                    <a:pt x="5813" y="5913"/>
                  </a:lnTo>
                  <a:lnTo>
                    <a:pt x="5806" y="5925"/>
                  </a:lnTo>
                  <a:lnTo>
                    <a:pt x="5799" y="5937"/>
                  </a:lnTo>
                  <a:lnTo>
                    <a:pt x="5790" y="5950"/>
                  </a:lnTo>
                  <a:lnTo>
                    <a:pt x="5729" y="6005"/>
                  </a:lnTo>
                  <a:lnTo>
                    <a:pt x="5668" y="6059"/>
                  </a:lnTo>
                  <a:lnTo>
                    <a:pt x="5605" y="6111"/>
                  </a:lnTo>
                  <a:lnTo>
                    <a:pt x="5542" y="6162"/>
                  </a:lnTo>
                  <a:lnTo>
                    <a:pt x="5477" y="6211"/>
                  </a:lnTo>
                  <a:lnTo>
                    <a:pt x="5411" y="6259"/>
                  </a:lnTo>
                  <a:lnTo>
                    <a:pt x="5344" y="6305"/>
                  </a:lnTo>
                  <a:lnTo>
                    <a:pt x="5276" y="6349"/>
                  </a:lnTo>
                  <a:lnTo>
                    <a:pt x="5208" y="6392"/>
                  </a:lnTo>
                  <a:lnTo>
                    <a:pt x="5138" y="6433"/>
                  </a:lnTo>
                  <a:lnTo>
                    <a:pt x="5068" y="6472"/>
                  </a:lnTo>
                  <a:lnTo>
                    <a:pt x="4996" y="6509"/>
                  </a:lnTo>
                  <a:lnTo>
                    <a:pt x="4923" y="6546"/>
                  </a:lnTo>
                  <a:lnTo>
                    <a:pt x="4851" y="6579"/>
                  </a:lnTo>
                  <a:lnTo>
                    <a:pt x="4777" y="6612"/>
                  </a:lnTo>
                  <a:lnTo>
                    <a:pt x="4702" y="6643"/>
                  </a:lnTo>
                  <a:lnTo>
                    <a:pt x="4627" y="6671"/>
                  </a:lnTo>
                  <a:lnTo>
                    <a:pt x="4551" y="6698"/>
                  </a:lnTo>
                  <a:lnTo>
                    <a:pt x="4474" y="6724"/>
                  </a:lnTo>
                  <a:lnTo>
                    <a:pt x="4397" y="6748"/>
                  </a:lnTo>
                  <a:lnTo>
                    <a:pt x="4319" y="6769"/>
                  </a:lnTo>
                  <a:lnTo>
                    <a:pt x="4241" y="6789"/>
                  </a:lnTo>
                  <a:lnTo>
                    <a:pt x="4163" y="6808"/>
                  </a:lnTo>
                  <a:lnTo>
                    <a:pt x="4083" y="6823"/>
                  </a:lnTo>
                  <a:lnTo>
                    <a:pt x="4003" y="6838"/>
                  </a:lnTo>
                  <a:lnTo>
                    <a:pt x="3923" y="6850"/>
                  </a:lnTo>
                  <a:lnTo>
                    <a:pt x="3843" y="6860"/>
                  </a:lnTo>
                  <a:lnTo>
                    <a:pt x="3761" y="6869"/>
                  </a:lnTo>
                  <a:lnTo>
                    <a:pt x="3681" y="6876"/>
                  </a:lnTo>
                  <a:lnTo>
                    <a:pt x="3599" y="6880"/>
                  </a:lnTo>
                  <a:lnTo>
                    <a:pt x="3517" y="6883"/>
                  </a:lnTo>
                  <a:lnTo>
                    <a:pt x="3436" y="688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56" name="Freeform 8">
              <a:extLst>
                <a:ext uri="{FF2B5EF4-FFF2-40B4-BE49-F238E27FC236}">
                  <a16:creationId xmlns:a16="http://schemas.microsoft.com/office/drawing/2014/main" id="{639225C0-ABB7-4C40-A83B-23634594AD1F}"/>
                </a:ext>
              </a:extLst>
            </p:cNvPr>
            <p:cNvSpPr>
              <a:spLocks/>
            </p:cNvSpPr>
            <p:nvPr/>
          </p:nvSpPr>
          <p:spPr bwMode="auto">
            <a:xfrm>
              <a:off x="636588" y="4450715"/>
              <a:ext cx="22225" cy="22225"/>
            </a:xfrm>
            <a:custGeom>
              <a:avLst/>
              <a:gdLst>
                <a:gd name="T0" fmla="*/ 454 w 455"/>
                <a:gd name="T1" fmla="*/ 250 h 455"/>
                <a:gd name="T2" fmla="*/ 448 w 455"/>
                <a:gd name="T3" fmla="*/ 284 h 455"/>
                <a:gd name="T4" fmla="*/ 437 w 455"/>
                <a:gd name="T5" fmla="*/ 316 h 455"/>
                <a:gd name="T6" fmla="*/ 421 w 455"/>
                <a:gd name="T7" fmla="*/ 345 h 455"/>
                <a:gd name="T8" fmla="*/ 402 w 455"/>
                <a:gd name="T9" fmla="*/ 371 h 455"/>
                <a:gd name="T10" fmla="*/ 380 w 455"/>
                <a:gd name="T11" fmla="*/ 396 h 455"/>
                <a:gd name="T12" fmla="*/ 355 w 455"/>
                <a:gd name="T13" fmla="*/ 416 h 455"/>
                <a:gd name="T14" fmla="*/ 326 w 455"/>
                <a:gd name="T15" fmla="*/ 432 h 455"/>
                <a:gd name="T16" fmla="*/ 295 w 455"/>
                <a:gd name="T17" fmla="*/ 444 h 455"/>
                <a:gd name="T18" fmla="*/ 262 w 455"/>
                <a:gd name="T19" fmla="*/ 452 h 455"/>
                <a:gd name="T20" fmla="*/ 228 w 455"/>
                <a:gd name="T21" fmla="*/ 455 h 455"/>
                <a:gd name="T22" fmla="*/ 192 w 455"/>
                <a:gd name="T23" fmla="*/ 452 h 455"/>
                <a:gd name="T24" fmla="*/ 160 w 455"/>
                <a:gd name="T25" fmla="*/ 444 h 455"/>
                <a:gd name="T26" fmla="*/ 129 w 455"/>
                <a:gd name="T27" fmla="*/ 432 h 455"/>
                <a:gd name="T28" fmla="*/ 101 w 455"/>
                <a:gd name="T29" fmla="*/ 416 h 455"/>
                <a:gd name="T30" fmla="*/ 74 w 455"/>
                <a:gd name="T31" fmla="*/ 396 h 455"/>
                <a:gd name="T32" fmla="*/ 52 w 455"/>
                <a:gd name="T33" fmla="*/ 371 h 455"/>
                <a:gd name="T34" fmla="*/ 33 w 455"/>
                <a:gd name="T35" fmla="*/ 345 h 455"/>
                <a:gd name="T36" fmla="*/ 18 w 455"/>
                <a:gd name="T37" fmla="*/ 316 h 455"/>
                <a:gd name="T38" fmla="*/ 7 w 455"/>
                <a:gd name="T39" fmla="*/ 284 h 455"/>
                <a:gd name="T40" fmla="*/ 1 w 455"/>
                <a:gd name="T41" fmla="*/ 250 h 455"/>
                <a:gd name="T42" fmla="*/ 0 w 455"/>
                <a:gd name="T43" fmla="*/ 216 h 455"/>
                <a:gd name="T44" fmla="*/ 5 w 455"/>
                <a:gd name="T45" fmla="*/ 181 h 455"/>
                <a:gd name="T46" fmla="*/ 14 w 455"/>
                <a:gd name="T47" fmla="*/ 149 h 455"/>
                <a:gd name="T48" fmla="*/ 27 w 455"/>
                <a:gd name="T49" fmla="*/ 119 h 455"/>
                <a:gd name="T50" fmla="*/ 45 w 455"/>
                <a:gd name="T51" fmla="*/ 91 h 455"/>
                <a:gd name="T52" fmla="*/ 66 w 455"/>
                <a:gd name="T53" fmla="*/ 66 h 455"/>
                <a:gd name="T54" fmla="*/ 92 w 455"/>
                <a:gd name="T55" fmla="*/ 44 h 455"/>
                <a:gd name="T56" fmla="*/ 119 w 455"/>
                <a:gd name="T57" fmla="*/ 27 h 455"/>
                <a:gd name="T58" fmla="*/ 149 w 455"/>
                <a:gd name="T59" fmla="*/ 13 h 455"/>
                <a:gd name="T60" fmla="*/ 181 w 455"/>
                <a:gd name="T61" fmla="*/ 4 h 455"/>
                <a:gd name="T62" fmla="*/ 216 w 455"/>
                <a:gd name="T63" fmla="*/ 0 h 455"/>
                <a:gd name="T64" fmla="*/ 251 w 455"/>
                <a:gd name="T65" fmla="*/ 1 h 455"/>
                <a:gd name="T66" fmla="*/ 284 w 455"/>
                <a:gd name="T67" fmla="*/ 7 h 455"/>
                <a:gd name="T68" fmla="*/ 316 w 455"/>
                <a:gd name="T69" fmla="*/ 17 h 455"/>
                <a:gd name="T70" fmla="*/ 345 w 455"/>
                <a:gd name="T71" fmla="*/ 32 h 455"/>
                <a:gd name="T72" fmla="*/ 372 w 455"/>
                <a:gd name="T73" fmla="*/ 51 h 455"/>
                <a:gd name="T74" fmla="*/ 395 w 455"/>
                <a:gd name="T75" fmla="*/ 73 h 455"/>
                <a:gd name="T76" fmla="*/ 415 w 455"/>
                <a:gd name="T77" fmla="*/ 100 h 455"/>
                <a:gd name="T78" fmla="*/ 433 w 455"/>
                <a:gd name="T79" fmla="*/ 128 h 455"/>
                <a:gd name="T80" fmla="*/ 445 w 455"/>
                <a:gd name="T81" fmla="*/ 159 h 455"/>
                <a:gd name="T82" fmla="*/ 452 w 455"/>
                <a:gd name="T83" fmla="*/ 193 h 455"/>
                <a:gd name="T84" fmla="*/ 455 w 455"/>
                <a:gd name="T85" fmla="*/ 227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5" h="455">
                  <a:moveTo>
                    <a:pt x="455" y="227"/>
                  </a:moveTo>
                  <a:lnTo>
                    <a:pt x="455" y="239"/>
                  </a:lnTo>
                  <a:lnTo>
                    <a:pt x="454" y="250"/>
                  </a:lnTo>
                  <a:lnTo>
                    <a:pt x="452" y="262"/>
                  </a:lnTo>
                  <a:lnTo>
                    <a:pt x="450" y="273"/>
                  </a:lnTo>
                  <a:lnTo>
                    <a:pt x="448" y="284"/>
                  </a:lnTo>
                  <a:lnTo>
                    <a:pt x="445" y="295"/>
                  </a:lnTo>
                  <a:lnTo>
                    <a:pt x="441" y="306"/>
                  </a:lnTo>
                  <a:lnTo>
                    <a:pt x="437" y="316"/>
                  </a:lnTo>
                  <a:lnTo>
                    <a:pt x="433" y="326"/>
                  </a:lnTo>
                  <a:lnTo>
                    <a:pt x="427" y="335"/>
                  </a:lnTo>
                  <a:lnTo>
                    <a:pt x="421" y="345"/>
                  </a:lnTo>
                  <a:lnTo>
                    <a:pt x="415" y="354"/>
                  </a:lnTo>
                  <a:lnTo>
                    <a:pt x="409" y="363"/>
                  </a:lnTo>
                  <a:lnTo>
                    <a:pt x="402" y="371"/>
                  </a:lnTo>
                  <a:lnTo>
                    <a:pt x="395" y="381"/>
                  </a:lnTo>
                  <a:lnTo>
                    <a:pt x="388" y="388"/>
                  </a:lnTo>
                  <a:lnTo>
                    <a:pt x="380" y="396"/>
                  </a:lnTo>
                  <a:lnTo>
                    <a:pt x="372" y="403"/>
                  </a:lnTo>
                  <a:lnTo>
                    <a:pt x="363" y="410"/>
                  </a:lnTo>
                  <a:lnTo>
                    <a:pt x="355" y="416"/>
                  </a:lnTo>
                  <a:lnTo>
                    <a:pt x="345" y="422"/>
                  </a:lnTo>
                  <a:lnTo>
                    <a:pt x="336" y="427"/>
                  </a:lnTo>
                  <a:lnTo>
                    <a:pt x="326" y="432"/>
                  </a:lnTo>
                  <a:lnTo>
                    <a:pt x="316" y="437"/>
                  </a:lnTo>
                  <a:lnTo>
                    <a:pt x="305" y="441"/>
                  </a:lnTo>
                  <a:lnTo>
                    <a:pt x="295" y="444"/>
                  </a:lnTo>
                  <a:lnTo>
                    <a:pt x="284" y="448"/>
                  </a:lnTo>
                  <a:lnTo>
                    <a:pt x="273" y="450"/>
                  </a:lnTo>
                  <a:lnTo>
                    <a:pt x="262" y="452"/>
                  </a:lnTo>
                  <a:lnTo>
                    <a:pt x="251" y="453"/>
                  </a:lnTo>
                  <a:lnTo>
                    <a:pt x="239" y="454"/>
                  </a:lnTo>
                  <a:lnTo>
                    <a:pt x="228" y="455"/>
                  </a:lnTo>
                  <a:lnTo>
                    <a:pt x="216" y="454"/>
                  </a:lnTo>
                  <a:lnTo>
                    <a:pt x="205" y="453"/>
                  </a:lnTo>
                  <a:lnTo>
                    <a:pt x="192" y="452"/>
                  </a:lnTo>
                  <a:lnTo>
                    <a:pt x="181" y="450"/>
                  </a:lnTo>
                  <a:lnTo>
                    <a:pt x="170" y="447"/>
                  </a:lnTo>
                  <a:lnTo>
                    <a:pt x="160" y="444"/>
                  </a:lnTo>
                  <a:lnTo>
                    <a:pt x="149" y="441"/>
                  </a:lnTo>
                  <a:lnTo>
                    <a:pt x="139" y="437"/>
                  </a:lnTo>
                  <a:lnTo>
                    <a:pt x="129" y="432"/>
                  </a:lnTo>
                  <a:lnTo>
                    <a:pt x="119" y="427"/>
                  </a:lnTo>
                  <a:lnTo>
                    <a:pt x="110" y="422"/>
                  </a:lnTo>
                  <a:lnTo>
                    <a:pt x="101" y="416"/>
                  </a:lnTo>
                  <a:lnTo>
                    <a:pt x="92" y="410"/>
                  </a:lnTo>
                  <a:lnTo>
                    <a:pt x="83" y="403"/>
                  </a:lnTo>
                  <a:lnTo>
                    <a:pt x="74" y="396"/>
                  </a:lnTo>
                  <a:lnTo>
                    <a:pt x="66" y="388"/>
                  </a:lnTo>
                  <a:lnTo>
                    <a:pt x="59" y="381"/>
                  </a:lnTo>
                  <a:lnTo>
                    <a:pt x="52" y="371"/>
                  </a:lnTo>
                  <a:lnTo>
                    <a:pt x="45" y="363"/>
                  </a:lnTo>
                  <a:lnTo>
                    <a:pt x="39" y="354"/>
                  </a:lnTo>
                  <a:lnTo>
                    <a:pt x="33" y="345"/>
                  </a:lnTo>
                  <a:lnTo>
                    <a:pt x="27" y="335"/>
                  </a:lnTo>
                  <a:lnTo>
                    <a:pt x="22" y="326"/>
                  </a:lnTo>
                  <a:lnTo>
                    <a:pt x="18" y="316"/>
                  </a:lnTo>
                  <a:lnTo>
                    <a:pt x="14" y="306"/>
                  </a:lnTo>
                  <a:lnTo>
                    <a:pt x="10" y="295"/>
                  </a:lnTo>
                  <a:lnTo>
                    <a:pt x="7" y="284"/>
                  </a:lnTo>
                  <a:lnTo>
                    <a:pt x="5" y="273"/>
                  </a:lnTo>
                  <a:lnTo>
                    <a:pt x="3" y="262"/>
                  </a:lnTo>
                  <a:lnTo>
                    <a:pt x="1" y="250"/>
                  </a:lnTo>
                  <a:lnTo>
                    <a:pt x="0" y="239"/>
                  </a:lnTo>
                  <a:lnTo>
                    <a:pt x="0" y="227"/>
                  </a:lnTo>
                  <a:lnTo>
                    <a:pt x="0" y="216"/>
                  </a:lnTo>
                  <a:lnTo>
                    <a:pt x="1" y="204"/>
                  </a:lnTo>
                  <a:lnTo>
                    <a:pt x="3" y="193"/>
                  </a:lnTo>
                  <a:lnTo>
                    <a:pt x="5" y="181"/>
                  </a:lnTo>
                  <a:lnTo>
                    <a:pt x="7" y="170"/>
                  </a:lnTo>
                  <a:lnTo>
                    <a:pt x="10" y="159"/>
                  </a:lnTo>
                  <a:lnTo>
                    <a:pt x="14" y="149"/>
                  </a:lnTo>
                  <a:lnTo>
                    <a:pt x="18" y="138"/>
                  </a:lnTo>
                  <a:lnTo>
                    <a:pt x="22" y="128"/>
                  </a:lnTo>
                  <a:lnTo>
                    <a:pt x="27" y="119"/>
                  </a:lnTo>
                  <a:lnTo>
                    <a:pt x="33" y="109"/>
                  </a:lnTo>
                  <a:lnTo>
                    <a:pt x="39" y="100"/>
                  </a:lnTo>
                  <a:lnTo>
                    <a:pt x="45" y="91"/>
                  </a:lnTo>
                  <a:lnTo>
                    <a:pt x="52" y="82"/>
                  </a:lnTo>
                  <a:lnTo>
                    <a:pt x="59" y="73"/>
                  </a:lnTo>
                  <a:lnTo>
                    <a:pt x="66" y="66"/>
                  </a:lnTo>
                  <a:lnTo>
                    <a:pt x="74" y="58"/>
                  </a:lnTo>
                  <a:lnTo>
                    <a:pt x="83" y="51"/>
                  </a:lnTo>
                  <a:lnTo>
                    <a:pt x="92" y="44"/>
                  </a:lnTo>
                  <a:lnTo>
                    <a:pt x="101" y="38"/>
                  </a:lnTo>
                  <a:lnTo>
                    <a:pt x="110" y="32"/>
                  </a:lnTo>
                  <a:lnTo>
                    <a:pt x="119" y="27"/>
                  </a:lnTo>
                  <a:lnTo>
                    <a:pt x="129" y="22"/>
                  </a:lnTo>
                  <a:lnTo>
                    <a:pt x="139" y="17"/>
                  </a:lnTo>
                  <a:lnTo>
                    <a:pt x="149" y="13"/>
                  </a:lnTo>
                  <a:lnTo>
                    <a:pt x="160" y="10"/>
                  </a:lnTo>
                  <a:lnTo>
                    <a:pt x="170" y="7"/>
                  </a:lnTo>
                  <a:lnTo>
                    <a:pt x="181" y="4"/>
                  </a:lnTo>
                  <a:lnTo>
                    <a:pt x="192" y="2"/>
                  </a:lnTo>
                  <a:lnTo>
                    <a:pt x="205" y="1"/>
                  </a:lnTo>
                  <a:lnTo>
                    <a:pt x="216" y="0"/>
                  </a:lnTo>
                  <a:lnTo>
                    <a:pt x="228" y="0"/>
                  </a:lnTo>
                  <a:lnTo>
                    <a:pt x="239" y="0"/>
                  </a:lnTo>
                  <a:lnTo>
                    <a:pt x="251" y="1"/>
                  </a:lnTo>
                  <a:lnTo>
                    <a:pt x="262" y="2"/>
                  </a:lnTo>
                  <a:lnTo>
                    <a:pt x="273" y="4"/>
                  </a:lnTo>
                  <a:lnTo>
                    <a:pt x="284" y="7"/>
                  </a:lnTo>
                  <a:lnTo>
                    <a:pt x="295" y="10"/>
                  </a:lnTo>
                  <a:lnTo>
                    <a:pt x="305" y="13"/>
                  </a:lnTo>
                  <a:lnTo>
                    <a:pt x="316" y="17"/>
                  </a:lnTo>
                  <a:lnTo>
                    <a:pt x="326" y="22"/>
                  </a:lnTo>
                  <a:lnTo>
                    <a:pt x="336" y="27"/>
                  </a:lnTo>
                  <a:lnTo>
                    <a:pt x="345" y="32"/>
                  </a:lnTo>
                  <a:lnTo>
                    <a:pt x="355" y="38"/>
                  </a:lnTo>
                  <a:lnTo>
                    <a:pt x="363" y="44"/>
                  </a:lnTo>
                  <a:lnTo>
                    <a:pt x="372" y="51"/>
                  </a:lnTo>
                  <a:lnTo>
                    <a:pt x="380" y="58"/>
                  </a:lnTo>
                  <a:lnTo>
                    <a:pt x="388" y="66"/>
                  </a:lnTo>
                  <a:lnTo>
                    <a:pt x="395" y="73"/>
                  </a:lnTo>
                  <a:lnTo>
                    <a:pt x="402" y="82"/>
                  </a:lnTo>
                  <a:lnTo>
                    <a:pt x="409" y="91"/>
                  </a:lnTo>
                  <a:lnTo>
                    <a:pt x="415" y="100"/>
                  </a:lnTo>
                  <a:lnTo>
                    <a:pt x="421" y="109"/>
                  </a:lnTo>
                  <a:lnTo>
                    <a:pt x="427" y="119"/>
                  </a:lnTo>
                  <a:lnTo>
                    <a:pt x="433" y="128"/>
                  </a:lnTo>
                  <a:lnTo>
                    <a:pt x="437" y="138"/>
                  </a:lnTo>
                  <a:lnTo>
                    <a:pt x="441" y="149"/>
                  </a:lnTo>
                  <a:lnTo>
                    <a:pt x="445" y="159"/>
                  </a:lnTo>
                  <a:lnTo>
                    <a:pt x="448" y="170"/>
                  </a:lnTo>
                  <a:lnTo>
                    <a:pt x="450" y="181"/>
                  </a:lnTo>
                  <a:lnTo>
                    <a:pt x="452" y="193"/>
                  </a:lnTo>
                  <a:lnTo>
                    <a:pt x="454" y="204"/>
                  </a:lnTo>
                  <a:lnTo>
                    <a:pt x="455" y="216"/>
                  </a:lnTo>
                  <a:lnTo>
                    <a:pt x="455" y="227"/>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grpSp>
      <p:grpSp>
        <p:nvGrpSpPr>
          <p:cNvPr id="57" name="Group 56">
            <a:extLst>
              <a:ext uri="{FF2B5EF4-FFF2-40B4-BE49-F238E27FC236}">
                <a16:creationId xmlns:a16="http://schemas.microsoft.com/office/drawing/2014/main" id="{11DFE2AA-64C7-4227-B1C9-5653F3FAC822}"/>
              </a:ext>
            </a:extLst>
          </p:cNvPr>
          <p:cNvGrpSpPr/>
          <p:nvPr/>
        </p:nvGrpSpPr>
        <p:grpSpPr>
          <a:xfrm>
            <a:off x="4605853" y="3134561"/>
            <a:ext cx="373100" cy="378411"/>
            <a:chOff x="362462" y="2170279"/>
            <a:chExt cx="446091" cy="452439"/>
          </a:xfrm>
        </p:grpSpPr>
        <p:sp>
          <p:nvSpPr>
            <p:cNvPr id="58" name="Freeform 156">
              <a:extLst>
                <a:ext uri="{FF2B5EF4-FFF2-40B4-BE49-F238E27FC236}">
                  <a16:creationId xmlns:a16="http://schemas.microsoft.com/office/drawing/2014/main" id="{62D50B23-62E2-4E79-9E7B-FF4D47630C9B}"/>
                </a:ext>
              </a:extLst>
            </p:cNvPr>
            <p:cNvSpPr>
              <a:spLocks noEditPoints="1"/>
            </p:cNvSpPr>
            <p:nvPr/>
          </p:nvSpPr>
          <p:spPr bwMode="auto">
            <a:xfrm>
              <a:off x="481525" y="2289342"/>
              <a:ext cx="207965" cy="246063"/>
            </a:xfrm>
            <a:custGeom>
              <a:avLst/>
              <a:gdLst>
                <a:gd name="T0" fmla="*/ 2353 w 4318"/>
                <a:gd name="T1" fmla="*/ 4805 h 5111"/>
                <a:gd name="T2" fmla="*/ 2983 w 4318"/>
                <a:gd name="T3" fmla="*/ 4788 h 5111"/>
                <a:gd name="T4" fmla="*/ 3034 w 4318"/>
                <a:gd name="T5" fmla="*/ 4704 h 5111"/>
                <a:gd name="T6" fmla="*/ 3090 w 4318"/>
                <a:gd name="T7" fmla="*/ 4275 h 5111"/>
                <a:gd name="T8" fmla="*/ 3378 w 4318"/>
                <a:gd name="T9" fmla="*/ 3755 h 5111"/>
                <a:gd name="T10" fmla="*/ 3716 w 4318"/>
                <a:gd name="T11" fmla="*/ 3217 h 5111"/>
                <a:gd name="T12" fmla="*/ 3925 w 4318"/>
                <a:gd name="T13" fmla="*/ 2739 h 5111"/>
                <a:gd name="T14" fmla="*/ 4003 w 4318"/>
                <a:gd name="T15" fmla="*/ 2349 h 5111"/>
                <a:gd name="T16" fmla="*/ 4001 w 4318"/>
                <a:gd name="T17" fmla="*/ 1954 h 5111"/>
                <a:gd name="T18" fmla="*/ 3896 w 4318"/>
                <a:gd name="T19" fmla="*/ 1509 h 5111"/>
                <a:gd name="T20" fmla="*/ 3640 w 4318"/>
                <a:gd name="T21" fmla="*/ 1043 h 5111"/>
                <a:gd name="T22" fmla="*/ 3263 w 4318"/>
                <a:gd name="T23" fmla="*/ 668 h 5111"/>
                <a:gd name="T24" fmla="*/ 2837 w 4318"/>
                <a:gd name="T25" fmla="*/ 434 h 5111"/>
                <a:gd name="T26" fmla="*/ 2402 w 4318"/>
                <a:gd name="T27" fmla="*/ 323 h 5111"/>
                <a:gd name="T28" fmla="*/ 1951 w 4318"/>
                <a:gd name="T29" fmla="*/ 317 h 5111"/>
                <a:gd name="T30" fmla="*/ 1531 w 4318"/>
                <a:gd name="T31" fmla="*/ 414 h 5111"/>
                <a:gd name="T32" fmla="*/ 1102 w 4318"/>
                <a:gd name="T33" fmla="*/ 637 h 5111"/>
                <a:gd name="T34" fmla="*/ 744 w 4318"/>
                <a:gd name="T35" fmla="*/ 961 h 5111"/>
                <a:gd name="T36" fmla="*/ 463 w 4318"/>
                <a:gd name="T37" fmla="*/ 1409 h 5111"/>
                <a:gd name="T38" fmla="*/ 318 w 4318"/>
                <a:gd name="T39" fmla="*/ 1944 h 5111"/>
                <a:gd name="T40" fmla="*/ 336 w 4318"/>
                <a:gd name="T41" fmla="*/ 2500 h 5111"/>
                <a:gd name="T42" fmla="*/ 465 w 4318"/>
                <a:gd name="T43" fmla="*/ 2926 h 5111"/>
                <a:gd name="T44" fmla="*/ 785 w 4318"/>
                <a:gd name="T45" fmla="*/ 3508 h 5111"/>
                <a:gd name="T46" fmla="*/ 1168 w 4318"/>
                <a:gd name="T47" fmla="*/ 4131 h 5111"/>
                <a:gd name="T48" fmla="*/ 1281 w 4318"/>
                <a:gd name="T49" fmla="*/ 4496 h 5111"/>
                <a:gd name="T50" fmla="*/ 1311 w 4318"/>
                <a:gd name="T51" fmla="*/ 4774 h 5111"/>
                <a:gd name="T52" fmla="*/ 2133 w 4318"/>
                <a:gd name="T53" fmla="*/ 5111 h 5111"/>
                <a:gd name="T54" fmla="*/ 1583 w 4318"/>
                <a:gd name="T55" fmla="*/ 5109 h 5111"/>
                <a:gd name="T56" fmla="*/ 1275 w 4318"/>
                <a:gd name="T57" fmla="*/ 5091 h 5111"/>
                <a:gd name="T58" fmla="*/ 1121 w 4318"/>
                <a:gd name="T59" fmla="*/ 5005 h 5111"/>
                <a:gd name="T60" fmla="*/ 1012 w 4318"/>
                <a:gd name="T61" fmla="*/ 4860 h 5111"/>
                <a:gd name="T62" fmla="*/ 979 w 4318"/>
                <a:gd name="T63" fmla="*/ 4620 h 5111"/>
                <a:gd name="T64" fmla="*/ 938 w 4318"/>
                <a:gd name="T65" fmla="*/ 4367 h 5111"/>
                <a:gd name="T66" fmla="*/ 607 w 4318"/>
                <a:gd name="T67" fmla="*/ 3796 h 5111"/>
                <a:gd name="T68" fmla="*/ 212 w 4318"/>
                <a:gd name="T69" fmla="*/ 3109 h 5111"/>
                <a:gd name="T70" fmla="*/ 61 w 4318"/>
                <a:gd name="T71" fmla="*/ 2672 h 5111"/>
                <a:gd name="T72" fmla="*/ 4 w 4318"/>
                <a:gd name="T73" fmla="*/ 2024 h 5111"/>
                <a:gd name="T74" fmla="*/ 140 w 4318"/>
                <a:gd name="T75" fmla="*/ 1393 h 5111"/>
                <a:gd name="T76" fmla="*/ 448 w 4318"/>
                <a:gd name="T77" fmla="*/ 843 h 5111"/>
                <a:gd name="T78" fmla="*/ 844 w 4318"/>
                <a:gd name="T79" fmla="*/ 446 h 5111"/>
                <a:gd name="T80" fmla="*/ 1332 w 4318"/>
                <a:gd name="T81" fmla="*/ 164 h 5111"/>
                <a:gd name="T82" fmla="*/ 1869 w 4318"/>
                <a:gd name="T83" fmla="*/ 19 h 5111"/>
                <a:gd name="T84" fmla="*/ 2393 w 4318"/>
                <a:gd name="T85" fmla="*/ 13 h 5111"/>
                <a:gd name="T86" fmla="*/ 2905 w 4318"/>
                <a:gd name="T87" fmla="*/ 133 h 5111"/>
                <a:gd name="T88" fmla="*/ 3398 w 4318"/>
                <a:gd name="T89" fmla="*/ 389 h 5111"/>
                <a:gd name="T90" fmla="*/ 3849 w 4318"/>
                <a:gd name="T91" fmla="*/ 815 h 5111"/>
                <a:gd name="T92" fmla="*/ 4161 w 4318"/>
                <a:gd name="T93" fmla="*/ 1350 h 5111"/>
                <a:gd name="T94" fmla="*/ 4300 w 4318"/>
                <a:gd name="T95" fmla="*/ 1878 h 5111"/>
                <a:gd name="T96" fmla="*/ 4311 w 4318"/>
                <a:gd name="T97" fmla="*/ 2336 h 5111"/>
                <a:gd name="T98" fmla="*/ 4229 w 4318"/>
                <a:gd name="T99" fmla="*/ 2788 h 5111"/>
                <a:gd name="T100" fmla="*/ 4012 w 4318"/>
                <a:gd name="T101" fmla="*/ 3310 h 5111"/>
                <a:gd name="T102" fmla="*/ 3671 w 4318"/>
                <a:gd name="T103" fmla="*/ 3863 h 5111"/>
                <a:gd name="T104" fmla="*/ 3388 w 4318"/>
                <a:gd name="T105" fmla="*/ 4349 h 5111"/>
                <a:gd name="T106" fmla="*/ 3336 w 4318"/>
                <a:gd name="T107" fmla="*/ 4653 h 5111"/>
                <a:gd name="T108" fmla="*/ 3300 w 4318"/>
                <a:gd name="T109" fmla="*/ 4876 h 5111"/>
                <a:gd name="T110" fmla="*/ 3147 w 4318"/>
                <a:gd name="T111" fmla="*/ 5046 h 5111"/>
                <a:gd name="T112" fmla="*/ 2934 w 4318"/>
                <a:gd name="T113" fmla="*/ 5108 h 5111"/>
                <a:gd name="T114" fmla="*/ 2419 w 4318"/>
                <a:gd name="T115" fmla="*/ 5110 h 5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18" h="5111">
                  <a:moveTo>
                    <a:pt x="1380" y="4802"/>
                  </a:moveTo>
                  <a:lnTo>
                    <a:pt x="1478" y="4803"/>
                  </a:lnTo>
                  <a:lnTo>
                    <a:pt x="1576" y="4804"/>
                  </a:lnTo>
                  <a:lnTo>
                    <a:pt x="1673" y="4804"/>
                  </a:lnTo>
                  <a:lnTo>
                    <a:pt x="1770" y="4804"/>
                  </a:lnTo>
                  <a:lnTo>
                    <a:pt x="1868" y="4805"/>
                  </a:lnTo>
                  <a:lnTo>
                    <a:pt x="1965" y="4805"/>
                  </a:lnTo>
                  <a:lnTo>
                    <a:pt x="2063" y="4805"/>
                  </a:lnTo>
                  <a:lnTo>
                    <a:pt x="2160" y="4805"/>
                  </a:lnTo>
                  <a:lnTo>
                    <a:pt x="2256" y="4805"/>
                  </a:lnTo>
                  <a:lnTo>
                    <a:pt x="2353" y="4805"/>
                  </a:lnTo>
                  <a:lnTo>
                    <a:pt x="2451" y="4805"/>
                  </a:lnTo>
                  <a:lnTo>
                    <a:pt x="2548" y="4805"/>
                  </a:lnTo>
                  <a:lnTo>
                    <a:pt x="2645" y="4804"/>
                  </a:lnTo>
                  <a:lnTo>
                    <a:pt x="2741" y="4804"/>
                  </a:lnTo>
                  <a:lnTo>
                    <a:pt x="2838" y="4803"/>
                  </a:lnTo>
                  <a:lnTo>
                    <a:pt x="2935" y="4803"/>
                  </a:lnTo>
                  <a:lnTo>
                    <a:pt x="2946" y="4801"/>
                  </a:lnTo>
                  <a:lnTo>
                    <a:pt x="2956" y="4799"/>
                  </a:lnTo>
                  <a:lnTo>
                    <a:pt x="2966" y="4797"/>
                  </a:lnTo>
                  <a:lnTo>
                    <a:pt x="2975" y="4792"/>
                  </a:lnTo>
                  <a:lnTo>
                    <a:pt x="2983" y="4788"/>
                  </a:lnTo>
                  <a:lnTo>
                    <a:pt x="2992" y="4783"/>
                  </a:lnTo>
                  <a:lnTo>
                    <a:pt x="3000" y="4777"/>
                  </a:lnTo>
                  <a:lnTo>
                    <a:pt x="3007" y="4770"/>
                  </a:lnTo>
                  <a:lnTo>
                    <a:pt x="3013" y="4762"/>
                  </a:lnTo>
                  <a:lnTo>
                    <a:pt x="3019" y="4754"/>
                  </a:lnTo>
                  <a:lnTo>
                    <a:pt x="3024" y="4746"/>
                  </a:lnTo>
                  <a:lnTo>
                    <a:pt x="3028" y="4738"/>
                  </a:lnTo>
                  <a:lnTo>
                    <a:pt x="3031" y="4729"/>
                  </a:lnTo>
                  <a:lnTo>
                    <a:pt x="3033" y="4721"/>
                  </a:lnTo>
                  <a:lnTo>
                    <a:pt x="3034" y="4712"/>
                  </a:lnTo>
                  <a:lnTo>
                    <a:pt x="3034" y="4704"/>
                  </a:lnTo>
                  <a:lnTo>
                    <a:pt x="3032" y="4663"/>
                  </a:lnTo>
                  <a:lnTo>
                    <a:pt x="3031" y="4624"/>
                  </a:lnTo>
                  <a:lnTo>
                    <a:pt x="3032" y="4583"/>
                  </a:lnTo>
                  <a:lnTo>
                    <a:pt x="3035" y="4544"/>
                  </a:lnTo>
                  <a:lnTo>
                    <a:pt x="3038" y="4504"/>
                  </a:lnTo>
                  <a:lnTo>
                    <a:pt x="3044" y="4465"/>
                  </a:lnTo>
                  <a:lnTo>
                    <a:pt x="3050" y="4427"/>
                  </a:lnTo>
                  <a:lnTo>
                    <a:pt x="3058" y="4387"/>
                  </a:lnTo>
                  <a:lnTo>
                    <a:pt x="3067" y="4350"/>
                  </a:lnTo>
                  <a:lnTo>
                    <a:pt x="3078" y="4312"/>
                  </a:lnTo>
                  <a:lnTo>
                    <a:pt x="3090" y="4275"/>
                  </a:lnTo>
                  <a:lnTo>
                    <a:pt x="3104" y="4239"/>
                  </a:lnTo>
                  <a:lnTo>
                    <a:pt x="3118" y="4202"/>
                  </a:lnTo>
                  <a:lnTo>
                    <a:pt x="3134" y="4167"/>
                  </a:lnTo>
                  <a:lnTo>
                    <a:pt x="3151" y="4132"/>
                  </a:lnTo>
                  <a:lnTo>
                    <a:pt x="3170" y="4097"/>
                  </a:lnTo>
                  <a:lnTo>
                    <a:pt x="3202" y="4040"/>
                  </a:lnTo>
                  <a:lnTo>
                    <a:pt x="3237" y="3982"/>
                  </a:lnTo>
                  <a:lnTo>
                    <a:pt x="3271" y="3924"/>
                  </a:lnTo>
                  <a:lnTo>
                    <a:pt x="3306" y="3867"/>
                  </a:lnTo>
                  <a:lnTo>
                    <a:pt x="3343" y="3810"/>
                  </a:lnTo>
                  <a:lnTo>
                    <a:pt x="3378" y="3755"/>
                  </a:lnTo>
                  <a:lnTo>
                    <a:pt x="3415" y="3698"/>
                  </a:lnTo>
                  <a:lnTo>
                    <a:pt x="3451" y="3641"/>
                  </a:lnTo>
                  <a:lnTo>
                    <a:pt x="3483" y="3594"/>
                  </a:lnTo>
                  <a:lnTo>
                    <a:pt x="3513" y="3546"/>
                  </a:lnTo>
                  <a:lnTo>
                    <a:pt x="3544" y="3500"/>
                  </a:lnTo>
                  <a:lnTo>
                    <a:pt x="3574" y="3452"/>
                  </a:lnTo>
                  <a:lnTo>
                    <a:pt x="3604" y="3406"/>
                  </a:lnTo>
                  <a:lnTo>
                    <a:pt x="3633" y="3358"/>
                  </a:lnTo>
                  <a:lnTo>
                    <a:pt x="3661" y="3312"/>
                  </a:lnTo>
                  <a:lnTo>
                    <a:pt x="3688" y="3264"/>
                  </a:lnTo>
                  <a:lnTo>
                    <a:pt x="3716" y="3217"/>
                  </a:lnTo>
                  <a:lnTo>
                    <a:pt x="3742" y="3169"/>
                  </a:lnTo>
                  <a:lnTo>
                    <a:pt x="3767" y="3122"/>
                  </a:lnTo>
                  <a:lnTo>
                    <a:pt x="3791" y="3073"/>
                  </a:lnTo>
                  <a:lnTo>
                    <a:pt x="3815" y="3025"/>
                  </a:lnTo>
                  <a:lnTo>
                    <a:pt x="3837" y="2976"/>
                  </a:lnTo>
                  <a:lnTo>
                    <a:pt x="3858" y="2926"/>
                  </a:lnTo>
                  <a:lnTo>
                    <a:pt x="3877" y="2875"/>
                  </a:lnTo>
                  <a:lnTo>
                    <a:pt x="3890" y="2842"/>
                  </a:lnTo>
                  <a:lnTo>
                    <a:pt x="3902" y="2808"/>
                  </a:lnTo>
                  <a:lnTo>
                    <a:pt x="3914" y="2773"/>
                  </a:lnTo>
                  <a:lnTo>
                    <a:pt x="3925" y="2739"/>
                  </a:lnTo>
                  <a:lnTo>
                    <a:pt x="3936" y="2704"/>
                  </a:lnTo>
                  <a:lnTo>
                    <a:pt x="3946" y="2669"/>
                  </a:lnTo>
                  <a:lnTo>
                    <a:pt x="3955" y="2634"/>
                  </a:lnTo>
                  <a:lnTo>
                    <a:pt x="3963" y="2598"/>
                  </a:lnTo>
                  <a:lnTo>
                    <a:pt x="3971" y="2563"/>
                  </a:lnTo>
                  <a:lnTo>
                    <a:pt x="3978" y="2528"/>
                  </a:lnTo>
                  <a:lnTo>
                    <a:pt x="3984" y="2492"/>
                  </a:lnTo>
                  <a:lnTo>
                    <a:pt x="3990" y="2456"/>
                  </a:lnTo>
                  <a:lnTo>
                    <a:pt x="3995" y="2421"/>
                  </a:lnTo>
                  <a:lnTo>
                    <a:pt x="4000" y="2384"/>
                  </a:lnTo>
                  <a:lnTo>
                    <a:pt x="4003" y="2349"/>
                  </a:lnTo>
                  <a:lnTo>
                    <a:pt x="4007" y="2312"/>
                  </a:lnTo>
                  <a:lnTo>
                    <a:pt x="4009" y="2277"/>
                  </a:lnTo>
                  <a:lnTo>
                    <a:pt x="4011" y="2241"/>
                  </a:lnTo>
                  <a:lnTo>
                    <a:pt x="4012" y="2204"/>
                  </a:lnTo>
                  <a:lnTo>
                    <a:pt x="4012" y="2169"/>
                  </a:lnTo>
                  <a:lnTo>
                    <a:pt x="4012" y="2133"/>
                  </a:lnTo>
                  <a:lnTo>
                    <a:pt x="4011" y="2096"/>
                  </a:lnTo>
                  <a:lnTo>
                    <a:pt x="4010" y="2061"/>
                  </a:lnTo>
                  <a:lnTo>
                    <a:pt x="4008" y="2025"/>
                  </a:lnTo>
                  <a:lnTo>
                    <a:pt x="4005" y="1989"/>
                  </a:lnTo>
                  <a:lnTo>
                    <a:pt x="4001" y="1954"/>
                  </a:lnTo>
                  <a:lnTo>
                    <a:pt x="3997" y="1918"/>
                  </a:lnTo>
                  <a:lnTo>
                    <a:pt x="3992" y="1882"/>
                  </a:lnTo>
                  <a:lnTo>
                    <a:pt x="3987" y="1848"/>
                  </a:lnTo>
                  <a:lnTo>
                    <a:pt x="3980" y="1812"/>
                  </a:lnTo>
                  <a:lnTo>
                    <a:pt x="3974" y="1777"/>
                  </a:lnTo>
                  <a:lnTo>
                    <a:pt x="3966" y="1741"/>
                  </a:lnTo>
                  <a:lnTo>
                    <a:pt x="3955" y="1695"/>
                  </a:lnTo>
                  <a:lnTo>
                    <a:pt x="3942" y="1647"/>
                  </a:lnTo>
                  <a:lnTo>
                    <a:pt x="3928" y="1601"/>
                  </a:lnTo>
                  <a:lnTo>
                    <a:pt x="3912" y="1554"/>
                  </a:lnTo>
                  <a:lnTo>
                    <a:pt x="3896" y="1509"/>
                  </a:lnTo>
                  <a:lnTo>
                    <a:pt x="3879" y="1463"/>
                  </a:lnTo>
                  <a:lnTo>
                    <a:pt x="3860" y="1419"/>
                  </a:lnTo>
                  <a:lnTo>
                    <a:pt x="3840" y="1375"/>
                  </a:lnTo>
                  <a:lnTo>
                    <a:pt x="3819" y="1331"/>
                  </a:lnTo>
                  <a:lnTo>
                    <a:pt x="3796" y="1289"/>
                  </a:lnTo>
                  <a:lnTo>
                    <a:pt x="3773" y="1245"/>
                  </a:lnTo>
                  <a:lnTo>
                    <a:pt x="3749" y="1204"/>
                  </a:lnTo>
                  <a:lnTo>
                    <a:pt x="3723" y="1162"/>
                  </a:lnTo>
                  <a:lnTo>
                    <a:pt x="3697" y="1122"/>
                  </a:lnTo>
                  <a:lnTo>
                    <a:pt x="3668" y="1082"/>
                  </a:lnTo>
                  <a:lnTo>
                    <a:pt x="3640" y="1043"/>
                  </a:lnTo>
                  <a:lnTo>
                    <a:pt x="3611" y="1005"/>
                  </a:lnTo>
                  <a:lnTo>
                    <a:pt x="3580" y="967"/>
                  </a:lnTo>
                  <a:lnTo>
                    <a:pt x="3548" y="930"/>
                  </a:lnTo>
                  <a:lnTo>
                    <a:pt x="3515" y="895"/>
                  </a:lnTo>
                  <a:lnTo>
                    <a:pt x="3482" y="859"/>
                  </a:lnTo>
                  <a:lnTo>
                    <a:pt x="3447" y="825"/>
                  </a:lnTo>
                  <a:lnTo>
                    <a:pt x="3412" y="791"/>
                  </a:lnTo>
                  <a:lnTo>
                    <a:pt x="3376" y="759"/>
                  </a:lnTo>
                  <a:lnTo>
                    <a:pt x="3340" y="728"/>
                  </a:lnTo>
                  <a:lnTo>
                    <a:pt x="3302" y="697"/>
                  </a:lnTo>
                  <a:lnTo>
                    <a:pt x="3263" y="668"/>
                  </a:lnTo>
                  <a:lnTo>
                    <a:pt x="3224" y="640"/>
                  </a:lnTo>
                  <a:lnTo>
                    <a:pt x="3184" y="614"/>
                  </a:lnTo>
                  <a:lnTo>
                    <a:pt x="3143" y="587"/>
                  </a:lnTo>
                  <a:lnTo>
                    <a:pt x="3101" y="562"/>
                  </a:lnTo>
                  <a:lnTo>
                    <a:pt x="3059" y="539"/>
                  </a:lnTo>
                  <a:lnTo>
                    <a:pt x="3024" y="519"/>
                  </a:lnTo>
                  <a:lnTo>
                    <a:pt x="2988" y="500"/>
                  </a:lnTo>
                  <a:lnTo>
                    <a:pt x="2950" y="482"/>
                  </a:lnTo>
                  <a:lnTo>
                    <a:pt x="2913" y="465"/>
                  </a:lnTo>
                  <a:lnTo>
                    <a:pt x="2876" y="449"/>
                  </a:lnTo>
                  <a:lnTo>
                    <a:pt x="2837" y="434"/>
                  </a:lnTo>
                  <a:lnTo>
                    <a:pt x="2799" y="420"/>
                  </a:lnTo>
                  <a:lnTo>
                    <a:pt x="2761" y="405"/>
                  </a:lnTo>
                  <a:lnTo>
                    <a:pt x="2721" y="393"/>
                  </a:lnTo>
                  <a:lnTo>
                    <a:pt x="2683" y="381"/>
                  </a:lnTo>
                  <a:lnTo>
                    <a:pt x="2643" y="370"/>
                  </a:lnTo>
                  <a:lnTo>
                    <a:pt x="2603" y="360"/>
                  </a:lnTo>
                  <a:lnTo>
                    <a:pt x="2563" y="351"/>
                  </a:lnTo>
                  <a:lnTo>
                    <a:pt x="2523" y="342"/>
                  </a:lnTo>
                  <a:lnTo>
                    <a:pt x="2482" y="335"/>
                  </a:lnTo>
                  <a:lnTo>
                    <a:pt x="2442" y="328"/>
                  </a:lnTo>
                  <a:lnTo>
                    <a:pt x="2402" y="323"/>
                  </a:lnTo>
                  <a:lnTo>
                    <a:pt x="2360" y="317"/>
                  </a:lnTo>
                  <a:lnTo>
                    <a:pt x="2320" y="313"/>
                  </a:lnTo>
                  <a:lnTo>
                    <a:pt x="2279" y="310"/>
                  </a:lnTo>
                  <a:lnTo>
                    <a:pt x="2238" y="308"/>
                  </a:lnTo>
                  <a:lnTo>
                    <a:pt x="2197" y="306"/>
                  </a:lnTo>
                  <a:lnTo>
                    <a:pt x="2155" y="306"/>
                  </a:lnTo>
                  <a:lnTo>
                    <a:pt x="2115" y="306"/>
                  </a:lnTo>
                  <a:lnTo>
                    <a:pt x="2074" y="308"/>
                  </a:lnTo>
                  <a:lnTo>
                    <a:pt x="2032" y="310"/>
                  </a:lnTo>
                  <a:lnTo>
                    <a:pt x="1992" y="313"/>
                  </a:lnTo>
                  <a:lnTo>
                    <a:pt x="1951" y="317"/>
                  </a:lnTo>
                  <a:lnTo>
                    <a:pt x="1910" y="323"/>
                  </a:lnTo>
                  <a:lnTo>
                    <a:pt x="1870" y="329"/>
                  </a:lnTo>
                  <a:lnTo>
                    <a:pt x="1830" y="336"/>
                  </a:lnTo>
                  <a:lnTo>
                    <a:pt x="1789" y="343"/>
                  </a:lnTo>
                  <a:lnTo>
                    <a:pt x="1788" y="343"/>
                  </a:lnTo>
                  <a:lnTo>
                    <a:pt x="1745" y="352"/>
                  </a:lnTo>
                  <a:lnTo>
                    <a:pt x="1702" y="363"/>
                  </a:lnTo>
                  <a:lnTo>
                    <a:pt x="1658" y="374"/>
                  </a:lnTo>
                  <a:lnTo>
                    <a:pt x="1616" y="386"/>
                  </a:lnTo>
                  <a:lnTo>
                    <a:pt x="1574" y="400"/>
                  </a:lnTo>
                  <a:lnTo>
                    <a:pt x="1531" y="414"/>
                  </a:lnTo>
                  <a:lnTo>
                    <a:pt x="1490" y="430"/>
                  </a:lnTo>
                  <a:lnTo>
                    <a:pt x="1449" y="446"/>
                  </a:lnTo>
                  <a:lnTo>
                    <a:pt x="1408" y="464"/>
                  </a:lnTo>
                  <a:lnTo>
                    <a:pt x="1368" y="482"/>
                  </a:lnTo>
                  <a:lnTo>
                    <a:pt x="1328" y="501"/>
                  </a:lnTo>
                  <a:lnTo>
                    <a:pt x="1289" y="522"/>
                  </a:lnTo>
                  <a:lnTo>
                    <a:pt x="1251" y="543"/>
                  </a:lnTo>
                  <a:lnTo>
                    <a:pt x="1212" y="565"/>
                  </a:lnTo>
                  <a:lnTo>
                    <a:pt x="1174" y="588"/>
                  </a:lnTo>
                  <a:lnTo>
                    <a:pt x="1138" y="612"/>
                  </a:lnTo>
                  <a:lnTo>
                    <a:pt x="1102" y="637"/>
                  </a:lnTo>
                  <a:lnTo>
                    <a:pt x="1065" y="662"/>
                  </a:lnTo>
                  <a:lnTo>
                    <a:pt x="1030" y="688"/>
                  </a:lnTo>
                  <a:lnTo>
                    <a:pt x="996" y="716"/>
                  </a:lnTo>
                  <a:lnTo>
                    <a:pt x="961" y="743"/>
                  </a:lnTo>
                  <a:lnTo>
                    <a:pt x="928" y="772"/>
                  </a:lnTo>
                  <a:lnTo>
                    <a:pt x="896" y="802"/>
                  </a:lnTo>
                  <a:lnTo>
                    <a:pt x="863" y="832"/>
                  </a:lnTo>
                  <a:lnTo>
                    <a:pt x="833" y="863"/>
                  </a:lnTo>
                  <a:lnTo>
                    <a:pt x="803" y="896"/>
                  </a:lnTo>
                  <a:lnTo>
                    <a:pt x="773" y="928"/>
                  </a:lnTo>
                  <a:lnTo>
                    <a:pt x="744" y="961"/>
                  </a:lnTo>
                  <a:lnTo>
                    <a:pt x="716" y="995"/>
                  </a:lnTo>
                  <a:lnTo>
                    <a:pt x="690" y="1030"/>
                  </a:lnTo>
                  <a:lnTo>
                    <a:pt x="664" y="1065"/>
                  </a:lnTo>
                  <a:lnTo>
                    <a:pt x="639" y="1101"/>
                  </a:lnTo>
                  <a:lnTo>
                    <a:pt x="609" y="1143"/>
                  </a:lnTo>
                  <a:lnTo>
                    <a:pt x="582" y="1186"/>
                  </a:lnTo>
                  <a:lnTo>
                    <a:pt x="556" y="1229"/>
                  </a:lnTo>
                  <a:lnTo>
                    <a:pt x="531" y="1272"/>
                  </a:lnTo>
                  <a:lnTo>
                    <a:pt x="506" y="1318"/>
                  </a:lnTo>
                  <a:lnTo>
                    <a:pt x="484" y="1363"/>
                  </a:lnTo>
                  <a:lnTo>
                    <a:pt x="463" y="1409"/>
                  </a:lnTo>
                  <a:lnTo>
                    <a:pt x="444" y="1455"/>
                  </a:lnTo>
                  <a:lnTo>
                    <a:pt x="425" y="1503"/>
                  </a:lnTo>
                  <a:lnTo>
                    <a:pt x="408" y="1550"/>
                  </a:lnTo>
                  <a:lnTo>
                    <a:pt x="391" y="1598"/>
                  </a:lnTo>
                  <a:lnTo>
                    <a:pt x="377" y="1646"/>
                  </a:lnTo>
                  <a:lnTo>
                    <a:pt x="364" y="1695"/>
                  </a:lnTo>
                  <a:lnTo>
                    <a:pt x="352" y="1744"/>
                  </a:lnTo>
                  <a:lnTo>
                    <a:pt x="341" y="1794"/>
                  </a:lnTo>
                  <a:lnTo>
                    <a:pt x="332" y="1843"/>
                  </a:lnTo>
                  <a:lnTo>
                    <a:pt x="324" y="1893"/>
                  </a:lnTo>
                  <a:lnTo>
                    <a:pt x="318" y="1944"/>
                  </a:lnTo>
                  <a:lnTo>
                    <a:pt x="313" y="1994"/>
                  </a:lnTo>
                  <a:lnTo>
                    <a:pt x="309" y="2045"/>
                  </a:lnTo>
                  <a:lnTo>
                    <a:pt x="306" y="2095"/>
                  </a:lnTo>
                  <a:lnTo>
                    <a:pt x="305" y="2146"/>
                  </a:lnTo>
                  <a:lnTo>
                    <a:pt x="305" y="2196"/>
                  </a:lnTo>
                  <a:lnTo>
                    <a:pt x="307" y="2248"/>
                  </a:lnTo>
                  <a:lnTo>
                    <a:pt x="310" y="2298"/>
                  </a:lnTo>
                  <a:lnTo>
                    <a:pt x="314" y="2349"/>
                  </a:lnTo>
                  <a:lnTo>
                    <a:pt x="320" y="2399"/>
                  </a:lnTo>
                  <a:lnTo>
                    <a:pt x="327" y="2450"/>
                  </a:lnTo>
                  <a:lnTo>
                    <a:pt x="336" y="2500"/>
                  </a:lnTo>
                  <a:lnTo>
                    <a:pt x="346" y="2551"/>
                  </a:lnTo>
                  <a:lnTo>
                    <a:pt x="357" y="2600"/>
                  </a:lnTo>
                  <a:lnTo>
                    <a:pt x="370" y="2650"/>
                  </a:lnTo>
                  <a:lnTo>
                    <a:pt x="379" y="2685"/>
                  </a:lnTo>
                  <a:lnTo>
                    <a:pt x="390" y="2721"/>
                  </a:lnTo>
                  <a:lnTo>
                    <a:pt x="401" y="2755"/>
                  </a:lnTo>
                  <a:lnTo>
                    <a:pt x="413" y="2789"/>
                  </a:lnTo>
                  <a:lnTo>
                    <a:pt x="425" y="2824"/>
                  </a:lnTo>
                  <a:lnTo>
                    <a:pt x="438" y="2858"/>
                  </a:lnTo>
                  <a:lnTo>
                    <a:pt x="451" y="2893"/>
                  </a:lnTo>
                  <a:lnTo>
                    <a:pt x="465" y="2926"/>
                  </a:lnTo>
                  <a:lnTo>
                    <a:pt x="479" y="2959"/>
                  </a:lnTo>
                  <a:lnTo>
                    <a:pt x="494" y="2994"/>
                  </a:lnTo>
                  <a:lnTo>
                    <a:pt x="511" y="3026"/>
                  </a:lnTo>
                  <a:lnTo>
                    <a:pt x="526" y="3059"/>
                  </a:lnTo>
                  <a:lnTo>
                    <a:pt x="559" y="3125"/>
                  </a:lnTo>
                  <a:lnTo>
                    <a:pt x="594" y="3191"/>
                  </a:lnTo>
                  <a:lnTo>
                    <a:pt x="631" y="3255"/>
                  </a:lnTo>
                  <a:lnTo>
                    <a:pt x="668" y="3319"/>
                  </a:lnTo>
                  <a:lnTo>
                    <a:pt x="706" y="3383"/>
                  </a:lnTo>
                  <a:lnTo>
                    <a:pt x="745" y="3445"/>
                  </a:lnTo>
                  <a:lnTo>
                    <a:pt x="785" y="3508"/>
                  </a:lnTo>
                  <a:lnTo>
                    <a:pt x="825" y="3571"/>
                  </a:lnTo>
                  <a:lnTo>
                    <a:pt x="866" y="3632"/>
                  </a:lnTo>
                  <a:lnTo>
                    <a:pt x="906" y="3694"/>
                  </a:lnTo>
                  <a:lnTo>
                    <a:pt x="1009" y="3857"/>
                  </a:lnTo>
                  <a:lnTo>
                    <a:pt x="1046" y="3915"/>
                  </a:lnTo>
                  <a:lnTo>
                    <a:pt x="1082" y="3975"/>
                  </a:lnTo>
                  <a:lnTo>
                    <a:pt x="1101" y="4006"/>
                  </a:lnTo>
                  <a:lnTo>
                    <a:pt x="1119" y="4037"/>
                  </a:lnTo>
                  <a:lnTo>
                    <a:pt x="1136" y="4068"/>
                  </a:lnTo>
                  <a:lnTo>
                    <a:pt x="1153" y="4099"/>
                  </a:lnTo>
                  <a:lnTo>
                    <a:pt x="1168" y="4131"/>
                  </a:lnTo>
                  <a:lnTo>
                    <a:pt x="1184" y="4163"/>
                  </a:lnTo>
                  <a:lnTo>
                    <a:pt x="1199" y="4196"/>
                  </a:lnTo>
                  <a:lnTo>
                    <a:pt x="1212" y="4230"/>
                  </a:lnTo>
                  <a:lnTo>
                    <a:pt x="1226" y="4264"/>
                  </a:lnTo>
                  <a:lnTo>
                    <a:pt x="1238" y="4298"/>
                  </a:lnTo>
                  <a:lnTo>
                    <a:pt x="1249" y="4334"/>
                  </a:lnTo>
                  <a:lnTo>
                    <a:pt x="1259" y="4370"/>
                  </a:lnTo>
                  <a:lnTo>
                    <a:pt x="1267" y="4401"/>
                  </a:lnTo>
                  <a:lnTo>
                    <a:pt x="1273" y="4434"/>
                  </a:lnTo>
                  <a:lnTo>
                    <a:pt x="1278" y="4465"/>
                  </a:lnTo>
                  <a:lnTo>
                    <a:pt x="1281" y="4496"/>
                  </a:lnTo>
                  <a:lnTo>
                    <a:pt x="1283" y="4528"/>
                  </a:lnTo>
                  <a:lnTo>
                    <a:pt x="1284" y="4558"/>
                  </a:lnTo>
                  <a:lnTo>
                    <a:pt x="1285" y="4588"/>
                  </a:lnTo>
                  <a:lnTo>
                    <a:pt x="1285" y="4618"/>
                  </a:lnTo>
                  <a:lnTo>
                    <a:pt x="1285" y="4650"/>
                  </a:lnTo>
                  <a:lnTo>
                    <a:pt x="1286" y="4682"/>
                  </a:lnTo>
                  <a:lnTo>
                    <a:pt x="1288" y="4715"/>
                  </a:lnTo>
                  <a:lnTo>
                    <a:pt x="1292" y="4747"/>
                  </a:lnTo>
                  <a:lnTo>
                    <a:pt x="1296" y="4756"/>
                  </a:lnTo>
                  <a:lnTo>
                    <a:pt x="1302" y="4765"/>
                  </a:lnTo>
                  <a:lnTo>
                    <a:pt x="1311" y="4774"/>
                  </a:lnTo>
                  <a:lnTo>
                    <a:pt x="1322" y="4783"/>
                  </a:lnTo>
                  <a:lnTo>
                    <a:pt x="1328" y="4787"/>
                  </a:lnTo>
                  <a:lnTo>
                    <a:pt x="1334" y="4791"/>
                  </a:lnTo>
                  <a:lnTo>
                    <a:pt x="1342" y="4795"/>
                  </a:lnTo>
                  <a:lnTo>
                    <a:pt x="1349" y="4797"/>
                  </a:lnTo>
                  <a:lnTo>
                    <a:pt x="1357" y="4800"/>
                  </a:lnTo>
                  <a:lnTo>
                    <a:pt x="1364" y="4801"/>
                  </a:lnTo>
                  <a:lnTo>
                    <a:pt x="1372" y="4802"/>
                  </a:lnTo>
                  <a:lnTo>
                    <a:pt x="1380" y="4802"/>
                  </a:lnTo>
                  <a:close/>
                  <a:moveTo>
                    <a:pt x="2184" y="5111"/>
                  </a:moveTo>
                  <a:lnTo>
                    <a:pt x="2133" y="5111"/>
                  </a:lnTo>
                  <a:lnTo>
                    <a:pt x="2083" y="5111"/>
                  </a:lnTo>
                  <a:lnTo>
                    <a:pt x="2033" y="5111"/>
                  </a:lnTo>
                  <a:lnTo>
                    <a:pt x="1983" y="5111"/>
                  </a:lnTo>
                  <a:lnTo>
                    <a:pt x="1934" y="5110"/>
                  </a:lnTo>
                  <a:lnTo>
                    <a:pt x="1883" y="5110"/>
                  </a:lnTo>
                  <a:lnTo>
                    <a:pt x="1833" y="5110"/>
                  </a:lnTo>
                  <a:lnTo>
                    <a:pt x="1783" y="5110"/>
                  </a:lnTo>
                  <a:lnTo>
                    <a:pt x="1733" y="5110"/>
                  </a:lnTo>
                  <a:lnTo>
                    <a:pt x="1683" y="5110"/>
                  </a:lnTo>
                  <a:lnTo>
                    <a:pt x="1633" y="5110"/>
                  </a:lnTo>
                  <a:lnTo>
                    <a:pt x="1583" y="5109"/>
                  </a:lnTo>
                  <a:lnTo>
                    <a:pt x="1533" y="5109"/>
                  </a:lnTo>
                  <a:lnTo>
                    <a:pt x="1483" y="5109"/>
                  </a:lnTo>
                  <a:lnTo>
                    <a:pt x="1433" y="5108"/>
                  </a:lnTo>
                  <a:lnTo>
                    <a:pt x="1383" y="5108"/>
                  </a:lnTo>
                  <a:lnTo>
                    <a:pt x="1368" y="5107"/>
                  </a:lnTo>
                  <a:lnTo>
                    <a:pt x="1353" y="5106"/>
                  </a:lnTo>
                  <a:lnTo>
                    <a:pt x="1337" y="5104"/>
                  </a:lnTo>
                  <a:lnTo>
                    <a:pt x="1321" y="5102"/>
                  </a:lnTo>
                  <a:lnTo>
                    <a:pt x="1306" y="5099"/>
                  </a:lnTo>
                  <a:lnTo>
                    <a:pt x="1291" y="5095"/>
                  </a:lnTo>
                  <a:lnTo>
                    <a:pt x="1275" y="5091"/>
                  </a:lnTo>
                  <a:lnTo>
                    <a:pt x="1260" y="5086"/>
                  </a:lnTo>
                  <a:lnTo>
                    <a:pt x="1246" y="5080"/>
                  </a:lnTo>
                  <a:lnTo>
                    <a:pt x="1231" y="5073"/>
                  </a:lnTo>
                  <a:lnTo>
                    <a:pt x="1215" y="5066"/>
                  </a:lnTo>
                  <a:lnTo>
                    <a:pt x="1201" y="5059"/>
                  </a:lnTo>
                  <a:lnTo>
                    <a:pt x="1187" y="5051"/>
                  </a:lnTo>
                  <a:lnTo>
                    <a:pt x="1173" y="5043"/>
                  </a:lnTo>
                  <a:lnTo>
                    <a:pt x="1160" y="5034"/>
                  </a:lnTo>
                  <a:lnTo>
                    <a:pt x="1147" y="5025"/>
                  </a:lnTo>
                  <a:lnTo>
                    <a:pt x="1134" y="5015"/>
                  </a:lnTo>
                  <a:lnTo>
                    <a:pt x="1121" y="5005"/>
                  </a:lnTo>
                  <a:lnTo>
                    <a:pt x="1109" y="4994"/>
                  </a:lnTo>
                  <a:lnTo>
                    <a:pt x="1096" y="4982"/>
                  </a:lnTo>
                  <a:lnTo>
                    <a:pt x="1085" y="4970"/>
                  </a:lnTo>
                  <a:lnTo>
                    <a:pt x="1074" y="4958"/>
                  </a:lnTo>
                  <a:lnTo>
                    <a:pt x="1064" y="4946"/>
                  </a:lnTo>
                  <a:lnTo>
                    <a:pt x="1054" y="4933"/>
                  </a:lnTo>
                  <a:lnTo>
                    <a:pt x="1044" y="4919"/>
                  </a:lnTo>
                  <a:lnTo>
                    <a:pt x="1036" y="4905"/>
                  </a:lnTo>
                  <a:lnTo>
                    <a:pt x="1027" y="4891"/>
                  </a:lnTo>
                  <a:lnTo>
                    <a:pt x="1020" y="4875"/>
                  </a:lnTo>
                  <a:lnTo>
                    <a:pt x="1012" y="4860"/>
                  </a:lnTo>
                  <a:lnTo>
                    <a:pt x="1006" y="4845"/>
                  </a:lnTo>
                  <a:lnTo>
                    <a:pt x="1000" y="4829"/>
                  </a:lnTo>
                  <a:lnTo>
                    <a:pt x="995" y="4813"/>
                  </a:lnTo>
                  <a:lnTo>
                    <a:pt x="991" y="4784"/>
                  </a:lnTo>
                  <a:lnTo>
                    <a:pt x="987" y="4758"/>
                  </a:lnTo>
                  <a:lnTo>
                    <a:pt x="985" y="4733"/>
                  </a:lnTo>
                  <a:lnTo>
                    <a:pt x="983" y="4710"/>
                  </a:lnTo>
                  <a:lnTo>
                    <a:pt x="981" y="4686"/>
                  </a:lnTo>
                  <a:lnTo>
                    <a:pt x="980" y="4664"/>
                  </a:lnTo>
                  <a:lnTo>
                    <a:pt x="980" y="4642"/>
                  </a:lnTo>
                  <a:lnTo>
                    <a:pt x="979" y="4620"/>
                  </a:lnTo>
                  <a:lnTo>
                    <a:pt x="979" y="4597"/>
                  </a:lnTo>
                  <a:lnTo>
                    <a:pt x="979" y="4574"/>
                  </a:lnTo>
                  <a:lnTo>
                    <a:pt x="978" y="4552"/>
                  </a:lnTo>
                  <a:lnTo>
                    <a:pt x="977" y="4531"/>
                  </a:lnTo>
                  <a:lnTo>
                    <a:pt x="975" y="4510"/>
                  </a:lnTo>
                  <a:lnTo>
                    <a:pt x="973" y="4490"/>
                  </a:lnTo>
                  <a:lnTo>
                    <a:pt x="969" y="4471"/>
                  </a:lnTo>
                  <a:lnTo>
                    <a:pt x="964" y="4452"/>
                  </a:lnTo>
                  <a:lnTo>
                    <a:pt x="957" y="4424"/>
                  </a:lnTo>
                  <a:lnTo>
                    <a:pt x="948" y="4394"/>
                  </a:lnTo>
                  <a:lnTo>
                    <a:pt x="938" y="4367"/>
                  </a:lnTo>
                  <a:lnTo>
                    <a:pt x="927" y="4339"/>
                  </a:lnTo>
                  <a:lnTo>
                    <a:pt x="916" y="4311"/>
                  </a:lnTo>
                  <a:lnTo>
                    <a:pt x="904" y="4284"/>
                  </a:lnTo>
                  <a:lnTo>
                    <a:pt x="891" y="4258"/>
                  </a:lnTo>
                  <a:lnTo>
                    <a:pt x="877" y="4231"/>
                  </a:lnTo>
                  <a:lnTo>
                    <a:pt x="847" y="4178"/>
                  </a:lnTo>
                  <a:lnTo>
                    <a:pt x="817" y="4125"/>
                  </a:lnTo>
                  <a:lnTo>
                    <a:pt x="785" y="4072"/>
                  </a:lnTo>
                  <a:lnTo>
                    <a:pt x="751" y="4019"/>
                  </a:lnTo>
                  <a:lnTo>
                    <a:pt x="651" y="3862"/>
                  </a:lnTo>
                  <a:lnTo>
                    <a:pt x="607" y="3796"/>
                  </a:lnTo>
                  <a:lnTo>
                    <a:pt x="565" y="3730"/>
                  </a:lnTo>
                  <a:lnTo>
                    <a:pt x="523" y="3664"/>
                  </a:lnTo>
                  <a:lnTo>
                    <a:pt x="480" y="3597"/>
                  </a:lnTo>
                  <a:lnTo>
                    <a:pt x="439" y="3529"/>
                  </a:lnTo>
                  <a:lnTo>
                    <a:pt x="398" y="3462"/>
                  </a:lnTo>
                  <a:lnTo>
                    <a:pt x="357" y="3393"/>
                  </a:lnTo>
                  <a:lnTo>
                    <a:pt x="319" y="3323"/>
                  </a:lnTo>
                  <a:lnTo>
                    <a:pt x="282" y="3252"/>
                  </a:lnTo>
                  <a:lnTo>
                    <a:pt x="246" y="3182"/>
                  </a:lnTo>
                  <a:lnTo>
                    <a:pt x="229" y="3145"/>
                  </a:lnTo>
                  <a:lnTo>
                    <a:pt x="212" y="3109"/>
                  </a:lnTo>
                  <a:lnTo>
                    <a:pt x="196" y="3072"/>
                  </a:lnTo>
                  <a:lnTo>
                    <a:pt x="180" y="3036"/>
                  </a:lnTo>
                  <a:lnTo>
                    <a:pt x="165" y="2999"/>
                  </a:lnTo>
                  <a:lnTo>
                    <a:pt x="150" y="2961"/>
                  </a:lnTo>
                  <a:lnTo>
                    <a:pt x="136" y="2923"/>
                  </a:lnTo>
                  <a:lnTo>
                    <a:pt x="123" y="2885"/>
                  </a:lnTo>
                  <a:lnTo>
                    <a:pt x="110" y="2847"/>
                  </a:lnTo>
                  <a:lnTo>
                    <a:pt x="98" y="2809"/>
                  </a:lnTo>
                  <a:lnTo>
                    <a:pt x="87" y="2769"/>
                  </a:lnTo>
                  <a:lnTo>
                    <a:pt x="76" y="2730"/>
                  </a:lnTo>
                  <a:lnTo>
                    <a:pt x="61" y="2672"/>
                  </a:lnTo>
                  <a:lnTo>
                    <a:pt x="48" y="2614"/>
                  </a:lnTo>
                  <a:lnTo>
                    <a:pt x="35" y="2556"/>
                  </a:lnTo>
                  <a:lnTo>
                    <a:pt x="26" y="2497"/>
                  </a:lnTo>
                  <a:lnTo>
                    <a:pt x="17" y="2438"/>
                  </a:lnTo>
                  <a:lnTo>
                    <a:pt x="11" y="2379"/>
                  </a:lnTo>
                  <a:lnTo>
                    <a:pt x="5" y="2321"/>
                  </a:lnTo>
                  <a:lnTo>
                    <a:pt x="2" y="2261"/>
                  </a:lnTo>
                  <a:lnTo>
                    <a:pt x="0" y="2202"/>
                  </a:lnTo>
                  <a:lnTo>
                    <a:pt x="0" y="2143"/>
                  </a:lnTo>
                  <a:lnTo>
                    <a:pt x="1" y="2084"/>
                  </a:lnTo>
                  <a:lnTo>
                    <a:pt x="4" y="2024"/>
                  </a:lnTo>
                  <a:lnTo>
                    <a:pt x="9" y="1966"/>
                  </a:lnTo>
                  <a:lnTo>
                    <a:pt x="15" y="1907"/>
                  </a:lnTo>
                  <a:lnTo>
                    <a:pt x="22" y="1849"/>
                  </a:lnTo>
                  <a:lnTo>
                    <a:pt x="32" y="1790"/>
                  </a:lnTo>
                  <a:lnTo>
                    <a:pt x="43" y="1732"/>
                  </a:lnTo>
                  <a:lnTo>
                    <a:pt x="55" y="1675"/>
                  </a:lnTo>
                  <a:lnTo>
                    <a:pt x="69" y="1617"/>
                  </a:lnTo>
                  <a:lnTo>
                    <a:pt x="85" y="1561"/>
                  </a:lnTo>
                  <a:lnTo>
                    <a:pt x="101" y="1504"/>
                  </a:lnTo>
                  <a:lnTo>
                    <a:pt x="120" y="1448"/>
                  </a:lnTo>
                  <a:lnTo>
                    <a:pt x="140" y="1393"/>
                  </a:lnTo>
                  <a:lnTo>
                    <a:pt x="162" y="1338"/>
                  </a:lnTo>
                  <a:lnTo>
                    <a:pt x="185" y="1285"/>
                  </a:lnTo>
                  <a:lnTo>
                    <a:pt x="209" y="1231"/>
                  </a:lnTo>
                  <a:lnTo>
                    <a:pt x="235" y="1179"/>
                  </a:lnTo>
                  <a:lnTo>
                    <a:pt x="263" y="1126"/>
                  </a:lnTo>
                  <a:lnTo>
                    <a:pt x="292" y="1074"/>
                  </a:lnTo>
                  <a:lnTo>
                    <a:pt x="323" y="1024"/>
                  </a:lnTo>
                  <a:lnTo>
                    <a:pt x="354" y="974"/>
                  </a:lnTo>
                  <a:lnTo>
                    <a:pt x="388" y="926"/>
                  </a:lnTo>
                  <a:lnTo>
                    <a:pt x="418" y="884"/>
                  </a:lnTo>
                  <a:lnTo>
                    <a:pt x="448" y="843"/>
                  </a:lnTo>
                  <a:lnTo>
                    <a:pt x="479" y="803"/>
                  </a:lnTo>
                  <a:lnTo>
                    <a:pt x="512" y="763"/>
                  </a:lnTo>
                  <a:lnTo>
                    <a:pt x="545" y="725"/>
                  </a:lnTo>
                  <a:lnTo>
                    <a:pt x="579" y="686"/>
                  </a:lnTo>
                  <a:lnTo>
                    <a:pt x="614" y="649"/>
                  </a:lnTo>
                  <a:lnTo>
                    <a:pt x="651" y="614"/>
                  </a:lnTo>
                  <a:lnTo>
                    <a:pt x="688" y="578"/>
                  </a:lnTo>
                  <a:lnTo>
                    <a:pt x="725" y="544"/>
                  </a:lnTo>
                  <a:lnTo>
                    <a:pt x="765" y="510"/>
                  </a:lnTo>
                  <a:lnTo>
                    <a:pt x="804" y="477"/>
                  </a:lnTo>
                  <a:lnTo>
                    <a:pt x="844" y="446"/>
                  </a:lnTo>
                  <a:lnTo>
                    <a:pt x="886" y="415"/>
                  </a:lnTo>
                  <a:lnTo>
                    <a:pt x="927" y="385"/>
                  </a:lnTo>
                  <a:lnTo>
                    <a:pt x="969" y="357"/>
                  </a:lnTo>
                  <a:lnTo>
                    <a:pt x="1013" y="329"/>
                  </a:lnTo>
                  <a:lnTo>
                    <a:pt x="1056" y="302"/>
                  </a:lnTo>
                  <a:lnTo>
                    <a:pt x="1102" y="277"/>
                  </a:lnTo>
                  <a:lnTo>
                    <a:pt x="1146" y="252"/>
                  </a:lnTo>
                  <a:lnTo>
                    <a:pt x="1192" y="229"/>
                  </a:lnTo>
                  <a:lnTo>
                    <a:pt x="1239" y="206"/>
                  </a:lnTo>
                  <a:lnTo>
                    <a:pt x="1285" y="184"/>
                  </a:lnTo>
                  <a:lnTo>
                    <a:pt x="1332" y="164"/>
                  </a:lnTo>
                  <a:lnTo>
                    <a:pt x="1381" y="145"/>
                  </a:lnTo>
                  <a:lnTo>
                    <a:pt x="1429" y="126"/>
                  </a:lnTo>
                  <a:lnTo>
                    <a:pt x="1478" y="110"/>
                  </a:lnTo>
                  <a:lnTo>
                    <a:pt x="1527" y="94"/>
                  </a:lnTo>
                  <a:lnTo>
                    <a:pt x="1577" y="80"/>
                  </a:lnTo>
                  <a:lnTo>
                    <a:pt x="1627" y="66"/>
                  </a:lnTo>
                  <a:lnTo>
                    <a:pt x="1677" y="54"/>
                  </a:lnTo>
                  <a:lnTo>
                    <a:pt x="1728" y="44"/>
                  </a:lnTo>
                  <a:lnTo>
                    <a:pt x="1775" y="34"/>
                  </a:lnTo>
                  <a:lnTo>
                    <a:pt x="1822" y="26"/>
                  </a:lnTo>
                  <a:lnTo>
                    <a:pt x="1869" y="19"/>
                  </a:lnTo>
                  <a:lnTo>
                    <a:pt x="1916" y="13"/>
                  </a:lnTo>
                  <a:lnTo>
                    <a:pt x="1964" y="9"/>
                  </a:lnTo>
                  <a:lnTo>
                    <a:pt x="2012" y="5"/>
                  </a:lnTo>
                  <a:lnTo>
                    <a:pt x="2060" y="2"/>
                  </a:lnTo>
                  <a:lnTo>
                    <a:pt x="2107" y="1"/>
                  </a:lnTo>
                  <a:lnTo>
                    <a:pt x="2155" y="0"/>
                  </a:lnTo>
                  <a:lnTo>
                    <a:pt x="2203" y="1"/>
                  </a:lnTo>
                  <a:lnTo>
                    <a:pt x="2250" y="3"/>
                  </a:lnTo>
                  <a:lnTo>
                    <a:pt x="2299" y="5"/>
                  </a:lnTo>
                  <a:lnTo>
                    <a:pt x="2346" y="9"/>
                  </a:lnTo>
                  <a:lnTo>
                    <a:pt x="2393" y="13"/>
                  </a:lnTo>
                  <a:lnTo>
                    <a:pt x="2441" y="19"/>
                  </a:lnTo>
                  <a:lnTo>
                    <a:pt x="2488" y="26"/>
                  </a:lnTo>
                  <a:lnTo>
                    <a:pt x="2536" y="33"/>
                  </a:lnTo>
                  <a:lnTo>
                    <a:pt x="2583" y="43"/>
                  </a:lnTo>
                  <a:lnTo>
                    <a:pt x="2629" y="53"/>
                  </a:lnTo>
                  <a:lnTo>
                    <a:pt x="2676" y="64"/>
                  </a:lnTo>
                  <a:lnTo>
                    <a:pt x="2722" y="75"/>
                  </a:lnTo>
                  <a:lnTo>
                    <a:pt x="2769" y="88"/>
                  </a:lnTo>
                  <a:lnTo>
                    <a:pt x="2814" y="102"/>
                  </a:lnTo>
                  <a:lnTo>
                    <a:pt x="2859" y="116"/>
                  </a:lnTo>
                  <a:lnTo>
                    <a:pt x="2905" y="133"/>
                  </a:lnTo>
                  <a:lnTo>
                    <a:pt x="2949" y="150"/>
                  </a:lnTo>
                  <a:lnTo>
                    <a:pt x="2994" y="167"/>
                  </a:lnTo>
                  <a:lnTo>
                    <a:pt x="3037" y="186"/>
                  </a:lnTo>
                  <a:lnTo>
                    <a:pt x="3080" y="205"/>
                  </a:lnTo>
                  <a:lnTo>
                    <a:pt x="3123" y="226"/>
                  </a:lnTo>
                  <a:lnTo>
                    <a:pt x="3165" y="248"/>
                  </a:lnTo>
                  <a:lnTo>
                    <a:pt x="3206" y="271"/>
                  </a:lnTo>
                  <a:lnTo>
                    <a:pt x="3256" y="298"/>
                  </a:lnTo>
                  <a:lnTo>
                    <a:pt x="3304" y="328"/>
                  </a:lnTo>
                  <a:lnTo>
                    <a:pt x="3352" y="358"/>
                  </a:lnTo>
                  <a:lnTo>
                    <a:pt x="3398" y="389"/>
                  </a:lnTo>
                  <a:lnTo>
                    <a:pt x="3444" y="423"/>
                  </a:lnTo>
                  <a:lnTo>
                    <a:pt x="3489" y="457"/>
                  </a:lnTo>
                  <a:lnTo>
                    <a:pt x="3533" y="491"/>
                  </a:lnTo>
                  <a:lnTo>
                    <a:pt x="3576" y="529"/>
                  </a:lnTo>
                  <a:lnTo>
                    <a:pt x="3618" y="566"/>
                  </a:lnTo>
                  <a:lnTo>
                    <a:pt x="3659" y="604"/>
                  </a:lnTo>
                  <a:lnTo>
                    <a:pt x="3699" y="645"/>
                  </a:lnTo>
                  <a:lnTo>
                    <a:pt x="3738" y="685"/>
                  </a:lnTo>
                  <a:lnTo>
                    <a:pt x="3776" y="728"/>
                  </a:lnTo>
                  <a:lnTo>
                    <a:pt x="3813" y="770"/>
                  </a:lnTo>
                  <a:lnTo>
                    <a:pt x="3849" y="815"/>
                  </a:lnTo>
                  <a:lnTo>
                    <a:pt x="3883" y="859"/>
                  </a:lnTo>
                  <a:lnTo>
                    <a:pt x="3916" y="905"/>
                  </a:lnTo>
                  <a:lnTo>
                    <a:pt x="3949" y="951"/>
                  </a:lnTo>
                  <a:lnTo>
                    <a:pt x="3980" y="999"/>
                  </a:lnTo>
                  <a:lnTo>
                    <a:pt x="4010" y="1046"/>
                  </a:lnTo>
                  <a:lnTo>
                    <a:pt x="4038" y="1096"/>
                  </a:lnTo>
                  <a:lnTo>
                    <a:pt x="4066" y="1145"/>
                  </a:lnTo>
                  <a:lnTo>
                    <a:pt x="4092" y="1195"/>
                  </a:lnTo>
                  <a:lnTo>
                    <a:pt x="4116" y="1246"/>
                  </a:lnTo>
                  <a:lnTo>
                    <a:pt x="4139" y="1298"/>
                  </a:lnTo>
                  <a:lnTo>
                    <a:pt x="4161" y="1350"/>
                  </a:lnTo>
                  <a:lnTo>
                    <a:pt x="4182" y="1403"/>
                  </a:lnTo>
                  <a:lnTo>
                    <a:pt x="4201" y="1455"/>
                  </a:lnTo>
                  <a:lnTo>
                    <a:pt x="4219" y="1510"/>
                  </a:lnTo>
                  <a:lnTo>
                    <a:pt x="4235" y="1564"/>
                  </a:lnTo>
                  <a:lnTo>
                    <a:pt x="4249" y="1618"/>
                  </a:lnTo>
                  <a:lnTo>
                    <a:pt x="4263" y="1674"/>
                  </a:lnTo>
                  <a:lnTo>
                    <a:pt x="4271" y="1714"/>
                  </a:lnTo>
                  <a:lnTo>
                    <a:pt x="4279" y="1755"/>
                  </a:lnTo>
                  <a:lnTo>
                    <a:pt x="4288" y="1796"/>
                  </a:lnTo>
                  <a:lnTo>
                    <a:pt x="4294" y="1836"/>
                  </a:lnTo>
                  <a:lnTo>
                    <a:pt x="4300" y="1878"/>
                  </a:lnTo>
                  <a:lnTo>
                    <a:pt x="4305" y="1919"/>
                  </a:lnTo>
                  <a:lnTo>
                    <a:pt x="4309" y="1961"/>
                  </a:lnTo>
                  <a:lnTo>
                    <a:pt x="4312" y="2002"/>
                  </a:lnTo>
                  <a:lnTo>
                    <a:pt x="4315" y="2044"/>
                  </a:lnTo>
                  <a:lnTo>
                    <a:pt x="4317" y="2085"/>
                  </a:lnTo>
                  <a:lnTo>
                    <a:pt x="4318" y="2127"/>
                  </a:lnTo>
                  <a:lnTo>
                    <a:pt x="4318" y="2169"/>
                  </a:lnTo>
                  <a:lnTo>
                    <a:pt x="4317" y="2210"/>
                  </a:lnTo>
                  <a:lnTo>
                    <a:pt x="4316" y="2252"/>
                  </a:lnTo>
                  <a:lnTo>
                    <a:pt x="4314" y="2294"/>
                  </a:lnTo>
                  <a:lnTo>
                    <a:pt x="4311" y="2336"/>
                  </a:lnTo>
                  <a:lnTo>
                    <a:pt x="4307" y="2377"/>
                  </a:lnTo>
                  <a:lnTo>
                    <a:pt x="4303" y="2420"/>
                  </a:lnTo>
                  <a:lnTo>
                    <a:pt x="4298" y="2461"/>
                  </a:lnTo>
                  <a:lnTo>
                    <a:pt x="4292" y="2501"/>
                  </a:lnTo>
                  <a:lnTo>
                    <a:pt x="4286" y="2543"/>
                  </a:lnTo>
                  <a:lnTo>
                    <a:pt x="4277" y="2584"/>
                  </a:lnTo>
                  <a:lnTo>
                    <a:pt x="4269" y="2626"/>
                  </a:lnTo>
                  <a:lnTo>
                    <a:pt x="4260" y="2666"/>
                  </a:lnTo>
                  <a:lnTo>
                    <a:pt x="4250" y="2708"/>
                  </a:lnTo>
                  <a:lnTo>
                    <a:pt x="4240" y="2748"/>
                  </a:lnTo>
                  <a:lnTo>
                    <a:pt x="4229" y="2788"/>
                  </a:lnTo>
                  <a:lnTo>
                    <a:pt x="4217" y="2828"/>
                  </a:lnTo>
                  <a:lnTo>
                    <a:pt x="4204" y="2868"/>
                  </a:lnTo>
                  <a:lnTo>
                    <a:pt x="4191" y="2908"/>
                  </a:lnTo>
                  <a:lnTo>
                    <a:pt x="4176" y="2947"/>
                  </a:lnTo>
                  <a:lnTo>
                    <a:pt x="4161" y="2987"/>
                  </a:lnTo>
                  <a:lnTo>
                    <a:pt x="4139" y="3042"/>
                  </a:lnTo>
                  <a:lnTo>
                    <a:pt x="4116" y="3097"/>
                  </a:lnTo>
                  <a:lnTo>
                    <a:pt x="4092" y="3151"/>
                  </a:lnTo>
                  <a:lnTo>
                    <a:pt x="4067" y="3205"/>
                  </a:lnTo>
                  <a:lnTo>
                    <a:pt x="4039" y="3257"/>
                  </a:lnTo>
                  <a:lnTo>
                    <a:pt x="4012" y="3310"/>
                  </a:lnTo>
                  <a:lnTo>
                    <a:pt x="3984" y="3361"/>
                  </a:lnTo>
                  <a:lnTo>
                    <a:pt x="3955" y="3413"/>
                  </a:lnTo>
                  <a:lnTo>
                    <a:pt x="3925" y="3464"/>
                  </a:lnTo>
                  <a:lnTo>
                    <a:pt x="3895" y="3514"/>
                  </a:lnTo>
                  <a:lnTo>
                    <a:pt x="3864" y="3565"/>
                  </a:lnTo>
                  <a:lnTo>
                    <a:pt x="3833" y="3614"/>
                  </a:lnTo>
                  <a:lnTo>
                    <a:pt x="3801" y="3663"/>
                  </a:lnTo>
                  <a:lnTo>
                    <a:pt x="3770" y="3712"/>
                  </a:lnTo>
                  <a:lnTo>
                    <a:pt x="3739" y="3761"/>
                  </a:lnTo>
                  <a:lnTo>
                    <a:pt x="3707" y="3808"/>
                  </a:lnTo>
                  <a:lnTo>
                    <a:pt x="3671" y="3863"/>
                  </a:lnTo>
                  <a:lnTo>
                    <a:pt x="3636" y="3916"/>
                  </a:lnTo>
                  <a:lnTo>
                    <a:pt x="3602" y="3971"/>
                  </a:lnTo>
                  <a:lnTo>
                    <a:pt x="3566" y="4025"/>
                  </a:lnTo>
                  <a:lnTo>
                    <a:pt x="3533" y="4080"/>
                  </a:lnTo>
                  <a:lnTo>
                    <a:pt x="3500" y="4136"/>
                  </a:lnTo>
                  <a:lnTo>
                    <a:pt x="3467" y="4191"/>
                  </a:lnTo>
                  <a:lnTo>
                    <a:pt x="3435" y="4247"/>
                  </a:lnTo>
                  <a:lnTo>
                    <a:pt x="3422" y="4272"/>
                  </a:lnTo>
                  <a:lnTo>
                    <a:pt x="3410" y="4296"/>
                  </a:lnTo>
                  <a:lnTo>
                    <a:pt x="3398" y="4323"/>
                  </a:lnTo>
                  <a:lnTo>
                    <a:pt x="3388" y="4349"/>
                  </a:lnTo>
                  <a:lnTo>
                    <a:pt x="3378" y="4375"/>
                  </a:lnTo>
                  <a:lnTo>
                    <a:pt x="3370" y="4401"/>
                  </a:lnTo>
                  <a:lnTo>
                    <a:pt x="3362" y="4429"/>
                  </a:lnTo>
                  <a:lnTo>
                    <a:pt x="3356" y="4456"/>
                  </a:lnTo>
                  <a:lnTo>
                    <a:pt x="3350" y="4483"/>
                  </a:lnTo>
                  <a:lnTo>
                    <a:pt x="3345" y="4512"/>
                  </a:lnTo>
                  <a:lnTo>
                    <a:pt x="3342" y="4539"/>
                  </a:lnTo>
                  <a:lnTo>
                    <a:pt x="3339" y="4567"/>
                  </a:lnTo>
                  <a:lnTo>
                    <a:pt x="3336" y="4595"/>
                  </a:lnTo>
                  <a:lnTo>
                    <a:pt x="3336" y="4625"/>
                  </a:lnTo>
                  <a:lnTo>
                    <a:pt x="3336" y="4653"/>
                  </a:lnTo>
                  <a:lnTo>
                    <a:pt x="3338" y="4682"/>
                  </a:lnTo>
                  <a:lnTo>
                    <a:pt x="3339" y="4702"/>
                  </a:lnTo>
                  <a:lnTo>
                    <a:pt x="3339" y="4722"/>
                  </a:lnTo>
                  <a:lnTo>
                    <a:pt x="3338" y="4741"/>
                  </a:lnTo>
                  <a:lnTo>
                    <a:pt x="3335" y="4761"/>
                  </a:lnTo>
                  <a:lnTo>
                    <a:pt x="3331" y="4780"/>
                  </a:lnTo>
                  <a:lnTo>
                    <a:pt x="3327" y="4801"/>
                  </a:lnTo>
                  <a:lnTo>
                    <a:pt x="3322" y="4820"/>
                  </a:lnTo>
                  <a:lnTo>
                    <a:pt x="3315" y="4839"/>
                  </a:lnTo>
                  <a:lnTo>
                    <a:pt x="3308" y="4857"/>
                  </a:lnTo>
                  <a:lnTo>
                    <a:pt x="3300" y="4876"/>
                  </a:lnTo>
                  <a:lnTo>
                    <a:pt x="3290" y="4895"/>
                  </a:lnTo>
                  <a:lnTo>
                    <a:pt x="3280" y="4913"/>
                  </a:lnTo>
                  <a:lnTo>
                    <a:pt x="3269" y="4930"/>
                  </a:lnTo>
                  <a:lnTo>
                    <a:pt x="3256" y="4947"/>
                  </a:lnTo>
                  <a:lnTo>
                    <a:pt x="3243" y="4963"/>
                  </a:lnTo>
                  <a:lnTo>
                    <a:pt x="3229" y="4978"/>
                  </a:lnTo>
                  <a:lnTo>
                    <a:pt x="3214" y="4995"/>
                  </a:lnTo>
                  <a:lnTo>
                    <a:pt x="3198" y="5009"/>
                  </a:lnTo>
                  <a:lnTo>
                    <a:pt x="3181" y="5022"/>
                  </a:lnTo>
                  <a:lnTo>
                    <a:pt x="3165" y="5035"/>
                  </a:lnTo>
                  <a:lnTo>
                    <a:pt x="3147" y="5046"/>
                  </a:lnTo>
                  <a:lnTo>
                    <a:pt x="3129" y="5057"/>
                  </a:lnTo>
                  <a:lnTo>
                    <a:pt x="3111" y="5066"/>
                  </a:lnTo>
                  <a:lnTo>
                    <a:pt x="3091" y="5075"/>
                  </a:lnTo>
                  <a:lnTo>
                    <a:pt x="3072" y="5084"/>
                  </a:lnTo>
                  <a:lnTo>
                    <a:pt x="3052" y="5091"/>
                  </a:lnTo>
                  <a:lnTo>
                    <a:pt x="3033" y="5096"/>
                  </a:lnTo>
                  <a:lnTo>
                    <a:pt x="3013" y="5101"/>
                  </a:lnTo>
                  <a:lnTo>
                    <a:pt x="2993" y="5104"/>
                  </a:lnTo>
                  <a:lnTo>
                    <a:pt x="2973" y="5107"/>
                  </a:lnTo>
                  <a:lnTo>
                    <a:pt x="2953" y="5108"/>
                  </a:lnTo>
                  <a:lnTo>
                    <a:pt x="2934" y="5108"/>
                  </a:lnTo>
                  <a:lnTo>
                    <a:pt x="2887" y="5108"/>
                  </a:lnTo>
                  <a:lnTo>
                    <a:pt x="2840" y="5109"/>
                  </a:lnTo>
                  <a:lnTo>
                    <a:pt x="2794" y="5109"/>
                  </a:lnTo>
                  <a:lnTo>
                    <a:pt x="2746" y="5109"/>
                  </a:lnTo>
                  <a:lnTo>
                    <a:pt x="2700" y="5110"/>
                  </a:lnTo>
                  <a:lnTo>
                    <a:pt x="2653" y="5110"/>
                  </a:lnTo>
                  <a:lnTo>
                    <a:pt x="2606" y="5110"/>
                  </a:lnTo>
                  <a:lnTo>
                    <a:pt x="2559" y="5110"/>
                  </a:lnTo>
                  <a:lnTo>
                    <a:pt x="2512" y="5110"/>
                  </a:lnTo>
                  <a:lnTo>
                    <a:pt x="2465" y="5110"/>
                  </a:lnTo>
                  <a:lnTo>
                    <a:pt x="2419" y="5110"/>
                  </a:lnTo>
                  <a:lnTo>
                    <a:pt x="2371" y="5111"/>
                  </a:lnTo>
                  <a:lnTo>
                    <a:pt x="2324" y="5111"/>
                  </a:lnTo>
                  <a:lnTo>
                    <a:pt x="2278" y="5111"/>
                  </a:lnTo>
                  <a:lnTo>
                    <a:pt x="2230" y="5111"/>
                  </a:lnTo>
                  <a:lnTo>
                    <a:pt x="2184" y="51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59" name="Freeform 157">
              <a:extLst>
                <a:ext uri="{FF2B5EF4-FFF2-40B4-BE49-F238E27FC236}">
                  <a16:creationId xmlns:a16="http://schemas.microsoft.com/office/drawing/2014/main" id="{95E8D9B2-A827-4703-9139-763F1D87CC13}"/>
                </a:ext>
              </a:extLst>
            </p:cNvPr>
            <p:cNvSpPr>
              <a:spLocks noEditPoints="1"/>
            </p:cNvSpPr>
            <p:nvPr/>
          </p:nvSpPr>
          <p:spPr bwMode="auto">
            <a:xfrm>
              <a:off x="529151" y="2543343"/>
              <a:ext cx="112714" cy="79375"/>
            </a:xfrm>
            <a:custGeom>
              <a:avLst/>
              <a:gdLst>
                <a:gd name="T0" fmla="*/ 580 w 2375"/>
                <a:gd name="T1" fmla="*/ 1039 h 1664"/>
                <a:gd name="T2" fmla="*/ 781 w 2375"/>
                <a:gd name="T3" fmla="*/ 1166 h 1664"/>
                <a:gd name="T4" fmla="*/ 924 w 2375"/>
                <a:gd name="T5" fmla="*/ 1297 h 1664"/>
                <a:gd name="T6" fmla="*/ 1045 w 2375"/>
                <a:gd name="T7" fmla="*/ 1350 h 1664"/>
                <a:gd name="T8" fmla="*/ 1178 w 2375"/>
                <a:gd name="T9" fmla="*/ 1354 h 1664"/>
                <a:gd name="T10" fmla="*/ 1318 w 2375"/>
                <a:gd name="T11" fmla="*/ 1349 h 1664"/>
                <a:gd name="T12" fmla="*/ 1430 w 2375"/>
                <a:gd name="T13" fmla="*/ 1309 h 1664"/>
                <a:gd name="T14" fmla="*/ 1582 w 2375"/>
                <a:gd name="T15" fmla="*/ 1181 h 1664"/>
                <a:gd name="T16" fmla="*/ 1658 w 2375"/>
                <a:gd name="T17" fmla="*/ 1085 h 1664"/>
                <a:gd name="T18" fmla="*/ 1785 w 2375"/>
                <a:gd name="T19" fmla="*/ 1036 h 1664"/>
                <a:gd name="T20" fmla="*/ 1971 w 2375"/>
                <a:gd name="T21" fmla="*/ 1038 h 1664"/>
                <a:gd name="T22" fmla="*/ 2051 w 2375"/>
                <a:gd name="T23" fmla="*/ 994 h 1664"/>
                <a:gd name="T24" fmla="*/ 2069 w 2375"/>
                <a:gd name="T25" fmla="*/ 815 h 1664"/>
                <a:gd name="T26" fmla="*/ 2065 w 2375"/>
                <a:gd name="T27" fmla="*/ 378 h 1664"/>
                <a:gd name="T28" fmla="*/ 2029 w 2375"/>
                <a:gd name="T29" fmla="*/ 329 h 1664"/>
                <a:gd name="T30" fmla="*/ 1867 w 2375"/>
                <a:gd name="T31" fmla="*/ 307 h 1664"/>
                <a:gd name="T32" fmla="*/ 1271 w 2375"/>
                <a:gd name="T33" fmla="*/ 307 h 1664"/>
                <a:gd name="T34" fmla="*/ 791 w 2375"/>
                <a:gd name="T35" fmla="*/ 306 h 1664"/>
                <a:gd name="T36" fmla="*/ 359 w 2375"/>
                <a:gd name="T37" fmla="*/ 320 h 1664"/>
                <a:gd name="T38" fmla="*/ 310 w 2375"/>
                <a:gd name="T39" fmla="*/ 379 h 1664"/>
                <a:gd name="T40" fmla="*/ 306 w 2375"/>
                <a:gd name="T41" fmla="*/ 816 h 1664"/>
                <a:gd name="T42" fmla="*/ 319 w 2375"/>
                <a:gd name="T43" fmla="*/ 983 h 1664"/>
                <a:gd name="T44" fmla="*/ 364 w 2375"/>
                <a:gd name="T45" fmla="*/ 1026 h 1664"/>
                <a:gd name="T46" fmla="*/ 492 w 2375"/>
                <a:gd name="T47" fmla="*/ 1036 h 1664"/>
                <a:gd name="T48" fmla="*/ 1020 w 2375"/>
                <a:gd name="T49" fmla="*/ 1655 h 1664"/>
                <a:gd name="T50" fmla="*/ 860 w 2375"/>
                <a:gd name="T51" fmla="*/ 1608 h 1664"/>
                <a:gd name="T52" fmla="*/ 708 w 2375"/>
                <a:gd name="T53" fmla="*/ 1520 h 1664"/>
                <a:gd name="T54" fmla="*/ 575 w 2375"/>
                <a:gd name="T55" fmla="*/ 1396 h 1664"/>
                <a:gd name="T56" fmla="*/ 456 w 2375"/>
                <a:gd name="T57" fmla="*/ 1342 h 1664"/>
                <a:gd name="T58" fmla="*/ 274 w 2375"/>
                <a:gd name="T59" fmla="*/ 1318 h 1664"/>
                <a:gd name="T60" fmla="*/ 154 w 2375"/>
                <a:gd name="T61" fmla="*/ 1251 h 1664"/>
                <a:gd name="T62" fmla="*/ 66 w 2375"/>
                <a:gd name="T63" fmla="*/ 1154 h 1664"/>
                <a:gd name="T64" fmla="*/ 14 w 2375"/>
                <a:gd name="T65" fmla="*/ 1038 h 1664"/>
                <a:gd name="T66" fmla="*/ 2 w 2375"/>
                <a:gd name="T67" fmla="*/ 882 h 1664"/>
                <a:gd name="T68" fmla="*/ 5 w 2375"/>
                <a:gd name="T69" fmla="*/ 374 h 1664"/>
                <a:gd name="T70" fmla="*/ 31 w 2375"/>
                <a:gd name="T71" fmla="*/ 253 h 1664"/>
                <a:gd name="T72" fmla="*/ 96 w 2375"/>
                <a:gd name="T73" fmla="*/ 147 h 1664"/>
                <a:gd name="T74" fmla="*/ 193 w 2375"/>
                <a:gd name="T75" fmla="*/ 63 h 1664"/>
                <a:gd name="T76" fmla="*/ 314 w 2375"/>
                <a:gd name="T77" fmla="*/ 14 h 1664"/>
                <a:gd name="T78" fmla="*/ 776 w 2375"/>
                <a:gd name="T79" fmla="*/ 1 h 1664"/>
                <a:gd name="T80" fmla="*/ 1271 w 2375"/>
                <a:gd name="T81" fmla="*/ 2 h 1664"/>
                <a:gd name="T82" fmla="*/ 1854 w 2375"/>
                <a:gd name="T83" fmla="*/ 2 h 1664"/>
                <a:gd name="T84" fmla="*/ 2067 w 2375"/>
                <a:gd name="T85" fmla="*/ 14 h 1664"/>
                <a:gd name="T86" fmla="*/ 2220 w 2375"/>
                <a:gd name="T87" fmla="*/ 91 h 1664"/>
                <a:gd name="T88" fmla="*/ 2324 w 2375"/>
                <a:gd name="T89" fmla="*/ 211 h 1664"/>
                <a:gd name="T90" fmla="*/ 2370 w 2375"/>
                <a:gd name="T91" fmla="*/ 355 h 1664"/>
                <a:gd name="T92" fmla="*/ 2374 w 2375"/>
                <a:gd name="T93" fmla="*/ 817 h 1664"/>
                <a:gd name="T94" fmla="*/ 2358 w 2375"/>
                <a:gd name="T95" fmla="*/ 1055 h 1664"/>
                <a:gd name="T96" fmla="*/ 2279 w 2375"/>
                <a:gd name="T97" fmla="*/ 1197 h 1664"/>
                <a:gd name="T98" fmla="*/ 2140 w 2375"/>
                <a:gd name="T99" fmla="*/ 1303 h 1664"/>
                <a:gd name="T100" fmla="*/ 1973 w 2375"/>
                <a:gd name="T101" fmla="*/ 1345 h 1664"/>
                <a:gd name="T102" fmla="*/ 1828 w 2375"/>
                <a:gd name="T103" fmla="*/ 1361 h 1664"/>
                <a:gd name="T104" fmla="*/ 1692 w 2375"/>
                <a:gd name="T105" fmla="*/ 1499 h 1664"/>
                <a:gd name="T106" fmla="*/ 1534 w 2375"/>
                <a:gd name="T107" fmla="*/ 1597 h 1664"/>
                <a:gd name="T108" fmla="*/ 1365 w 2375"/>
                <a:gd name="T109" fmla="*/ 1650 h 1664"/>
                <a:gd name="T110" fmla="*/ 1190 w 2375"/>
                <a:gd name="T111" fmla="*/ 1660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5" h="1664">
                  <a:moveTo>
                    <a:pt x="1869" y="1302"/>
                  </a:moveTo>
                  <a:lnTo>
                    <a:pt x="1868" y="1305"/>
                  </a:lnTo>
                  <a:lnTo>
                    <a:pt x="1866" y="1308"/>
                  </a:lnTo>
                  <a:lnTo>
                    <a:pt x="1868" y="1305"/>
                  </a:lnTo>
                  <a:lnTo>
                    <a:pt x="1869" y="1302"/>
                  </a:lnTo>
                  <a:close/>
                  <a:moveTo>
                    <a:pt x="511" y="1036"/>
                  </a:moveTo>
                  <a:lnTo>
                    <a:pt x="545" y="1036"/>
                  </a:lnTo>
                  <a:lnTo>
                    <a:pt x="580" y="1039"/>
                  </a:lnTo>
                  <a:lnTo>
                    <a:pt x="598" y="1041"/>
                  </a:lnTo>
                  <a:lnTo>
                    <a:pt x="617" y="1043"/>
                  </a:lnTo>
                  <a:lnTo>
                    <a:pt x="636" y="1047"/>
                  </a:lnTo>
                  <a:lnTo>
                    <a:pt x="655" y="1051"/>
                  </a:lnTo>
                  <a:lnTo>
                    <a:pt x="713" y="1065"/>
                  </a:lnTo>
                  <a:lnTo>
                    <a:pt x="746" y="1116"/>
                  </a:lnTo>
                  <a:lnTo>
                    <a:pt x="763" y="1142"/>
                  </a:lnTo>
                  <a:lnTo>
                    <a:pt x="781" y="1166"/>
                  </a:lnTo>
                  <a:lnTo>
                    <a:pt x="801" y="1190"/>
                  </a:lnTo>
                  <a:lnTo>
                    <a:pt x="822" y="1213"/>
                  </a:lnTo>
                  <a:lnTo>
                    <a:pt x="847" y="1237"/>
                  </a:lnTo>
                  <a:lnTo>
                    <a:pt x="871" y="1259"/>
                  </a:lnTo>
                  <a:lnTo>
                    <a:pt x="884" y="1269"/>
                  </a:lnTo>
                  <a:lnTo>
                    <a:pt x="897" y="1279"/>
                  </a:lnTo>
                  <a:lnTo>
                    <a:pt x="910" y="1288"/>
                  </a:lnTo>
                  <a:lnTo>
                    <a:pt x="924" y="1297"/>
                  </a:lnTo>
                  <a:lnTo>
                    <a:pt x="938" y="1306"/>
                  </a:lnTo>
                  <a:lnTo>
                    <a:pt x="954" y="1313"/>
                  </a:lnTo>
                  <a:lnTo>
                    <a:pt x="968" y="1322"/>
                  </a:lnTo>
                  <a:lnTo>
                    <a:pt x="983" y="1329"/>
                  </a:lnTo>
                  <a:lnTo>
                    <a:pt x="998" y="1335"/>
                  </a:lnTo>
                  <a:lnTo>
                    <a:pt x="1013" y="1341"/>
                  </a:lnTo>
                  <a:lnTo>
                    <a:pt x="1029" y="1345"/>
                  </a:lnTo>
                  <a:lnTo>
                    <a:pt x="1045" y="1350"/>
                  </a:lnTo>
                  <a:lnTo>
                    <a:pt x="1061" y="1353"/>
                  </a:lnTo>
                  <a:lnTo>
                    <a:pt x="1078" y="1356"/>
                  </a:lnTo>
                  <a:lnTo>
                    <a:pt x="1094" y="1358"/>
                  </a:lnTo>
                  <a:lnTo>
                    <a:pt x="1111" y="1359"/>
                  </a:lnTo>
                  <a:lnTo>
                    <a:pt x="1127" y="1359"/>
                  </a:lnTo>
                  <a:lnTo>
                    <a:pt x="1144" y="1358"/>
                  </a:lnTo>
                  <a:lnTo>
                    <a:pt x="1161" y="1357"/>
                  </a:lnTo>
                  <a:lnTo>
                    <a:pt x="1178" y="1354"/>
                  </a:lnTo>
                  <a:lnTo>
                    <a:pt x="1202" y="1349"/>
                  </a:lnTo>
                  <a:lnTo>
                    <a:pt x="1225" y="1352"/>
                  </a:lnTo>
                  <a:lnTo>
                    <a:pt x="1240" y="1353"/>
                  </a:lnTo>
                  <a:lnTo>
                    <a:pt x="1256" y="1354"/>
                  </a:lnTo>
                  <a:lnTo>
                    <a:pt x="1271" y="1354"/>
                  </a:lnTo>
                  <a:lnTo>
                    <a:pt x="1287" y="1353"/>
                  </a:lnTo>
                  <a:lnTo>
                    <a:pt x="1302" y="1351"/>
                  </a:lnTo>
                  <a:lnTo>
                    <a:pt x="1318" y="1349"/>
                  </a:lnTo>
                  <a:lnTo>
                    <a:pt x="1332" y="1346"/>
                  </a:lnTo>
                  <a:lnTo>
                    <a:pt x="1347" y="1343"/>
                  </a:lnTo>
                  <a:lnTo>
                    <a:pt x="1361" y="1338"/>
                  </a:lnTo>
                  <a:lnTo>
                    <a:pt x="1375" y="1334"/>
                  </a:lnTo>
                  <a:lnTo>
                    <a:pt x="1389" y="1329"/>
                  </a:lnTo>
                  <a:lnTo>
                    <a:pt x="1402" y="1323"/>
                  </a:lnTo>
                  <a:lnTo>
                    <a:pt x="1416" y="1316"/>
                  </a:lnTo>
                  <a:lnTo>
                    <a:pt x="1430" y="1309"/>
                  </a:lnTo>
                  <a:lnTo>
                    <a:pt x="1442" y="1302"/>
                  </a:lnTo>
                  <a:lnTo>
                    <a:pt x="1455" y="1294"/>
                  </a:lnTo>
                  <a:lnTo>
                    <a:pt x="1479" y="1278"/>
                  </a:lnTo>
                  <a:lnTo>
                    <a:pt x="1502" y="1261"/>
                  </a:lnTo>
                  <a:lnTo>
                    <a:pt x="1524" y="1242"/>
                  </a:lnTo>
                  <a:lnTo>
                    <a:pt x="1545" y="1222"/>
                  </a:lnTo>
                  <a:lnTo>
                    <a:pt x="1564" y="1202"/>
                  </a:lnTo>
                  <a:lnTo>
                    <a:pt x="1582" y="1181"/>
                  </a:lnTo>
                  <a:lnTo>
                    <a:pt x="1598" y="1161"/>
                  </a:lnTo>
                  <a:lnTo>
                    <a:pt x="1612" y="1140"/>
                  </a:lnTo>
                  <a:lnTo>
                    <a:pt x="1619" y="1128"/>
                  </a:lnTo>
                  <a:lnTo>
                    <a:pt x="1626" y="1118"/>
                  </a:lnTo>
                  <a:lnTo>
                    <a:pt x="1634" y="1109"/>
                  </a:lnTo>
                  <a:lnTo>
                    <a:pt x="1641" y="1101"/>
                  </a:lnTo>
                  <a:lnTo>
                    <a:pt x="1650" y="1092"/>
                  </a:lnTo>
                  <a:lnTo>
                    <a:pt x="1658" y="1085"/>
                  </a:lnTo>
                  <a:lnTo>
                    <a:pt x="1667" y="1079"/>
                  </a:lnTo>
                  <a:lnTo>
                    <a:pt x="1676" y="1073"/>
                  </a:lnTo>
                  <a:lnTo>
                    <a:pt x="1693" y="1062"/>
                  </a:lnTo>
                  <a:lnTo>
                    <a:pt x="1712" y="1054"/>
                  </a:lnTo>
                  <a:lnTo>
                    <a:pt x="1730" y="1047"/>
                  </a:lnTo>
                  <a:lnTo>
                    <a:pt x="1748" y="1042"/>
                  </a:lnTo>
                  <a:lnTo>
                    <a:pt x="1766" y="1039"/>
                  </a:lnTo>
                  <a:lnTo>
                    <a:pt x="1785" y="1036"/>
                  </a:lnTo>
                  <a:lnTo>
                    <a:pt x="1802" y="1035"/>
                  </a:lnTo>
                  <a:lnTo>
                    <a:pt x="1818" y="1035"/>
                  </a:lnTo>
                  <a:lnTo>
                    <a:pt x="1847" y="1036"/>
                  </a:lnTo>
                  <a:lnTo>
                    <a:pt x="1872" y="1038"/>
                  </a:lnTo>
                  <a:lnTo>
                    <a:pt x="1897" y="1031"/>
                  </a:lnTo>
                  <a:lnTo>
                    <a:pt x="1947" y="1038"/>
                  </a:lnTo>
                  <a:lnTo>
                    <a:pt x="1959" y="1039"/>
                  </a:lnTo>
                  <a:lnTo>
                    <a:pt x="1971" y="1038"/>
                  </a:lnTo>
                  <a:lnTo>
                    <a:pt x="1983" y="1035"/>
                  </a:lnTo>
                  <a:lnTo>
                    <a:pt x="1995" y="1031"/>
                  </a:lnTo>
                  <a:lnTo>
                    <a:pt x="2007" y="1026"/>
                  </a:lnTo>
                  <a:lnTo>
                    <a:pt x="2020" y="1020"/>
                  </a:lnTo>
                  <a:lnTo>
                    <a:pt x="2031" y="1013"/>
                  </a:lnTo>
                  <a:lnTo>
                    <a:pt x="2041" y="1005"/>
                  </a:lnTo>
                  <a:lnTo>
                    <a:pt x="2046" y="1000"/>
                  </a:lnTo>
                  <a:lnTo>
                    <a:pt x="2051" y="994"/>
                  </a:lnTo>
                  <a:lnTo>
                    <a:pt x="2056" y="988"/>
                  </a:lnTo>
                  <a:lnTo>
                    <a:pt x="2060" y="981"/>
                  </a:lnTo>
                  <a:lnTo>
                    <a:pt x="2063" y="974"/>
                  </a:lnTo>
                  <a:lnTo>
                    <a:pt x="2066" y="966"/>
                  </a:lnTo>
                  <a:lnTo>
                    <a:pt x="2067" y="957"/>
                  </a:lnTo>
                  <a:lnTo>
                    <a:pt x="2067" y="948"/>
                  </a:lnTo>
                  <a:lnTo>
                    <a:pt x="2068" y="877"/>
                  </a:lnTo>
                  <a:lnTo>
                    <a:pt x="2069" y="815"/>
                  </a:lnTo>
                  <a:lnTo>
                    <a:pt x="2069" y="754"/>
                  </a:lnTo>
                  <a:lnTo>
                    <a:pt x="2070" y="693"/>
                  </a:lnTo>
                  <a:lnTo>
                    <a:pt x="2070" y="631"/>
                  </a:lnTo>
                  <a:lnTo>
                    <a:pt x="2070" y="570"/>
                  </a:lnTo>
                  <a:lnTo>
                    <a:pt x="2069" y="508"/>
                  </a:lnTo>
                  <a:lnTo>
                    <a:pt x="2068" y="446"/>
                  </a:lnTo>
                  <a:lnTo>
                    <a:pt x="2066" y="386"/>
                  </a:lnTo>
                  <a:lnTo>
                    <a:pt x="2065" y="378"/>
                  </a:lnTo>
                  <a:lnTo>
                    <a:pt x="2063" y="370"/>
                  </a:lnTo>
                  <a:lnTo>
                    <a:pt x="2060" y="362"/>
                  </a:lnTo>
                  <a:lnTo>
                    <a:pt x="2056" y="356"/>
                  </a:lnTo>
                  <a:lnTo>
                    <a:pt x="2052" y="350"/>
                  </a:lnTo>
                  <a:lnTo>
                    <a:pt x="2048" y="345"/>
                  </a:lnTo>
                  <a:lnTo>
                    <a:pt x="2043" y="340"/>
                  </a:lnTo>
                  <a:lnTo>
                    <a:pt x="2039" y="336"/>
                  </a:lnTo>
                  <a:lnTo>
                    <a:pt x="2029" y="329"/>
                  </a:lnTo>
                  <a:lnTo>
                    <a:pt x="2018" y="322"/>
                  </a:lnTo>
                  <a:lnTo>
                    <a:pt x="2006" y="316"/>
                  </a:lnTo>
                  <a:lnTo>
                    <a:pt x="1994" y="311"/>
                  </a:lnTo>
                  <a:lnTo>
                    <a:pt x="1982" y="308"/>
                  </a:lnTo>
                  <a:lnTo>
                    <a:pt x="1970" y="306"/>
                  </a:lnTo>
                  <a:lnTo>
                    <a:pt x="1959" y="306"/>
                  </a:lnTo>
                  <a:lnTo>
                    <a:pt x="1948" y="307"/>
                  </a:lnTo>
                  <a:lnTo>
                    <a:pt x="1867" y="307"/>
                  </a:lnTo>
                  <a:lnTo>
                    <a:pt x="1789" y="308"/>
                  </a:lnTo>
                  <a:lnTo>
                    <a:pt x="1711" y="308"/>
                  </a:lnTo>
                  <a:lnTo>
                    <a:pt x="1633" y="308"/>
                  </a:lnTo>
                  <a:lnTo>
                    <a:pt x="1558" y="308"/>
                  </a:lnTo>
                  <a:lnTo>
                    <a:pt x="1482" y="308"/>
                  </a:lnTo>
                  <a:lnTo>
                    <a:pt x="1406" y="308"/>
                  </a:lnTo>
                  <a:lnTo>
                    <a:pt x="1331" y="307"/>
                  </a:lnTo>
                  <a:lnTo>
                    <a:pt x="1271" y="307"/>
                  </a:lnTo>
                  <a:lnTo>
                    <a:pt x="1211" y="306"/>
                  </a:lnTo>
                  <a:lnTo>
                    <a:pt x="1151" y="306"/>
                  </a:lnTo>
                  <a:lnTo>
                    <a:pt x="1091" y="306"/>
                  </a:lnTo>
                  <a:lnTo>
                    <a:pt x="1031" y="306"/>
                  </a:lnTo>
                  <a:lnTo>
                    <a:pt x="971" y="306"/>
                  </a:lnTo>
                  <a:lnTo>
                    <a:pt x="911" y="306"/>
                  </a:lnTo>
                  <a:lnTo>
                    <a:pt x="851" y="306"/>
                  </a:lnTo>
                  <a:lnTo>
                    <a:pt x="791" y="306"/>
                  </a:lnTo>
                  <a:lnTo>
                    <a:pt x="731" y="307"/>
                  </a:lnTo>
                  <a:lnTo>
                    <a:pt x="671" y="307"/>
                  </a:lnTo>
                  <a:lnTo>
                    <a:pt x="611" y="308"/>
                  </a:lnTo>
                  <a:lnTo>
                    <a:pt x="551" y="309"/>
                  </a:lnTo>
                  <a:lnTo>
                    <a:pt x="492" y="311"/>
                  </a:lnTo>
                  <a:lnTo>
                    <a:pt x="431" y="312"/>
                  </a:lnTo>
                  <a:lnTo>
                    <a:pt x="372" y="314"/>
                  </a:lnTo>
                  <a:lnTo>
                    <a:pt x="359" y="320"/>
                  </a:lnTo>
                  <a:lnTo>
                    <a:pt x="348" y="327"/>
                  </a:lnTo>
                  <a:lnTo>
                    <a:pt x="338" y="335"/>
                  </a:lnTo>
                  <a:lnTo>
                    <a:pt x="329" y="344"/>
                  </a:lnTo>
                  <a:lnTo>
                    <a:pt x="321" y="353"/>
                  </a:lnTo>
                  <a:lnTo>
                    <a:pt x="315" y="363"/>
                  </a:lnTo>
                  <a:lnTo>
                    <a:pt x="313" y="369"/>
                  </a:lnTo>
                  <a:lnTo>
                    <a:pt x="311" y="374"/>
                  </a:lnTo>
                  <a:lnTo>
                    <a:pt x="310" y="379"/>
                  </a:lnTo>
                  <a:lnTo>
                    <a:pt x="310" y="383"/>
                  </a:lnTo>
                  <a:lnTo>
                    <a:pt x="308" y="445"/>
                  </a:lnTo>
                  <a:lnTo>
                    <a:pt x="306" y="507"/>
                  </a:lnTo>
                  <a:lnTo>
                    <a:pt x="306" y="570"/>
                  </a:lnTo>
                  <a:lnTo>
                    <a:pt x="305" y="631"/>
                  </a:lnTo>
                  <a:lnTo>
                    <a:pt x="305" y="693"/>
                  </a:lnTo>
                  <a:lnTo>
                    <a:pt x="306" y="755"/>
                  </a:lnTo>
                  <a:lnTo>
                    <a:pt x="306" y="816"/>
                  </a:lnTo>
                  <a:lnTo>
                    <a:pt x="307" y="878"/>
                  </a:lnTo>
                  <a:lnTo>
                    <a:pt x="308" y="936"/>
                  </a:lnTo>
                  <a:lnTo>
                    <a:pt x="308" y="946"/>
                  </a:lnTo>
                  <a:lnTo>
                    <a:pt x="308" y="953"/>
                  </a:lnTo>
                  <a:lnTo>
                    <a:pt x="310" y="961"/>
                  </a:lnTo>
                  <a:lnTo>
                    <a:pt x="312" y="969"/>
                  </a:lnTo>
                  <a:lnTo>
                    <a:pt x="315" y="976"/>
                  </a:lnTo>
                  <a:lnTo>
                    <a:pt x="319" y="983"/>
                  </a:lnTo>
                  <a:lnTo>
                    <a:pt x="323" y="989"/>
                  </a:lnTo>
                  <a:lnTo>
                    <a:pt x="327" y="996"/>
                  </a:lnTo>
                  <a:lnTo>
                    <a:pt x="332" y="1002"/>
                  </a:lnTo>
                  <a:lnTo>
                    <a:pt x="338" y="1008"/>
                  </a:lnTo>
                  <a:lnTo>
                    <a:pt x="344" y="1013"/>
                  </a:lnTo>
                  <a:lnTo>
                    <a:pt x="350" y="1018"/>
                  </a:lnTo>
                  <a:lnTo>
                    <a:pt x="356" y="1022"/>
                  </a:lnTo>
                  <a:lnTo>
                    <a:pt x="364" y="1026"/>
                  </a:lnTo>
                  <a:lnTo>
                    <a:pt x="372" y="1030"/>
                  </a:lnTo>
                  <a:lnTo>
                    <a:pt x="379" y="1032"/>
                  </a:lnTo>
                  <a:lnTo>
                    <a:pt x="395" y="1035"/>
                  </a:lnTo>
                  <a:lnTo>
                    <a:pt x="417" y="1036"/>
                  </a:lnTo>
                  <a:lnTo>
                    <a:pt x="444" y="1037"/>
                  </a:lnTo>
                  <a:lnTo>
                    <a:pt x="473" y="1036"/>
                  </a:lnTo>
                  <a:lnTo>
                    <a:pt x="483" y="1036"/>
                  </a:lnTo>
                  <a:lnTo>
                    <a:pt x="492" y="1036"/>
                  </a:lnTo>
                  <a:lnTo>
                    <a:pt x="501" y="1036"/>
                  </a:lnTo>
                  <a:lnTo>
                    <a:pt x="511" y="1036"/>
                  </a:lnTo>
                  <a:close/>
                  <a:moveTo>
                    <a:pt x="1124" y="1664"/>
                  </a:moveTo>
                  <a:lnTo>
                    <a:pt x="1103" y="1663"/>
                  </a:lnTo>
                  <a:lnTo>
                    <a:pt x="1082" y="1662"/>
                  </a:lnTo>
                  <a:lnTo>
                    <a:pt x="1061" y="1661"/>
                  </a:lnTo>
                  <a:lnTo>
                    <a:pt x="1041" y="1658"/>
                  </a:lnTo>
                  <a:lnTo>
                    <a:pt x="1020" y="1655"/>
                  </a:lnTo>
                  <a:lnTo>
                    <a:pt x="1000" y="1651"/>
                  </a:lnTo>
                  <a:lnTo>
                    <a:pt x="980" y="1647"/>
                  </a:lnTo>
                  <a:lnTo>
                    <a:pt x="960" y="1642"/>
                  </a:lnTo>
                  <a:lnTo>
                    <a:pt x="939" y="1636"/>
                  </a:lnTo>
                  <a:lnTo>
                    <a:pt x="919" y="1630"/>
                  </a:lnTo>
                  <a:lnTo>
                    <a:pt x="899" y="1623"/>
                  </a:lnTo>
                  <a:lnTo>
                    <a:pt x="879" y="1616"/>
                  </a:lnTo>
                  <a:lnTo>
                    <a:pt x="860" y="1608"/>
                  </a:lnTo>
                  <a:lnTo>
                    <a:pt x="840" y="1598"/>
                  </a:lnTo>
                  <a:lnTo>
                    <a:pt x="820" y="1589"/>
                  </a:lnTo>
                  <a:lnTo>
                    <a:pt x="801" y="1579"/>
                  </a:lnTo>
                  <a:lnTo>
                    <a:pt x="782" y="1568"/>
                  </a:lnTo>
                  <a:lnTo>
                    <a:pt x="764" y="1557"/>
                  </a:lnTo>
                  <a:lnTo>
                    <a:pt x="745" y="1545"/>
                  </a:lnTo>
                  <a:lnTo>
                    <a:pt x="727" y="1533"/>
                  </a:lnTo>
                  <a:lnTo>
                    <a:pt x="708" y="1520"/>
                  </a:lnTo>
                  <a:lnTo>
                    <a:pt x="691" y="1506"/>
                  </a:lnTo>
                  <a:lnTo>
                    <a:pt x="673" y="1492"/>
                  </a:lnTo>
                  <a:lnTo>
                    <a:pt x="656" y="1477"/>
                  </a:lnTo>
                  <a:lnTo>
                    <a:pt x="640" y="1462"/>
                  </a:lnTo>
                  <a:lnTo>
                    <a:pt x="623" y="1447"/>
                  </a:lnTo>
                  <a:lnTo>
                    <a:pt x="607" y="1431"/>
                  </a:lnTo>
                  <a:lnTo>
                    <a:pt x="590" y="1413"/>
                  </a:lnTo>
                  <a:lnTo>
                    <a:pt x="575" y="1396"/>
                  </a:lnTo>
                  <a:lnTo>
                    <a:pt x="559" y="1378"/>
                  </a:lnTo>
                  <a:lnTo>
                    <a:pt x="545" y="1360"/>
                  </a:lnTo>
                  <a:lnTo>
                    <a:pt x="530" y="1341"/>
                  </a:lnTo>
                  <a:lnTo>
                    <a:pt x="518" y="1341"/>
                  </a:lnTo>
                  <a:lnTo>
                    <a:pt x="505" y="1341"/>
                  </a:lnTo>
                  <a:lnTo>
                    <a:pt x="492" y="1341"/>
                  </a:lnTo>
                  <a:lnTo>
                    <a:pt x="477" y="1342"/>
                  </a:lnTo>
                  <a:lnTo>
                    <a:pt x="456" y="1342"/>
                  </a:lnTo>
                  <a:lnTo>
                    <a:pt x="435" y="1341"/>
                  </a:lnTo>
                  <a:lnTo>
                    <a:pt x="412" y="1341"/>
                  </a:lnTo>
                  <a:lnTo>
                    <a:pt x="389" y="1340"/>
                  </a:lnTo>
                  <a:lnTo>
                    <a:pt x="365" y="1338"/>
                  </a:lnTo>
                  <a:lnTo>
                    <a:pt x="340" y="1335"/>
                  </a:lnTo>
                  <a:lnTo>
                    <a:pt x="316" y="1331"/>
                  </a:lnTo>
                  <a:lnTo>
                    <a:pt x="291" y="1325"/>
                  </a:lnTo>
                  <a:lnTo>
                    <a:pt x="274" y="1318"/>
                  </a:lnTo>
                  <a:lnTo>
                    <a:pt x="258" y="1312"/>
                  </a:lnTo>
                  <a:lnTo>
                    <a:pt x="241" y="1305"/>
                  </a:lnTo>
                  <a:lnTo>
                    <a:pt x="225" y="1297"/>
                  </a:lnTo>
                  <a:lnTo>
                    <a:pt x="210" y="1289"/>
                  </a:lnTo>
                  <a:lnTo>
                    <a:pt x="195" y="1280"/>
                  </a:lnTo>
                  <a:lnTo>
                    <a:pt x="181" y="1271"/>
                  </a:lnTo>
                  <a:lnTo>
                    <a:pt x="168" y="1261"/>
                  </a:lnTo>
                  <a:lnTo>
                    <a:pt x="154" y="1251"/>
                  </a:lnTo>
                  <a:lnTo>
                    <a:pt x="141" y="1240"/>
                  </a:lnTo>
                  <a:lnTo>
                    <a:pt x="129" y="1229"/>
                  </a:lnTo>
                  <a:lnTo>
                    <a:pt x="116" y="1217"/>
                  </a:lnTo>
                  <a:lnTo>
                    <a:pt x="105" y="1205"/>
                  </a:lnTo>
                  <a:lnTo>
                    <a:pt x="94" y="1193"/>
                  </a:lnTo>
                  <a:lnTo>
                    <a:pt x="84" y="1180"/>
                  </a:lnTo>
                  <a:lnTo>
                    <a:pt x="75" y="1167"/>
                  </a:lnTo>
                  <a:lnTo>
                    <a:pt x="66" y="1154"/>
                  </a:lnTo>
                  <a:lnTo>
                    <a:pt x="57" y="1141"/>
                  </a:lnTo>
                  <a:lnTo>
                    <a:pt x="49" y="1126"/>
                  </a:lnTo>
                  <a:lnTo>
                    <a:pt x="42" y="1112"/>
                  </a:lnTo>
                  <a:lnTo>
                    <a:pt x="35" y="1098"/>
                  </a:lnTo>
                  <a:lnTo>
                    <a:pt x="29" y="1083"/>
                  </a:lnTo>
                  <a:lnTo>
                    <a:pt x="23" y="1068"/>
                  </a:lnTo>
                  <a:lnTo>
                    <a:pt x="19" y="1054"/>
                  </a:lnTo>
                  <a:lnTo>
                    <a:pt x="14" y="1038"/>
                  </a:lnTo>
                  <a:lnTo>
                    <a:pt x="11" y="1022"/>
                  </a:lnTo>
                  <a:lnTo>
                    <a:pt x="7" y="1007"/>
                  </a:lnTo>
                  <a:lnTo>
                    <a:pt x="5" y="992"/>
                  </a:lnTo>
                  <a:lnTo>
                    <a:pt x="3" y="976"/>
                  </a:lnTo>
                  <a:lnTo>
                    <a:pt x="2" y="960"/>
                  </a:lnTo>
                  <a:lnTo>
                    <a:pt x="2" y="945"/>
                  </a:lnTo>
                  <a:lnTo>
                    <a:pt x="3" y="928"/>
                  </a:lnTo>
                  <a:lnTo>
                    <a:pt x="2" y="882"/>
                  </a:lnTo>
                  <a:lnTo>
                    <a:pt x="1" y="818"/>
                  </a:lnTo>
                  <a:lnTo>
                    <a:pt x="1" y="755"/>
                  </a:lnTo>
                  <a:lnTo>
                    <a:pt x="0" y="691"/>
                  </a:lnTo>
                  <a:lnTo>
                    <a:pt x="0" y="627"/>
                  </a:lnTo>
                  <a:lnTo>
                    <a:pt x="0" y="565"/>
                  </a:lnTo>
                  <a:lnTo>
                    <a:pt x="1" y="501"/>
                  </a:lnTo>
                  <a:lnTo>
                    <a:pt x="3" y="437"/>
                  </a:lnTo>
                  <a:lnTo>
                    <a:pt x="5" y="374"/>
                  </a:lnTo>
                  <a:lnTo>
                    <a:pt x="5" y="358"/>
                  </a:lnTo>
                  <a:lnTo>
                    <a:pt x="7" y="343"/>
                  </a:lnTo>
                  <a:lnTo>
                    <a:pt x="9" y="328"/>
                  </a:lnTo>
                  <a:lnTo>
                    <a:pt x="13" y="313"/>
                  </a:lnTo>
                  <a:lnTo>
                    <a:pt x="17" y="298"/>
                  </a:lnTo>
                  <a:lnTo>
                    <a:pt x="21" y="283"/>
                  </a:lnTo>
                  <a:lnTo>
                    <a:pt x="26" y="267"/>
                  </a:lnTo>
                  <a:lnTo>
                    <a:pt x="31" y="253"/>
                  </a:lnTo>
                  <a:lnTo>
                    <a:pt x="37" y="239"/>
                  </a:lnTo>
                  <a:lnTo>
                    <a:pt x="44" y="225"/>
                  </a:lnTo>
                  <a:lnTo>
                    <a:pt x="51" y="211"/>
                  </a:lnTo>
                  <a:lnTo>
                    <a:pt x="59" y="198"/>
                  </a:lnTo>
                  <a:lnTo>
                    <a:pt x="68" y="185"/>
                  </a:lnTo>
                  <a:lnTo>
                    <a:pt x="77" y="171"/>
                  </a:lnTo>
                  <a:lnTo>
                    <a:pt x="86" y="159"/>
                  </a:lnTo>
                  <a:lnTo>
                    <a:pt x="96" y="147"/>
                  </a:lnTo>
                  <a:lnTo>
                    <a:pt x="107" y="135"/>
                  </a:lnTo>
                  <a:lnTo>
                    <a:pt x="118" y="123"/>
                  </a:lnTo>
                  <a:lnTo>
                    <a:pt x="130" y="112"/>
                  </a:lnTo>
                  <a:lnTo>
                    <a:pt x="142" y="102"/>
                  </a:lnTo>
                  <a:lnTo>
                    <a:pt x="154" y="92"/>
                  </a:lnTo>
                  <a:lnTo>
                    <a:pt x="167" y="81"/>
                  </a:lnTo>
                  <a:lnTo>
                    <a:pt x="180" y="72"/>
                  </a:lnTo>
                  <a:lnTo>
                    <a:pt x="193" y="63"/>
                  </a:lnTo>
                  <a:lnTo>
                    <a:pt x="207" y="55"/>
                  </a:lnTo>
                  <a:lnTo>
                    <a:pt x="222" y="47"/>
                  </a:lnTo>
                  <a:lnTo>
                    <a:pt x="236" y="40"/>
                  </a:lnTo>
                  <a:lnTo>
                    <a:pt x="252" y="34"/>
                  </a:lnTo>
                  <a:lnTo>
                    <a:pt x="267" y="28"/>
                  </a:lnTo>
                  <a:lnTo>
                    <a:pt x="282" y="23"/>
                  </a:lnTo>
                  <a:lnTo>
                    <a:pt x="298" y="18"/>
                  </a:lnTo>
                  <a:lnTo>
                    <a:pt x="314" y="14"/>
                  </a:lnTo>
                  <a:lnTo>
                    <a:pt x="342" y="10"/>
                  </a:lnTo>
                  <a:lnTo>
                    <a:pt x="405" y="8"/>
                  </a:lnTo>
                  <a:lnTo>
                    <a:pt x="466" y="6"/>
                  </a:lnTo>
                  <a:lnTo>
                    <a:pt x="528" y="5"/>
                  </a:lnTo>
                  <a:lnTo>
                    <a:pt x="590" y="4"/>
                  </a:lnTo>
                  <a:lnTo>
                    <a:pt x="652" y="3"/>
                  </a:lnTo>
                  <a:lnTo>
                    <a:pt x="714" y="2"/>
                  </a:lnTo>
                  <a:lnTo>
                    <a:pt x="776" y="1"/>
                  </a:lnTo>
                  <a:lnTo>
                    <a:pt x="838" y="1"/>
                  </a:lnTo>
                  <a:lnTo>
                    <a:pt x="900" y="1"/>
                  </a:lnTo>
                  <a:lnTo>
                    <a:pt x="962" y="1"/>
                  </a:lnTo>
                  <a:lnTo>
                    <a:pt x="1024" y="1"/>
                  </a:lnTo>
                  <a:lnTo>
                    <a:pt x="1086" y="1"/>
                  </a:lnTo>
                  <a:lnTo>
                    <a:pt x="1147" y="1"/>
                  </a:lnTo>
                  <a:lnTo>
                    <a:pt x="1210" y="1"/>
                  </a:lnTo>
                  <a:lnTo>
                    <a:pt x="1271" y="2"/>
                  </a:lnTo>
                  <a:lnTo>
                    <a:pt x="1333" y="2"/>
                  </a:lnTo>
                  <a:lnTo>
                    <a:pt x="1407" y="2"/>
                  </a:lnTo>
                  <a:lnTo>
                    <a:pt x="1482" y="2"/>
                  </a:lnTo>
                  <a:lnTo>
                    <a:pt x="1557" y="3"/>
                  </a:lnTo>
                  <a:lnTo>
                    <a:pt x="1631" y="3"/>
                  </a:lnTo>
                  <a:lnTo>
                    <a:pt x="1706" y="3"/>
                  </a:lnTo>
                  <a:lnTo>
                    <a:pt x="1781" y="3"/>
                  </a:lnTo>
                  <a:lnTo>
                    <a:pt x="1854" y="2"/>
                  </a:lnTo>
                  <a:lnTo>
                    <a:pt x="1929" y="2"/>
                  </a:lnTo>
                  <a:lnTo>
                    <a:pt x="1948" y="0"/>
                  </a:lnTo>
                  <a:lnTo>
                    <a:pt x="1967" y="0"/>
                  </a:lnTo>
                  <a:lnTo>
                    <a:pt x="1986" y="1"/>
                  </a:lnTo>
                  <a:lnTo>
                    <a:pt x="2006" y="2"/>
                  </a:lnTo>
                  <a:lnTo>
                    <a:pt x="2027" y="5"/>
                  </a:lnTo>
                  <a:lnTo>
                    <a:pt x="2047" y="9"/>
                  </a:lnTo>
                  <a:lnTo>
                    <a:pt x="2067" y="14"/>
                  </a:lnTo>
                  <a:lnTo>
                    <a:pt x="2087" y="20"/>
                  </a:lnTo>
                  <a:lnTo>
                    <a:pt x="2107" y="27"/>
                  </a:lnTo>
                  <a:lnTo>
                    <a:pt x="2126" y="35"/>
                  </a:lnTo>
                  <a:lnTo>
                    <a:pt x="2147" y="44"/>
                  </a:lnTo>
                  <a:lnTo>
                    <a:pt x="2166" y="54"/>
                  </a:lnTo>
                  <a:lnTo>
                    <a:pt x="2184" y="65"/>
                  </a:lnTo>
                  <a:lnTo>
                    <a:pt x="2202" y="77"/>
                  </a:lnTo>
                  <a:lnTo>
                    <a:pt x="2220" y="91"/>
                  </a:lnTo>
                  <a:lnTo>
                    <a:pt x="2237" y="105"/>
                  </a:lnTo>
                  <a:lnTo>
                    <a:pt x="2253" y="118"/>
                  </a:lnTo>
                  <a:lnTo>
                    <a:pt x="2267" y="132"/>
                  </a:lnTo>
                  <a:lnTo>
                    <a:pt x="2280" y="147"/>
                  </a:lnTo>
                  <a:lnTo>
                    <a:pt x="2293" y="162"/>
                  </a:lnTo>
                  <a:lnTo>
                    <a:pt x="2304" y="177"/>
                  </a:lnTo>
                  <a:lnTo>
                    <a:pt x="2315" y="194"/>
                  </a:lnTo>
                  <a:lnTo>
                    <a:pt x="2324" y="211"/>
                  </a:lnTo>
                  <a:lnTo>
                    <a:pt x="2333" y="227"/>
                  </a:lnTo>
                  <a:lnTo>
                    <a:pt x="2341" y="245"/>
                  </a:lnTo>
                  <a:lnTo>
                    <a:pt x="2348" y="262"/>
                  </a:lnTo>
                  <a:lnTo>
                    <a:pt x="2354" y="281"/>
                  </a:lnTo>
                  <a:lnTo>
                    <a:pt x="2359" y="299"/>
                  </a:lnTo>
                  <a:lnTo>
                    <a:pt x="2363" y="317"/>
                  </a:lnTo>
                  <a:lnTo>
                    <a:pt x="2368" y="336"/>
                  </a:lnTo>
                  <a:lnTo>
                    <a:pt x="2370" y="355"/>
                  </a:lnTo>
                  <a:lnTo>
                    <a:pt x="2371" y="375"/>
                  </a:lnTo>
                  <a:lnTo>
                    <a:pt x="2373" y="438"/>
                  </a:lnTo>
                  <a:lnTo>
                    <a:pt x="2374" y="501"/>
                  </a:lnTo>
                  <a:lnTo>
                    <a:pt x="2375" y="565"/>
                  </a:lnTo>
                  <a:lnTo>
                    <a:pt x="2375" y="627"/>
                  </a:lnTo>
                  <a:lnTo>
                    <a:pt x="2375" y="691"/>
                  </a:lnTo>
                  <a:lnTo>
                    <a:pt x="2375" y="754"/>
                  </a:lnTo>
                  <a:lnTo>
                    <a:pt x="2374" y="817"/>
                  </a:lnTo>
                  <a:lnTo>
                    <a:pt x="2373" y="881"/>
                  </a:lnTo>
                  <a:lnTo>
                    <a:pt x="2373" y="940"/>
                  </a:lnTo>
                  <a:lnTo>
                    <a:pt x="2373" y="959"/>
                  </a:lnTo>
                  <a:lnTo>
                    <a:pt x="2373" y="978"/>
                  </a:lnTo>
                  <a:lnTo>
                    <a:pt x="2371" y="997"/>
                  </a:lnTo>
                  <a:lnTo>
                    <a:pt x="2368" y="1016"/>
                  </a:lnTo>
                  <a:lnTo>
                    <a:pt x="2363" y="1036"/>
                  </a:lnTo>
                  <a:lnTo>
                    <a:pt x="2358" y="1055"/>
                  </a:lnTo>
                  <a:lnTo>
                    <a:pt x="2351" y="1074"/>
                  </a:lnTo>
                  <a:lnTo>
                    <a:pt x="2344" y="1092"/>
                  </a:lnTo>
                  <a:lnTo>
                    <a:pt x="2336" y="1111"/>
                  </a:lnTo>
                  <a:lnTo>
                    <a:pt x="2327" y="1130"/>
                  </a:lnTo>
                  <a:lnTo>
                    <a:pt x="2316" y="1147"/>
                  </a:lnTo>
                  <a:lnTo>
                    <a:pt x="2305" y="1164"/>
                  </a:lnTo>
                  <a:lnTo>
                    <a:pt x="2292" y="1181"/>
                  </a:lnTo>
                  <a:lnTo>
                    <a:pt x="2279" y="1197"/>
                  </a:lnTo>
                  <a:lnTo>
                    <a:pt x="2264" y="1213"/>
                  </a:lnTo>
                  <a:lnTo>
                    <a:pt x="2249" y="1229"/>
                  </a:lnTo>
                  <a:lnTo>
                    <a:pt x="2232" y="1243"/>
                  </a:lnTo>
                  <a:lnTo>
                    <a:pt x="2215" y="1257"/>
                  </a:lnTo>
                  <a:lnTo>
                    <a:pt x="2197" y="1270"/>
                  </a:lnTo>
                  <a:lnTo>
                    <a:pt x="2178" y="1282"/>
                  </a:lnTo>
                  <a:lnTo>
                    <a:pt x="2160" y="1293"/>
                  </a:lnTo>
                  <a:lnTo>
                    <a:pt x="2140" y="1303"/>
                  </a:lnTo>
                  <a:lnTo>
                    <a:pt x="2120" y="1312"/>
                  </a:lnTo>
                  <a:lnTo>
                    <a:pt x="2099" y="1321"/>
                  </a:lnTo>
                  <a:lnTo>
                    <a:pt x="2079" y="1327"/>
                  </a:lnTo>
                  <a:lnTo>
                    <a:pt x="2058" y="1333"/>
                  </a:lnTo>
                  <a:lnTo>
                    <a:pt x="2037" y="1338"/>
                  </a:lnTo>
                  <a:lnTo>
                    <a:pt x="2016" y="1341"/>
                  </a:lnTo>
                  <a:lnTo>
                    <a:pt x="1994" y="1344"/>
                  </a:lnTo>
                  <a:lnTo>
                    <a:pt x="1973" y="1345"/>
                  </a:lnTo>
                  <a:lnTo>
                    <a:pt x="1951" y="1345"/>
                  </a:lnTo>
                  <a:lnTo>
                    <a:pt x="1930" y="1343"/>
                  </a:lnTo>
                  <a:lnTo>
                    <a:pt x="1906" y="1345"/>
                  </a:lnTo>
                  <a:lnTo>
                    <a:pt x="1883" y="1344"/>
                  </a:lnTo>
                  <a:lnTo>
                    <a:pt x="1863" y="1343"/>
                  </a:lnTo>
                  <a:lnTo>
                    <a:pt x="1845" y="1342"/>
                  </a:lnTo>
                  <a:lnTo>
                    <a:pt x="1843" y="1341"/>
                  </a:lnTo>
                  <a:lnTo>
                    <a:pt x="1828" y="1361"/>
                  </a:lnTo>
                  <a:lnTo>
                    <a:pt x="1813" y="1380"/>
                  </a:lnTo>
                  <a:lnTo>
                    <a:pt x="1796" y="1399"/>
                  </a:lnTo>
                  <a:lnTo>
                    <a:pt x="1780" y="1418"/>
                  </a:lnTo>
                  <a:lnTo>
                    <a:pt x="1762" y="1436"/>
                  </a:lnTo>
                  <a:lnTo>
                    <a:pt x="1745" y="1453"/>
                  </a:lnTo>
                  <a:lnTo>
                    <a:pt x="1728" y="1469"/>
                  </a:lnTo>
                  <a:lnTo>
                    <a:pt x="1710" y="1485"/>
                  </a:lnTo>
                  <a:lnTo>
                    <a:pt x="1692" y="1499"/>
                  </a:lnTo>
                  <a:lnTo>
                    <a:pt x="1673" y="1515"/>
                  </a:lnTo>
                  <a:lnTo>
                    <a:pt x="1654" y="1529"/>
                  </a:lnTo>
                  <a:lnTo>
                    <a:pt x="1634" y="1542"/>
                  </a:lnTo>
                  <a:lnTo>
                    <a:pt x="1615" y="1554"/>
                  </a:lnTo>
                  <a:lnTo>
                    <a:pt x="1595" y="1566"/>
                  </a:lnTo>
                  <a:lnTo>
                    <a:pt x="1576" y="1577"/>
                  </a:lnTo>
                  <a:lnTo>
                    <a:pt x="1556" y="1587"/>
                  </a:lnTo>
                  <a:lnTo>
                    <a:pt x="1534" y="1597"/>
                  </a:lnTo>
                  <a:lnTo>
                    <a:pt x="1514" y="1607"/>
                  </a:lnTo>
                  <a:lnTo>
                    <a:pt x="1493" y="1615"/>
                  </a:lnTo>
                  <a:lnTo>
                    <a:pt x="1472" y="1623"/>
                  </a:lnTo>
                  <a:lnTo>
                    <a:pt x="1451" y="1630"/>
                  </a:lnTo>
                  <a:lnTo>
                    <a:pt x="1430" y="1636"/>
                  </a:lnTo>
                  <a:lnTo>
                    <a:pt x="1408" y="1641"/>
                  </a:lnTo>
                  <a:lnTo>
                    <a:pt x="1386" y="1646"/>
                  </a:lnTo>
                  <a:lnTo>
                    <a:pt x="1365" y="1650"/>
                  </a:lnTo>
                  <a:lnTo>
                    <a:pt x="1343" y="1653"/>
                  </a:lnTo>
                  <a:lnTo>
                    <a:pt x="1322" y="1656"/>
                  </a:lnTo>
                  <a:lnTo>
                    <a:pt x="1299" y="1658"/>
                  </a:lnTo>
                  <a:lnTo>
                    <a:pt x="1277" y="1659"/>
                  </a:lnTo>
                  <a:lnTo>
                    <a:pt x="1255" y="1659"/>
                  </a:lnTo>
                  <a:lnTo>
                    <a:pt x="1233" y="1658"/>
                  </a:lnTo>
                  <a:lnTo>
                    <a:pt x="1212" y="1657"/>
                  </a:lnTo>
                  <a:lnTo>
                    <a:pt x="1190" y="1660"/>
                  </a:lnTo>
                  <a:lnTo>
                    <a:pt x="1167" y="1662"/>
                  </a:lnTo>
                  <a:lnTo>
                    <a:pt x="1145" y="1663"/>
                  </a:lnTo>
                  <a:lnTo>
                    <a:pt x="1124" y="166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0" name="Freeform 158">
              <a:extLst>
                <a:ext uri="{FF2B5EF4-FFF2-40B4-BE49-F238E27FC236}">
                  <a16:creationId xmlns:a16="http://schemas.microsoft.com/office/drawing/2014/main" id="{94BBA2EF-4019-41B1-9A73-9452F88A2D6C}"/>
                </a:ext>
              </a:extLst>
            </p:cNvPr>
            <p:cNvSpPr>
              <a:spLocks/>
            </p:cNvSpPr>
            <p:nvPr/>
          </p:nvSpPr>
          <p:spPr bwMode="auto">
            <a:xfrm>
              <a:off x="675202" y="2235366"/>
              <a:ext cx="71438" cy="73025"/>
            </a:xfrm>
            <a:custGeom>
              <a:avLst/>
              <a:gdLst>
                <a:gd name="T0" fmla="*/ 137 w 1505"/>
                <a:gd name="T1" fmla="*/ 1507 h 1508"/>
                <a:gd name="T2" fmla="*/ 109 w 1505"/>
                <a:gd name="T3" fmla="*/ 1502 h 1508"/>
                <a:gd name="T4" fmla="*/ 81 w 1505"/>
                <a:gd name="T5" fmla="*/ 1491 h 1508"/>
                <a:gd name="T6" fmla="*/ 56 w 1505"/>
                <a:gd name="T7" fmla="*/ 1474 h 1508"/>
                <a:gd name="T8" fmla="*/ 34 w 1505"/>
                <a:gd name="T9" fmla="*/ 1452 h 1508"/>
                <a:gd name="T10" fmla="*/ 17 w 1505"/>
                <a:gd name="T11" fmla="*/ 1426 h 1508"/>
                <a:gd name="T12" fmla="*/ 6 w 1505"/>
                <a:gd name="T13" fmla="*/ 1399 h 1508"/>
                <a:gd name="T14" fmla="*/ 0 w 1505"/>
                <a:gd name="T15" fmla="*/ 1370 h 1508"/>
                <a:gd name="T16" fmla="*/ 0 w 1505"/>
                <a:gd name="T17" fmla="*/ 1341 h 1508"/>
                <a:gd name="T18" fmla="*/ 6 w 1505"/>
                <a:gd name="T19" fmla="*/ 1312 h 1508"/>
                <a:gd name="T20" fmla="*/ 17 w 1505"/>
                <a:gd name="T21" fmla="*/ 1284 h 1508"/>
                <a:gd name="T22" fmla="*/ 34 w 1505"/>
                <a:gd name="T23" fmla="*/ 1259 h 1508"/>
                <a:gd name="T24" fmla="*/ 1244 w 1505"/>
                <a:gd name="T25" fmla="*/ 45 h 1508"/>
                <a:gd name="T26" fmla="*/ 1268 w 1505"/>
                <a:gd name="T27" fmla="*/ 26 h 1508"/>
                <a:gd name="T28" fmla="*/ 1294 w 1505"/>
                <a:gd name="T29" fmla="*/ 12 h 1508"/>
                <a:gd name="T30" fmla="*/ 1322 w 1505"/>
                <a:gd name="T31" fmla="*/ 2 h 1508"/>
                <a:gd name="T32" fmla="*/ 1352 w 1505"/>
                <a:gd name="T33" fmla="*/ 0 h 1508"/>
                <a:gd name="T34" fmla="*/ 1381 w 1505"/>
                <a:gd name="T35" fmla="*/ 2 h 1508"/>
                <a:gd name="T36" fmla="*/ 1409 w 1505"/>
                <a:gd name="T37" fmla="*/ 12 h 1508"/>
                <a:gd name="T38" fmla="*/ 1436 w 1505"/>
                <a:gd name="T39" fmla="*/ 26 h 1508"/>
                <a:gd name="T40" fmla="*/ 1461 w 1505"/>
                <a:gd name="T41" fmla="*/ 45 h 1508"/>
                <a:gd name="T42" fmla="*/ 1480 w 1505"/>
                <a:gd name="T43" fmla="*/ 69 h 1508"/>
                <a:gd name="T44" fmla="*/ 1494 w 1505"/>
                <a:gd name="T45" fmla="*/ 95 h 1508"/>
                <a:gd name="T46" fmla="*/ 1502 w 1505"/>
                <a:gd name="T47" fmla="*/ 124 h 1508"/>
                <a:gd name="T48" fmla="*/ 1505 w 1505"/>
                <a:gd name="T49" fmla="*/ 153 h 1508"/>
                <a:gd name="T50" fmla="*/ 1502 w 1505"/>
                <a:gd name="T51" fmla="*/ 182 h 1508"/>
                <a:gd name="T52" fmla="*/ 1494 w 1505"/>
                <a:gd name="T53" fmla="*/ 211 h 1508"/>
                <a:gd name="T54" fmla="*/ 1480 w 1505"/>
                <a:gd name="T55" fmla="*/ 237 h 1508"/>
                <a:gd name="T56" fmla="*/ 1461 w 1505"/>
                <a:gd name="T57" fmla="*/ 261 h 1508"/>
                <a:gd name="T58" fmla="*/ 248 w 1505"/>
                <a:gd name="T59" fmla="*/ 1474 h 1508"/>
                <a:gd name="T60" fmla="*/ 223 w 1505"/>
                <a:gd name="T61" fmla="*/ 1491 h 1508"/>
                <a:gd name="T62" fmla="*/ 196 w 1505"/>
                <a:gd name="T63" fmla="*/ 1502 h 1508"/>
                <a:gd name="T64" fmla="*/ 167 w 1505"/>
                <a:gd name="T65" fmla="*/ 1507 h 1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05" h="1508">
                  <a:moveTo>
                    <a:pt x="153" y="1508"/>
                  </a:moveTo>
                  <a:lnTo>
                    <a:pt x="137" y="1507"/>
                  </a:lnTo>
                  <a:lnTo>
                    <a:pt x="123" y="1505"/>
                  </a:lnTo>
                  <a:lnTo>
                    <a:pt x="109" y="1502"/>
                  </a:lnTo>
                  <a:lnTo>
                    <a:pt x="95" y="1497"/>
                  </a:lnTo>
                  <a:lnTo>
                    <a:pt x="81" y="1491"/>
                  </a:lnTo>
                  <a:lnTo>
                    <a:pt x="68" y="1483"/>
                  </a:lnTo>
                  <a:lnTo>
                    <a:pt x="56" y="1474"/>
                  </a:lnTo>
                  <a:lnTo>
                    <a:pt x="45" y="1463"/>
                  </a:lnTo>
                  <a:lnTo>
                    <a:pt x="34" y="1452"/>
                  </a:lnTo>
                  <a:lnTo>
                    <a:pt x="24" y="1440"/>
                  </a:lnTo>
                  <a:lnTo>
                    <a:pt x="17" y="1426"/>
                  </a:lnTo>
                  <a:lnTo>
                    <a:pt x="11" y="1413"/>
                  </a:lnTo>
                  <a:lnTo>
                    <a:pt x="6" y="1399"/>
                  </a:lnTo>
                  <a:lnTo>
                    <a:pt x="3" y="1384"/>
                  </a:lnTo>
                  <a:lnTo>
                    <a:pt x="0" y="1370"/>
                  </a:lnTo>
                  <a:lnTo>
                    <a:pt x="0" y="1356"/>
                  </a:lnTo>
                  <a:lnTo>
                    <a:pt x="0" y="1341"/>
                  </a:lnTo>
                  <a:lnTo>
                    <a:pt x="2" y="1326"/>
                  </a:lnTo>
                  <a:lnTo>
                    <a:pt x="6" y="1312"/>
                  </a:lnTo>
                  <a:lnTo>
                    <a:pt x="11" y="1298"/>
                  </a:lnTo>
                  <a:lnTo>
                    <a:pt x="17" y="1284"/>
                  </a:lnTo>
                  <a:lnTo>
                    <a:pt x="24" y="1271"/>
                  </a:lnTo>
                  <a:lnTo>
                    <a:pt x="34" y="1259"/>
                  </a:lnTo>
                  <a:lnTo>
                    <a:pt x="45" y="1247"/>
                  </a:lnTo>
                  <a:lnTo>
                    <a:pt x="1244" y="45"/>
                  </a:lnTo>
                  <a:lnTo>
                    <a:pt x="1256" y="35"/>
                  </a:lnTo>
                  <a:lnTo>
                    <a:pt x="1268" y="26"/>
                  </a:lnTo>
                  <a:lnTo>
                    <a:pt x="1281" y="18"/>
                  </a:lnTo>
                  <a:lnTo>
                    <a:pt x="1294" y="12"/>
                  </a:lnTo>
                  <a:lnTo>
                    <a:pt x="1308" y="6"/>
                  </a:lnTo>
                  <a:lnTo>
                    <a:pt x="1322" y="2"/>
                  </a:lnTo>
                  <a:lnTo>
                    <a:pt x="1338" y="0"/>
                  </a:lnTo>
                  <a:lnTo>
                    <a:pt x="1352" y="0"/>
                  </a:lnTo>
                  <a:lnTo>
                    <a:pt x="1367" y="0"/>
                  </a:lnTo>
                  <a:lnTo>
                    <a:pt x="1381" y="2"/>
                  </a:lnTo>
                  <a:lnTo>
                    <a:pt x="1395" y="6"/>
                  </a:lnTo>
                  <a:lnTo>
                    <a:pt x="1409" y="12"/>
                  </a:lnTo>
                  <a:lnTo>
                    <a:pt x="1423" y="18"/>
                  </a:lnTo>
                  <a:lnTo>
                    <a:pt x="1436" y="26"/>
                  </a:lnTo>
                  <a:lnTo>
                    <a:pt x="1449" y="35"/>
                  </a:lnTo>
                  <a:lnTo>
                    <a:pt x="1461" y="45"/>
                  </a:lnTo>
                  <a:lnTo>
                    <a:pt x="1471" y="57"/>
                  </a:lnTo>
                  <a:lnTo>
                    <a:pt x="1480" y="69"/>
                  </a:lnTo>
                  <a:lnTo>
                    <a:pt x="1487" y="82"/>
                  </a:lnTo>
                  <a:lnTo>
                    <a:pt x="1494" y="95"/>
                  </a:lnTo>
                  <a:lnTo>
                    <a:pt x="1498" y="110"/>
                  </a:lnTo>
                  <a:lnTo>
                    <a:pt x="1502" y="124"/>
                  </a:lnTo>
                  <a:lnTo>
                    <a:pt x="1504" y="138"/>
                  </a:lnTo>
                  <a:lnTo>
                    <a:pt x="1505" y="153"/>
                  </a:lnTo>
                  <a:lnTo>
                    <a:pt x="1504" y="167"/>
                  </a:lnTo>
                  <a:lnTo>
                    <a:pt x="1502" y="182"/>
                  </a:lnTo>
                  <a:lnTo>
                    <a:pt x="1498" y="196"/>
                  </a:lnTo>
                  <a:lnTo>
                    <a:pt x="1494" y="211"/>
                  </a:lnTo>
                  <a:lnTo>
                    <a:pt x="1488" y="224"/>
                  </a:lnTo>
                  <a:lnTo>
                    <a:pt x="1480" y="237"/>
                  </a:lnTo>
                  <a:lnTo>
                    <a:pt x="1471" y="249"/>
                  </a:lnTo>
                  <a:lnTo>
                    <a:pt x="1461" y="261"/>
                  </a:lnTo>
                  <a:lnTo>
                    <a:pt x="260" y="1463"/>
                  </a:lnTo>
                  <a:lnTo>
                    <a:pt x="248" y="1474"/>
                  </a:lnTo>
                  <a:lnTo>
                    <a:pt x="236" y="1483"/>
                  </a:lnTo>
                  <a:lnTo>
                    <a:pt x="223" y="1491"/>
                  </a:lnTo>
                  <a:lnTo>
                    <a:pt x="210" y="1497"/>
                  </a:lnTo>
                  <a:lnTo>
                    <a:pt x="196" y="1502"/>
                  </a:lnTo>
                  <a:lnTo>
                    <a:pt x="182" y="1505"/>
                  </a:lnTo>
                  <a:lnTo>
                    <a:pt x="167" y="1507"/>
                  </a:lnTo>
                  <a:lnTo>
                    <a:pt x="153" y="1508"/>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1" name="Freeform 159">
              <a:extLst>
                <a:ext uri="{FF2B5EF4-FFF2-40B4-BE49-F238E27FC236}">
                  <a16:creationId xmlns:a16="http://schemas.microsoft.com/office/drawing/2014/main" id="{611D1CAF-CF18-4C71-BDC1-98FF98180C77}"/>
                </a:ext>
              </a:extLst>
            </p:cNvPr>
            <p:cNvSpPr>
              <a:spLocks/>
            </p:cNvSpPr>
            <p:nvPr/>
          </p:nvSpPr>
          <p:spPr bwMode="auto">
            <a:xfrm>
              <a:off x="708540" y="2386179"/>
              <a:ext cx="100013" cy="15875"/>
            </a:xfrm>
            <a:custGeom>
              <a:avLst/>
              <a:gdLst>
                <a:gd name="T0" fmla="*/ 152 w 2096"/>
                <a:gd name="T1" fmla="*/ 306 h 306"/>
                <a:gd name="T2" fmla="*/ 122 w 2096"/>
                <a:gd name="T3" fmla="*/ 303 h 306"/>
                <a:gd name="T4" fmla="*/ 93 w 2096"/>
                <a:gd name="T5" fmla="*/ 293 h 306"/>
                <a:gd name="T6" fmla="*/ 68 w 2096"/>
                <a:gd name="T7" fmla="*/ 279 h 306"/>
                <a:gd name="T8" fmla="*/ 45 w 2096"/>
                <a:gd name="T9" fmla="*/ 261 h 306"/>
                <a:gd name="T10" fmla="*/ 26 w 2096"/>
                <a:gd name="T11" fmla="*/ 239 h 306"/>
                <a:gd name="T12" fmla="*/ 12 w 2096"/>
                <a:gd name="T13" fmla="*/ 213 h 306"/>
                <a:gd name="T14" fmla="*/ 3 w 2096"/>
                <a:gd name="T15" fmla="*/ 184 h 306"/>
                <a:gd name="T16" fmla="*/ 0 w 2096"/>
                <a:gd name="T17" fmla="*/ 153 h 306"/>
                <a:gd name="T18" fmla="*/ 3 w 2096"/>
                <a:gd name="T19" fmla="*/ 123 h 306"/>
                <a:gd name="T20" fmla="*/ 12 w 2096"/>
                <a:gd name="T21" fmla="*/ 93 h 306"/>
                <a:gd name="T22" fmla="*/ 26 w 2096"/>
                <a:gd name="T23" fmla="*/ 68 h 306"/>
                <a:gd name="T24" fmla="*/ 45 w 2096"/>
                <a:gd name="T25" fmla="*/ 45 h 306"/>
                <a:gd name="T26" fmla="*/ 68 w 2096"/>
                <a:gd name="T27" fmla="*/ 27 h 306"/>
                <a:gd name="T28" fmla="*/ 93 w 2096"/>
                <a:gd name="T29" fmla="*/ 12 h 306"/>
                <a:gd name="T30" fmla="*/ 122 w 2096"/>
                <a:gd name="T31" fmla="*/ 3 h 306"/>
                <a:gd name="T32" fmla="*/ 152 w 2096"/>
                <a:gd name="T33" fmla="*/ 0 h 306"/>
                <a:gd name="T34" fmla="*/ 1959 w 2096"/>
                <a:gd name="T35" fmla="*/ 1 h 306"/>
                <a:gd name="T36" fmla="*/ 1989 w 2096"/>
                <a:gd name="T37" fmla="*/ 7 h 306"/>
                <a:gd name="T38" fmla="*/ 2016 w 2096"/>
                <a:gd name="T39" fmla="*/ 19 h 306"/>
                <a:gd name="T40" fmla="*/ 2040 w 2096"/>
                <a:gd name="T41" fmla="*/ 36 h 306"/>
                <a:gd name="T42" fmla="*/ 2062 w 2096"/>
                <a:gd name="T43" fmla="*/ 56 h 306"/>
                <a:gd name="T44" fmla="*/ 2078 w 2096"/>
                <a:gd name="T45" fmla="*/ 80 h 306"/>
                <a:gd name="T46" fmla="*/ 2089 w 2096"/>
                <a:gd name="T47" fmla="*/ 107 h 306"/>
                <a:gd name="T48" fmla="*/ 2095 w 2096"/>
                <a:gd name="T49" fmla="*/ 138 h 306"/>
                <a:gd name="T50" fmla="*/ 2095 w 2096"/>
                <a:gd name="T51" fmla="*/ 169 h 306"/>
                <a:gd name="T52" fmla="*/ 2089 w 2096"/>
                <a:gd name="T53" fmla="*/ 198 h 306"/>
                <a:gd name="T54" fmla="*/ 2078 w 2096"/>
                <a:gd name="T55" fmla="*/ 226 h 306"/>
                <a:gd name="T56" fmla="*/ 2062 w 2096"/>
                <a:gd name="T57" fmla="*/ 250 h 306"/>
                <a:gd name="T58" fmla="*/ 2040 w 2096"/>
                <a:gd name="T59" fmla="*/ 271 h 306"/>
                <a:gd name="T60" fmla="*/ 2016 w 2096"/>
                <a:gd name="T61" fmla="*/ 287 h 306"/>
                <a:gd name="T62" fmla="*/ 1989 w 2096"/>
                <a:gd name="T63" fmla="*/ 298 h 306"/>
                <a:gd name="T64" fmla="*/ 1959 w 2096"/>
                <a:gd name="T65" fmla="*/ 30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6" h="306">
                  <a:moveTo>
                    <a:pt x="1943" y="306"/>
                  </a:moveTo>
                  <a:lnTo>
                    <a:pt x="152" y="306"/>
                  </a:lnTo>
                  <a:lnTo>
                    <a:pt x="137" y="305"/>
                  </a:lnTo>
                  <a:lnTo>
                    <a:pt x="122" y="303"/>
                  </a:lnTo>
                  <a:lnTo>
                    <a:pt x="107" y="298"/>
                  </a:lnTo>
                  <a:lnTo>
                    <a:pt x="93" y="293"/>
                  </a:lnTo>
                  <a:lnTo>
                    <a:pt x="80" y="287"/>
                  </a:lnTo>
                  <a:lnTo>
                    <a:pt x="68" y="279"/>
                  </a:lnTo>
                  <a:lnTo>
                    <a:pt x="56" y="271"/>
                  </a:lnTo>
                  <a:lnTo>
                    <a:pt x="45" y="261"/>
                  </a:lnTo>
                  <a:lnTo>
                    <a:pt x="35" y="250"/>
                  </a:lnTo>
                  <a:lnTo>
                    <a:pt x="26" y="239"/>
                  </a:lnTo>
                  <a:lnTo>
                    <a:pt x="18" y="226"/>
                  </a:lnTo>
                  <a:lnTo>
                    <a:pt x="12" y="213"/>
                  </a:lnTo>
                  <a:lnTo>
                    <a:pt x="7" y="198"/>
                  </a:lnTo>
                  <a:lnTo>
                    <a:pt x="3" y="184"/>
                  </a:lnTo>
                  <a:lnTo>
                    <a:pt x="1" y="169"/>
                  </a:lnTo>
                  <a:lnTo>
                    <a:pt x="0" y="153"/>
                  </a:lnTo>
                  <a:lnTo>
                    <a:pt x="1" y="138"/>
                  </a:lnTo>
                  <a:lnTo>
                    <a:pt x="3" y="123"/>
                  </a:lnTo>
                  <a:lnTo>
                    <a:pt x="7" y="107"/>
                  </a:lnTo>
                  <a:lnTo>
                    <a:pt x="12" y="93"/>
                  </a:lnTo>
                  <a:lnTo>
                    <a:pt x="18" y="80"/>
                  </a:lnTo>
                  <a:lnTo>
                    <a:pt x="26" y="68"/>
                  </a:lnTo>
                  <a:lnTo>
                    <a:pt x="35" y="56"/>
                  </a:lnTo>
                  <a:lnTo>
                    <a:pt x="45" y="45"/>
                  </a:lnTo>
                  <a:lnTo>
                    <a:pt x="56" y="36"/>
                  </a:lnTo>
                  <a:lnTo>
                    <a:pt x="68" y="27"/>
                  </a:lnTo>
                  <a:lnTo>
                    <a:pt x="80" y="19"/>
                  </a:lnTo>
                  <a:lnTo>
                    <a:pt x="93" y="12"/>
                  </a:lnTo>
                  <a:lnTo>
                    <a:pt x="107" y="7"/>
                  </a:lnTo>
                  <a:lnTo>
                    <a:pt x="122" y="3"/>
                  </a:lnTo>
                  <a:lnTo>
                    <a:pt x="137" y="1"/>
                  </a:lnTo>
                  <a:lnTo>
                    <a:pt x="152" y="0"/>
                  </a:lnTo>
                  <a:lnTo>
                    <a:pt x="1943" y="0"/>
                  </a:lnTo>
                  <a:lnTo>
                    <a:pt x="1959" y="1"/>
                  </a:lnTo>
                  <a:lnTo>
                    <a:pt x="1974" y="3"/>
                  </a:lnTo>
                  <a:lnTo>
                    <a:pt x="1989" y="7"/>
                  </a:lnTo>
                  <a:lnTo>
                    <a:pt x="2002" y="12"/>
                  </a:lnTo>
                  <a:lnTo>
                    <a:pt x="2016" y="19"/>
                  </a:lnTo>
                  <a:lnTo>
                    <a:pt x="2028" y="27"/>
                  </a:lnTo>
                  <a:lnTo>
                    <a:pt x="2040" y="36"/>
                  </a:lnTo>
                  <a:lnTo>
                    <a:pt x="2052" y="45"/>
                  </a:lnTo>
                  <a:lnTo>
                    <a:pt x="2062" y="56"/>
                  </a:lnTo>
                  <a:lnTo>
                    <a:pt x="2070" y="68"/>
                  </a:lnTo>
                  <a:lnTo>
                    <a:pt x="2078" y="80"/>
                  </a:lnTo>
                  <a:lnTo>
                    <a:pt x="2084" y="93"/>
                  </a:lnTo>
                  <a:lnTo>
                    <a:pt x="2089" y="107"/>
                  </a:lnTo>
                  <a:lnTo>
                    <a:pt x="2093" y="123"/>
                  </a:lnTo>
                  <a:lnTo>
                    <a:pt x="2095" y="138"/>
                  </a:lnTo>
                  <a:lnTo>
                    <a:pt x="2096" y="153"/>
                  </a:lnTo>
                  <a:lnTo>
                    <a:pt x="2095" y="169"/>
                  </a:lnTo>
                  <a:lnTo>
                    <a:pt x="2093" y="184"/>
                  </a:lnTo>
                  <a:lnTo>
                    <a:pt x="2089" y="198"/>
                  </a:lnTo>
                  <a:lnTo>
                    <a:pt x="2084" y="213"/>
                  </a:lnTo>
                  <a:lnTo>
                    <a:pt x="2078" y="226"/>
                  </a:lnTo>
                  <a:lnTo>
                    <a:pt x="2070" y="239"/>
                  </a:lnTo>
                  <a:lnTo>
                    <a:pt x="2062" y="250"/>
                  </a:lnTo>
                  <a:lnTo>
                    <a:pt x="2052" y="261"/>
                  </a:lnTo>
                  <a:lnTo>
                    <a:pt x="2040" y="271"/>
                  </a:lnTo>
                  <a:lnTo>
                    <a:pt x="2028" y="279"/>
                  </a:lnTo>
                  <a:lnTo>
                    <a:pt x="2016" y="287"/>
                  </a:lnTo>
                  <a:lnTo>
                    <a:pt x="2002" y="293"/>
                  </a:lnTo>
                  <a:lnTo>
                    <a:pt x="1989" y="298"/>
                  </a:lnTo>
                  <a:lnTo>
                    <a:pt x="1974" y="303"/>
                  </a:lnTo>
                  <a:lnTo>
                    <a:pt x="1959" y="305"/>
                  </a:lnTo>
                  <a:lnTo>
                    <a:pt x="1943" y="30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2" name="Freeform 160">
              <a:extLst>
                <a:ext uri="{FF2B5EF4-FFF2-40B4-BE49-F238E27FC236}">
                  <a16:creationId xmlns:a16="http://schemas.microsoft.com/office/drawing/2014/main" id="{4BC1E475-1589-4CB5-B82C-DB5D37A55A1C}"/>
                </a:ext>
              </a:extLst>
            </p:cNvPr>
            <p:cNvSpPr>
              <a:spLocks/>
            </p:cNvSpPr>
            <p:nvPr/>
          </p:nvSpPr>
          <p:spPr bwMode="auto">
            <a:xfrm>
              <a:off x="672027" y="2481430"/>
              <a:ext cx="73026" cy="73025"/>
            </a:xfrm>
            <a:custGeom>
              <a:avLst/>
              <a:gdLst>
                <a:gd name="T0" fmla="*/ 1352 w 1520"/>
                <a:gd name="T1" fmla="*/ 1523 h 1523"/>
                <a:gd name="T2" fmla="*/ 1324 w 1520"/>
                <a:gd name="T3" fmla="*/ 1517 h 1523"/>
                <a:gd name="T4" fmla="*/ 1297 w 1520"/>
                <a:gd name="T5" fmla="*/ 1506 h 1523"/>
                <a:gd name="T6" fmla="*/ 1272 w 1520"/>
                <a:gd name="T7" fmla="*/ 1490 h 1523"/>
                <a:gd name="T8" fmla="*/ 44 w 1520"/>
                <a:gd name="T9" fmla="*/ 261 h 1523"/>
                <a:gd name="T10" fmla="*/ 24 w 1520"/>
                <a:gd name="T11" fmla="*/ 237 h 1523"/>
                <a:gd name="T12" fmla="*/ 11 w 1520"/>
                <a:gd name="T13" fmla="*/ 210 h 1523"/>
                <a:gd name="T14" fmla="*/ 3 w 1520"/>
                <a:gd name="T15" fmla="*/ 182 h 1523"/>
                <a:gd name="T16" fmla="*/ 0 w 1520"/>
                <a:gd name="T17" fmla="*/ 153 h 1523"/>
                <a:gd name="T18" fmla="*/ 3 w 1520"/>
                <a:gd name="T19" fmla="*/ 124 h 1523"/>
                <a:gd name="T20" fmla="*/ 11 w 1520"/>
                <a:gd name="T21" fmla="*/ 95 h 1523"/>
                <a:gd name="T22" fmla="*/ 24 w 1520"/>
                <a:gd name="T23" fmla="*/ 69 h 1523"/>
                <a:gd name="T24" fmla="*/ 43 w 1520"/>
                <a:gd name="T25" fmla="*/ 45 h 1523"/>
                <a:gd name="T26" fmla="*/ 67 w 1520"/>
                <a:gd name="T27" fmla="*/ 25 h 1523"/>
                <a:gd name="T28" fmla="*/ 95 w 1520"/>
                <a:gd name="T29" fmla="*/ 11 h 1523"/>
                <a:gd name="T30" fmla="*/ 123 w 1520"/>
                <a:gd name="T31" fmla="*/ 3 h 1523"/>
                <a:gd name="T32" fmla="*/ 152 w 1520"/>
                <a:gd name="T33" fmla="*/ 0 h 1523"/>
                <a:gd name="T34" fmla="*/ 180 w 1520"/>
                <a:gd name="T35" fmla="*/ 3 h 1523"/>
                <a:gd name="T36" fmla="*/ 210 w 1520"/>
                <a:gd name="T37" fmla="*/ 11 h 1523"/>
                <a:gd name="T38" fmla="*/ 236 w 1520"/>
                <a:gd name="T39" fmla="*/ 25 h 1523"/>
                <a:gd name="T40" fmla="*/ 260 w 1520"/>
                <a:gd name="T41" fmla="*/ 45 h 1523"/>
                <a:gd name="T42" fmla="*/ 1485 w 1520"/>
                <a:gd name="T43" fmla="*/ 1275 h 1523"/>
                <a:gd name="T44" fmla="*/ 1503 w 1520"/>
                <a:gd name="T45" fmla="*/ 1300 h 1523"/>
                <a:gd name="T46" fmla="*/ 1514 w 1520"/>
                <a:gd name="T47" fmla="*/ 1327 h 1523"/>
                <a:gd name="T48" fmla="*/ 1519 w 1520"/>
                <a:gd name="T49" fmla="*/ 1356 h 1523"/>
                <a:gd name="T50" fmla="*/ 1519 w 1520"/>
                <a:gd name="T51" fmla="*/ 1386 h 1523"/>
                <a:gd name="T52" fmla="*/ 1514 w 1520"/>
                <a:gd name="T53" fmla="*/ 1415 h 1523"/>
                <a:gd name="T54" fmla="*/ 1503 w 1520"/>
                <a:gd name="T55" fmla="*/ 1442 h 1523"/>
                <a:gd name="T56" fmla="*/ 1485 w 1520"/>
                <a:gd name="T57" fmla="*/ 1468 h 1523"/>
                <a:gd name="T58" fmla="*/ 1463 w 1520"/>
                <a:gd name="T59" fmla="*/ 1490 h 1523"/>
                <a:gd name="T60" fmla="*/ 1438 w 1520"/>
                <a:gd name="T61" fmla="*/ 1506 h 1523"/>
                <a:gd name="T62" fmla="*/ 1411 w 1520"/>
                <a:gd name="T63" fmla="*/ 1517 h 1523"/>
                <a:gd name="T64" fmla="*/ 1382 w 1520"/>
                <a:gd name="T65" fmla="*/ 1523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20" h="1523">
                  <a:moveTo>
                    <a:pt x="1367" y="1523"/>
                  </a:moveTo>
                  <a:lnTo>
                    <a:pt x="1352" y="1523"/>
                  </a:lnTo>
                  <a:lnTo>
                    <a:pt x="1338" y="1521"/>
                  </a:lnTo>
                  <a:lnTo>
                    <a:pt x="1324" y="1517"/>
                  </a:lnTo>
                  <a:lnTo>
                    <a:pt x="1310" y="1512"/>
                  </a:lnTo>
                  <a:lnTo>
                    <a:pt x="1297" y="1506"/>
                  </a:lnTo>
                  <a:lnTo>
                    <a:pt x="1284" y="1499"/>
                  </a:lnTo>
                  <a:lnTo>
                    <a:pt x="1272" y="1490"/>
                  </a:lnTo>
                  <a:lnTo>
                    <a:pt x="1260" y="1480"/>
                  </a:lnTo>
                  <a:lnTo>
                    <a:pt x="44" y="261"/>
                  </a:lnTo>
                  <a:lnTo>
                    <a:pt x="33" y="250"/>
                  </a:lnTo>
                  <a:lnTo>
                    <a:pt x="24" y="237"/>
                  </a:lnTo>
                  <a:lnTo>
                    <a:pt x="17" y="225"/>
                  </a:lnTo>
                  <a:lnTo>
                    <a:pt x="11" y="210"/>
                  </a:lnTo>
                  <a:lnTo>
                    <a:pt x="6" y="196"/>
                  </a:lnTo>
                  <a:lnTo>
                    <a:pt x="3" y="182"/>
                  </a:lnTo>
                  <a:lnTo>
                    <a:pt x="1" y="168"/>
                  </a:lnTo>
                  <a:lnTo>
                    <a:pt x="0" y="153"/>
                  </a:lnTo>
                  <a:lnTo>
                    <a:pt x="1" y="139"/>
                  </a:lnTo>
                  <a:lnTo>
                    <a:pt x="3" y="124"/>
                  </a:lnTo>
                  <a:lnTo>
                    <a:pt x="6" y="109"/>
                  </a:lnTo>
                  <a:lnTo>
                    <a:pt x="11" y="95"/>
                  </a:lnTo>
                  <a:lnTo>
                    <a:pt x="17" y="82"/>
                  </a:lnTo>
                  <a:lnTo>
                    <a:pt x="24" y="69"/>
                  </a:lnTo>
                  <a:lnTo>
                    <a:pt x="33" y="57"/>
                  </a:lnTo>
                  <a:lnTo>
                    <a:pt x="43" y="45"/>
                  </a:lnTo>
                  <a:lnTo>
                    <a:pt x="55" y="35"/>
                  </a:lnTo>
                  <a:lnTo>
                    <a:pt x="67" y="25"/>
                  </a:lnTo>
                  <a:lnTo>
                    <a:pt x="81" y="17"/>
                  </a:lnTo>
                  <a:lnTo>
                    <a:pt x="95" y="11"/>
                  </a:lnTo>
                  <a:lnTo>
                    <a:pt x="108" y="6"/>
                  </a:lnTo>
                  <a:lnTo>
                    <a:pt x="123" y="3"/>
                  </a:lnTo>
                  <a:lnTo>
                    <a:pt x="137" y="1"/>
                  </a:lnTo>
                  <a:lnTo>
                    <a:pt x="152" y="0"/>
                  </a:lnTo>
                  <a:lnTo>
                    <a:pt x="166" y="1"/>
                  </a:lnTo>
                  <a:lnTo>
                    <a:pt x="180" y="3"/>
                  </a:lnTo>
                  <a:lnTo>
                    <a:pt x="195" y="6"/>
                  </a:lnTo>
                  <a:lnTo>
                    <a:pt x="210" y="11"/>
                  </a:lnTo>
                  <a:lnTo>
                    <a:pt x="223" y="17"/>
                  </a:lnTo>
                  <a:lnTo>
                    <a:pt x="236" y="25"/>
                  </a:lnTo>
                  <a:lnTo>
                    <a:pt x="248" y="35"/>
                  </a:lnTo>
                  <a:lnTo>
                    <a:pt x="260" y="45"/>
                  </a:lnTo>
                  <a:lnTo>
                    <a:pt x="1475" y="1263"/>
                  </a:lnTo>
                  <a:lnTo>
                    <a:pt x="1485" y="1275"/>
                  </a:lnTo>
                  <a:lnTo>
                    <a:pt x="1495" y="1287"/>
                  </a:lnTo>
                  <a:lnTo>
                    <a:pt x="1503" y="1300"/>
                  </a:lnTo>
                  <a:lnTo>
                    <a:pt x="1509" y="1314"/>
                  </a:lnTo>
                  <a:lnTo>
                    <a:pt x="1514" y="1327"/>
                  </a:lnTo>
                  <a:lnTo>
                    <a:pt x="1517" y="1341"/>
                  </a:lnTo>
                  <a:lnTo>
                    <a:pt x="1519" y="1356"/>
                  </a:lnTo>
                  <a:lnTo>
                    <a:pt x="1520" y="1371"/>
                  </a:lnTo>
                  <a:lnTo>
                    <a:pt x="1519" y="1386"/>
                  </a:lnTo>
                  <a:lnTo>
                    <a:pt x="1517" y="1400"/>
                  </a:lnTo>
                  <a:lnTo>
                    <a:pt x="1514" y="1415"/>
                  </a:lnTo>
                  <a:lnTo>
                    <a:pt x="1509" y="1428"/>
                  </a:lnTo>
                  <a:lnTo>
                    <a:pt x="1503" y="1442"/>
                  </a:lnTo>
                  <a:lnTo>
                    <a:pt x="1495" y="1455"/>
                  </a:lnTo>
                  <a:lnTo>
                    <a:pt x="1485" y="1468"/>
                  </a:lnTo>
                  <a:lnTo>
                    <a:pt x="1475" y="1480"/>
                  </a:lnTo>
                  <a:lnTo>
                    <a:pt x="1463" y="1490"/>
                  </a:lnTo>
                  <a:lnTo>
                    <a:pt x="1451" y="1499"/>
                  </a:lnTo>
                  <a:lnTo>
                    <a:pt x="1438" y="1506"/>
                  </a:lnTo>
                  <a:lnTo>
                    <a:pt x="1425" y="1513"/>
                  </a:lnTo>
                  <a:lnTo>
                    <a:pt x="1411" y="1517"/>
                  </a:lnTo>
                  <a:lnTo>
                    <a:pt x="1397" y="1521"/>
                  </a:lnTo>
                  <a:lnTo>
                    <a:pt x="1382" y="1523"/>
                  </a:lnTo>
                  <a:lnTo>
                    <a:pt x="1367" y="152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3" name="Freeform 161">
              <a:extLst>
                <a:ext uri="{FF2B5EF4-FFF2-40B4-BE49-F238E27FC236}">
                  <a16:creationId xmlns:a16="http://schemas.microsoft.com/office/drawing/2014/main" id="{16C308EB-80E3-419C-B135-22594E00306F}"/>
                </a:ext>
              </a:extLst>
            </p:cNvPr>
            <p:cNvSpPr>
              <a:spLocks/>
            </p:cNvSpPr>
            <p:nvPr/>
          </p:nvSpPr>
          <p:spPr bwMode="auto">
            <a:xfrm>
              <a:off x="425962" y="2481430"/>
              <a:ext cx="73026" cy="73025"/>
            </a:xfrm>
            <a:custGeom>
              <a:avLst/>
              <a:gdLst>
                <a:gd name="T0" fmla="*/ 137 w 1519"/>
                <a:gd name="T1" fmla="*/ 1522 h 1523"/>
                <a:gd name="T2" fmla="*/ 109 w 1519"/>
                <a:gd name="T3" fmla="*/ 1517 h 1523"/>
                <a:gd name="T4" fmla="*/ 82 w 1519"/>
                <a:gd name="T5" fmla="*/ 1505 h 1523"/>
                <a:gd name="T6" fmla="*/ 57 w 1519"/>
                <a:gd name="T7" fmla="*/ 1489 h 1523"/>
                <a:gd name="T8" fmla="*/ 35 w 1519"/>
                <a:gd name="T9" fmla="*/ 1467 h 1523"/>
                <a:gd name="T10" fmla="*/ 17 w 1519"/>
                <a:gd name="T11" fmla="*/ 1441 h 1523"/>
                <a:gd name="T12" fmla="*/ 6 w 1519"/>
                <a:gd name="T13" fmla="*/ 1413 h 1523"/>
                <a:gd name="T14" fmla="*/ 1 w 1519"/>
                <a:gd name="T15" fmla="*/ 1385 h 1523"/>
                <a:gd name="T16" fmla="*/ 1 w 1519"/>
                <a:gd name="T17" fmla="*/ 1355 h 1523"/>
                <a:gd name="T18" fmla="*/ 6 w 1519"/>
                <a:gd name="T19" fmla="*/ 1326 h 1523"/>
                <a:gd name="T20" fmla="*/ 17 w 1519"/>
                <a:gd name="T21" fmla="*/ 1299 h 1523"/>
                <a:gd name="T22" fmla="*/ 35 w 1519"/>
                <a:gd name="T23" fmla="*/ 1274 h 1523"/>
                <a:gd name="T24" fmla="*/ 1259 w 1519"/>
                <a:gd name="T25" fmla="*/ 45 h 1523"/>
                <a:gd name="T26" fmla="*/ 1283 w 1519"/>
                <a:gd name="T27" fmla="*/ 25 h 1523"/>
                <a:gd name="T28" fmla="*/ 1309 w 1519"/>
                <a:gd name="T29" fmla="*/ 11 h 1523"/>
                <a:gd name="T30" fmla="*/ 1338 w 1519"/>
                <a:gd name="T31" fmla="*/ 3 h 1523"/>
                <a:gd name="T32" fmla="*/ 1367 w 1519"/>
                <a:gd name="T33" fmla="*/ 0 h 1523"/>
                <a:gd name="T34" fmla="*/ 1396 w 1519"/>
                <a:gd name="T35" fmla="*/ 3 h 1523"/>
                <a:gd name="T36" fmla="*/ 1424 w 1519"/>
                <a:gd name="T37" fmla="*/ 11 h 1523"/>
                <a:gd name="T38" fmla="*/ 1451 w 1519"/>
                <a:gd name="T39" fmla="*/ 25 h 1523"/>
                <a:gd name="T40" fmla="*/ 1475 w 1519"/>
                <a:gd name="T41" fmla="*/ 45 h 1523"/>
                <a:gd name="T42" fmla="*/ 1494 w 1519"/>
                <a:gd name="T43" fmla="*/ 69 h 1523"/>
                <a:gd name="T44" fmla="*/ 1508 w 1519"/>
                <a:gd name="T45" fmla="*/ 95 h 1523"/>
                <a:gd name="T46" fmla="*/ 1516 w 1519"/>
                <a:gd name="T47" fmla="*/ 123 h 1523"/>
                <a:gd name="T48" fmla="*/ 1519 w 1519"/>
                <a:gd name="T49" fmla="*/ 153 h 1523"/>
                <a:gd name="T50" fmla="*/ 1516 w 1519"/>
                <a:gd name="T51" fmla="*/ 182 h 1523"/>
                <a:gd name="T52" fmla="*/ 1508 w 1519"/>
                <a:gd name="T53" fmla="*/ 210 h 1523"/>
                <a:gd name="T54" fmla="*/ 1494 w 1519"/>
                <a:gd name="T55" fmla="*/ 237 h 1523"/>
                <a:gd name="T56" fmla="*/ 1475 w 1519"/>
                <a:gd name="T57" fmla="*/ 261 h 1523"/>
                <a:gd name="T58" fmla="*/ 248 w 1519"/>
                <a:gd name="T59" fmla="*/ 1489 h 1523"/>
                <a:gd name="T60" fmla="*/ 223 w 1519"/>
                <a:gd name="T61" fmla="*/ 1506 h 1523"/>
                <a:gd name="T62" fmla="*/ 196 w 1519"/>
                <a:gd name="T63" fmla="*/ 1517 h 1523"/>
                <a:gd name="T64" fmla="*/ 168 w 1519"/>
                <a:gd name="T65" fmla="*/ 1522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19" h="1523">
                  <a:moveTo>
                    <a:pt x="153" y="1523"/>
                  </a:moveTo>
                  <a:lnTo>
                    <a:pt x="137" y="1522"/>
                  </a:lnTo>
                  <a:lnTo>
                    <a:pt x="123" y="1520"/>
                  </a:lnTo>
                  <a:lnTo>
                    <a:pt x="109" y="1517"/>
                  </a:lnTo>
                  <a:lnTo>
                    <a:pt x="95" y="1512"/>
                  </a:lnTo>
                  <a:lnTo>
                    <a:pt x="82" y="1505"/>
                  </a:lnTo>
                  <a:lnTo>
                    <a:pt x="69" y="1498"/>
                  </a:lnTo>
                  <a:lnTo>
                    <a:pt x="57" y="1489"/>
                  </a:lnTo>
                  <a:lnTo>
                    <a:pt x="45" y="1478"/>
                  </a:lnTo>
                  <a:lnTo>
                    <a:pt x="35" y="1467"/>
                  </a:lnTo>
                  <a:lnTo>
                    <a:pt x="25" y="1454"/>
                  </a:lnTo>
                  <a:lnTo>
                    <a:pt x="17" y="1441"/>
                  </a:lnTo>
                  <a:lnTo>
                    <a:pt x="11" y="1427"/>
                  </a:lnTo>
                  <a:lnTo>
                    <a:pt x="6" y="1413"/>
                  </a:lnTo>
                  <a:lnTo>
                    <a:pt x="3" y="1399"/>
                  </a:lnTo>
                  <a:lnTo>
                    <a:pt x="1" y="1385"/>
                  </a:lnTo>
                  <a:lnTo>
                    <a:pt x="0" y="1370"/>
                  </a:lnTo>
                  <a:lnTo>
                    <a:pt x="1" y="1355"/>
                  </a:lnTo>
                  <a:lnTo>
                    <a:pt x="3" y="1340"/>
                  </a:lnTo>
                  <a:lnTo>
                    <a:pt x="6" y="1326"/>
                  </a:lnTo>
                  <a:lnTo>
                    <a:pt x="11" y="1312"/>
                  </a:lnTo>
                  <a:lnTo>
                    <a:pt x="17" y="1299"/>
                  </a:lnTo>
                  <a:lnTo>
                    <a:pt x="25" y="1286"/>
                  </a:lnTo>
                  <a:lnTo>
                    <a:pt x="35" y="1274"/>
                  </a:lnTo>
                  <a:lnTo>
                    <a:pt x="45" y="1261"/>
                  </a:lnTo>
                  <a:lnTo>
                    <a:pt x="1259" y="45"/>
                  </a:lnTo>
                  <a:lnTo>
                    <a:pt x="1270" y="35"/>
                  </a:lnTo>
                  <a:lnTo>
                    <a:pt x="1283" y="25"/>
                  </a:lnTo>
                  <a:lnTo>
                    <a:pt x="1296" y="17"/>
                  </a:lnTo>
                  <a:lnTo>
                    <a:pt x="1309" y="11"/>
                  </a:lnTo>
                  <a:lnTo>
                    <a:pt x="1324" y="6"/>
                  </a:lnTo>
                  <a:lnTo>
                    <a:pt x="1338" y="3"/>
                  </a:lnTo>
                  <a:lnTo>
                    <a:pt x="1352" y="1"/>
                  </a:lnTo>
                  <a:lnTo>
                    <a:pt x="1367" y="0"/>
                  </a:lnTo>
                  <a:lnTo>
                    <a:pt x="1381" y="1"/>
                  </a:lnTo>
                  <a:lnTo>
                    <a:pt x="1396" y="3"/>
                  </a:lnTo>
                  <a:lnTo>
                    <a:pt x="1410" y="6"/>
                  </a:lnTo>
                  <a:lnTo>
                    <a:pt x="1424" y="11"/>
                  </a:lnTo>
                  <a:lnTo>
                    <a:pt x="1437" y="17"/>
                  </a:lnTo>
                  <a:lnTo>
                    <a:pt x="1451" y="25"/>
                  </a:lnTo>
                  <a:lnTo>
                    <a:pt x="1463" y="35"/>
                  </a:lnTo>
                  <a:lnTo>
                    <a:pt x="1475" y="45"/>
                  </a:lnTo>
                  <a:lnTo>
                    <a:pt x="1485" y="57"/>
                  </a:lnTo>
                  <a:lnTo>
                    <a:pt x="1494" y="69"/>
                  </a:lnTo>
                  <a:lnTo>
                    <a:pt x="1502" y="82"/>
                  </a:lnTo>
                  <a:lnTo>
                    <a:pt x="1508" y="95"/>
                  </a:lnTo>
                  <a:lnTo>
                    <a:pt x="1513" y="109"/>
                  </a:lnTo>
                  <a:lnTo>
                    <a:pt x="1516" y="123"/>
                  </a:lnTo>
                  <a:lnTo>
                    <a:pt x="1518" y="139"/>
                  </a:lnTo>
                  <a:lnTo>
                    <a:pt x="1519" y="153"/>
                  </a:lnTo>
                  <a:lnTo>
                    <a:pt x="1518" y="168"/>
                  </a:lnTo>
                  <a:lnTo>
                    <a:pt x="1516" y="182"/>
                  </a:lnTo>
                  <a:lnTo>
                    <a:pt x="1513" y="196"/>
                  </a:lnTo>
                  <a:lnTo>
                    <a:pt x="1508" y="210"/>
                  </a:lnTo>
                  <a:lnTo>
                    <a:pt x="1502" y="225"/>
                  </a:lnTo>
                  <a:lnTo>
                    <a:pt x="1494" y="237"/>
                  </a:lnTo>
                  <a:lnTo>
                    <a:pt x="1485" y="250"/>
                  </a:lnTo>
                  <a:lnTo>
                    <a:pt x="1475" y="261"/>
                  </a:lnTo>
                  <a:lnTo>
                    <a:pt x="260" y="1478"/>
                  </a:lnTo>
                  <a:lnTo>
                    <a:pt x="248" y="1489"/>
                  </a:lnTo>
                  <a:lnTo>
                    <a:pt x="236" y="1498"/>
                  </a:lnTo>
                  <a:lnTo>
                    <a:pt x="223" y="1506"/>
                  </a:lnTo>
                  <a:lnTo>
                    <a:pt x="210" y="1512"/>
                  </a:lnTo>
                  <a:lnTo>
                    <a:pt x="196" y="1517"/>
                  </a:lnTo>
                  <a:lnTo>
                    <a:pt x="182" y="1520"/>
                  </a:lnTo>
                  <a:lnTo>
                    <a:pt x="168" y="1522"/>
                  </a:lnTo>
                  <a:lnTo>
                    <a:pt x="153" y="152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4" name="Freeform 162">
              <a:extLst>
                <a:ext uri="{FF2B5EF4-FFF2-40B4-BE49-F238E27FC236}">
                  <a16:creationId xmlns:a16="http://schemas.microsoft.com/office/drawing/2014/main" id="{5A8D549F-1CDC-4342-9746-E707A20CAC83}"/>
                </a:ext>
              </a:extLst>
            </p:cNvPr>
            <p:cNvSpPr>
              <a:spLocks/>
            </p:cNvSpPr>
            <p:nvPr/>
          </p:nvSpPr>
          <p:spPr bwMode="auto">
            <a:xfrm>
              <a:off x="362462" y="2387767"/>
              <a:ext cx="96838" cy="14288"/>
            </a:xfrm>
            <a:custGeom>
              <a:avLst/>
              <a:gdLst>
                <a:gd name="T0" fmla="*/ 152 w 2024"/>
                <a:gd name="T1" fmla="*/ 304 h 304"/>
                <a:gd name="T2" fmla="*/ 121 w 2024"/>
                <a:gd name="T3" fmla="*/ 301 h 304"/>
                <a:gd name="T4" fmla="*/ 93 w 2024"/>
                <a:gd name="T5" fmla="*/ 293 h 304"/>
                <a:gd name="T6" fmla="*/ 67 w 2024"/>
                <a:gd name="T7" fmla="*/ 278 h 304"/>
                <a:gd name="T8" fmla="*/ 44 w 2024"/>
                <a:gd name="T9" fmla="*/ 259 h 304"/>
                <a:gd name="T10" fmla="*/ 25 w 2024"/>
                <a:gd name="T11" fmla="*/ 237 h 304"/>
                <a:gd name="T12" fmla="*/ 11 w 2024"/>
                <a:gd name="T13" fmla="*/ 211 h 304"/>
                <a:gd name="T14" fmla="*/ 3 w 2024"/>
                <a:gd name="T15" fmla="*/ 182 h 304"/>
                <a:gd name="T16" fmla="*/ 0 w 2024"/>
                <a:gd name="T17" fmla="*/ 152 h 304"/>
                <a:gd name="T18" fmla="*/ 3 w 2024"/>
                <a:gd name="T19" fmla="*/ 121 h 304"/>
                <a:gd name="T20" fmla="*/ 11 w 2024"/>
                <a:gd name="T21" fmla="*/ 92 h 304"/>
                <a:gd name="T22" fmla="*/ 25 w 2024"/>
                <a:gd name="T23" fmla="*/ 66 h 304"/>
                <a:gd name="T24" fmla="*/ 44 w 2024"/>
                <a:gd name="T25" fmla="*/ 44 h 304"/>
                <a:gd name="T26" fmla="*/ 67 w 2024"/>
                <a:gd name="T27" fmla="*/ 26 h 304"/>
                <a:gd name="T28" fmla="*/ 93 w 2024"/>
                <a:gd name="T29" fmla="*/ 12 h 304"/>
                <a:gd name="T30" fmla="*/ 121 w 2024"/>
                <a:gd name="T31" fmla="*/ 3 h 304"/>
                <a:gd name="T32" fmla="*/ 152 w 2024"/>
                <a:gd name="T33" fmla="*/ 0 h 304"/>
                <a:gd name="T34" fmla="*/ 1888 w 2024"/>
                <a:gd name="T35" fmla="*/ 1 h 304"/>
                <a:gd name="T36" fmla="*/ 1917 w 2024"/>
                <a:gd name="T37" fmla="*/ 7 h 304"/>
                <a:gd name="T38" fmla="*/ 1945 w 2024"/>
                <a:gd name="T39" fmla="*/ 18 h 304"/>
                <a:gd name="T40" fmla="*/ 1969 w 2024"/>
                <a:gd name="T41" fmla="*/ 34 h 304"/>
                <a:gd name="T42" fmla="*/ 1990 w 2024"/>
                <a:gd name="T43" fmla="*/ 55 h 304"/>
                <a:gd name="T44" fmla="*/ 2006 w 2024"/>
                <a:gd name="T45" fmla="*/ 79 h 304"/>
                <a:gd name="T46" fmla="*/ 2017 w 2024"/>
                <a:gd name="T47" fmla="*/ 107 h 304"/>
                <a:gd name="T48" fmla="*/ 2023 w 2024"/>
                <a:gd name="T49" fmla="*/ 136 h 304"/>
                <a:gd name="T50" fmla="*/ 2023 w 2024"/>
                <a:gd name="T51" fmla="*/ 167 h 304"/>
                <a:gd name="T52" fmla="*/ 2017 w 2024"/>
                <a:gd name="T53" fmla="*/ 198 h 304"/>
                <a:gd name="T54" fmla="*/ 2006 w 2024"/>
                <a:gd name="T55" fmla="*/ 225 h 304"/>
                <a:gd name="T56" fmla="*/ 1990 w 2024"/>
                <a:gd name="T57" fmla="*/ 249 h 304"/>
                <a:gd name="T58" fmla="*/ 1969 w 2024"/>
                <a:gd name="T59" fmla="*/ 269 h 304"/>
                <a:gd name="T60" fmla="*/ 1945 w 2024"/>
                <a:gd name="T61" fmla="*/ 286 h 304"/>
                <a:gd name="T62" fmla="*/ 1917 w 2024"/>
                <a:gd name="T63" fmla="*/ 298 h 304"/>
                <a:gd name="T64" fmla="*/ 1888 w 2024"/>
                <a:gd name="T65"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4" h="304">
                  <a:moveTo>
                    <a:pt x="1872" y="304"/>
                  </a:moveTo>
                  <a:lnTo>
                    <a:pt x="152" y="304"/>
                  </a:lnTo>
                  <a:lnTo>
                    <a:pt x="136" y="304"/>
                  </a:lnTo>
                  <a:lnTo>
                    <a:pt x="121" y="301"/>
                  </a:lnTo>
                  <a:lnTo>
                    <a:pt x="107" y="298"/>
                  </a:lnTo>
                  <a:lnTo>
                    <a:pt x="93" y="293"/>
                  </a:lnTo>
                  <a:lnTo>
                    <a:pt x="80" y="286"/>
                  </a:lnTo>
                  <a:lnTo>
                    <a:pt x="67" y="278"/>
                  </a:lnTo>
                  <a:lnTo>
                    <a:pt x="56" y="269"/>
                  </a:lnTo>
                  <a:lnTo>
                    <a:pt x="44" y="259"/>
                  </a:lnTo>
                  <a:lnTo>
                    <a:pt x="34" y="249"/>
                  </a:lnTo>
                  <a:lnTo>
                    <a:pt x="25" y="237"/>
                  </a:lnTo>
                  <a:lnTo>
                    <a:pt x="18" y="225"/>
                  </a:lnTo>
                  <a:lnTo>
                    <a:pt x="11" y="211"/>
                  </a:lnTo>
                  <a:lnTo>
                    <a:pt x="6" y="198"/>
                  </a:lnTo>
                  <a:lnTo>
                    <a:pt x="3" y="182"/>
                  </a:lnTo>
                  <a:lnTo>
                    <a:pt x="0" y="167"/>
                  </a:lnTo>
                  <a:lnTo>
                    <a:pt x="0" y="152"/>
                  </a:lnTo>
                  <a:lnTo>
                    <a:pt x="0" y="136"/>
                  </a:lnTo>
                  <a:lnTo>
                    <a:pt x="3" y="121"/>
                  </a:lnTo>
                  <a:lnTo>
                    <a:pt x="6" y="107"/>
                  </a:lnTo>
                  <a:lnTo>
                    <a:pt x="11" y="92"/>
                  </a:lnTo>
                  <a:lnTo>
                    <a:pt x="18" y="79"/>
                  </a:lnTo>
                  <a:lnTo>
                    <a:pt x="25" y="66"/>
                  </a:lnTo>
                  <a:lnTo>
                    <a:pt x="34" y="54"/>
                  </a:lnTo>
                  <a:lnTo>
                    <a:pt x="44" y="44"/>
                  </a:lnTo>
                  <a:lnTo>
                    <a:pt x="56" y="34"/>
                  </a:lnTo>
                  <a:lnTo>
                    <a:pt x="67" y="26"/>
                  </a:lnTo>
                  <a:lnTo>
                    <a:pt x="80" y="18"/>
                  </a:lnTo>
                  <a:lnTo>
                    <a:pt x="93" y="12"/>
                  </a:lnTo>
                  <a:lnTo>
                    <a:pt x="107" y="7"/>
                  </a:lnTo>
                  <a:lnTo>
                    <a:pt x="121" y="3"/>
                  </a:lnTo>
                  <a:lnTo>
                    <a:pt x="136" y="1"/>
                  </a:lnTo>
                  <a:lnTo>
                    <a:pt x="152" y="0"/>
                  </a:lnTo>
                  <a:lnTo>
                    <a:pt x="1872" y="0"/>
                  </a:lnTo>
                  <a:lnTo>
                    <a:pt x="1888" y="1"/>
                  </a:lnTo>
                  <a:lnTo>
                    <a:pt x="1903" y="3"/>
                  </a:lnTo>
                  <a:lnTo>
                    <a:pt x="1917" y="7"/>
                  </a:lnTo>
                  <a:lnTo>
                    <a:pt x="1931" y="12"/>
                  </a:lnTo>
                  <a:lnTo>
                    <a:pt x="1945" y="18"/>
                  </a:lnTo>
                  <a:lnTo>
                    <a:pt x="1958" y="26"/>
                  </a:lnTo>
                  <a:lnTo>
                    <a:pt x="1969" y="34"/>
                  </a:lnTo>
                  <a:lnTo>
                    <a:pt x="1980" y="44"/>
                  </a:lnTo>
                  <a:lnTo>
                    <a:pt x="1990" y="55"/>
                  </a:lnTo>
                  <a:lnTo>
                    <a:pt x="1998" y="66"/>
                  </a:lnTo>
                  <a:lnTo>
                    <a:pt x="2006" y="79"/>
                  </a:lnTo>
                  <a:lnTo>
                    <a:pt x="2012" y="92"/>
                  </a:lnTo>
                  <a:lnTo>
                    <a:pt x="2017" y="107"/>
                  </a:lnTo>
                  <a:lnTo>
                    <a:pt x="2021" y="121"/>
                  </a:lnTo>
                  <a:lnTo>
                    <a:pt x="2023" y="136"/>
                  </a:lnTo>
                  <a:lnTo>
                    <a:pt x="2024" y="152"/>
                  </a:lnTo>
                  <a:lnTo>
                    <a:pt x="2023" y="167"/>
                  </a:lnTo>
                  <a:lnTo>
                    <a:pt x="2021" y="182"/>
                  </a:lnTo>
                  <a:lnTo>
                    <a:pt x="2017" y="198"/>
                  </a:lnTo>
                  <a:lnTo>
                    <a:pt x="2012" y="211"/>
                  </a:lnTo>
                  <a:lnTo>
                    <a:pt x="2006" y="225"/>
                  </a:lnTo>
                  <a:lnTo>
                    <a:pt x="1998" y="237"/>
                  </a:lnTo>
                  <a:lnTo>
                    <a:pt x="1990" y="249"/>
                  </a:lnTo>
                  <a:lnTo>
                    <a:pt x="1980" y="259"/>
                  </a:lnTo>
                  <a:lnTo>
                    <a:pt x="1969" y="269"/>
                  </a:lnTo>
                  <a:lnTo>
                    <a:pt x="1958" y="278"/>
                  </a:lnTo>
                  <a:lnTo>
                    <a:pt x="1945" y="286"/>
                  </a:lnTo>
                  <a:lnTo>
                    <a:pt x="1931" y="293"/>
                  </a:lnTo>
                  <a:lnTo>
                    <a:pt x="1917" y="298"/>
                  </a:lnTo>
                  <a:lnTo>
                    <a:pt x="1903" y="301"/>
                  </a:lnTo>
                  <a:lnTo>
                    <a:pt x="1888" y="304"/>
                  </a:lnTo>
                  <a:lnTo>
                    <a:pt x="1872" y="30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5" name="Freeform 163">
              <a:extLst>
                <a:ext uri="{FF2B5EF4-FFF2-40B4-BE49-F238E27FC236}">
                  <a16:creationId xmlns:a16="http://schemas.microsoft.com/office/drawing/2014/main" id="{116FDAEE-BA81-4710-8AD3-4D086FEBB5C9}"/>
                </a:ext>
              </a:extLst>
            </p:cNvPr>
            <p:cNvSpPr>
              <a:spLocks/>
            </p:cNvSpPr>
            <p:nvPr/>
          </p:nvSpPr>
          <p:spPr bwMode="auto">
            <a:xfrm>
              <a:off x="424375" y="2235366"/>
              <a:ext cx="73026" cy="73025"/>
            </a:xfrm>
            <a:custGeom>
              <a:avLst/>
              <a:gdLst>
                <a:gd name="T0" fmla="*/ 1352 w 1519"/>
                <a:gd name="T1" fmla="*/ 1520 h 1521"/>
                <a:gd name="T2" fmla="*/ 1322 w 1519"/>
                <a:gd name="T3" fmla="*/ 1515 h 1521"/>
                <a:gd name="T4" fmla="*/ 1295 w 1519"/>
                <a:gd name="T5" fmla="*/ 1504 h 1521"/>
                <a:gd name="T6" fmla="*/ 1270 w 1519"/>
                <a:gd name="T7" fmla="*/ 1488 h 1521"/>
                <a:gd name="T8" fmla="*/ 45 w 1519"/>
                <a:gd name="T9" fmla="*/ 261 h 1521"/>
                <a:gd name="T10" fmla="*/ 25 w 1519"/>
                <a:gd name="T11" fmla="*/ 237 h 1521"/>
                <a:gd name="T12" fmla="*/ 11 w 1519"/>
                <a:gd name="T13" fmla="*/ 210 h 1521"/>
                <a:gd name="T14" fmla="*/ 3 w 1519"/>
                <a:gd name="T15" fmla="*/ 182 h 1521"/>
                <a:gd name="T16" fmla="*/ 0 w 1519"/>
                <a:gd name="T17" fmla="*/ 153 h 1521"/>
                <a:gd name="T18" fmla="*/ 3 w 1519"/>
                <a:gd name="T19" fmla="*/ 123 h 1521"/>
                <a:gd name="T20" fmla="*/ 11 w 1519"/>
                <a:gd name="T21" fmla="*/ 95 h 1521"/>
                <a:gd name="T22" fmla="*/ 25 w 1519"/>
                <a:gd name="T23" fmla="*/ 69 h 1521"/>
                <a:gd name="T24" fmla="*/ 45 w 1519"/>
                <a:gd name="T25" fmla="*/ 45 h 1521"/>
                <a:gd name="T26" fmla="*/ 69 w 1519"/>
                <a:gd name="T27" fmla="*/ 24 h 1521"/>
                <a:gd name="T28" fmla="*/ 95 w 1519"/>
                <a:gd name="T29" fmla="*/ 11 h 1521"/>
                <a:gd name="T30" fmla="*/ 123 w 1519"/>
                <a:gd name="T31" fmla="*/ 2 h 1521"/>
                <a:gd name="T32" fmla="*/ 152 w 1519"/>
                <a:gd name="T33" fmla="*/ 0 h 1521"/>
                <a:gd name="T34" fmla="*/ 182 w 1519"/>
                <a:gd name="T35" fmla="*/ 2 h 1521"/>
                <a:gd name="T36" fmla="*/ 210 w 1519"/>
                <a:gd name="T37" fmla="*/ 11 h 1521"/>
                <a:gd name="T38" fmla="*/ 236 w 1519"/>
                <a:gd name="T39" fmla="*/ 24 h 1521"/>
                <a:gd name="T40" fmla="*/ 260 w 1519"/>
                <a:gd name="T41" fmla="*/ 45 h 1521"/>
                <a:gd name="T42" fmla="*/ 1485 w 1519"/>
                <a:gd name="T43" fmla="*/ 1272 h 1521"/>
                <a:gd name="T44" fmla="*/ 1502 w 1519"/>
                <a:gd name="T45" fmla="*/ 1298 h 1521"/>
                <a:gd name="T46" fmla="*/ 1513 w 1519"/>
                <a:gd name="T47" fmla="*/ 1325 h 1521"/>
                <a:gd name="T48" fmla="*/ 1518 w 1519"/>
                <a:gd name="T49" fmla="*/ 1354 h 1521"/>
                <a:gd name="T50" fmla="*/ 1518 w 1519"/>
                <a:gd name="T51" fmla="*/ 1383 h 1521"/>
                <a:gd name="T52" fmla="*/ 1513 w 1519"/>
                <a:gd name="T53" fmla="*/ 1412 h 1521"/>
                <a:gd name="T54" fmla="*/ 1502 w 1519"/>
                <a:gd name="T55" fmla="*/ 1440 h 1521"/>
                <a:gd name="T56" fmla="*/ 1485 w 1519"/>
                <a:gd name="T57" fmla="*/ 1466 h 1521"/>
                <a:gd name="T58" fmla="*/ 1463 w 1519"/>
                <a:gd name="T59" fmla="*/ 1488 h 1521"/>
                <a:gd name="T60" fmla="*/ 1437 w 1519"/>
                <a:gd name="T61" fmla="*/ 1504 h 1521"/>
                <a:gd name="T62" fmla="*/ 1410 w 1519"/>
                <a:gd name="T63" fmla="*/ 1515 h 1521"/>
                <a:gd name="T64" fmla="*/ 1381 w 1519"/>
                <a:gd name="T65" fmla="*/ 1520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19" h="1521">
                  <a:moveTo>
                    <a:pt x="1367" y="1521"/>
                  </a:moveTo>
                  <a:lnTo>
                    <a:pt x="1352" y="1520"/>
                  </a:lnTo>
                  <a:lnTo>
                    <a:pt x="1338" y="1518"/>
                  </a:lnTo>
                  <a:lnTo>
                    <a:pt x="1322" y="1515"/>
                  </a:lnTo>
                  <a:lnTo>
                    <a:pt x="1309" y="1510"/>
                  </a:lnTo>
                  <a:lnTo>
                    <a:pt x="1295" y="1504"/>
                  </a:lnTo>
                  <a:lnTo>
                    <a:pt x="1282" y="1496"/>
                  </a:lnTo>
                  <a:lnTo>
                    <a:pt x="1270" y="1488"/>
                  </a:lnTo>
                  <a:lnTo>
                    <a:pt x="1259" y="1477"/>
                  </a:lnTo>
                  <a:lnTo>
                    <a:pt x="45" y="261"/>
                  </a:lnTo>
                  <a:lnTo>
                    <a:pt x="34" y="249"/>
                  </a:lnTo>
                  <a:lnTo>
                    <a:pt x="25" y="237"/>
                  </a:lnTo>
                  <a:lnTo>
                    <a:pt x="17" y="223"/>
                  </a:lnTo>
                  <a:lnTo>
                    <a:pt x="11" y="210"/>
                  </a:lnTo>
                  <a:lnTo>
                    <a:pt x="6" y="196"/>
                  </a:lnTo>
                  <a:lnTo>
                    <a:pt x="3" y="182"/>
                  </a:lnTo>
                  <a:lnTo>
                    <a:pt x="1" y="167"/>
                  </a:lnTo>
                  <a:lnTo>
                    <a:pt x="0" y="153"/>
                  </a:lnTo>
                  <a:lnTo>
                    <a:pt x="1" y="138"/>
                  </a:lnTo>
                  <a:lnTo>
                    <a:pt x="3" y="123"/>
                  </a:lnTo>
                  <a:lnTo>
                    <a:pt x="6" y="109"/>
                  </a:lnTo>
                  <a:lnTo>
                    <a:pt x="11" y="95"/>
                  </a:lnTo>
                  <a:lnTo>
                    <a:pt x="17" y="81"/>
                  </a:lnTo>
                  <a:lnTo>
                    <a:pt x="25" y="69"/>
                  </a:lnTo>
                  <a:lnTo>
                    <a:pt x="34" y="56"/>
                  </a:lnTo>
                  <a:lnTo>
                    <a:pt x="45" y="45"/>
                  </a:lnTo>
                  <a:lnTo>
                    <a:pt x="57" y="34"/>
                  </a:lnTo>
                  <a:lnTo>
                    <a:pt x="69" y="24"/>
                  </a:lnTo>
                  <a:lnTo>
                    <a:pt x="82" y="17"/>
                  </a:lnTo>
                  <a:lnTo>
                    <a:pt x="95" y="11"/>
                  </a:lnTo>
                  <a:lnTo>
                    <a:pt x="109" y="6"/>
                  </a:lnTo>
                  <a:lnTo>
                    <a:pt x="123" y="2"/>
                  </a:lnTo>
                  <a:lnTo>
                    <a:pt x="138" y="0"/>
                  </a:lnTo>
                  <a:lnTo>
                    <a:pt x="152" y="0"/>
                  </a:lnTo>
                  <a:lnTo>
                    <a:pt x="168" y="0"/>
                  </a:lnTo>
                  <a:lnTo>
                    <a:pt x="182" y="2"/>
                  </a:lnTo>
                  <a:lnTo>
                    <a:pt x="196" y="6"/>
                  </a:lnTo>
                  <a:lnTo>
                    <a:pt x="210" y="11"/>
                  </a:lnTo>
                  <a:lnTo>
                    <a:pt x="224" y="17"/>
                  </a:lnTo>
                  <a:lnTo>
                    <a:pt x="236" y="24"/>
                  </a:lnTo>
                  <a:lnTo>
                    <a:pt x="249" y="34"/>
                  </a:lnTo>
                  <a:lnTo>
                    <a:pt x="260" y="45"/>
                  </a:lnTo>
                  <a:lnTo>
                    <a:pt x="1474" y="1260"/>
                  </a:lnTo>
                  <a:lnTo>
                    <a:pt x="1485" y="1272"/>
                  </a:lnTo>
                  <a:lnTo>
                    <a:pt x="1494" y="1285"/>
                  </a:lnTo>
                  <a:lnTo>
                    <a:pt x="1502" y="1298"/>
                  </a:lnTo>
                  <a:lnTo>
                    <a:pt x="1508" y="1311"/>
                  </a:lnTo>
                  <a:lnTo>
                    <a:pt x="1513" y="1325"/>
                  </a:lnTo>
                  <a:lnTo>
                    <a:pt x="1516" y="1339"/>
                  </a:lnTo>
                  <a:lnTo>
                    <a:pt x="1518" y="1354"/>
                  </a:lnTo>
                  <a:lnTo>
                    <a:pt x="1519" y="1369"/>
                  </a:lnTo>
                  <a:lnTo>
                    <a:pt x="1518" y="1383"/>
                  </a:lnTo>
                  <a:lnTo>
                    <a:pt x="1516" y="1398"/>
                  </a:lnTo>
                  <a:lnTo>
                    <a:pt x="1513" y="1412"/>
                  </a:lnTo>
                  <a:lnTo>
                    <a:pt x="1508" y="1426"/>
                  </a:lnTo>
                  <a:lnTo>
                    <a:pt x="1502" y="1440"/>
                  </a:lnTo>
                  <a:lnTo>
                    <a:pt x="1494" y="1452"/>
                  </a:lnTo>
                  <a:lnTo>
                    <a:pt x="1485" y="1466"/>
                  </a:lnTo>
                  <a:lnTo>
                    <a:pt x="1474" y="1477"/>
                  </a:lnTo>
                  <a:lnTo>
                    <a:pt x="1463" y="1488"/>
                  </a:lnTo>
                  <a:lnTo>
                    <a:pt x="1451" y="1496"/>
                  </a:lnTo>
                  <a:lnTo>
                    <a:pt x="1437" y="1504"/>
                  </a:lnTo>
                  <a:lnTo>
                    <a:pt x="1423" y="1510"/>
                  </a:lnTo>
                  <a:lnTo>
                    <a:pt x="1410" y="1515"/>
                  </a:lnTo>
                  <a:lnTo>
                    <a:pt x="1396" y="1518"/>
                  </a:lnTo>
                  <a:lnTo>
                    <a:pt x="1381" y="1520"/>
                  </a:lnTo>
                  <a:lnTo>
                    <a:pt x="1367" y="152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6" name="Freeform 164">
              <a:extLst>
                <a:ext uri="{FF2B5EF4-FFF2-40B4-BE49-F238E27FC236}">
                  <a16:creationId xmlns:a16="http://schemas.microsoft.com/office/drawing/2014/main" id="{F8E378ED-D170-4758-9116-537E9C79FCBF}"/>
                </a:ext>
              </a:extLst>
            </p:cNvPr>
            <p:cNvSpPr>
              <a:spLocks/>
            </p:cNvSpPr>
            <p:nvPr/>
          </p:nvSpPr>
          <p:spPr bwMode="auto">
            <a:xfrm>
              <a:off x="576776" y="2170279"/>
              <a:ext cx="14288" cy="98425"/>
            </a:xfrm>
            <a:custGeom>
              <a:avLst/>
              <a:gdLst>
                <a:gd name="T0" fmla="*/ 136 w 304"/>
                <a:gd name="T1" fmla="*/ 2026 h 2026"/>
                <a:gd name="T2" fmla="*/ 107 w 304"/>
                <a:gd name="T3" fmla="*/ 2019 h 2026"/>
                <a:gd name="T4" fmla="*/ 80 w 304"/>
                <a:gd name="T5" fmla="*/ 2007 h 2026"/>
                <a:gd name="T6" fmla="*/ 55 w 304"/>
                <a:gd name="T7" fmla="*/ 1991 h 2026"/>
                <a:gd name="T8" fmla="*/ 34 w 304"/>
                <a:gd name="T9" fmla="*/ 1971 h 2026"/>
                <a:gd name="T10" fmla="*/ 18 w 304"/>
                <a:gd name="T11" fmla="*/ 1947 h 2026"/>
                <a:gd name="T12" fmla="*/ 6 w 304"/>
                <a:gd name="T13" fmla="*/ 1919 h 2026"/>
                <a:gd name="T14" fmla="*/ 0 w 304"/>
                <a:gd name="T15" fmla="*/ 1889 h 2026"/>
                <a:gd name="T16" fmla="*/ 0 w 304"/>
                <a:gd name="T17" fmla="*/ 153 h 2026"/>
                <a:gd name="T18" fmla="*/ 3 w 304"/>
                <a:gd name="T19" fmla="*/ 121 h 2026"/>
                <a:gd name="T20" fmla="*/ 11 w 304"/>
                <a:gd name="T21" fmla="*/ 93 h 2026"/>
                <a:gd name="T22" fmla="*/ 25 w 304"/>
                <a:gd name="T23" fmla="*/ 67 h 2026"/>
                <a:gd name="T24" fmla="*/ 44 w 304"/>
                <a:gd name="T25" fmla="*/ 45 h 2026"/>
                <a:gd name="T26" fmla="*/ 66 w 304"/>
                <a:gd name="T27" fmla="*/ 26 h 2026"/>
                <a:gd name="T28" fmla="*/ 93 w 304"/>
                <a:gd name="T29" fmla="*/ 12 h 2026"/>
                <a:gd name="T30" fmla="*/ 121 w 304"/>
                <a:gd name="T31" fmla="*/ 3 h 2026"/>
                <a:gd name="T32" fmla="*/ 152 w 304"/>
                <a:gd name="T33" fmla="*/ 0 h 2026"/>
                <a:gd name="T34" fmla="*/ 182 w 304"/>
                <a:gd name="T35" fmla="*/ 3 h 2026"/>
                <a:gd name="T36" fmla="*/ 212 w 304"/>
                <a:gd name="T37" fmla="*/ 12 h 2026"/>
                <a:gd name="T38" fmla="*/ 237 w 304"/>
                <a:gd name="T39" fmla="*/ 25 h 2026"/>
                <a:gd name="T40" fmla="*/ 260 w 304"/>
                <a:gd name="T41" fmla="*/ 45 h 2026"/>
                <a:gd name="T42" fmla="*/ 278 w 304"/>
                <a:gd name="T43" fmla="*/ 67 h 2026"/>
                <a:gd name="T44" fmla="*/ 292 w 304"/>
                <a:gd name="T45" fmla="*/ 93 h 2026"/>
                <a:gd name="T46" fmla="*/ 301 w 304"/>
                <a:gd name="T47" fmla="*/ 121 h 2026"/>
                <a:gd name="T48" fmla="*/ 304 w 304"/>
                <a:gd name="T49" fmla="*/ 153 h 2026"/>
                <a:gd name="T50" fmla="*/ 303 w 304"/>
                <a:gd name="T51" fmla="*/ 1889 h 2026"/>
                <a:gd name="T52" fmla="*/ 297 w 304"/>
                <a:gd name="T53" fmla="*/ 1918 h 2026"/>
                <a:gd name="T54" fmla="*/ 286 w 304"/>
                <a:gd name="T55" fmla="*/ 1947 h 2026"/>
                <a:gd name="T56" fmla="*/ 269 w 304"/>
                <a:gd name="T57" fmla="*/ 1971 h 2026"/>
                <a:gd name="T58" fmla="*/ 249 w 304"/>
                <a:gd name="T59" fmla="*/ 1991 h 2026"/>
                <a:gd name="T60" fmla="*/ 225 w 304"/>
                <a:gd name="T61" fmla="*/ 2007 h 2026"/>
                <a:gd name="T62" fmla="*/ 198 w 304"/>
                <a:gd name="T63" fmla="*/ 2019 h 2026"/>
                <a:gd name="T64" fmla="*/ 167 w 304"/>
                <a:gd name="T65" fmla="*/ 2026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026">
                  <a:moveTo>
                    <a:pt x="152" y="2026"/>
                  </a:moveTo>
                  <a:lnTo>
                    <a:pt x="136" y="2026"/>
                  </a:lnTo>
                  <a:lnTo>
                    <a:pt x="121" y="2022"/>
                  </a:lnTo>
                  <a:lnTo>
                    <a:pt x="107" y="2019"/>
                  </a:lnTo>
                  <a:lnTo>
                    <a:pt x="93" y="2014"/>
                  </a:lnTo>
                  <a:lnTo>
                    <a:pt x="80" y="2007"/>
                  </a:lnTo>
                  <a:lnTo>
                    <a:pt x="66" y="2000"/>
                  </a:lnTo>
                  <a:lnTo>
                    <a:pt x="55" y="1991"/>
                  </a:lnTo>
                  <a:lnTo>
                    <a:pt x="44" y="1981"/>
                  </a:lnTo>
                  <a:lnTo>
                    <a:pt x="34" y="1971"/>
                  </a:lnTo>
                  <a:lnTo>
                    <a:pt x="25" y="1959"/>
                  </a:lnTo>
                  <a:lnTo>
                    <a:pt x="18" y="1947"/>
                  </a:lnTo>
                  <a:lnTo>
                    <a:pt x="11" y="1933"/>
                  </a:lnTo>
                  <a:lnTo>
                    <a:pt x="6" y="1919"/>
                  </a:lnTo>
                  <a:lnTo>
                    <a:pt x="3" y="1904"/>
                  </a:lnTo>
                  <a:lnTo>
                    <a:pt x="0" y="1889"/>
                  </a:lnTo>
                  <a:lnTo>
                    <a:pt x="0" y="1874"/>
                  </a:lnTo>
                  <a:lnTo>
                    <a:pt x="0" y="153"/>
                  </a:lnTo>
                  <a:lnTo>
                    <a:pt x="0" y="137"/>
                  </a:lnTo>
                  <a:lnTo>
                    <a:pt x="3" y="121"/>
                  </a:lnTo>
                  <a:lnTo>
                    <a:pt x="6" y="107"/>
                  </a:lnTo>
                  <a:lnTo>
                    <a:pt x="11" y="93"/>
                  </a:lnTo>
                  <a:lnTo>
                    <a:pt x="18" y="80"/>
                  </a:lnTo>
                  <a:lnTo>
                    <a:pt x="25" y="67"/>
                  </a:lnTo>
                  <a:lnTo>
                    <a:pt x="34" y="56"/>
                  </a:lnTo>
                  <a:lnTo>
                    <a:pt x="44" y="45"/>
                  </a:lnTo>
                  <a:lnTo>
                    <a:pt x="55" y="35"/>
                  </a:lnTo>
                  <a:lnTo>
                    <a:pt x="66" y="26"/>
                  </a:lnTo>
                  <a:lnTo>
                    <a:pt x="80" y="18"/>
                  </a:lnTo>
                  <a:lnTo>
                    <a:pt x="93" y="12"/>
                  </a:lnTo>
                  <a:lnTo>
                    <a:pt x="107" y="7"/>
                  </a:lnTo>
                  <a:lnTo>
                    <a:pt x="121" y="3"/>
                  </a:lnTo>
                  <a:lnTo>
                    <a:pt x="136" y="1"/>
                  </a:lnTo>
                  <a:lnTo>
                    <a:pt x="152" y="0"/>
                  </a:lnTo>
                  <a:lnTo>
                    <a:pt x="167" y="1"/>
                  </a:lnTo>
                  <a:lnTo>
                    <a:pt x="182" y="3"/>
                  </a:lnTo>
                  <a:lnTo>
                    <a:pt x="198" y="7"/>
                  </a:lnTo>
                  <a:lnTo>
                    <a:pt x="212" y="12"/>
                  </a:lnTo>
                  <a:lnTo>
                    <a:pt x="225" y="18"/>
                  </a:lnTo>
                  <a:lnTo>
                    <a:pt x="237" y="25"/>
                  </a:lnTo>
                  <a:lnTo>
                    <a:pt x="249" y="35"/>
                  </a:lnTo>
                  <a:lnTo>
                    <a:pt x="260" y="45"/>
                  </a:lnTo>
                  <a:lnTo>
                    <a:pt x="269" y="56"/>
                  </a:lnTo>
                  <a:lnTo>
                    <a:pt x="278" y="67"/>
                  </a:lnTo>
                  <a:lnTo>
                    <a:pt x="286" y="80"/>
                  </a:lnTo>
                  <a:lnTo>
                    <a:pt x="292" y="93"/>
                  </a:lnTo>
                  <a:lnTo>
                    <a:pt x="297" y="107"/>
                  </a:lnTo>
                  <a:lnTo>
                    <a:pt x="301" y="121"/>
                  </a:lnTo>
                  <a:lnTo>
                    <a:pt x="303" y="137"/>
                  </a:lnTo>
                  <a:lnTo>
                    <a:pt x="304" y="153"/>
                  </a:lnTo>
                  <a:lnTo>
                    <a:pt x="304" y="1874"/>
                  </a:lnTo>
                  <a:lnTo>
                    <a:pt x="303" y="1889"/>
                  </a:lnTo>
                  <a:lnTo>
                    <a:pt x="301" y="1904"/>
                  </a:lnTo>
                  <a:lnTo>
                    <a:pt x="297" y="1918"/>
                  </a:lnTo>
                  <a:lnTo>
                    <a:pt x="292" y="1933"/>
                  </a:lnTo>
                  <a:lnTo>
                    <a:pt x="286" y="1947"/>
                  </a:lnTo>
                  <a:lnTo>
                    <a:pt x="278" y="1959"/>
                  </a:lnTo>
                  <a:lnTo>
                    <a:pt x="269" y="1971"/>
                  </a:lnTo>
                  <a:lnTo>
                    <a:pt x="260" y="1981"/>
                  </a:lnTo>
                  <a:lnTo>
                    <a:pt x="249" y="1991"/>
                  </a:lnTo>
                  <a:lnTo>
                    <a:pt x="237" y="2000"/>
                  </a:lnTo>
                  <a:lnTo>
                    <a:pt x="225" y="2007"/>
                  </a:lnTo>
                  <a:lnTo>
                    <a:pt x="212" y="2014"/>
                  </a:lnTo>
                  <a:lnTo>
                    <a:pt x="198" y="2019"/>
                  </a:lnTo>
                  <a:lnTo>
                    <a:pt x="182" y="2022"/>
                  </a:lnTo>
                  <a:lnTo>
                    <a:pt x="167" y="2026"/>
                  </a:lnTo>
                  <a:lnTo>
                    <a:pt x="152" y="202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7" name="Freeform 165">
              <a:extLst>
                <a:ext uri="{FF2B5EF4-FFF2-40B4-BE49-F238E27FC236}">
                  <a16:creationId xmlns:a16="http://schemas.microsoft.com/office/drawing/2014/main" id="{5C4862B2-7C0E-49B9-9E4F-76D6FF5C8998}"/>
                </a:ext>
              </a:extLst>
            </p:cNvPr>
            <p:cNvSpPr>
              <a:spLocks/>
            </p:cNvSpPr>
            <p:nvPr/>
          </p:nvSpPr>
          <p:spPr bwMode="auto">
            <a:xfrm>
              <a:off x="516451" y="2327442"/>
              <a:ext cx="90488" cy="88900"/>
            </a:xfrm>
            <a:custGeom>
              <a:avLst/>
              <a:gdLst>
                <a:gd name="T0" fmla="*/ 126 w 1873"/>
                <a:gd name="T1" fmla="*/ 1848 h 1850"/>
                <a:gd name="T2" fmla="*/ 87 w 1873"/>
                <a:gd name="T3" fmla="*/ 1834 h 1850"/>
                <a:gd name="T4" fmla="*/ 53 w 1873"/>
                <a:gd name="T5" fmla="*/ 1810 h 1850"/>
                <a:gd name="T6" fmla="*/ 27 w 1873"/>
                <a:gd name="T7" fmla="*/ 1779 h 1850"/>
                <a:gd name="T8" fmla="*/ 9 w 1873"/>
                <a:gd name="T9" fmla="*/ 1741 h 1850"/>
                <a:gd name="T10" fmla="*/ 2 w 1873"/>
                <a:gd name="T11" fmla="*/ 1699 h 1850"/>
                <a:gd name="T12" fmla="*/ 0 w 1873"/>
                <a:gd name="T13" fmla="*/ 1580 h 1850"/>
                <a:gd name="T14" fmla="*/ 5 w 1873"/>
                <a:gd name="T15" fmla="*/ 1483 h 1850"/>
                <a:gd name="T16" fmla="*/ 17 w 1873"/>
                <a:gd name="T17" fmla="*/ 1367 h 1850"/>
                <a:gd name="T18" fmla="*/ 39 w 1873"/>
                <a:gd name="T19" fmla="*/ 1235 h 1850"/>
                <a:gd name="T20" fmla="*/ 74 w 1873"/>
                <a:gd name="T21" fmla="*/ 1093 h 1850"/>
                <a:gd name="T22" fmla="*/ 125 w 1873"/>
                <a:gd name="T23" fmla="*/ 943 h 1850"/>
                <a:gd name="T24" fmla="*/ 195 w 1873"/>
                <a:gd name="T25" fmla="*/ 792 h 1850"/>
                <a:gd name="T26" fmla="*/ 286 w 1873"/>
                <a:gd name="T27" fmla="*/ 641 h 1850"/>
                <a:gd name="T28" fmla="*/ 401 w 1873"/>
                <a:gd name="T29" fmla="*/ 496 h 1850"/>
                <a:gd name="T30" fmla="*/ 490 w 1873"/>
                <a:gd name="T31" fmla="*/ 408 h 1850"/>
                <a:gd name="T32" fmla="*/ 585 w 1873"/>
                <a:gd name="T33" fmla="*/ 329 h 1850"/>
                <a:gd name="T34" fmla="*/ 688 w 1873"/>
                <a:gd name="T35" fmla="*/ 257 h 1850"/>
                <a:gd name="T36" fmla="*/ 799 w 1873"/>
                <a:gd name="T37" fmla="*/ 194 h 1850"/>
                <a:gd name="T38" fmla="*/ 917 w 1873"/>
                <a:gd name="T39" fmla="*/ 141 h 1850"/>
                <a:gd name="T40" fmla="*/ 1042 w 1873"/>
                <a:gd name="T41" fmla="*/ 95 h 1850"/>
                <a:gd name="T42" fmla="*/ 1174 w 1873"/>
                <a:gd name="T43" fmla="*/ 59 h 1850"/>
                <a:gd name="T44" fmla="*/ 1315 w 1873"/>
                <a:gd name="T45" fmla="*/ 32 h 1850"/>
                <a:gd name="T46" fmla="*/ 1461 w 1873"/>
                <a:gd name="T47" fmla="*/ 12 h 1850"/>
                <a:gd name="T48" fmla="*/ 1615 w 1873"/>
                <a:gd name="T49" fmla="*/ 2 h 1850"/>
                <a:gd name="T50" fmla="*/ 1737 w 1873"/>
                <a:gd name="T51" fmla="*/ 1 h 1850"/>
                <a:gd name="T52" fmla="*/ 1780 w 1873"/>
                <a:gd name="T53" fmla="*/ 12 h 1850"/>
                <a:gd name="T54" fmla="*/ 1818 w 1873"/>
                <a:gd name="T55" fmla="*/ 35 h 1850"/>
                <a:gd name="T56" fmla="*/ 1847 w 1873"/>
                <a:gd name="T57" fmla="*/ 68 h 1850"/>
                <a:gd name="T58" fmla="*/ 1866 w 1873"/>
                <a:gd name="T59" fmla="*/ 107 h 1850"/>
                <a:gd name="T60" fmla="*/ 1873 w 1873"/>
                <a:gd name="T61" fmla="*/ 153 h 1850"/>
                <a:gd name="T62" fmla="*/ 1866 w 1873"/>
                <a:gd name="T63" fmla="*/ 198 h 1850"/>
                <a:gd name="T64" fmla="*/ 1847 w 1873"/>
                <a:gd name="T65" fmla="*/ 239 h 1850"/>
                <a:gd name="T66" fmla="*/ 1818 w 1873"/>
                <a:gd name="T67" fmla="*/ 271 h 1850"/>
                <a:gd name="T68" fmla="*/ 1780 w 1873"/>
                <a:gd name="T69" fmla="*/ 294 h 1850"/>
                <a:gd name="T70" fmla="*/ 1737 w 1873"/>
                <a:gd name="T71" fmla="*/ 305 h 1850"/>
                <a:gd name="T72" fmla="*/ 1631 w 1873"/>
                <a:gd name="T73" fmla="*/ 308 h 1850"/>
                <a:gd name="T74" fmla="*/ 1502 w 1873"/>
                <a:gd name="T75" fmla="*/ 316 h 1850"/>
                <a:gd name="T76" fmla="*/ 1379 w 1873"/>
                <a:gd name="T77" fmla="*/ 331 h 1850"/>
                <a:gd name="T78" fmla="*/ 1262 w 1873"/>
                <a:gd name="T79" fmla="*/ 353 h 1850"/>
                <a:gd name="T80" fmla="*/ 1152 w 1873"/>
                <a:gd name="T81" fmla="*/ 381 h 1850"/>
                <a:gd name="T82" fmla="*/ 1048 w 1873"/>
                <a:gd name="T83" fmla="*/ 418 h 1850"/>
                <a:gd name="T84" fmla="*/ 951 w 1873"/>
                <a:gd name="T85" fmla="*/ 461 h 1850"/>
                <a:gd name="T86" fmla="*/ 861 w 1873"/>
                <a:gd name="T87" fmla="*/ 511 h 1850"/>
                <a:gd name="T88" fmla="*/ 776 w 1873"/>
                <a:gd name="T89" fmla="*/ 567 h 1850"/>
                <a:gd name="T90" fmla="*/ 698 w 1873"/>
                <a:gd name="T91" fmla="*/ 630 h 1850"/>
                <a:gd name="T92" fmla="*/ 628 w 1873"/>
                <a:gd name="T93" fmla="*/ 701 h 1850"/>
                <a:gd name="T94" fmla="*/ 536 w 1873"/>
                <a:gd name="T95" fmla="*/ 817 h 1850"/>
                <a:gd name="T96" fmla="*/ 462 w 1873"/>
                <a:gd name="T97" fmla="*/ 939 h 1850"/>
                <a:gd name="T98" fmla="*/ 407 w 1873"/>
                <a:gd name="T99" fmla="*/ 1063 h 1850"/>
                <a:gd name="T100" fmla="*/ 365 w 1873"/>
                <a:gd name="T101" fmla="*/ 1186 h 1850"/>
                <a:gd name="T102" fmla="*/ 337 w 1873"/>
                <a:gd name="T103" fmla="*/ 1303 h 1850"/>
                <a:gd name="T104" fmla="*/ 319 w 1873"/>
                <a:gd name="T105" fmla="*/ 1411 h 1850"/>
                <a:gd name="T106" fmla="*/ 308 w 1873"/>
                <a:gd name="T107" fmla="*/ 1534 h 1850"/>
                <a:gd name="T108" fmla="*/ 306 w 1873"/>
                <a:gd name="T109" fmla="*/ 1657 h 1850"/>
                <a:gd name="T110" fmla="*/ 308 w 1873"/>
                <a:gd name="T111" fmla="*/ 1699 h 1850"/>
                <a:gd name="T112" fmla="*/ 301 w 1873"/>
                <a:gd name="T113" fmla="*/ 1745 h 1850"/>
                <a:gd name="T114" fmla="*/ 281 w 1873"/>
                <a:gd name="T115" fmla="*/ 1784 h 1850"/>
                <a:gd name="T116" fmla="*/ 252 w 1873"/>
                <a:gd name="T117" fmla="*/ 1816 h 1850"/>
                <a:gd name="T118" fmla="*/ 213 w 1873"/>
                <a:gd name="T119" fmla="*/ 1839 h 1850"/>
                <a:gd name="T120" fmla="*/ 169 w 1873"/>
                <a:gd name="T121" fmla="*/ 18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73" h="1850">
                  <a:moveTo>
                    <a:pt x="156" y="1850"/>
                  </a:moveTo>
                  <a:lnTo>
                    <a:pt x="141" y="1850"/>
                  </a:lnTo>
                  <a:lnTo>
                    <a:pt x="126" y="1848"/>
                  </a:lnTo>
                  <a:lnTo>
                    <a:pt x="113" y="1844"/>
                  </a:lnTo>
                  <a:lnTo>
                    <a:pt x="100" y="1840"/>
                  </a:lnTo>
                  <a:lnTo>
                    <a:pt x="87" y="1834"/>
                  </a:lnTo>
                  <a:lnTo>
                    <a:pt x="75" y="1826"/>
                  </a:lnTo>
                  <a:lnTo>
                    <a:pt x="64" y="1819"/>
                  </a:lnTo>
                  <a:lnTo>
                    <a:pt x="53" y="1810"/>
                  </a:lnTo>
                  <a:lnTo>
                    <a:pt x="43" y="1800"/>
                  </a:lnTo>
                  <a:lnTo>
                    <a:pt x="35" y="1790"/>
                  </a:lnTo>
                  <a:lnTo>
                    <a:pt x="27" y="1779"/>
                  </a:lnTo>
                  <a:lnTo>
                    <a:pt x="20" y="1767"/>
                  </a:lnTo>
                  <a:lnTo>
                    <a:pt x="13" y="1754"/>
                  </a:lnTo>
                  <a:lnTo>
                    <a:pt x="9" y="1741"/>
                  </a:lnTo>
                  <a:lnTo>
                    <a:pt x="5" y="1726"/>
                  </a:lnTo>
                  <a:lnTo>
                    <a:pt x="3" y="1711"/>
                  </a:lnTo>
                  <a:lnTo>
                    <a:pt x="2" y="1699"/>
                  </a:lnTo>
                  <a:lnTo>
                    <a:pt x="1" y="1672"/>
                  </a:lnTo>
                  <a:lnTo>
                    <a:pt x="0" y="1631"/>
                  </a:lnTo>
                  <a:lnTo>
                    <a:pt x="0" y="1580"/>
                  </a:lnTo>
                  <a:lnTo>
                    <a:pt x="1" y="1550"/>
                  </a:lnTo>
                  <a:lnTo>
                    <a:pt x="2" y="1517"/>
                  </a:lnTo>
                  <a:lnTo>
                    <a:pt x="5" y="1483"/>
                  </a:lnTo>
                  <a:lnTo>
                    <a:pt x="8" y="1446"/>
                  </a:lnTo>
                  <a:lnTo>
                    <a:pt x="11" y="1407"/>
                  </a:lnTo>
                  <a:lnTo>
                    <a:pt x="17" y="1367"/>
                  </a:lnTo>
                  <a:lnTo>
                    <a:pt x="23" y="1324"/>
                  </a:lnTo>
                  <a:lnTo>
                    <a:pt x="31" y="1281"/>
                  </a:lnTo>
                  <a:lnTo>
                    <a:pt x="39" y="1235"/>
                  </a:lnTo>
                  <a:lnTo>
                    <a:pt x="49" y="1189"/>
                  </a:lnTo>
                  <a:lnTo>
                    <a:pt x="61" y="1141"/>
                  </a:lnTo>
                  <a:lnTo>
                    <a:pt x="74" y="1093"/>
                  </a:lnTo>
                  <a:lnTo>
                    <a:pt x="89" y="1043"/>
                  </a:lnTo>
                  <a:lnTo>
                    <a:pt x="106" y="994"/>
                  </a:lnTo>
                  <a:lnTo>
                    <a:pt x="125" y="943"/>
                  </a:lnTo>
                  <a:lnTo>
                    <a:pt x="146" y="893"/>
                  </a:lnTo>
                  <a:lnTo>
                    <a:pt x="169" y="842"/>
                  </a:lnTo>
                  <a:lnTo>
                    <a:pt x="195" y="792"/>
                  </a:lnTo>
                  <a:lnTo>
                    <a:pt x="222" y="741"/>
                  </a:lnTo>
                  <a:lnTo>
                    <a:pt x="253" y="691"/>
                  </a:lnTo>
                  <a:lnTo>
                    <a:pt x="286" y="641"/>
                  </a:lnTo>
                  <a:lnTo>
                    <a:pt x="321" y="591"/>
                  </a:lnTo>
                  <a:lnTo>
                    <a:pt x="359" y="544"/>
                  </a:lnTo>
                  <a:lnTo>
                    <a:pt x="401" y="496"/>
                  </a:lnTo>
                  <a:lnTo>
                    <a:pt x="429" y="466"/>
                  </a:lnTo>
                  <a:lnTo>
                    <a:pt x="459" y="437"/>
                  </a:lnTo>
                  <a:lnTo>
                    <a:pt x="490" y="408"/>
                  </a:lnTo>
                  <a:lnTo>
                    <a:pt x="520" y="380"/>
                  </a:lnTo>
                  <a:lnTo>
                    <a:pt x="552" y="354"/>
                  </a:lnTo>
                  <a:lnTo>
                    <a:pt x="585" y="329"/>
                  </a:lnTo>
                  <a:lnTo>
                    <a:pt x="619" y="303"/>
                  </a:lnTo>
                  <a:lnTo>
                    <a:pt x="653" y="280"/>
                  </a:lnTo>
                  <a:lnTo>
                    <a:pt x="688" y="257"/>
                  </a:lnTo>
                  <a:lnTo>
                    <a:pt x="725" y="236"/>
                  </a:lnTo>
                  <a:lnTo>
                    <a:pt x="761" y="215"/>
                  </a:lnTo>
                  <a:lnTo>
                    <a:pt x="799" y="194"/>
                  </a:lnTo>
                  <a:lnTo>
                    <a:pt x="837" y="176"/>
                  </a:lnTo>
                  <a:lnTo>
                    <a:pt x="877" y="158"/>
                  </a:lnTo>
                  <a:lnTo>
                    <a:pt x="917" y="141"/>
                  </a:lnTo>
                  <a:lnTo>
                    <a:pt x="958" y="125"/>
                  </a:lnTo>
                  <a:lnTo>
                    <a:pt x="1000" y="109"/>
                  </a:lnTo>
                  <a:lnTo>
                    <a:pt x="1042" y="95"/>
                  </a:lnTo>
                  <a:lnTo>
                    <a:pt x="1086" y="82"/>
                  </a:lnTo>
                  <a:lnTo>
                    <a:pt x="1130" y="70"/>
                  </a:lnTo>
                  <a:lnTo>
                    <a:pt x="1174" y="59"/>
                  </a:lnTo>
                  <a:lnTo>
                    <a:pt x="1220" y="49"/>
                  </a:lnTo>
                  <a:lnTo>
                    <a:pt x="1267" y="40"/>
                  </a:lnTo>
                  <a:lnTo>
                    <a:pt x="1315" y="32"/>
                  </a:lnTo>
                  <a:lnTo>
                    <a:pt x="1362" y="24"/>
                  </a:lnTo>
                  <a:lnTo>
                    <a:pt x="1411" y="17"/>
                  </a:lnTo>
                  <a:lnTo>
                    <a:pt x="1461" y="12"/>
                  </a:lnTo>
                  <a:lnTo>
                    <a:pt x="1511" y="8"/>
                  </a:lnTo>
                  <a:lnTo>
                    <a:pt x="1563" y="4"/>
                  </a:lnTo>
                  <a:lnTo>
                    <a:pt x="1615" y="2"/>
                  </a:lnTo>
                  <a:lnTo>
                    <a:pt x="1668" y="0"/>
                  </a:lnTo>
                  <a:lnTo>
                    <a:pt x="1721" y="0"/>
                  </a:lnTo>
                  <a:lnTo>
                    <a:pt x="1737" y="1"/>
                  </a:lnTo>
                  <a:lnTo>
                    <a:pt x="1752" y="3"/>
                  </a:lnTo>
                  <a:lnTo>
                    <a:pt x="1766" y="7"/>
                  </a:lnTo>
                  <a:lnTo>
                    <a:pt x="1780" y="12"/>
                  </a:lnTo>
                  <a:lnTo>
                    <a:pt x="1794" y="18"/>
                  </a:lnTo>
                  <a:lnTo>
                    <a:pt x="1807" y="27"/>
                  </a:lnTo>
                  <a:lnTo>
                    <a:pt x="1818" y="35"/>
                  </a:lnTo>
                  <a:lnTo>
                    <a:pt x="1829" y="45"/>
                  </a:lnTo>
                  <a:lnTo>
                    <a:pt x="1839" y="56"/>
                  </a:lnTo>
                  <a:lnTo>
                    <a:pt x="1847" y="68"/>
                  </a:lnTo>
                  <a:lnTo>
                    <a:pt x="1855" y="80"/>
                  </a:lnTo>
                  <a:lnTo>
                    <a:pt x="1861" y="94"/>
                  </a:lnTo>
                  <a:lnTo>
                    <a:pt x="1866" y="107"/>
                  </a:lnTo>
                  <a:lnTo>
                    <a:pt x="1870" y="123"/>
                  </a:lnTo>
                  <a:lnTo>
                    <a:pt x="1872" y="138"/>
                  </a:lnTo>
                  <a:lnTo>
                    <a:pt x="1873" y="153"/>
                  </a:lnTo>
                  <a:lnTo>
                    <a:pt x="1872" y="169"/>
                  </a:lnTo>
                  <a:lnTo>
                    <a:pt x="1870" y="184"/>
                  </a:lnTo>
                  <a:lnTo>
                    <a:pt x="1866" y="198"/>
                  </a:lnTo>
                  <a:lnTo>
                    <a:pt x="1861" y="213"/>
                  </a:lnTo>
                  <a:lnTo>
                    <a:pt x="1855" y="226"/>
                  </a:lnTo>
                  <a:lnTo>
                    <a:pt x="1847" y="239"/>
                  </a:lnTo>
                  <a:lnTo>
                    <a:pt x="1839" y="251"/>
                  </a:lnTo>
                  <a:lnTo>
                    <a:pt x="1829" y="261"/>
                  </a:lnTo>
                  <a:lnTo>
                    <a:pt x="1818" y="271"/>
                  </a:lnTo>
                  <a:lnTo>
                    <a:pt x="1807" y="280"/>
                  </a:lnTo>
                  <a:lnTo>
                    <a:pt x="1794" y="287"/>
                  </a:lnTo>
                  <a:lnTo>
                    <a:pt x="1780" y="294"/>
                  </a:lnTo>
                  <a:lnTo>
                    <a:pt x="1766" y="299"/>
                  </a:lnTo>
                  <a:lnTo>
                    <a:pt x="1752" y="302"/>
                  </a:lnTo>
                  <a:lnTo>
                    <a:pt x="1737" y="305"/>
                  </a:lnTo>
                  <a:lnTo>
                    <a:pt x="1721" y="305"/>
                  </a:lnTo>
                  <a:lnTo>
                    <a:pt x="1676" y="306"/>
                  </a:lnTo>
                  <a:lnTo>
                    <a:pt x="1631" y="308"/>
                  </a:lnTo>
                  <a:lnTo>
                    <a:pt x="1588" y="310"/>
                  </a:lnTo>
                  <a:lnTo>
                    <a:pt x="1544" y="312"/>
                  </a:lnTo>
                  <a:lnTo>
                    <a:pt x="1502" y="316"/>
                  </a:lnTo>
                  <a:lnTo>
                    <a:pt x="1461" y="320"/>
                  </a:lnTo>
                  <a:lnTo>
                    <a:pt x="1419" y="325"/>
                  </a:lnTo>
                  <a:lnTo>
                    <a:pt x="1379" y="331"/>
                  </a:lnTo>
                  <a:lnTo>
                    <a:pt x="1340" y="337"/>
                  </a:lnTo>
                  <a:lnTo>
                    <a:pt x="1300" y="345"/>
                  </a:lnTo>
                  <a:lnTo>
                    <a:pt x="1262" y="353"/>
                  </a:lnTo>
                  <a:lnTo>
                    <a:pt x="1225" y="362"/>
                  </a:lnTo>
                  <a:lnTo>
                    <a:pt x="1188" y="371"/>
                  </a:lnTo>
                  <a:lnTo>
                    <a:pt x="1152" y="381"/>
                  </a:lnTo>
                  <a:lnTo>
                    <a:pt x="1117" y="393"/>
                  </a:lnTo>
                  <a:lnTo>
                    <a:pt x="1083" y="406"/>
                  </a:lnTo>
                  <a:lnTo>
                    <a:pt x="1048" y="418"/>
                  </a:lnTo>
                  <a:lnTo>
                    <a:pt x="1015" y="431"/>
                  </a:lnTo>
                  <a:lnTo>
                    <a:pt x="983" y="445"/>
                  </a:lnTo>
                  <a:lnTo>
                    <a:pt x="951" y="461"/>
                  </a:lnTo>
                  <a:lnTo>
                    <a:pt x="920" y="476"/>
                  </a:lnTo>
                  <a:lnTo>
                    <a:pt x="890" y="492"/>
                  </a:lnTo>
                  <a:lnTo>
                    <a:pt x="861" y="511"/>
                  </a:lnTo>
                  <a:lnTo>
                    <a:pt x="831" y="529"/>
                  </a:lnTo>
                  <a:lnTo>
                    <a:pt x="803" y="547"/>
                  </a:lnTo>
                  <a:lnTo>
                    <a:pt x="776" y="567"/>
                  </a:lnTo>
                  <a:lnTo>
                    <a:pt x="750" y="587"/>
                  </a:lnTo>
                  <a:lnTo>
                    <a:pt x="724" y="609"/>
                  </a:lnTo>
                  <a:lnTo>
                    <a:pt x="698" y="630"/>
                  </a:lnTo>
                  <a:lnTo>
                    <a:pt x="674" y="653"/>
                  </a:lnTo>
                  <a:lnTo>
                    <a:pt x="651" y="676"/>
                  </a:lnTo>
                  <a:lnTo>
                    <a:pt x="628" y="701"/>
                  </a:lnTo>
                  <a:lnTo>
                    <a:pt x="594" y="738"/>
                  </a:lnTo>
                  <a:lnTo>
                    <a:pt x="564" y="777"/>
                  </a:lnTo>
                  <a:lnTo>
                    <a:pt x="536" y="817"/>
                  </a:lnTo>
                  <a:lnTo>
                    <a:pt x="510" y="857"/>
                  </a:lnTo>
                  <a:lnTo>
                    <a:pt x="484" y="898"/>
                  </a:lnTo>
                  <a:lnTo>
                    <a:pt x="462" y="939"/>
                  </a:lnTo>
                  <a:lnTo>
                    <a:pt x="442" y="981"/>
                  </a:lnTo>
                  <a:lnTo>
                    <a:pt x="424" y="1022"/>
                  </a:lnTo>
                  <a:lnTo>
                    <a:pt x="407" y="1063"/>
                  </a:lnTo>
                  <a:lnTo>
                    <a:pt x="392" y="1104"/>
                  </a:lnTo>
                  <a:lnTo>
                    <a:pt x="378" y="1145"/>
                  </a:lnTo>
                  <a:lnTo>
                    <a:pt x="365" y="1186"/>
                  </a:lnTo>
                  <a:lnTo>
                    <a:pt x="355" y="1225"/>
                  </a:lnTo>
                  <a:lnTo>
                    <a:pt x="345" y="1265"/>
                  </a:lnTo>
                  <a:lnTo>
                    <a:pt x="337" y="1303"/>
                  </a:lnTo>
                  <a:lnTo>
                    <a:pt x="330" y="1340"/>
                  </a:lnTo>
                  <a:lnTo>
                    <a:pt x="324" y="1376"/>
                  </a:lnTo>
                  <a:lnTo>
                    <a:pt x="319" y="1411"/>
                  </a:lnTo>
                  <a:lnTo>
                    <a:pt x="315" y="1444"/>
                  </a:lnTo>
                  <a:lnTo>
                    <a:pt x="312" y="1476"/>
                  </a:lnTo>
                  <a:lnTo>
                    <a:pt x="308" y="1534"/>
                  </a:lnTo>
                  <a:lnTo>
                    <a:pt x="306" y="1584"/>
                  </a:lnTo>
                  <a:lnTo>
                    <a:pt x="306" y="1625"/>
                  </a:lnTo>
                  <a:lnTo>
                    <a:pt x="306" y="1657"/>
                  </a:lnTo>
                  <a:lnTo>
                    <a:pt x="307" y="1676"/>
                  </a:lnTo>
                  <a:lnTo>
                    <a:pt x="307" y="1684"/>
                  </a:lnTo>
                  <a:lnTo>
                    <a:pt x="308" y="1699"/>
                  </a:lnTo>
                  <a:lnTo>
                    <a:pt x="307" y="1715"/>
                  </a:lnTo>
                  <a:lnTo>
                    <a:pt x="305" y="1729"/>
                  </a:lnTo>
                  <a:lnTo>
                    <a:pt x="301" y="1745"/>
                  </a:lnTo>
                  <a:lnTo>
                    <a:pt x="295" y="1758"/>
                  </a:lnTo>
                  <a:lnTo>
                    <a:pt x="289" y="1771"/>
                  </a:lnTo>
                  <a:lnTo>
                    <a:pt x="281" y="1784"/>
                  </a:lnTo>
                  <a:lnTo>
                    <a:pt x="273" y="1795"/>
                  </a:lnTo>
                  <a:lnTo>
                    <a:pt x="263" y="1806"/>
                  </a:lnTo>
                  <a:lnTo>
                    <a:pt x="252" y="1816"/>
                  </a:lnTo>
                  <a:lnTo>
                    <a:pt x="239" y="1824"/>
                  </a:lnTo>
                  <a:lnTo>
                    <a:pt x="227" y="1833"/>
                  </a:lnTo>
                  <a:lnTo>
                    <a:pt x="213" y="1839"/>
                  </a:lnTo>
                  <a:lnTo>
                    <a:pt x="199" y="1844"/>
                  </a:lnTo>
                  <a:lnTo>
                    <a:pt x="184" y="1847"/>
                  </a:lnTo>
                  <a:lnTo>
                    <a:pt x="169" y="1850"/>
                  </a:lnTo>
                  <a:lnTo>
                    <a:pt x="162" y="1850"/>
                  </a:lnTo>
                  <a:lnTo>
                    <a:pt x="156" y="18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8" name="Freeform 166">
              <a:extLst>
                <a:ext uri="{FF2B5EF4-FFF2-40B4-BE49-F238E27FC236}">
                  <a16:creationId xmlns:a16="http://schemas.microsoft.com/office/drawing/2014/main" id="{4AA2E5BD-2F5F-4E31-B0E4-A22B2BB559D6}"/>
                </a:ext>
              </a:extLst>
            </p:cNvPr>
            <p:cNvSpPr>
              <a:spLocks/>
            </p:cNvSpPr>
            <p:nvPr/>
          </p:nvSpPr>
          <p:spPr bwMode="auto">
            <a:xfrm>
              <a:off x="524388" y="2425867"/>
              <a:ext cx="22225" cy="22225"/>
            </a:xfrm>
            <a:custGeom>
              <a:avLst/>
              <a:gdLst>
                <a:gd name="T0" fmla="*/ 462 w 463"/>
                <a:gd name="T1" fmla="*/ 256 h 464"/>
                <a:gd name="T2" fmla="*/ 456 w 463"/>
                <a:gd name="T3" fmla="*/ 289 h 464"/>
                <a:gd name="T4" fmla="*/ 445 w 463"/>
                <a:gd name="T5" fmla="*/ 322 h 464"/>
                <a:gd name="T6" fmla="*/ 428 w 463"/>
                <a:gd name="T7" fmla="*/ 352 h 464"/>
                <a:gd name="T8" fmla="*/ 409 w 463"/>
                <a:gd name="T9" fmla="*/ 379 h 464"/>
                <a:gd name="T10" fmla="*/ 386 w 463"/>
                <a:gd name="T11" fmla="*/ 403 h 464"/>
                <a:gd name="T12" fmla="*/ 361 w 463"/>
                <a:gd name="T13" fmla="*/ 424 h 464"/>
                <a:gd name="T14" fmla="*/ 332 w 463"/>
                <a:gd name="T15" fmla="*/ 440 h 464"/>
                <a:gd name="T16" fmla="*/ 299 w 463"/>
                <a:gd name="T17" fmla="*/ 454 h 464"/>
                <a:gd name="T18" fmla="*/ 266 w 463"/>
                <a:gd name="T19" fmla="*/ 462 h 464"/>
                <a:gd name="T20" fmla="*/ 231 w 463"/>
                <a:gd name="T21" fmla="*/ 464 h 464"/>
                <a:gd name="T22" fmla="*/ 195 w 463"/>
                <a:gd name="T23" fmla="*/ 462 h 464"/>
                <a:gd name="T24" fmla="*/ 162 w 463"/>
                <a:gd name="T25" fmla="*/ 454 h 464"/>
                <a:gd name="T26" fmla="*/ 131 w 463"/>
                <a:gd name="T27" fmla="*/ 440 h 464"/>
                <a:gd name="T28" fmla="*/ 102 w 463"/>
                <a:gd name="T29" fmla="*/ 424 h 464"/>
                <a:gd name="T30" fmla="*/ 75 w 463"/>
                <a:gd name="T31" fmla="*/ 403 h 464"/>
                <a:gd name="T32" fmla="*/ 52 w 463"/>
                <a:gd name="T33" fmla="*/ 380 h 464"/>
                <a:gd name="T34" fmla="*/ 33 w 463"/>
                <a:gd name="T35" fmla="*/ 352 h 464"/>
                <a:gd name="T36" fmla="*/ 18 w 463"/>
                <a:gd name="T37" fmla="*/ 322 h 464"/>
                <a:gd name="T38" fmla="*/ 7 w 463"/>
                <a:gd name="T39" fmla="*/ 290 h 464"/>
                <a:gd name="T40" fmla="*/ 1 w 463"/>
                <a:gd name="T41" fmla="*/ 256 h 464"/>
                <a:gd name="T42" fmla="*/ 0 w 463"/>
                <a:gd name="T43" fmla="*/ 219 h 464"/>
                <a:gd name="T44" fmla="*/ 4 w 463"/>
                <a:gd name="T45" fmla="*/ 185 h 464"/>
                <a:gd name="T46" fmla="*/ 14 w 463"/>
                <a:gd name="T47" fmla="*/ 151 h 464"/>
                <a:gd name="T48" fmla="*/ 27 w 463"/>
                <a:gd name="T49" fmla="*/ 121 h 464"/>
                <a:gd name="T50" fmla="*/ 45 w 463"/>
                <a:gd name="T51" fmla="*/ 93 h 464"/>
                <a:gd name="T52" fmla="*/ 67 w 463"/>
                <a:gd name="T53" fmla="*/ 68 h 464"/>
                <a:gd name="T54" fmla="*/ 93 w 463"/>
                <a:gd name="T55" fmla="*/ 46 h 464"/>
                <a:gd name="T56" fmla="*/ 121 w 463"/>
                <a:gd name="T57" fmla="*/ 28 h 464"/>
                <a:gd name="T58" fmla="*/ 151 w 463"/>
                <a:gd name="T59" fmla="*/ 14 h 464"/>
                <a:gd name="T60" fmla="*/ 184 w 463"/>
                <a:gd name="T61" fmla="*/ 5 h 464"/>
                <a:gd name="T62" fmla="*/ 219 w 463"/>
                <a:gd name="T63" fmla="*/ 0 h 464"/>
                <a:gd name="T64" fmla="*/ 255 w 463"/>
                <a:gd name="T65" fmla="*/ 1 h 464"/>
                <a:gd name="T66" fmla="*/ 288 w 463"/>
                <a:gd name="T67" fmla="*/ 7 h 464"/>
                <a:gd name="T68" fmla="*/ 320 w 463"/>
                <a:gd name="T69" fmla="*/ 18 h 464"/>
                <a:gd name="T70" fmla="*/ 351 w 463"/>
                <a:gd name="T71" fmla="*/ 33 h 464"/>
                <a:gd name="T72" fmla="*/ 378 w 463"/>
                <a:gd name="T73" fmla="*/ 53 h 464"/>
                <a:gd name="T74" fmla="*/ 402 w 463"/>
                <a:gd name="T75" fmla="*/ 76 h 464"/>
                <a:gd name="T76" fmla="*/ 423 w 463"/>
                <a:gd name="T77" fmla="*/ 102 h 464"/>
                <a:gd name="T78" fmla="*/ 439 w 463"/>
                <a:gd name="T79" fmla="*/ 131 h 464"/>
                <a:gd name="T80" fmla="*/ 453 w 463"/>
                <a:gd name="T81" fmla="*/ 163 h 464"/>
                <a:gd name="T82" fmla="*/ 460 w 463"/>
                <a:gd name="T83" fmla="*/ 196 h 464"/>
                <a:gd name="T84" fmla="*/ 463 w 463"/>
                <a:gd name="T85" fmla="*/ 23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3" h="464">
                  <a:moveTo>
                    <a:pt x="463" y="231"/>
                  </a:moveTo>
                  <a:lnTo>
                    <a:pt x="463" y="243"/>
                  </a:lnTo>
                  <a:lnTo>
                    <a:pt x="462" y="256"/>
                  </a:lnTo>
                  <a:lnTo>
                    <a:pt x="460" y="267"/>
                  </a:lnTo>
                  <a:lnTo>
                    <a:pt x="458" y="278"/>
                  </a:lnTo>
                  <a:lnTo>
                    <a:pt x="456" y="289"/>
                  </a:lnTo>
                  <a:lnTo>
                    <a:pt x="453" y="300"/>
                  </a:lnTo>
                  <a:lnTo>
                    <a:pt x="449" y="311"/>
                  </a:lnTo>
                  <a:lnTo>
                    <a:pt x="445" y="322"/>
                  </a:lnTo>
                  <a:lnTo>
                    <a:pt x="439" y="332"/>
                  </a:lnTo>
                  <a:lnTo>
                    <a:pt x="434" y="342"/>
                  </a:lnTo>
                  <a:lnTo>
                    <a:pt x="428" y="352"/>
                  </a:lnTo>
                  <a:lnTo>
                    <a:pt x="423" y="362"/>
                  </a:lnTo>
                  <a:lnTo>
                    <a:pt x="416" y="371"/>
                  </a:lnTo>
                  <a:lnTo>
                    <a:pt x="409" y="379"/>
                  </a:lnTo>
                  <a:lnTo>
                    <a:pt x="402" y="388"/>
                  </a:lnTo>
                  <a:lnTo>
                    <a:pt x="394" y="396"/>
                  </a:lnTo>
                  <a:lnTo>
                    <a:pt x="386" y="403"/>
                  </a:lnTo>
                  <a:lnTo>
                    <a:pt x="378" y="411"/>
                  </a:lnTo>
                  <a:lnTo>
                    <a:pt x="370" y="418"/>
                  </a:lnTo>
                  <a:lnTo>
                    <a:pt x="361" y="424"/>
                  </a:lnTo>
                  <a:lnTo>
                    <a:pt x="351" y="430"/>
                  </a:lnTo>
                  <a:lnTo>
                    <a:pt x="341" y="435"/>
                  </a:lnTo>
                  <a:lnTo>
                    <a:pt x="332" y="440"/>
                  </a:lnTo>
                  <a:lnTo>
                    <a:pt x="320" y="446"/>
                  </a:lnTo>
                  <a:lnTo>
                    <a:pt x="310" y="450"/>
                  </a:lnTo>
                  <a:lnTo>
                    <a:pt x="299" y="454"/>
                  </a:lnTo>
                  <a:lnTo>
                    <a:pt x="288" y="457"/>
                  </a:lnTo>
                  <a:lnTo>
                    <a:pt x="277" y="460"/>
                  </a:lnTo>
                  <a:lnTo>
                    <a:pt x="266" y="462"/>
                  </a:lnTo>
                  <a:lnTo>
                    <a:pt x="255" y="463"/>
                  </a:lnTo>
                  <a:lnTo>
                    <a:pt x="243" y="464"/>
                  </a:lnTo>
                  <a:lnTo>
                    <a:pt x="231" y="464"/>
                  </a:lnTo>
                  <a:lnTo>
                    <a:pt x="219" y="464"/>
                  </a:lnTo>
                  <a:lnTo>
                    <a:pt x="208" y="463"/>
                  </a:lnTo>
                  <a:lnTo>
                    <a:pt x="195" y="462"/>
                  </a:lnTo>
                  <a:lnTo>
                    <a:pt x="184" y="460"/>
                  </a:lnTo>
                  <a:lnTo>
                    <a:pt x="173" y="457"/>
                  </a:lnTo>
                  <a:lnTo>
                    <a:pt x="162" y="454"/>
                  </a:lnTo>
                  <a:lnTo>
                    <a:pt x="151" y="450"/>
                  </a:lnTo>
                  <a:lnTo>
                    <a:pt x="141" y="446"/>
                  </a:lnTo>
                  <a:lnTo>
                    <a:pt x="131" y="440"/>
                  </a:lnTo>
                  <a:lnTo>
                    <a:pt x="121" y="435"/>
                  </a:lnTo>
                  <a:lnTo>
                    <a:pt x="111" y="430"/>
                  </a:lnTo>
                  <a:lnTo>
                    <a:pt x="102" y="424"/>
                  </a:lnTo>
                  <a:lnTo>
                    <a:pt x="93" y="418"/>
                  </a:lnTo>
                  <a:lnTo>
                    <a:pt x="83" y="411"/>
                  </a:lnTo>
                  <a:lnTo>
                    <a:pt x="75" y="403"/>
                  </a:lnTo>
                  <a:lnTo>
                    <a:pt x="67" y="396"/>
                  </a:lnTo>
                  <a:lnTo>
                    <a:pt x="59" y="388"/>
                  </a:lnTo>
                  <a:lnTo>
                    <a:pt x="52" y="380"/>
                  </a:lnTo>
                  <a:lnTo>
                    <a:pt x="45" y="371"/>
                  </a:lnTo>
                  <a:lnTo>
                    <a:pt x="39" y="362"/>
                  </a:lnTo>
                  <a:lnTo>
                    <a:pt x="33" y="352"/>
                  </a:lnTo>
                  <a:lnTo>
                    <a:pt x="27" y="342"/>
                  </a:lnTo>
                  <a:lnTo>
                    <a:pt x="22" y="332"/>
                  </a:lnTo>
                  <a:lnTo>
                    <a:pt x="18" y="322"/>
                  </a:lnTo>
                  <a:lnTo>
                    <a:pt x="14" y="311"/>
                  </a:lnTo>
                  <a:lnTo>
                    <a:pt x="10" y="301"/>
                  </a:lnTo>
                  <a:lnTo>
                    <a:pt x="7" y="290"/>
                  </a:lnTo>
                  <a:lnTo>
                    <a:pt x="4" y="279"/>
                  </a:lnTo>
                  <a:lnTo>
                    <a:pt x="2" y="267"/>
                  </a:lnTo>
                  <a:lnTo>
                    <a:pt x="1" y="256"/>
                  </a:lnTo>
                  <a:lnTo>
                    <a:pt x="0" y="243"/>
                  </a:lnTo>
                  <a:lnTo>
                    <a:pt x="0" y="231"/>
                  </a:lnTo>
                  <a:lnTo>
                    <a:pt x="0" y="219"/>
                  </a:lnTo>
                  <a:lnTo>
                    <a:pt x="1" y="208"/>
                  </a:lnTo>
                  <a:lnTo>
                    <a:pt x="2" y="196"/>
                  </a:lnTo>
                  <a:lnTo>
                    <a:pt x="4" y="185"/>
                  </a:lnTo>
                  <a:lnTo>
                    <a:pt x="7" y="174"/>
                  </a:lnTo>
                  <a:lnTo>
                    <a:pt x="10" y="163"/>
                  </a:lnTo>
                  <a:lnTo>
                    <a:pt x="14" y="151"/>
                  </a:lnTo>
                  <a:lnTo>
                    <a:pt x="18" y="141"/>
                  </a:lnTo>
                  <a:lnTo>
                    <a:pt x="22" y="131"/>
                  </a:lnTo>
                  <a:lnTo>
                    <a:pt x="27" y="121"/>
                  </a:lnTo>
                  <a:lnTo>
                    <a:pt x="33" y="111"/>
                  </a:lnTo>
                  <a:lnTo>
                    <a:pt x="39" y="102"/>
                  </a:lnTo>
                  <a:lnTo>
                    <a:pt x="45" y="93"/>
                  </a:lnTo>
                  <a:lnTo>
                    <a:pt x="52" y="84"/>
                  </a:lnTo>
                  <a:lnTo>
                    <a:pt x="59" y="76"/>
                  </a:lnTo>
                  <a:lnTo>
                    <a:pt x="67" y="68"/>
                  </a:lnTo>
                  <a:lnTo>
                    <a:pt x="75" y="60"/>
                  </a:lnTo>
                  <a:lnTo>
                    <a:pt x="83" y="53"/>
                  </a:lnTo>
                  <a:lnTo>
                    <a:pt x="93" y="46"/>
                  </a:lnTo>
                  <a:lnTo>
                    <a:pt x="102" y="39"/>
                  </a:lnTo>
                  <a:lnTo>
                    <a:pt x="111" y="33"/>
                  </a:lnTo>
                  <a:lnTo>
                    <a:pt x="121" y="28"/>
                  </a:lnTo>
                  <a:lnTo>
                    <a:pt x="131" y="23"/>
                  </a:lnTo>
                  <a:lnTo>
                    <a:pt x="141" y="18"/>
                  </a:lnTo>
                  <a:lnTo>
                    <a:pt x="151" y="14"/>
                  </a:lnTo>
                  <a:lnTo>
                    <a:pt x="162" y="10"/>
                  </a:lnTo>
                  <a:lnTo>
                    <a:pt x="173" y="7"/>
                  </a:lnTo>
                  <a:lnTo>
                    <a:pt x="184" y="5"/>
                  </a:lnTo>
                  <a:lnTo>
                    <a:pt x="195" y="3"/>
                  </a:lnTo>
                  <a:lnTo>
                    <a:pt x="208" y="1"/>
                  </a:lnTo>
                  <a:lnTo>
                    <a:pt x="219" y="0"/>
                  </a:lnTo>
                  <a:lnTo>
                    <a:pt x="231" y="0"/>
                  </a:lnTo>
                  <a:lnTo>
                    <a:pt x="243" y="0"/>
                  </a:lnTo>
                  <a:lnTo>
                    <a:pt x="255" y="1"/>
                  </a:lnTo>
                  <a:lnTo>
                    <a:pt x="266" y="3"/>
                  </a:lnTo>
                  <a:lnTo>
                    <a:pt x="277" y="5"/>
                  </a:lnTo>
                  <a:lnTo>
                    <a:pt x="288" y="7"/>
                  </a:lnTo>
                  <a:lnTo>
                    <a:pt x="299" y="10"/>
                  </a:lnTo>
                  <a:lnTo>
                    <a:pt x="310" y="14"/>
                  </a:lnTo>
                  <a:lnTo>
                    <a:pt x="320" y="18"/>
                  </a:lnTo>
                  <a:lnTo>
                    <a:pt x="332" y="23"/>
                  </a:lnTo>
                  <a:lnTo>
                    <a:pt x="341" y="28"/>
                  </a:lnTo>
                  <a:lnTo>
                    <a:pt x="351" y="33"/>
                  </a:lnTo>
                  <a:lnTo>
                    <a:pt x="361" y="39"/>
                  </a:lnTo>
                  <a:lnTo>
                    <a:pt x="370" y="46"/>
                  </a:lnTo>
                  <a:lnTo>
                    <a:pt x="378" y="53"/>
                  </a:lnTo>
                  <a:lnTo>
                    <a:pt x="386" y="60"/>
                  </a:lnTo>
                  <a:lnTo>
                    <a:pt x="394" y="68"/>
                  </a:lnTo>
                  <a:lnTo>
                    <a:pt x="402" y="76"/>
                  </a:lnTo>
                  <a:lnTo>
                    <a:pt x="409" y="84"/>
                  </a:lnTo>
                  <a:lnTo>
                    <a:pt x="416" y="93"/>
                  </a:lnTo>
                  <a:lnTo>
                    <a:pt x="423" y="102"/>
                  </a:lnTo>
                  <a:lnTo>
                    <a:pt x="428" y="111"/>
                  </a:lnTo>
                  <a:lnTo>
                    <a:pt x="434" y="121"/>
                  </a:lnTo>
                  <a:lnTo>
                    <a:pt x="439" y="131"/>
                  </a:lnTo>
                  <a:lnTo>
                    <a:pt x="445" y="141"/>
                  </a:lnTo>
                  <a:lnTo>
                    <a:pt x="449" y="151"/>
                  </a:lnTo>
                  <a:lnTo>
                    <a:pt x="453" y="163"/>
                  </a:lnTo>
                  <a:lnTo>
                    <a:pt x="456" y="174"/>
                  </a:lnTo>
                  <a:lnTo>
                    <a:pt x="458" y="185"/>
                  </a:lnTo>
                  <a:lnTo>
                    <a:pt x="460" y="196"/>
                  </a:lnTo>
                  <a:lnTo>
                    <a:pt x="462" y="208"/>
                  </a:lnTo>
                  <a:lnTo>
                    <a:pt x="463" y="219"/>
                  </a:lnTo>
                  <a:lnTo>
                    <a:pt x="463" y="23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grpSp>
      <p:grpSp>
        <p:nvGrpSpPr>
          <p:cNvPr id="69" name="Group 68">
            <a:extLst>
              <a:ext uri="{FF2B5EF4-FFF2-40B4-BE49-F238E27FC236}">
                <a16:creationId xmlns:a16="http://schemas.microsoft.com/office/drawing/2014/main" id="{332938E0-8278-4E3C-8C39-3486CCD69051}"/>
              </a:ext>
            </a:extLst>
          </p:cNvPr>
          <p:cNvGrpSpPr/>
          <p:nvPr/>
        </p:nvGrpSpPr>
        <p:grpSpPr>
          <a:xfrm>
            <a:off x="8664405" y="3225384"/>
            <a:ext cx="328599" cy="199585"/>
            <a:chOff x="8297862" y="2229247"/>
            <a:chExt cx="473075" cy="287338"/>
          </a:xfrm>
        </p:grpSpPr>
        <p:sp>
          <p:nvSpPr>
            <p:cNvPr id="70" name="Freeform 277">
              <a:extLst>
                <a:ext uri="{FF2B5EF4-FFF2-40B4-BE49-F238E27FC236}">
                  <a16:creationId xmlns:a16="http://schemas.microsoft.com/office/drawing/2014/main" id="{4BD9463D-4F30-456B-83D2-1D156CA86667}"/>
                </a:ext>
              </a:extLst>
            </p:cNvPr>
            <p:cNvSpPr>
              <a:spLocks/>
            </p:cNvSpPr>
            <p:nvPr/>
          </p:nvSpPr>
          <p:spPr bwMode="auto">
            <a:xfrm>
              <a:off x="8337549" y="2256234"/>
              <a:ext cx="387350" cy="173038"/>
            </a:xfrm>
            <a:custGeom>
              <a:avLst/>
              <a:gdLst>
                <a:gd name="T0" fmla="*/ 125 w 8064"/>
                <a:gd name="T1" fmla="*/ 3612 h 3612"/>
                <a:gd name="T2" fmla="*/ 108 w 8064"/>
                <a:gd name="T3" fmla="*/ 3610 h 3612"/>
                <a:gd name="T4" fmla="*/ 91 w 8064"/>
                <a:gd name="T5" fmla="*/ 3605 h 3612"/>
                <a:gd name="T6" fmla="*/ 75 w 8064"/>
                <a:gd name="T7" fmla="*/ 3598 h 3612"/>
                <a:gd name="T8" fmla="*/ 59 w 8064"/>
                <a:gd name="T9" fmla="*/ 3590 h 3612"/>
                <a:gd name="T10" fmla="*/ 46 w 8064"/>
                <a:gd name="T11" fmla="*/ 3579 h 3612"/>
                <a:gd name="T12" fmla="*/ 33 w 8064"/>
                <a:gd name="T13" fmla="*/ 3567 h 3612"/>
                <a:gd name="T14" fmla="*/ 22 w 8064"/>
                <a:gd name="T15" fmla="*/ 3553 h 3612"/>
                <a:gd name="T16" fmla="*/ 11 w 8064"/>
                <a:gd name="T17" fmla="*/ 3533 h 3612"/>
                <a:gd name="T18" fmla="*/ 3 w 8064"/>
                <a:gd name="T19" fmla="*/ 3506 h 3612"/>
                <a:gd name="T20" fmla="*/ 0 w 8064"/>
                <a:gd name="T21" fmla="*/ 3481 h 3612"/>
                <a:gd name="T22" fmla="*/ 1 w 8064"/>
                <a:gd name="T23" fmla="*/ 3455 h 3612"/>
                <a:gd name="T24" fmla="*/ 8 w 8064"/>
                <a:gd name="T25" fmla="*/ 3431 h 3612"/>
                <a:gd name="T26" fmla="*/ 19 w 8064"/>
                <a:gd name="T27" fmla="*/ 3406 h 3612"/>
                <a:gd name="T28" fmla="*/ 35 w 8064"/>
                <a:gd name="T29" fmla="*/ 3386 h 3612"/>
                <a:gd name="T30" fmla="*/ 54 w 8064"/>
                <a:gd name="T31" fmla="*/ 3368 h 3612"/>
                <a:gd name="T32" fmla="*/ 4568 w 8064"/>
                <a:gd name="T33" fmla="*/ 756 h 3612"/>
                <a:gd name="T34" fmla="*/ 4587 w 8064"/>
                <a:gd name="T35" fmla="*/ 746 h 3612"/>
                <a:gd name="T36" fmla="*/ 4608 w 8064"/>
                <a:gd name="T37" fmla="*/ 740 h 3612"/>
                <a:gd name="T38" fmla="*/ 4628 w 8064"/>
                <a:gd name="T39" fmla="*/ 737 h 3612"/>
                <a:gd name="T40" fmla="*/ 4649 w 8064"/>
                <a:gd name="T41" fmla="*/ 738 h 3612"/>
                <a:gd name="T42" fmla="*/ 4670 w 8064"/>
                <a:gd name="T43" fmla="*/ 742 h 3612"/>
                <a:gd name="T44" fmla="*/ 4690 w 8064"/>
                <a:gd name="T45" fmla="*/ 748 h 3612"/>
                <a:gd name="T46" fmla="*/ 4708 w 8064"/>
                <a:gd name="T47" fmla="*/ 759 h 3612"/>
                <a:gd name="T48" fmla="*/ 4726 w 8064"/>
                <a:gd name="T49" fmla="*/ 773 h 3612"/>
                <a:gd name="T50" fmla="*/ 7843 w 8064"/>
                <a:gd name="T51" fmla="*/ 34 h 3612"/>
                <a:gd name="T52" fmla="*/ 7865 w 8064"/>
                <a:gd name="T53" fmla="*/ 18 h 3612"/>
                <a:gd name="T54" fmla="*/ 7889 w 8064"/>
                <a:gd name="T55" fmla="*/ 7 h 3612"/>
                <a:gd name="T56" fmla="*/ 7914 w 8064"/>
                <a:gd name="T57" fmla="*/ 1 h 3612"/>
                <a:gd name="T58" fmla="*/ 7939 w 8064"/>
                <a:gd name="T59" fmla="*/ 1 h 3612"/>
                <a:gd name="T60" fmla="*/ 7965 w 8064"/>
                <a:gd name="T61" fmla="*/ 4 h 3612"/>
                <a:gd name="T62" fmla="*/ 7989 w 8064"/>
                <a:gd name="T63" fmla="*/ 13 h 3612"/>
                <a:gd name="T64" fmla="*/ 8012 w 8064"/>
                <a:gd name="T65" fmla="*/ 27 h 3612"/>
                <a:gd name="T66" fmla="*/ 8031 w 8064"/>
                <a:gd name="T67" fmla="*/ 45 h 3612"/>
                <a:gd name="T68" fmla="*/ 8047 w 8064"/>
                <a:gd name="T69" fmla="*/ 67 h 3612"/>
                <a:gd name="T70" fmla="*/ 8058 w 8064"/>
                <a:gd name="T71" fmla="*/ 92 h 3612"/>
                <a:gd name="T72" fmla="*/ 8064 w 8064"/>
                <a:gd name="T73" fmla="*/ 117 h 3612"/>
                <a:gd name="T74" fmla="*/ 8064 w 8064"/>
                <a:gd name="T75" fmla="*/ 143 h 3612"/>
                <a:gd name="T76" fmla="*/ 8060 w 8064"/>
                <a:gd name="T77" fmla="*/ 168 h 3612"/>
                <a:gd name="T78" fmla="*/ 8051 w 8064"/>
                <a:gd name="T79" fmla="*/ 193 h 3612"/>
                <a:gd name="T80" fmla="*/ 8037 w 8064"/>
                <a:gd name="T81" fmla="*/ 215 h 3612"/>
                <a:gd name="T82" fmla="*/ 8019 w 8064"/>
                <a:gd name="T83" fmla="*/ 235 h 3612"/>
                <a:gd name="T84" fmla="*/ 5919 w 8064"/>
                <a:gd name="T85" fmla="*/ 2087 h 3612"/>
                <a:gd name="T86" fmla="*/ 5898 w 8064"/>
                <a:gd name="T87" fmla="*/ 2100 h 3612"/>
                <a:gd name="T88" fmla="*/ 5875 w 8064"/>
                <a:gd name="T89" fmla="*/ 2108 h 3612"/>
                <a:gd name="T90" fmla="*/ 5851 w 8064"/>
                <a:gd name="T91" fmla="*/ 2112 h 3612"/>
                <a:gd name="T92" fmla="*/ 5826 w 8064"/>
                <a:gd name="T93" fmla="*/ 2112 h 3612"/>
                <a:gd name="T94" fmla="*/ 5803 w 8064"/>
                <a:gd name="T95" fmla="*/ 2107 h 3612"/>
                <a:gd name="T96" fmla="*/ 5780 w 8064"/>
                <a:gd name="T97" fmla="*/ 2099 h 3612"/>
                <a:gd name="T98" fmla="*/ 5760 w 8064"/>
                <a:gd name="T99" fmla="*/ 2086 h 3612"/>
                <a:gd name="T100" fmla="*/ 4617 w 8064"/>
                <a:gd name="T101" fmla="*/ 1037 h 3612"/>
                <a:gd name="T102" fmla="*/ 193 w 8064"/>
                <a:gd name="T103" fmla="*/ 3598 h 3612"/>
                <a:gd name="T104" fmla="*/ 176 w 8064"/>
                <a:gd name="T105" fmla="*/ 3605 h 3612"/>
                <a:gd name="T106" fmla="*/ 159 w 8064"/>
                <a:gd name="T107" fmla="*/ 3610 h 3612"/>
                <a:gd name="T108" fmla="*/ 142 w 8064"/>
                <a:gd name="T109" fmla="*/ 3612 h 3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64" h="3612">
                  <a:moveTo>
                    <a:pt x="133" y="3612"/>
                  </a:moveTo>
                  <a:lnTo>
                    <a:pt x="125" y="3612"/>
                  </a:lnTo>
                  <a:lnTo>
                    <a:pt x="116" y="3611"/>
                  </a:lnTo>
                  <a:lnTo>
                    <a:pt x="108" y="3610"/>
                  </a:lnTo>
                  <a:lnTo>
                    <a:pt x="100" y="3608"/>
                  </a:lnTo>
                  <a:lnTo>
                    <a:pt x="91" y="3605"/>
                  </a:lnTo>
                  <a:lnTo>
                    <a:pt x="83" y="3602"/>
                  </a:lnTo>
                  <a:lnTo>
                    <a:pt x="75" y="3598"/>
                  </a:lnTo>
                  <a:lnTo>
                    <a:pt x="68" y="3594"/>
                  </a:lnTo>
                  <a:lnTo>
                    <a:pt x="59" y="3590"/>
                  </a:lnTo>
                  <a:lnTo>
                    <a:pt x="52" y="3585"/>
                  </a:lnTo>
                  <a:lnTo>
                    <a:pt x="46" y="3579"/>
                  </a:lnTo>
                  <a:lnTo>
                    <a:pt x="39" y="3573"/>
                  </a:lnTo>
                  <a:lnTo>
                    <a:pt x="33" y="3567"/>
                  </a:lnTo>
                  <a:lnTo>
                    <a:pt x="27" y="3560"/>
                  </a:lnTo>
                  <a:lnTo>
                    <a:pt x="22" y="3553"/>
                  </a:lnTo>
                  <a:lnTo>
                    <a:pt x="17" y="3545"/>
                  </a:lnTo>
                  <a:lnTo>
                    <a:pt x="11" y="3533"/>
                  </a:lnTo>
                  <a:lnTo>
                    <a:pt x="6" y="3520"/>
                  </a:lnTo>
                  <a:lnTo>
                    <a:pt x="3" y="3506"/>
                  </a:lnTo>
                  <a:lnTo>
                    <a:pt x="1" y="3494"/>
                  </a:lnTo>
                  <a:lnTo>
                    <a:pt x="0" y="3481"/>
                  </a:lnTo>
                  <a:lnTo>
                    <a:pt x="0" y="3468"/>
                  </a:lnTo>
                  <a:lnTo>
                    <a:pt x="1" y="3455"/>
                  </a:lnTo>
                  <a:lnTo>
                    <a:pt x="4" y="3443"/>
                  </a:lnTo>
                  <a:lnTo>
                    <a:pt x="8" y="3431"/>
                  </a:lnTo>
                  <a:lnTo>
                    <a:pt x="13" y="3419"/>
                  </a:lnTo>
                  <a:lnTo>
                    <a:pt x="19" y="3406"/>
                  </a:lnTo>
                  <a:lnTo>
                    <a:pt x="26" y="3396"/>
                  </a:lnTo>
                  <a:lnTo>
                    <a:pt x="35" y="3386"/>
                  </a:lnTo>
                  <a:lnTo>
                    <a:pt x="44" y="3377"/>
                  </a:lnTo>
                  <a:lnTo>
                    <a:pt x="54" y="3368"/>
                  </a:lnTo>
                  <a:lnTo>
                    <a:pt x="67" y="3361"/>
                  </a:lnTo>
                  <a:lnTo>
                    <a:pt x="4568" y="756"/>
                  </a:lnTo>
                  <a:lnTo>
                    <a:pt x="4578" y="750"/>
                  </a:lnTo>
                  <a:lnTo>
                    <a:pt x="4587" y="746"/>
                  </a:lnTo>
                  <a:lnTo>
                    <a:pt x="4597" y="742"/>
                  </a:lnTo>
                  <a:lnTo>
                    <a:pt x="4608" y="740"/>
                  </a:lnTo>
                  <a:lnTo>
                    <a:pt x="4618" y="738"/>
                  </a:lnTo>
                  <a:lnTo>
                    <a:pt x="4628" y="737"/>
                  </a:lnTo>
                  <a:lnTo>
                    <a:pt x="4638" y="737"/>
                  </a:lnTo>
                  <a:lnTo>
                    <a:pt x="4649" y="738"/>
                  </a:lnTo>
                  <a:lnTo>
                    <a:pt x="4660" y="739"/>
                  </a:lnTo>
                  <a:lnTo>
                    <a:pt x="4670" y="742"/>
                  </a:lnTo>
                  <a:lnTo>
                    <a:pt x="4680" y="745"/>
                  </a:lnTo>
                  <a:lnTo>
                    <a:pt x="4690" y="748"/>
                  </a:lnTo>
                  <a:lnTo>
                    <a:pt x="4699" y="753"/>
                  </a:lnTo>
                  <a:lnTo>
                    <a:pt x="4708" y="759"/>
                  </a:lnTo>
                  <a:lnTo>
                    <a:pt x="4717" y="766"/>
                  </a:lnTo>
                  <a:lnTo>
                    <a:pt x="4726" y="773"/>
                  </a:lnTo>
                  <a:lnTo>
                    <a:pt x="5842" y="1797"/>
                  </a:lnTo>
                  <a:lnTo>
                    <a:pt x="7843" y="34"/>
                  </a:lnTo>
                  <a:lnTo>
                    <a:pt x="7854" y="25"/>
                  </a:lnTo>
                  <a:lnTo>
                    <a:pt x="7865" y="18"/>
                  </a:lnTo>
                  <a:lnTo>
                    <a:pt x="7876" y="12"/>
                  </a:lnTo>
                  <a:lnTo>
                    <a:pt x="7889" y="7"/>
                  </a:lnTo>
                  <a:lnTo>
                    <a:pt x="7901" y="4"/>
                  </a:lnTo>
                  <a:lnTo>
                    <a:pt x="7914" y="1"/>
                  </a:lnTo>
                  <a:lnTo>
                    <a:pt x="7926" y="0"/>
                  </a:lnTo>
                  <a:lnTo>
                    <a:pt x="7939" y="1"/>
                  </a:lnTo>
                  <a:lnTo>
                    <a:pt x="7952" y="2"/>
                  </a:lnTo>
                  <a:lnTo>
                    <a:pt x="7965" y="4"/>
                  </a:lnTo>
                  <a:lnTo>
                    <a:pt x="7978" y="8"/>
                  </a:lnTo>
                  <a:lnTo>
                    <a:pt x="7989" y="13"/>
                  </a:lnTo>
                  <a:lnTo>
                    <a:pt x="8001" y="19"/>
                  </a:lnTo>
                  <a:lnTo>
                    <a:pt x="8012" y="27"/>
                  </a:lnTo>
                  <a:lnTo>
                    <a:pt x="8022" y="35"/>
                  </a:lnTo>
                  <a:lnTo>
                    <a:pt x="8031" y="45"/>
                  </a:lnTo>
                  <a:lnTo>
                    <a:pt x="8040" y="56"/>
                  </a:lnTo>
                  <a:lnTo>
                    <a:pt x="8047" y="67"/>
                  </a:lnTo>
                  <a:lnTo>
                    <a:pt x="8053" y="79"/>
                  </a:lnTo>
                  <a:lnTo>
                    <a:pt x="8058" y="92"/>
                  </a:lnTo>
                  <a:lnTo>
                    <a:pt x="8061" y="104"/>
                  </a:lnTo>
                  <a:lnTo>
                    <a:pt x="8064" y="117"/>
                  </a:lnTo>
                  <a:lnTo>
                    <a:pt x="8064" y="130"/>
                  </a:lnTo>
                  <a:lnTo>
                    <a:pt x="8064" y="143"/>
                  </a:lnTo>
                  <a:lnTo>
                    <a:pt x="8063" y="155"/>
                  </a:lnTo>
                  <a:lnTo>
                    <a:pt x="8060" y="168"/>
                  </a:lnTo>
                  <a:lnTo>
                    <a:pt x="8056" y="180"/>
                  </a:lnTo>
                  <a:lnTo>
                    <a:pt x="8051" y="193"/>
                  </a:lnTo>
                  <a:lnTo>
                    <a:pt x="8045" y="204"/>
                  </a:lnTo>
                  <a:lnTo>
                    <a:pt x="8037" y="215"/>
                  </a:lnTo>
                  <a:lnTo>
                    <a:pt x="8029" y="225"/>
                  </a:lnTo>
                  <a:lnTo>
                    <a:pt x="8019" y="235"/>
                  </a:lnTo>
                  <a:lnTo>
                    <a:pt x="5929" y="2078"/>
                  </a:lnTo>
                  <a:lnTo>
                    <a:pt x="5919" y="2087"/>
                  </a:lnTo>
                  <a:lnTo>
                    <a:pt x="5909" y="2094"/>
                  </a:lnTo>
                  <a:lnTo>
                    <a:pt x="5898" y="2100"/>
                  </a:lnTo>
                  <a:lnTo>
                    <a:pt x="5886" y="2104"/>
                  </a:lnTo>
                  <a:lnTo>
                    <a:pt x="5875" y="2108"/>
                  </a:lnTo>
                  <a:lnTo>
                    <a:pt x="5863" y="2110"/>
                  </a:lnTo>
                  <a:lnTo>
                    <a:pt x="5851" y="2112"/>
                  </a:lnTo>
                  <a:lnTo>
                    <a:pt x="5839" y="2112"/>
                  </a:lnTo>
                  <a:lnTo>
                    <a:pt x="5826" y="2112"/>
                  </a:lnTo>
                  <a:lnTo>
                    <a:pt x="5815" y="2110"/>
                  </a:lnTo>
                  <a:lnTo>
                    <a:pt x="5803" y="2107"/>
                  </a:lnTo>
                  <a:lnTo>
                    <a:pt x="5791" y="2104"/>
                  </a:lnTo>
                  <a:lnTo>
                    <a:pt x="5780" y="2099"/>
                  </a:lnTo>
                  <a:lnTo>
                    <a:pt x="5770" y="2093"/>
                  </a:lnTo>
                  <a:lnTo>
                    <a:pt x="5760" y="2086"/>
                  </a:lnTo>
                  <a:lnTo>
                    <a:pt x="5750" y="2077"/>
                  </a:lnTo>
                  <a:lnTo>
                    <a:pt x="4617" y="1037"/>
                  </a:lnTo>
                  <a:lnTo>
                    <a:pt x="201" y="3594"/>
                  </a:lnTo>
                  <a:lnTo>
                    <a:pt x="193" y="3598"/>
                  </a:lnTo>
                  <a:lnTo>
                    <a:pt x="185" y="3601"/>
                  </a:lnTo>
                  <a:lnTo>
                    <a:pt x="176" y="3605"/>
                  </a:lnTo>
                  <a:lnTo>
                    <a:pt x="167" y="3608"/>
                  </a:lnTo>
                  <a:lnTo>
                    <a:pt x="159" y="3610"/>
                  </a:lnTo>
                  <a:lnTo>
                    <a:pt x="150" y="3611"/>
                  </a:lnTo>
                  <a:lnTo>
                    <a:pt x="142" y="3612"/>
                  </a:lnTo>
                  <a:lnTo>
                    <a:pt x="133" y="3612"/>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1" name="Freeform 278">
              <a:extLst>
                <a:ext uri="{FF2B5EF4-FFF2-40B4-BE49-F238E27FC236}">
                  <a16:creationId xmlns:a16="http://schemas.microsoft.com/office/drawing/2014/main" id="{21C4F409-21A5-4371-9E5E-6473C09231F1}"/>
                </a:ext>
              </a:extLst>
            </p:cNvPr>
            <p:cNvSpPr>
              <a:spLocks/>
            </p:cNvSpPr>
            <p:nvPr/>
          </p:nvSpPr>
          <p:spPr bwMode="auto">
            <a:xfrm>
              <a:off x="8664574" y="2229247"/>
              <a:ext cx="104775" cy="93663"/>
            </a:xfrm>
            <a:custGeom>
              <a:avLst/>
              <a:gdLst>
                <a:gd name="T0" fmla="*/ 1579 w 2173"/>
                <a:gd name="T1" fmla="*/ 1963 h 1963"/>
                <a:gd name="T2" fmla="*/ 1562 w 2173"/>
                <a:gd name="T3" fmla="*/ 1960 h 1963"/>
                <a:gd name="T4" fmla="*/ 1540 w 2173"/>
                <a:gd name="T5" fmla="*/ 1954 h 1963"/>
                <a:gd name="T6" fmla="*/ 1517 w 2173"/>
                <a:gd name="T7" fmla="*/ 1942 h 1963"/>
                <a:gd name="T8" fmla="*/ 1495 w 2173"/>
                <a:gd name="T9" fmla="*/ 1927 h 1963"/>
                <a:gd name="T10" fmla="*/ 1479 w 2173"/>
                <a:gd name="T11" fmla="*/ 1907 h 1963"/>
                <a:gd name="T12" fmla="*/ 1466 w 2173"/>
                <a:gd name="T13" fmla="*/ 1885 h 1963"/>
                <a:gd name="T14" fmla="*/ 1457 w 2173"/>
                <a:gd name="T15" fmla="*/ 1860 h 1963"/>
                <a:gd name="T16" fmla="*/ 1454 w 2173"/>
                <a:gd name="T17" fmla="*/ 1834 h 1963"/>
                <a:gd name="T18" fmla="*/ 1455 w 2173"/>
                <a:gd name="T19" fmla="*/ 1808 h 1963"/>
                <a:gd name="T20" fmla="*/ 1859 w 2173"/>
                <a:gd name="T21" fmla="*/ 287 h 1963"/>
                <a:gd name="T22" fmla="*/ 134 w 2173"/>
                <a:gd name="T23" fmla="*/ 452 h 1963"/>
                <a:gd name="T24" fmla="*/ 108 w 2173"/>
                <a:gd name="T25" fmla="*/ 450 h 1963"/>
                <a:gd name="T26" fmla="*/ 83 w 2173"/>
                <a:gd name="T27" fmla="*/ 442 h 1963"/>
                <a:gd name="T28" fmla="*/ 60 w 2173"/>
                <a:gd name="T29" fmla="*/ 430 h 1963"/>
                <a:gd name="T30" fmla="*/ 40 w 2173"/>
                <a:gd name="T31" fmla="*/ 413 h 1963"/>
                <a:gd name="T32" fmla="*/ 23 w 2173"/>
                <a:gd name="T33" fmla="*/ 394 h 1963"/>
                <a:gd name="T34" fmla="*/ 11 w 2173"/>
                <a:gd name="T35" fmla="*/ 370 h 1963"/>
                <a:gd name="T36" fmla="*/ 3 w 2173"/>
                <a:gd name="T37" fmla="*/ 344 h 1963"/>
                <a:gd name="T38" fmla="*/ 0 w 2173"/>
                <a:gd name="T39" fmla="*/ 317 h 1963"/>
                <a:gd name="T40" fmla="*/ 3 w 2173"/>
                <a:gd name="T41" fmla="*/ 291 h 1963"/>
                <a:gd name="T42" fmla="*/ 11 w 2173"/>
                <a:gd name="T43" fmla="*/ 265 h 1963"/>
                <a:gd name="T44" fmla="*/ 23 w 2173"/>
                <a:gd name="T45" fmla="*/ 242 h 1963"/>
                <a:gd name="T46" fmla="*/ 39 w 2173"/>
                <a:gd name="T47" fmla="*/ 223 h 1963"/>
                <a:gd name="T48" fmla="*/ 59 w 2173"/>
                <a:gd name="T49" fmla="*/ 206 h 1963"/>
                <a:gd name="T50" fmla="*/ 82 w 2173"/>
                <a:gd name="T51" fmla="*/ 194 h 1963"/>
                <a:gd name="T52" fmla="*/ 108 w 2173"/>
                <a:gd name="T53" fmla="*/ 186 h 1963"/>
                <a:gd name="T54" fmla="*/ 2026 w 2173"/>
                <a:gd name="T55" fmla="*/ 1 h 1963"/>
                <a:gd name="T56" fmla="*/ 2059 w 2173"/>
                <a:gd name="T57" fmla="*/ 2 h 1963"/>
                <a:gd name="T58" fmla="*/ 2089 w 2173"/>
                <a:gd name="T59" fmla="*/ 10 h 1963"/>
                <a:gd name="T60" fmla="*/ 2118 w 2173"/>
                <a:gd name="T61" fmla="*/ 26 h 1963"/>
                <a:gd name="T62" fmla="*/ 2141 w 2173"/>
                <a:gd name="T63" fmla="*/ 48 h 1963"/>
                <a:gd name="T64" fmla="*/ 2151 w 2173"/>
                <a:gd name="T65" fmla="*/ 60 h 1963"/>
                <a:gd name="T66" fmla="*/ 2159 w 2173"/>
                <a:gd name="T67" fmla="*/ 74 h 1963"/>
                <a:gd name="T68" fmla="*/ 2169 w 2173"/>
                <a:gd name="T69" fmla="*/ 105 h 1963"/>
                <a:gd name="T70" fmla="*/ 2173 w 2173"/>
                <a:gd name="T71" fmla="*/ 137 h 1963"/>
                <a:gd name="T72" fmla="*/ 2168 w 2173"/>
                <a:gd name="T73" fmla="*/ 168 h 1963"/>
                <a:gd name="T74" fmla="*/ 1714 w 2173"/>
                <a:gd name="T75" fmla="*/ 1874 h 1963"/>
                <a:gd name="T76" fmla="*/ 1705 w 2173"/>
                <a:gd name="T77" fmla="*/ 1895 h 1963"/>
                <a:gd name="T78" fmla="*/ 1692 w 2173"/>
                <a:gd name="T79" fmla="*/ 1913 h 1963"/>
                <a:gd name="T80" fmla="*/ 1678 w 2173"/>
                <a:gd name="T81" fmla="*/ 1929 h 1963"/>
                <a:gd name="T82" fmla="*/ 1660 w 2173"/>
                <a:gd name="T83" fmla="*/ 1942 h 1963"/>
                <a:gd name="T84" fmla="*/ 1642 w 2173"/>
                <a:gd name="T85" fmla="*/ 1952 h 1963"/>
                <a:gd name="T86" fmla="*/ 1620 w 2173"/>
                <a:gd name="T87" fmla="*/ 1959 h 1963"/>
                <a:gd name="T88" fmla="*/ 1599 w 2173"/>
                <a:gd name="T89" fmla="*/ 1963 h 1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73" h="1963">
                  <a:moveTo>
                    <a:pt x="1588" y="1963"/>
                  </a:moveTo>
                  <a:lnTo>
                    <a:pt x="1579" y="1963"/>
                  </a:lnTo>
                  <a:lnTo>
                    <a:pt x="1571" y="1962"/>
                  </a:lnTo>
                  <a:lnTo>
                    <a:pt x="1562" y="1960"/>
                  </a:lnTo>
                  <a:lnTo>
                    <a:pt x="1553" y="1958"/>
                  </a:lnTo>
                  <a:lnTo>
                    <a:pt x="1540" y="1954"/>
                  </a:lnTo>
                  <a:lnTo>
                    <a:pt x="1528" y="1949"/>
                  </a:lnTo>
                  <a:lnTo>
                    <a:pt x="1517" y="1942"/>
                  </a:lnTo>
                  <a:lnTo>
                    <a:pt x="1505" y="1935"/>
                  </a:lnTo>
                  <a:lnTo>
                    <a:pt x="1495" y="1927"/>
                  </a:lnTo>
                  <a:lnTo>
                    <a:pt x="1486" y="1917"/>
                  </a:lnTo>
                  <a:lnTo>
                    <a:pt x="1479" y="1907"/>
                  </a:lnTo>
                  <a:lnTo>
                    <a:pt x="1472" y="1897"/>
                  </a:lnTo>
                  <a:lnTo>
                    <a:pt x="1466" y="1885"/>
                  </a:lnTo>
                  <a:lnTo>
                    <a:pt x="1461" y="1872"/>
                  </a:lnTo>
                  <a:lnTo>
                    <a:pt x="1457" y="1860"/>
                  </a:lnTo>
                  <a:lnTo>
                    <a:pt x="1455" y="1847"/>
                  </a:lnTo>
                  <a:lnTo>
                    <a:pt x="1454" y="1834"/>
                  </a:lnTo>
                  <a:lnTo>
                    <a:pt x="1454" y="1821"/>
                  </a:lnTo>
                  <a:lnTo>
                    <a:pt x="1455" y="1808"/>
                  </a:lnTo>
                  <a:lnTo>
                    <a:pt x="1458" y="1794"/>
                  </a:lnTo>
                  <a:lnTo>
                    <a:pt x="1859" y="287"/>
                  </a:lnTo>
                  <a:lnTo>
                    <a:pt x="147" y="450"/>
                  </a:lnTo>
                  <a:lnTo>
                    <a:pt x="134" y="452"/>
                  </a:lnTo>
                  <a:lnTo>
                    <a:pt x="121" y="451"/>
                  </a:lnTo>
                  <a:lnTo>
                    <a:pt x="108" y="450"/>
                  </a:lnTo>
                  <a:lnTo>
                    <a:pt x="95" y="447"/>
                  </a:lnTo>
                  <a:lnTo>
                    <a:pt x="83" y="442"/>
                  </a:lnTo>
                  <a:lnTo>
                    <a:pt x="71" y="437"/>
                  </a:lnTo>
                  <a:lnTo>
                    <a:pt x="60" y="430"/>
                  </a:lnTo>
                  <a:lnTo>
                    <a:pt x="50" y="422"/>
                  </a:lnTo>
                  <a:lnTo>
                    <a:pt x="40" y="413"/>
                  </a:lnTo>
                  <a:lnTo>
                    <a:pt x="31" y="404"/>
                  </a:lnTo>
                  <a:lnTo>
                    <a:pt x="23" y="394"/>
                  </a:lnTo>
                  <a:lnTo>
                    <a:pt x="16" y="382"/>
                  </a:lnTo>
                  <a:lnTo>
                    <a:pt x="11" y="370"/>
                  </a:lnTo>
                  <a:lnTo>
                    <a:pt x="6" y="357"/>
                  </a:lnTo>
                  <a:lnTo>
                    <a:pt x="3" y="344"/>
                  </a:lnTo>
                  <a:lnTo>
                    <a:pt x="1" y="330"/>
                  </a:lnTo>
                  <a:lnTo>
                    <a:pt x="0" y="317"/>
                  </a:lnTo>
                  <a:lnTo>
                    <a:pt x="1" y="303"/>
                  </a:lnTo>
                  <a:lnTo>
                    <a:pt x="3" y="291"/>
                  </a:lnTo>
                  <a:lnTo>
                    <a:pt x="6" y="278"/>
                  </a:lnTo>
                  <a:lnTo>
                    <a:pt x="11" y="265"/>
                  </a:lnTo>
                  <a:lnTo>
                    <a:pt x="16" y="253"/>
                  </a:lnTo>
                  <a:lnTo>
                    <a:pt x="23" y="242"/>
                  </a:lnTo>
                  <a:lnTo>
                    <a:pt x="30" y="232"/>
                  </a:lnTo>
                  <a:lnTo>
                    <a:pt x="39" y="223"/>
                  </a:lnTo>
                  <a:lnTo>
                    <a:pt x="49" y="214"/>
                  </a:lnTo>
                  <a:lnTo>
                    <a:pt x="59" y="206"/>
                  </a:lnTo>
                  <a:lnTo>
                    <a:pt x="70" y="200"/>
                  </a:lnTo>
                  <a:lnTo>
                    <a:pt x="82" y="194"/>
                  </a:lnTo>
                  <a:lnTo>
                    <a:pt x="94" y="190"/>
                  </a:lnTo>
                  <a:lnTo>
                    <a:pt x="108" y="186"/>
                  </a:lnTo>
                  <a:lnTo>
                    <a:pt x="121" y="184"/>
                  </a:lnTo>
                  <a:lnTo>
                    <a:pt x="2026" y="1"/>
                  </a:lnTo>
                  <a:lnTo>
                    <a:pt x="2043" y="0"/>
                  </a:lnTo>
                  <a:lnTo>
                    <a:pt x="2059" y="2"/>
                  </a:lnTo>
                  <a:lnTo>
                    <a:pt x="2074" y="5"/>
                  </a:lnTo>
                  <a:lnTo>
                    <a:pt x="2089" y="10"/>
                  </a:lnTo>
                  <a:lnTo>
                    <a:pt x="2105" y="17"/>
                  </a:lnTo>
                  <a:lnTo>
                    <a:pt x="2118" y="26"/>
                  </a:lnTo>
                  <a:lnTo>
                    <a:pt x="2130" y="36"/>
                  </a:lnTo>
                  <a:lnTo>
                    <a:pt x="2141" y="48"/>
                  </a:lnTo>
                  <a:lnTo>
                    <a:pt x="2146" y="54"/>
                  </a:lnTo>
                  <a:lnTo>
                    <a:pt x="2151" y="60"/>
                  </a:lnTo>
                  <a:lnTo>
                    <a:pt x="2155" y="67"/>
                  </a:lnTo>
                  <a:lnTo>
                    <a:pt x="2159" y="74"/>
                  </a:lnTo>
                  <a:lnTo>
                    <a:pt x="2165" y="90"/>
                  </a:lnTo>
                  <a:lnTo>
                    <a:pt x="2169" y="105"/>
                  </a:lnTo>
                  <a:lnTo>
                    <a:pt x="2172" y="121"/>
                  </a:lnTo>
                  <a:lnTo>
                    <a:pt x="2173" y="137"/>
                  </a:lnTo>
                  <a:lnTo>
                    <a:pt x="2171" y="152"/>
                  </a:lnTo>
                  <a:lnTo>
                    <a:pt x="2168" y="168"/>
                  </a:lnTo>
                  <a:lnTo>
                    <a:pt x="1717" y="1863"/>
                  </a:lnTo>
                  <a:lnTo>
                    <a:pt x="1714" y="1874"/>
                  </a:lnTo>
                  <a:lnTo>
                    <a:pt x="1710" y="1885"/>
                  </a:lnTo>
                  <a:lnTo>
                    <a:pt x="1705" y="1895"/>
                  </a:lnTo>
                  <a:lnTo>
                    <a:pt x="1699" y="1904"/>
                  </a:lnTo>
                  <a:lnTo>
                    <a:pt x="1692" y="1913"/>
                  </a:lnTo>
                  <a:lnTo>
                    <a:pt x="1685" y="1921"/>
                  </a:lnTo>
                  <a:lnTo>
                    <a:pt x="1678" y="1929"/>
                  </a:lnTo>
                  <a:lnTo>
                    <a:pt x="1669" y="1936"/>
                  </a:lnTo>
                  <a:lnTo>
                    <a:pt x="1660" y="1942"/>
                  </a:lnTo>
                  <a:lnTo>
                    <a:pt x="1651" y="1947"/>
                  </a:lnTo>
                  <a:lnTo>
                    <a:pt x="1642" y="1952"/>
                  </a:lnTo>
                  <a:lnTo>
                    <a:pt x="1632" y="1956"/>
                  </a:lnTo>
                  <a:lnTo>
                    <a:pt x="1620" y="1959"/>
                  </a:lnTo>
                  <a:lnTo>
                    <a:pt x="1609" y="1961"/>
                  </a:lnTo>
                  <a:lnTo>
                    <a:pt x="1599" y="1963"/>
                  </a:lnTo>
                  <a:lnTo>
                    <a:pt x="1588" y="196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2" name="Freeform 279">
              <a:extLst>
                <a:ext uri="{FF2B5EF4-FFF2-40B4-BE49-F238E27FC236}">
                  <a16:creationId xmlns:a16="http://schemas.microsoft.com/office/drawing/2014/main" id="{CDBDC3E3-4415-4722-BCC7-14DD6C624C27}"/>
                </a:ext>
              </a:extLst>
            </p:cNvPr>
            <p:cNvSpPr>
              <a:spLocks noEditPoints="1"/>
            </p:cNvSpPr>
            <p:nvPr/>
          </p:nvSpPr>
          <p:spPr bwMode="auto">
            <a:xfrm>
              <a:off x="8312149" y="2454672"/>
              <a:ext cx="74613" cy="61913"/>
            </a:xfrm>
            <a:custGeom>
              <a:avLst/>
              <a:gdLst>
                <a:gd name="T0" fmla="*/ 1281 w 1551"/>
                <a:gd name="T1" fmla="*/ 1026 h 1294"/>
                <a:gd name="T2" fmla="*/ 268 w 1551"/>
                <a:gd name="T3" fmla="*/ 890 h 1294"/>
                <a:gd name="T4" fmla="*/ 1416 w 1551"/>
                <a:gd name="T5" fmla="*/ 1294 h 1294"/>
                <a:gd name="T6" fmla="*/ 120 w 1551"/>
                <a:gd name="T7" fmla="*/ 1294 h 1294"/>
                <a:gd name="T8" fmla="*/ 93 w 1551"/>
                <a:gd name="T9" fmla="*/ 1287 h 1294"/>
                <a:gd name="T10" fmla="*/ 69 w 1551"/>
                <a:gd name="T11" fmla="*/ 1277 h 1294"/>
                <a:gd name="T12" fmla="*/ 48 w 1551"/>
                <a:gd name="T13" fmla="*/ 1263 h 1294"/>
                <a:gd name="T14" fmla="*/ 30 w 1551"/>
                <a:gd name="T15" fmla="*/ 1245 h 1294"/>
                <a:gd name="T16" fmla="*/ 16 w 1551"/>
                <a:gd name="T17" fmla="*/ 1224 h 1294"/>
                <a:gd name="T18" fmla="*/ 6 w 1551"/>
                <a:gd name="T19" fmla="*/ 1200 h 1294"/>
                <a:gd name="T20" fmla="*/ 0 w 1551"/>
                <a:gd name="T21" fmla="*/ 1173 h 1294"/>
                <a:gd name="T22" fmla="*/ 0 w 1551"/>
                <a:gd name="T23" fmla="*/ 809 h 1294"/>
                <a:gd name="T24" fmla="*/ 1 w 1551"/>
                <a:gd name="T25" fmla="*/ 791 h 1294"/>
                <a:gd name="T26" fmla="*/ 5 w 1551"/>
                <a:gd name="T27" fmla="*/ 773 h 1294"/>
                <a:gd name="T28" fmla="*/ 11 w 1551"/>
                <a:gd name="T29" fmla="*/ 756 h 1294"/>
                <a:gd name="T30" fmla="*/ 19 w 1551"/>
                <a:gd name="T31" fmla="*/ 740 h 1294"/>
                <a:gd name="T32" fmla="*/ 29 w 1551"/>
                <a:gd name="T33" fmla="*/ 726 h 1294"/>
                <a:gd name="T34" fmla="*/ 41 w 1551"/>
                <a:gd name="T35" fmla="*/ 712 h 1294"/>
                <a:gd name="T36" fmla="*/ 55 w 1551"/>
                <a:gd name="T37" fmla="*/ 700 h 1294"/>
                <a:gd name="T38" fmla="*/ 71 w 1551"/>
                <a:gd name="T39" fmla="*/ 690 h 1294"/>
                <a:gd name="T40" fmla="*/ 1361 w 1551"/>
                <a:gd name="T41" fmla="*/ 11 h 1294"/>
                <a:gd name="T42" fmla="*/ 1377 w 1551"/>
                <a:gd name="T43" fmla="*/ 5 h 1294"/>
                <a:gd name="T44" fmla="*/ 1394 w 1551"/>
                <a:gd name="T45" fmla="*/ 1 h 1294"/>
                <a:gd name="T46" fmla="*/ 1412 w 1551"/>
                <a:gd name="T47" fmla="*/ 0 h 1294"/>
                <a:gd name="T48" fmla="*/ 1429 w 1551"/>
                <a:gd name="T49" fmla="*/ 0 h 1294"/>
                <a:gd name="T50" fmla="*/ 1445 w 1551"/>
                <a:gd name="T51" fmla="*/ 3 h 1294"/>
                <a:gd name="T52" fmla="*/ 1462 w 1551"/>
                <a:gd name="T53" fmla="*/ 7 h 1294"/>
                <a:gd name="T54" fmla="*/ 1478 w 1551"/>
                <a:gd name="T55" fmla="*/ 14 h 1294"/>
                <a:gd name="T56" fmla="*/ 1492 w 1551"/>
                <a:gd name="T57" fmla="*/ 23 h 1294"/>
                <a:gd name="T58" fmla="*/ 1506 w 1551"/>
                <a:gd name="T59" fmla="*/ 34 h 1294"/>
                <a:gd name="T60" fmla="*/ 1518 w 1551"/>
                <a:gd name="T61" fmla="*/ 46 h 1294"/>
                <a:gd name="T62" fmla="*/ 1529 w 1551"/>
                <a:gd name="T63" fmla="*/ 61 h 1294"/>
                <a:gd name="T64" fmla="*/ 1537 w 1551"/>
                <a:gd name="T65" fmla="*/ 76 h 1294"/>
                <a:gd name="T66" fmla="*/ 1543 w 1551"/>
                <a:gd name="T67" fmla="*/ 91 h 1294"/>
                <a:gd name="T68" fmla="*/ 1548 w 1551"/>
                <a:gd name="T69" fmla="*/ 108 h 1294"/>
                <a:gd name="T70" fmla="*/ 1550 w 1551"/>
                <a:gd name="T71" fmla="*/ 125 h 1294"/>
                <a:gd name="T72" fmla="*/ 1551 w 1551"/>
                <a:gd name="T73" fmla="*/ 1160 h 1294"/>
                <a:gd name="T74" fmla="*/ 1548 w 1551"/>
                <a:gd name="T75" fmla="*/ 1186 h 1294"/>
                <a:gd name="T76" fmla="*/ 1540 w 1551"/>
                <a:gd name="T77" fmla="*/ 1212 h 1294"/>
                <a:gd name="T78" fmla="*/ 1528 w 1551"/>
                <a:gd name="T79" fmla="*/ 1235 h 1294"/>
                <a:gd name="T80" fmla="*/ 1511 w 1551"/>
                <a:gd name="T81" fmla="*/ 1254 h 1294"/>
                <a:gd name="T82" fmla="*/ 1491 w 1551"/>
                <a:gd name="T83" fmla="*/ 1270 h 1294"/>
                <a:gd name="T84" fmla="*/ 1468 w 1551"/>
                <a:gd name="T85" fmla="*/ 1283 h 1294"/>
                <a:gd name="T86" fmla="*/ 1443 w 1551"/>
                <a:gd name="T87" fmla="*/ 1292 h 1294"/>
                <a:gd name="T88" fmla="*/ 1416 w 1551"/>
                <a:gd name="T89" fmla="*/ 1294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1" h="1294">
                  <a:moveTo>
                    <a:pt x="268" y="1026"/>
                  </a:moveTo>
                  <a:lnTo>
                    <a:pt x="1281" y="1026"/>
                  </a:lnTo>
                  <a:lnTo>
                    <a:pt x="1281" y="356"/>
                  </a:lnTo>
                  <a:lnTo>
                    <a:pt x="268" y="890"/>
                  </a:lnTo>
                  <a:lnTo>
                    <a:pt x="268" y="1026"/>
                  </a:lnTo>
                  <a:close/>
                  <a:moveTo>
                    <a:pt x="1416" y="1294"/>
                  </a:moveTo>
                  <a:lnTo>
                    <a:pt x="134" y="1294"/>
                  </a:lnTo>
                  <a:lnTo>
                    <a:pt x="120" y="1294"/>
                  </a:lnTo>
                  <a:lnTo>
                    <a:pt x="106" y="1292"/>
                  </a:lnTo>
                  <a:lnTo>
                    <a:pt x="93" y="1287"/>
                  </a:lnTo>
                  <a:lnTo>
                    <a:pt x="81" y="1283"/>
                  </a:lnTo>
                  <a:lnTo>
                    <a:pt x="69" y="1277"/>
                  </a:lnTo>
                  <a:lnTo>
                    <a:pt x="58" y="1270"/>
                  </a:lnTo>
                  <a:lnTo>
                    <a:pt x="48" y="1263"/>
                  </a:lnTo>
                  <a:lnTo>
                    <a:pt x="39" y="1254"/>
                  </a:lnTo>
                  <a:lnTo>
                    <a:pt x="30" y="1245"/>
                  </a:lnTo>
                  <a:lnTo>
                    <a:pt x="22" y="1235"/>
                  </a:lnTo>
                  <a:lnTo>
                    <a:pt x="16" y="1224"/>
                  </a:lnTo>
                  <a:lnTo>
                    <a:pt x="10" y="1212"/>
                  </a:lnTo>
                  <a:lnTo>
                    <a:pt x="6" y="1200"/>
                  </a:lnTo>
                  <a:lnTo>
                    <a:pt x="2" y="1186"/>
                  </a:lnTo>
                  <a:lnTo>
                    <a:pt x="0" y="1173"/>
                  </a:lnTo>
                  <a:lnTo>
                    <a:pt x="0" y="1160"/>
                  </a:lnTo>
                  <a:lnTo>
                    <a:pt x="0" y="809"/>
                  </a:lnTo>
                  <a:lnTo>
                    <a:pt x="0" y="799"/>
                  </a:lnTo>
                  <a:lnTo>
                    <a:pt x="1" y="791"/>
                  </a:lnTo>
                  <a:lnTo>
                    <a:pt x="3" y="782"/>
                  </a:lnTo>
                  <a:lnTo>
                    <a:pt x="5" y="773"/>
                  </a:lnTo>
                  <a:lnTo>
                    <a:pt x="8" y="765"/>
                  </a:lnTo>
                  <a:lnTo>
                    <a:pt x="11" y="756"/>
                  </a:lnTo>
                  <a:lnTo>
                    <a:pt x="15" y="748"/>
                  </a:lnTo>
                  <a:lnTo>
                    <a:pt x="19" y="740"/>
                  </a:lnTo>
                  <a:lnTo>
                    <a:pt x="24" y="733"/>
                  </a:lnTo>
                  <a:lnTo>
                    <a:pt x="29" y="726"/>
                  </a:lnTo>
                  <a:lnTo>
                    <a:pt x="35" y="718"/>
                  </a:lnTo>
                  <a:lnTo>
                    <a:pt x="41" y="712"/>
                  </a:lnTo>
                  <a:lnTo>
                    <a:pt x="48" y="705"/>
                  </a:lnTo>
                  <a:lnTo>
                    <a:pt x="55" y="700"/>
                  </a:lnTo>
                  <a:lnTo>
                    <a:pt x="63" y="695"/>
                  </a:lnTo>
                  <a:lnTo>
                    <a:pt x="71" y="690"/>
                  </a:lnTo>
                  <a:lnTo>
                    <a:pt x="1354" y="15"/>
                  </a:lnTo>
                  <a:lnTo>
                    <a:pt x="1361" y="11"/>
                  </a:lnTo>
                  <a:lnTo>
                    <a:pt x="1369" y="8"/>
                  </a:lnTo>
                  <a:lnTo>
                    <a:pt x="1377" y="5"/>
                  </a:lnTo>
                  <a:lnTo>
                    <a:pt x="1385" y="3"/>
                  </a:lnTo>
                  <a:lnTo>
                    <a:pt x="1394" y="1"/>
                  </a:lnTo>
                  <a:lnTo>
                    <a:pt x="1402" y="0"/>
                  </a:lnTo>
                  <a:lnTo>
                    <a:pt x="1412" y="0"/>
                  </a:lnTo>
                  <a:lnTo>
                    <a:pt x="1420" y="0"/>
                  </a:lnTo>
                  <a:lnTo>
                    <a:pt x="1429" y="0"/>
                  </a:lnTo>
                  <a:lnTo>
                    <a:pt x="1437" y="1"/>
                  </a:lnTo>
                  <a:lnTo>
                    <a:pt x="1445" y="3"/>
                  </a:lnTo>
                  <a:lnTo>
                    <a:pt x="1454" y="5"/>
                  </a:lnTo>
                  <a:lnTo>
                    <a:pt x="1462" y="7"/>
                  </a:lnTo>
                  <a:lnTo>
                    <a:pt x="1470" y="11"/>
                  </a:lnTo>
                  <a:lnTo>
                    <a:pt x="1478" y="14"/>
                  </a:lnTo>
                  <a:lnTo>
                    <a:pt x="1485" y="19"/>
                  </a:lnTo>
                  <a:lnTo>
                    <a:pt x="1492" y="23"/>
                  </a:lnTo>
                  <a:lnTo>
                    <a:pt x="1499" y="29"/>
                  </a:lnTo>
                  <a:lnTo>
                    <a:pt x="1506" y="34"/>
                  </a:lnTo>
                  <a:lnTo>
                    <a:pt x="1512" y="40"/>
                  </a:lnTo>
                  <a:lnTo>
                    <a:pt x="1518" y="46"/>
                  </a:lnTo>
                  <a:lnTo>
                    <a:pt x="1524" y="54"/>
                  </a:lnTo>
                  <a:lnTo>
                    <a:pt x="1529" y="61"/>
                  </a:lnTo>
                  <a:lnTo>
                    <a:pt x="1533" y="68"/>
                  </a:lnTo>
                  <a:lnTo>
                    <a:pt x="1537" y="76"/>
                  </a:lnTo>
                  <a:lnTo>
                    <a:pt x="1540" y="84"/>
                  </a:lnTo>
                  <a:lnTo>
                    <a:pt x="1543" y="91"/>
                  </a:lnTo>
                  <a:lnTo>
                    <a:pt x="1546" y="100"/>
                  </a:lnTo>
                  <a:lnTo>
                    <a:pt x="1548" y="108"/>
                  </a:lnTo>
                  <a:lnTo>
                    <a:pt x="1549" y="116"/>
                  </a:lnTo>
                  <a:lnTo>
                    <a:pt x="1550" y="125"/>
                  </a:lnTo>
                  <a:lnTo>
                    <a:pt x="1551" y="134"/>
                  </a:lnTo>
                  <a:lnTo>
                    <a:pt x="1551" y="1160"/>
                  </a:lnTo>
                  <a:lnTo>
                    <a:pt x="1550" y="1173"/>
                  </a:lnTo>
                  <a:lnTo>
                    <a:pt x="1548" y="1186"/>
                  </a:lnTo>
                  <a:lnTo>
                    <a:pt x="1544" y="1200"/>
                  </a:lnTo>
                  <a:lnTo>
                    <a:pt x="1540" y="1212"/>
                  </a:lnTo>
                  <a:lnTo>
                    <a:pt x="1534" y="1224"/>
                  </a:lnTo>
                  <a:lnTo>
                    <a:pt x="1528" y="1235"/>
                  </a:lnTo>
                  <a:lnTo>
                    <a:pt x="1519" y="1245"/>
                  </a:lnTo>
                  <a:lnTo>
                    <a:pt x="1511" y="1254"/>
                  </a:lnTo>
                  <a:lnTo>
                    <a:pt x="1501" y="1263"/>
                  </a:lnTo>
                  <a:lnTo>
                    <a:pt x="1491" y="1270"/>
                  </a:lnTo>
                  <a:lnTo>
                    <a:pt x="1480" y="1277"/>
                  </a:lnTo>
                  <a:lnTo>
                    <a:pt x="1468" y="1283"/>
                  </a:lnTo>
                  <a:lnTo>
                    <a:pt x="1456" y="1287"/>
                  </a:lnTo>
                  <a:lnTo>
                    <a:pt x="1443" y="1292"/>
                  </a:lnTo>
                  <a:lnTo>
                    <a:pt x="1430" y="1294"/>
                  </a:lnTo>
                  <a:lnTo>
                    <a:pt x="1416" y="129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3" name="Freeform 280">
              <a:extLst>
                <a:ext uri="{FF2B5EF4-FFF2-40B4-BE49-F238E27FC236}">
                  <a16:creationId xmlns:a16="http://schemas.microsoft.com/office/drawing/2014/main" id="{E378C7F1-BC74-47CC-9D0C-7BACE99FE970}"/>
                </a:ext>
              </a:extLst>
            </p:cNvPr>
            <p:cNvSpPr>
              <a:spLocks noEditPoints="1"/>
            </p:cNvSpPr>
            <p:nvPr/>
          </p:nvSpPr>
          <p:spPr bwMode="auto">
            <a:xfrm>
              <a:off x="8408987" y="2413397"/>
              <a:ext cx="74613" cy="103188"/>
            </a:xfrm>
            <a:custGeom>
              <a:avLst/>
              <a:gdLst>
                <a:gd name="T0" fmla="*/ 1282 w 1551"/>
                <a:gd name="T1" fmla="*/ 1883 h 2151"/>
                <a:gd name="T2" fmla="*/ 268 w 1551"/>
                <a:gd name="T3" fmla="*/ 891 h 2151"/>
                <a:gd name="T4" fmla="*/ 1417 w 1551"/>
                <a:gd name="T5" fmla="*/ 2151 h 2151"/>
                <a:gd name="T6" fmla="*/ 120 w 1551"/>
                <a:gd name="T7" fmla="*/ 2151 h 2151"/>
                <a:gd name="T8" fmla="*/ 93 w 1551"/>
                <a:gd name="T9" fmla="*/ 2144 h 2151"/>
                <a:gd name="T10" fmla="*/ 70 w 1551"/>
                <a:gd name="T11" fmla="*/ 2134 h 2151"/>
                <a:gd name="T12" fmla="*/ 49 w 1551"/>
                <a:gd name="T13" fmla="*/ 2120 h 2151"/>
                <a:gd name="T14" fmla="*/ 31 w 1551"/>
                <a:gd name="T15" fmla="*/ 2102 h 2151"/>
                <a:gd name="T16" fmla="*/ 16 w 1551"/>
                <a:gd name="T17" fmla="*/ 2081 h 2151"/>
                <a:gd name="T18" fmla="*/ 6 w 1551"/>
                <a:gd name="T19" fmla="*/ 2057 h 2151"/>
                <a:gd name="T20" fmla="*/ 1 w 1551"/>
                <a:gd name="T21" fmla="*/ 2030 h 2151"/>
                <a:gd name="T22" fmla="*/ 0 w 1551"/>
                <a:gd name="T23" fmla="*/ 810 h 2151"/>
                <a:gd name="T24" fmla="*/ 1 w 1551"/>
                <a:gd name="T25" fmla="*/ 791 h 2151"/>
                <a:gd name="T26" fmla="*/ 5 w 1551"/>
                <a:gd name="T27" fmla="*/ 773 h 2151"/>
                <a:gd name="T28" fmla="*/ 11 w 1551"/>
                <a:gd name="T29" fmla="*/ 757 h 2151"/>
                <a:gd name="T30" fmla="*/ 19 w 1551"/>
                <a:gd name="T31" fmla="*/ 741 h 2151"/>
                <a:gd name="T32" fmla="*/ 30 w 1551"/>
                <a:gd name="T33" fmla="*/ 726 h 2151"/>
                <a:gd name="T34" fmla="*/ 42 w 1551"/>
                <a:gd name="T35" fmla="*/ 712 h 2151"/>
                <a:gd name="T36" fmla="*/ 56 w 1551"/>
                <a:gd name="T37" fmla="*/ 700 h 2151"/>
                <a:gd name="T38" fmla="*/ 71 w 1551"/>
                <a:gd name="T39" fmla="*/ 691 h 2151"/>
                <a:gd name="T40" fmla="*/ 1362 w 1551"/>
                <a:gd name="T41" fmla="*/ 11 h 2151"/>
                <a:gd name="T42" fmla="*/ 1377 w 1551"/>
                <a:gd name="T43" fmla="*/ 5 h 2151"/>
                <a:gd name="T44" fmla="*/ 1394 w 1551"/>
                <a:gd name="T45" fmla="*/ 2 h 2151"/>
                <a:gd name="T46" fmla="*/ 1412 w 1551"/>
                <a:gd name="T47" fmla="*/ 0 h 2151"/>
                <a:gd name="T48" fmla="*/ 1428 w 1551"/>
                <a:gd name="T49" fmla="*/ 0 h 2151"/>
                <a:gd name="T50" fmla="*/ 1445 w 1551"/>
                <a:gd name="T51" fmla="*/ 3 h 2151"/>
                <a:gd name="T52" fmla="*/ 1462 w 1551"/>
                <a:gd name="T53" fmla="*/ 8 h 2151"/>
                <a:gd name="T54" fmla="*/ 1478 w 1551"/>
                <a:gd name="T55" fmla="*/ 15 h 2151"/>
                <a:gd name="T56" fmla="*/ 1493 w 1551"/>
                <a:gd name="T57" fmla="*/ 24 h 2151"/>
                <a:gd name="T58" fmla="*/ 1506 w 1551"/>
                <a:gd name="T59" fmla="*/ 34 h 2151"/>
                <a:gd name="T60" fmla="*/ 1518 w 1551"/>
                <a:gd name="T61" fmla="*/ 46 h 2151"/>
                <a:gd name="T62" fmla="*/ 1529 w 1551"/>
                <a:gd name="T63" fmla="*/ 61 h 2151"/>
                <a:gd name="T64" fmla="*/ 1537 w 1551"/>
                <a:gd name="T65" fmla="*/ 76 h 2151"/>
                <a:gd name="T66" fmla="*/ 1544 w 1551"/>
                <a:gd name="T67" fmla="*/ 91 h 2151"/>
                <a:gd name="T68" fmla="*/ 1548 w 1551"/>
                <a:gd name="T69" fmla="*/ 108 h 2151"/>
                <a:gd name="T70" fmla="*/ 1551 w 1551"/>
                <a:gd name="T71" fmla="*/ 125 h 2151"/>
                <a:gd name="T72" fmla="*/ 1551 w 1551"/>
                <a:gd name="T73" fmla="*/ 2017 h 2151"/>
                <a:gd name="T74" fmla="*/ 1548 w 1551"/>
                <a:gd name="T75" fmla="*/ 2043 h 2151"/>
                <a:gd name="T76" fmla="*/ 1540 w 1551"/>
                <a:gd name="T77" fmla="*/ 2069 h 2151"/>
                <a:gd name="T78" fmla="*/ 1527 w 1551"/>
                <a:gd name="T79" fmla="*/ 2092 h 2151"/>
                <a:gd name="T80" fmla="*/ 1511 w 1551"/>
                <a:gd name="T81" fmla="*/ 2111 h 2151"/>
                <a:gd name="T82" fmla="*/ 1491 w 1551"/>
                <a:gd name="T83" fmla="*/ 2127 h 2151"/>
                <a:gd name="T84" fmla="*/ 1469 w 1551"/>
                <a:gd name="T85" fmla="*/ 2140 h 2151"/>
                <a:gd name="T86" fmla="*/ 1444 w 1551"/>
                <a:gd name="T87" fmla="*/ 2149 h 2151"/>
                <a:gd name="T88" fmla="*/ 1417 w 1551"/>
                <a:gd name="T89" fmla="*/ 2151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1" h="2151">
                  <a:moveTo>
                    <a:pt x="268" y="1883"/>
                  </a:moveTo>
                  <a:lnTo>
                    <a:pt x="1282" y="1883"/>
                  </a:lnTo>
                  <a:lnTo>
                    <a:pt x="1282" y="357"/>
                  </a:lnTo>
                  <a:lnTo>
                    <a:pt x="268" y="891"/>
                  </a:lnTo>
                  <a:lnTo>
                    <a:pt x="268" y="1883"/>
                  </a:lnTo>
                  <a:close/>
                  <a:moveTo>
                    <a:pt x="1417" y="2151"/>
                  </a:moveTo>
                  <a:lnTo>
                    <a:pt x="134" y="2151"/>
                  </a:lnTo>
                  <a:lnTo>
                    <a:pt x="120" y="2151"/>
                  </a:lnTo>
                  <a:lnTo>
                    <a:pt x="106" y="2149"/>
                  </a:lnTo>
                  <a:lnTo>
                    <a:pt x="93" y="2144"/>
                  </a:lnTo>
                  <a:lnTo>
                    <a:pt x="81" y="2140"/>
                  </a:lnTo>
                  <a:lnTo>
                    <a:pt x="70" y="2134"/>
                  </a:lnTo>
                  <a:lnTo>
                    <a:pt x="59" y="2127"/>
                  </a:lnTo>
                  <a:lnTo>
                    <a:pt x="49" y="2120"/>
                  </a:lnTo>
                  <a:lnTo>
                    <a:pt x="39" y="2111"/>
                  </a:lnTo>
                  <a:lnTo>
                    <a:pt x="31" y="2102"/>
                  </a:lnTo>
                  <a:lnTo>
                    <a:pt x="23" y="2092"/>
                  </a:lnTo>
                  <a:lnTo>
                    <a:pt x="16" y="2081"/>
                  </a:lnTo>
                  <a:lnTo>
                    <a:pt x="11" y="2069"/>
                  </a:lnTo>
                  <a:lnTo>
                    <a:pt x="6" y="2057"/>
                  </a:lnTo>
                  <a:lnTo>
                    <a:pt x="3" y="2043"/>
                  </a:lnTo>
                  <a:lnTo>
                    <a:pt x="1" y="2030"/>
                  </a:lnTo>
                  <a:lnTo>
                    <a:pt x="0" y="2017"/>
                  </a:lnTo>
                  <a:lnTo>
                    <a:pt x="0" y="810"/>
                  </a:lnTo>
                  <a:lnTo>
                    <a:pt x="1" y="800"/>
                  </a:lnTo>
                  <a:lnTo>
                    <a:pt x="1" y="791"/>
                  </a:lnTo>
                  <a:lnTo>
                    <a:pt x="3" y="782"/>
                  </a:lnTo>
                  <a:lnTo>
                    <a:pt x="5" y="773"/>
                  </a:lnTo>
                  <a:lnTo>
                    <a:pt x="8" y="765"/>
                  </a:lnTo>
                  <a:lnTo>
                    <a:pt x="11" y="757"/>
                  </a:lnTo>
                  <a:lnTo>
                    <a:pt x="15" y="749"/>
                  </a:lnTo>
                  <a:lnTo>
                    <a:pt x="19" y="741"/>
                  </a:lnTo>
                  <a:lnTo>
                    <a:pt x="24" y="733"/>
                  </a:lnTo>
                  <a:lnTo>
                    <a:pt x="30" y="726"/>
                  </a:lnTo>
                  <a:lnTo>
                    <a:pt x="36" y="718"/>
                  </a:lnTo>
                  <a:lnTo>
                    <a:pt x="42" y="712"/>
                  </a:lnTo>
                  <a:lnTo>
                    <a:pt x="49" y="706"/>
                  </a:lnTo>
                  <a:lnTo>
                    <a:pt x="56" y="700"/>
                  </a:lnTo>
                  <a:lnTo>
                    <a:pt x="63" y="695"/>
                  </a:lnTo>
                  <a:lnTo>
                    <a:pt x="71" y="691"/>
                  </a:lnTo>
                  <a:lnTo>
                    <a:pt x="1354" y="15"/>
                  </a:lnTo>
                  <a:lnTo>
                    <a:pt x="1362" y="11"/>
                  </a:lnTo>
                  <a:lnTo>
                    <a:pt x="1369" y="8"/>
                  </a:lnTo>
                  <a:lnTo>
                    <a:pt x="1377" y="5"/>
                  </a:lnTo>
                  <a:lnTo>
                    <a:pt x="1386" y="3"/>
                  </a:lnTo>
                  <a:lnTo>
                    <a:pt x="1394" y="2"/>
                  </a:lnTo>
                  <a:lnTo>
                    <a:pt x="1402" y="0"/>
                  </a:lnTo>
                  <a:lnTo>
                    <a:pt x="1412" y="0"/>
                  </a:lnTo>
                  <a:lnTo>
                    <a:pt x="1420" y="0"/>
                  </a:lnTo>
                  <a:lnTo>
                    <a:pt x="1428" y="0"/>
                  </a:lnTo>
                  <a:lnTo>
                    <a:pt x="1437" y="1"/>
                  </a:lnTo>
                  <a:lnTo>
                    <a:pt x="1445" y="3"/>
                  </a:lnTo>
                  <a:lnTo>
                    <a:pt x="1454" y="5"/>
                  </a:lnTo>
                  <a:lnTo>
                    <a:pt x="1462" y="8"/>
                  </a:lnTo>
                  <a:lnTo>
                    <a:pt x="1470" y="11"/>
                  </a:lnTo>
                  <a:lnTo>
                    <a:pt x="1478" y="15"/>
                  </a:lnTo>
                  <a:lnTo>
                    <a:pt x="1485" y="19"/>
                  </a:lnTo>
                  <a:lnTo>
                    <a:pt x="1493" y="24"/>
                  </a:lnTo>
                  <a:lnTo>
                    <a:pt x="1500" y="29"/>
                  </a:lnTo>
                  <a:lnTo>
                    <a:pt x="1506" y="34"/>
                  </a:lnTo>
                  <a:lnTo>
                    <a:pt x="1512" y="40"/>
                  </a:lnTo>
                  <a:lnTo>
                    <a:pt x="1518" y="46"/>
                  </a:lnTo>
                  <a:lnTo>
                    <a:pt x="1523" y="53"/>
                  </a:lnTo>
                  <a:lnTo>
                    <a:pt x="1529" y="61"/>
                  </a:lnTo>
                  <a:lnTo>
                    <a:pt x="1533" y="68"/>
                  </a:lnTo>
                  <a:lnTo>
                    <a:pt x="1537" y="76"/>
                  </a:lnTo>
                  <a:lnTo>
                    <a:pt x="1541" y="84"/>
                  </a:lnTo>
                  <a:lnTo>
                    <a:pt x="1544" y="91"/>
                  </a:lnTo>
                  <a:lnTo>
                    <a:pt x="1546" y="100"/>
                  </a:lnTo>
                  <a:lnTo>
                    <a:pt x="1548" y="108"/>
                  </a:lnTo>
                  <a:lnTo>
                    <a:pt x="1550" y="117"/>
                  </a:lnTo>
                  <a:lnTo>
                    <a:pt x="1551" y="125"/>
                  </a:lnTo>
                  <a:lnTo>
                    <a:pt x="1551" y="134"/>
                  </a:lnTo>
                  <a:lnTo>
                    <a:pt x="1551" y="2017"/>
                  </a:lnTo>
                  <a:lnTo>
                    <a:pt x="1550" y="2030"/>
                  </a:lnTo>
                  <a:lnTo>
                    <a:pt x="1548" y="2043"/>
                  </a:lnTo>
                  <a:lnTo>
                    <a:pt x="1545" y="2057"/>
                  </a:lnTo>
                  <a:lnTo>
                    <a:pt x="1540" y="2069"/>
                  </a:lnTo>
                  <a:lnTo>
                    <a:pt x="1535" y="2081"/>
                  </a:lnTo>
                  <a:lnTo>
                    <a:pt x="1527" y="2092"/>
                  </a:lnTo>
                  <a:lnTo>
                    <a:pt x="1519" y="2102"/>
                  </a:lnTo>
                  <a:lnTo>
                    <a:pt x="1511" y="2111"/>
                  </a:lnTo>
                  <a:lnTo>
                    <a:pt x="1501" y="2120"/>
                  </a:lnTo>
                  <a:lnTo>
                    <a:pt x="1491" y="2127"/>
                  </a:lnTo>
                  <a:lnTo>
                    <a:pt x="1480" y="2134"/>
                  </a:lnTo>
                  <a:lnTo>
                    <a:pt x="1469" y="2140"/>
                  </a:lnTo>
                  <a:lnTo>
                    <a:pt x="1457" y="2144"/>
                  </a:lnTo>
                  <a:lnTo>
                    <a:pt x="1444" y="2149"/>
                  </a:lnTo>
                  <a:lnTo>
                    <a:pt x="1431" y="2151"/>
                  </a:lnTo>
                  <a:lnTo>
                    <a:pt x="1417" y="215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4" name="Freeform 281">
              <a:extLst>
                <a:ext uri="{FF2B5EF4-FFF2-40B4-BE49-F238E27FC236}">
                  <a16:creationId xmlns:a16="http://schemas.microsoft.com/office/drawing/2014/main" id="{228ACD6C-F003-41F0-A961-944D919F05D1}"/>
                </a:ext>
              </a:extLst>
            </p:cNvPr>
            <p:cNvSpPr>
              <a:spLocks noEditPoints="1"/>
            </p:cNvSpPr>
            <p:nvPr/>
          </p:nvSpPr>
          <p:spPr bwMode="auto">
            <a:xfrm>
              <a:off x="8504237" y="2357834"/>
              <a:ext cx="74613" cy="158750"/>
            </a:xfrm>
            <a:custGeom>
              <a:avLst/>
              <a:gdLst>
                <a:gd name="T0" fmla="*/ 1283 w 1552"/>
                <a:gd name="T1" fmla="*/ 3038 h 3306"/>
                <a:gd name="T2" fmla="*/ 270 w 1552"/>
                <a:gd name="T3" fmla="*/ 890 h 3306"/>
                <a:gd name="T4" fmla="*/ 1418 w 1552"/>
                <a:gd name="T5" fmla="*/ 3306 h 3306"/>
                <a:gd name="T6" fmla="*/ 122 w 1552"/>
                <a:gd name="T7" fmla="*/ 3306 h 3306"/>
                <a:gd name="T8" fmla="*/ 95 w 1552"/>
                <a:gd name="T9" fmla="*/ 3299 h 3306"/>
                <a:gd name="T10" fmla="*/ 71 w 1552"/>
                <a:gd name="T11" fmla="*/ 3289 h 3306"/>
                <a:gd name="T12" fmla="*/ 50 w 1552"/>
                <a:gd name="T13" fmla="*/ 3275 h 3306"/>
                <a:gd name="T14" fmla="*/ 32 w 1552"/>
                <a:gd name="T15" fmla="*/ 3257 h 3306"/>
                <a:gd name="T16" fmla="*/ 18 w 1552"/>
                <a:gd name="T17" fmla="*/ 3236 h 3306"/>
                <a:gd name="T18" fmla="*/ 7 w 1552"/>
                <a:gd name="T19" fmla="*/ 3212 h 3306"/>
                <a:gd name="T20" fmla="*/ 1 w 1552"/>
                <a:gd name="T21" fmla="*/ 3185 h 3306"/>
                <a:gd name="T22" fmla="*/ 0 w 1552"/>
                <a:gd name="T23" fmla="*/ 809 h 3306"/>
                <a:gd name="T24" fmla="*/ 2 w 1552"/>
                <a:gd name="T25" fmla="*/ 791 h 3306"/>
                <a:gd name="T26" fmla="*/ 6 w 1552"/>
                <a:gd name="T27" fmla="*/ 773 h 3306"/>
                <a:gd name="T28" fmla="*/ 12 w 1552"/>
                <a:gd name="T29" fmla="*/ 756 h 3306"/>
                <a:gd name="T30" fmla="*/ 21 w 1552"/>
                <a:gd name="T31" fmla="*/ 740 h 3306"/>
                <a:gd name="T32" fmla="*/ 31 w 1552"/>
                <a:gd name="T33" fmla="*/ 725 h 3306"/>
                <a:gd name="T34" fmla="*/ 43 w 1552"/>
                <a:gd name="T35" fmla="*/ 712 h 3306"/>
                <a:gd name="T36" fmla="*/ 57 w 1552"/>
                <a:gd name="T37" fmla="*/ 700 h 3306"/>
                <a:gd name="T38" fmla="*/ 73 w 1552"/>
                <a:gd name="T39" fmla="*/ 691 h 3306"/>
                <a:gd name="T40" fmla="*/ 1363 w 1552"/>
                <a:gd name="T41" fmla="*/ 11 h 3306"/>
                <a:gd name="T42" fmla="*/ 1379 w 1552"/>
                <a:gd name="T43" fmla="*/ 5 h 3306"/>
                <a:gd name="T44" fmla="*/ 1395 w 1552"/>
                <a:gd name="T45" fmla="*/ 1 h 3306"/>
                <a:gd name="T46" fmla="*/ 1412 w 1552"/>
                <a:gd name="T47" fmla="*/ 0 h 3306"/>
                <a:gd name="T48" fmla="*/ 1430 w 1552"/>
                <a:gd name="T49" fmla="*/ 0 h 3306"/>
                <a:gd name="T50" fmla="*/ 1447 w 1552"/>
                <a:gd name="T51" fmla="*/ 3 h 3306"/>
                <a:gd name="T52" fmla="*/ 1463 w 1552"/>
                <a:gd name="T53" fmla="*/ 8 h 3306"/>
                <a:gd name="T54" fmla="*/ 1479 w 1552"/>
                <a:gd name="T55" fmla="*/ 15 h 3306"/>
                <a:gd name="T56" fmla="*/ 1494 w 1552"/>
                <a:gd name="T57" fmla="*/ 23 h 3306"/>
                <a:gd name="T58" fmla="*/ 1508 w 1552"/>
                <a:gd name="T59" fmla="*/ 34 h 3306"/>
                <a:gd name="T60" fmla="*/ 1519 w 1552"/>
                <a:gd name="T61" fmla="*/ 46 h 3306"/>
                <a:gd name="T62" fmla="*/ 1530 w 1552"/>
                <a:gd name="T63" fmla="*/ 60 h 3306"/>
                <a:gd name="T64" fmla="*/ 1539 w 1552"/>
                <a:gd name="T65" fmla="*/ 76 h 3306"/>
                <a:gd name="T66" fmla="*/ 1545 w 1552"/>
                <a:gd name="T67" fmla="*/ 91 h 3306"/>
                <a:gd name="T68" fmla="*/ 1550 w 1552"/>
                <a:gd name="T69" fmla="*/ 108 h 3306"/>
                <a:gd name="T70" fmla="*/ 1552 w 1552"/>
                <a:gd name="T71" fmla="*/ 125 h 3306"/>
                <a:gd name="T72" fmla="*/ 1552 w 1552"/>
                <a:gd name="T73" fmla="*/ 3172 h 3306"/>
                <a:gd name="T74" fmla="*/ 1550 w 1552"/>
                <a:gd name="T75" fmla="*/ 3198 h 3306"/>
                <a:gd name="T76" fmla="*/ 1542 w 1552"/>
                <a:gd name="T77" fmla="*/ 3224 h 3306"/>
                <a:gd name="T78" fmla="*/ 1528 w 1552"/>
                <a:gd name="T79" fmla="*/ 3247 h 3306"/>
                <a:gd name="T80" fmla="*/ 1512 w 1552"/>
                <a:gd name="T81" fmla="*/ 3266 h 3306"/>
                <a:gd name="T82" fmla="*/ 1493 w 1552"/>
                <a:gd name="T83" fmla="*/ 3282 h 3306"/>
                <a:gd name="T84" fmla="*/ 1470 w 1552"/>
                <a:gd name="T85" fmla="*/ 3295 h 3306"/>
                <a:gd name="T86" fmla="*/ 1445 w 1552"/>
                <a:gd name="T87" fmla="*/ 3304 h 3306"/>
                <a:gd name="T88" fmla="*/ 1418 w 1552"/>
                <a:gd name="T89" fmla="*/ 3306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2" h="3306">
                  <a:moveTo>
                    <a:pt x="270" y="3038"/>
                  </a:moveTo>
                  <a:lnTo>
                    <a:pt x="1283" y="3038"/>
                  </a:lnTo>
                  <a:lnTo>
                    <a:pt x="1283" y="357"/>
                  </a:lnTo>
                  <a:lnTo>
                    <a:pt x="270" y="890"/>
                  </a:lnTo>
                  <a:lnTo>
                    <a:pt x="270" y="3038"/>
                  </a:lnTo>
                  <a:close/>
                  <a:moveTo>
                    <a:pt x="1418" y="3306"/>
                  </a:moveTo>
                  <a:lnTo>
                    <a:pt x="136" y="3306"/>
                  </a:lnTo>
                  <a:lnTo>
                    <a:pt x="122" y="3306"/>
                  </a:lnTo>
                  <a:lnTo>
                    <a:pt x="108" y="3304"/>
                  </a:lnTo>
                  <a:lnTo>
                    <a:pt x="95" y="3299"/>
                  </a:lnTo>
                  <a:lnTo>
                    <a:pt x="83" y="3295"/>
                  </a:lnTo>
                  <a:lnTo>
                    <a:pt x="71" y="3289"/>
                  </a:lnTo>
                  <a:lnTo>
                    <a:pt x="60" y="3282"/>
                  </a:lnTo>
                  <a:lnTo>
                    <a:pt x="50" y="3275"/>
                  </a:lnTo>
                  <a:lnTo>
                    <a:pt x="40" y="3266"/>
                  </a:lnTo>
                  <a:lnTo>
                    <a:pt x="32" y="3257"/>
                  </a:lnTo>
                  <a:lnTo>
                    <a:pt x="24" y="3247"/>
                  </a:lnTo>
                  <a:lnTo>
                    <a:pt x="18" y="3236"/>
                  </a:lnTo>
                  <a:lnTo>
                    <a:pt x="12" y="3224"/>
                  </a:lnTo>
                  <a:lnTo>
                    <a:pt x="7" y="3212"/>
                  </a:lnTo>
                  <a:lnTo>
                    <a:pt x="4" y="3198"/>
                  </a:lnTo>
                  <a:lnTo>
                    <a:pt x="1" y="3185"/>
                  </a:lnTo>
                  <a:lnTo>
                    <a:pt x="0" y="3172"/>
                  </a:lnTo>
                  <a:lnTo>
                    <a:pt x="0" y="809"/>
                  </a:lnTo>
                  <a:lnTo>
                    <a:pt x="1" y="800"/>
                  </a:lnTo>
                  <a:lnTo>
                    <a:pt x="2" y="791"/>
                  </a:lnTo>
                  <a:lnTo>
                    <a:pt x="4" y="782"/>
                  </a:lnTo>
                  <a:lnTo>
                    <a:pt x="6" y="773"/>
                  </a:lnTo>
                  <a:lnTo>
                    <a:pt x="9" y="765"/>
                  </a:lnTo>
                  <a:lnTo>
                    <a:pt x="12" y="756"/>
                  </a:lnTo>
                  <a:lnTo>
                    <a:pt x="16" y="748"/>
                  </a:lnTo>
                  <a:lnTo>
                    <a:pt x="21" y="740"/>
                  </a:lnTo>
                  <a:lnTo>
                    <a:pt x="26" y="732"/>
                  </a:lnTo>
                  <a:lnTo>
                    <a:pt x="31" y="725"/>
                  </a:lnTo>
                  <a:lnTo>
                    <a:pt x="37" y="718"/>
                  </a:lnTo>
                  <a:lnTo>
                    <a:pt x="43" y="712"/>
                  </a:lnTo>
                  <a:lnTo>
                    <a:pt x="50" y="706"/>
                  </a:lnTo>
                  <a:lnTo>
                    <a:pt x="57" y="700"/>
                  </a:lnTo>
                  <a:lnTo>
                    <a:pt x="65" y="695"/>
                  </a:lnTo>
                  <a:lnTo>
                    <a:pt x="73" y="691"/>
                  </a:lnTo>
                  <a:lnTo>
                    <a:pt x="1355" y="15"/>
                  </a:lnTo>
                  <a:lnTo>
                    <a:pt x="1363" y="11"/>
                  </a:lnTo>
                  <a:lnTo>
                    <a:pt x="1371" y="8"/>
                  </a:lnTo>
                  <a:lnTo>
                    <a:pt x="1379" y="5"/>
                  </a:lnTo>
                  <a:lnTo>
                    <a:pt x="1387" y="3"/>
                  </a:lnTo>
                  <a:lnTo>
                    <a:pt x="1395" y="1"/>
                  </a:lnTo>
                  <a:lnTo>
                    <a:pt x="1404" y="0"/>
                  </a:lnTo>
                  <a:lnTo>
                    <a:pt x="1412" y="0"/>
                  </a:lnTo>
                  <a:lnTo>
                    <a:pt x="1422" y="0"/>
                  </a:lnTo>
                  <a:lnTo>
                    <a:pt x="1430" y="0"/>
                  </a:lnTo>
                  <a:lnTo>
                    <a:pt x="1439" y="1"/>
                  </a:lnTo>
                  <a:lnTo>
                    <a:pt x="1447" y="3"/>
                  </a:lnTo>
                  <a:lnTo>
                    <a:pt x="1455" y="5"/>
                  </a:lnTo>
                  <a:lnTo>
                    <a:pt x="1463" y="8"/>
                  </a:lnTo>
                  <a:lnTo>
                    <a:pt x="1471" y="11"/>
                  </a:lnTo>
                  <a:lnTo>
                    <a:pt x="1479" y="15"/>
                  </a:lnTo>
                  <a:lnTo>
                    <a:pt x="1487" y="19"/>
                  </a:lnTo>
                  <a:lnTo>
                    <a:pt x="1494" y="23"/>
                  </a:lnTo>
                  <a:lnTo>
                    <a:pt x="1501" y="29"/>
                  </a:lnTo>
                  <a:lnTo>
                    <a:pt x="1508" y="34"/>
                  </a:lnTo>
                  <a:lnTo>
                    <a:pt x="1514" y="40"/>
                  </a:lnTo>
                  <a:lnTo>
                    <a:pt x="1519" y="46"/>
                  </a:lnTo>
                  <a:lnTo>
                    <a:pt x="1525" y="53"/>
                  </a:lnTo>
                  <a:lnTo>
                    <a:pt x="1530" y="60"/>
                  </a:lnTo>
                  <a:lnTo>
                    <a:pt x="1535" y="68"/>
                  </a:lnTo>
                  <a:lnTo>
                    <a:pt x="1539" y="76"/>
                  </a:lnTo>
                  <a:lnTo>
                    <a:pt x="1542" y="83"/>
                  </a:lnTo>
                  <a:lnTo>
                    <a:pt x="1545" y="91"/>
                  </a:lnTo>
                  <a:lnTo>
                    <a:pt x="1548" y="99"/>
                  </a:lnTo>
                  <a:lnTo>
                    <a:pt x="1550" y="108"/>
                  </a:lnTo>
                  <a:lnTo>
                    <a:pt x="1551" y="116"/>
                  </a:lnTo>
                  <a:lnTo>
                    <a:pt x="1552" y="125"/>
                  </a:lnTo>
                  <a:lnTo>
                    <a:pt x="1552" y="134"/>
                  </a:lnTo>
                  <a:lnTo>
                    <a:pt x="1552" y="3172"/>
                  </a:lnTo>
                  <a:lnTo>
                    <a:pt x="1552" y="3185"/>
                  </a:lnTo>
                  <a:lnTo>
                    <a:pt x="1550" y="3198"/>
                  </a:lnTo>
                  <a:lnTo>
                    <a:pt x="1546" y="3212"/>
                  </a:lnTo>
                  <a:lnTo>
                    <a:pt x="1542" y="3224"/>
                  </a:lnTo>
                  <a:lnTo>
                    <a:pt x="1536" y="3236"/>
                  </a:lnTo>
                  <a:lnTo>
                    <a:pt x="1528" y="3247"/>
                  </a:lnTo>
                  <a:lnTo>
                    <a:pt x="1521" y="3257"/>
                  </a:lnTo>
                  <a:lnTo>
                    <a:pt x="1512" y="3266"/>
                  </a:lnTo>
                  <a:lnTo>
                    <a:pt x="1503" y="3275"/>
                  </a:lnTo>
                  <a:lnTo>
                    <a:pt x="1493" y="3282"/>
                  </a:lnTo>
                  <a:lnTo>
                    <a:pt x="1482" y="3289"/>
                  </a:lnTo>
                  <a:lnTo>
                    <a:pt x="1470" y="3295"/>
                  </a:lnTo>
                  <a:lnTo>
                    <a:pt x="1458" y="3299"/>
                  </a:lnTo>
                  <a:lnTo>
                    <a:pt x="1445" y="3304"/>
                  </a:lnTo>
                  <a:lnTo>
                    <a:pt x="1432" y="3306"/>
                  </a:lnTo>
                  <a:lnTo>
                    <a:pt x="1418" y="330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5" name="Freeform 282">
              <a:extLst>
                <a:ext uri="{FF2B5EF4-FFF2-40B4-BE49-F238E27FC236}">
                  <a16:creationId xmlns:a16="http://schemas.microsoft.com/office/drawing/2014/main" id="{7DEACC6A-7AF3-4598-917C-1FE48194984A}"/>
                </a:ext>
              </a:extLst>
            </p:cNvPr>
            <p:cNvSpPr>
              <a:spLocks noEditPoints="1"/>
            </p:cNvSpPr>
            <p:nvPr/>
          </p:nvSpPr>
          <p:spPr bwMode="auto">
            <a:xfrm>
              <a:off x="8601074" y="2373709"/>
              <a:ext cx="74613" cy="142875"/>
            </a:xfrm>
            <a:custGeom>
              <a:avLst/>
              <a:gdLst>
                <a:gd name="T0" fmla="*/ 1283 w 1551"/>
                <a:gd name="T1" fmla="*/ 2706 h 2974"/>
                <a:gd name="T2" fmla="*/ 269 w 1551"/>
                <a:gd name="T3" fmla="*/ 892 h 2974"/>
                <a:gd name="T4" fmla="*/ 1416 w 1551"/>
                <a:gd name="T5" fmla="*/ 2974 h 2974"/>
                <a:gd name="T6" fmla="*/ 120 w 1551"/>
                <a:gd name="T7" fmla="*/ 2974 h 2974"/>
                <a:gd name="T8" fmla="*/ 94 w 1551"/>
                <a:gd name="T9" fmla="*/ 2967 h 2974"/>
                <a:gd name="T10" fmla="*/ 70 w 1551"/>
                <a:gd name="T11" fmla="*/ 2957 h 2974"/>
                <a:gd name="T12" fmla="*/ 49 w 1551"/>
                <a:gd name="T13" fmla="*/ 2943 h 2974"/>
                <a:gd name="T14" fmla="*/ 31 w 1551"/>
                <a:gd name="T15" fmla="*/ 2925 h 2974"/>
                <a:gd name="T16" fmla="*/ 17 w 1551"/>
                <a:gd name="T17" fmla="*/ 2904 h 2974"/>
                <a:gd name="T18" fmla="*/ 6 w 1551"/>
                <a:gd name="T19" fmla="*/ 2880 h 2974"/>
                <a:gd name="T20" fmla="*/ 0 w 1551"/>
                <a:gd name="T21" fmla="*/ 2853 h 2974"/>
                <a:gd name="T22" fmla="*/ 0 w 1551"/>
                <a:gd name="T23" fmla="*/ 811 h 2974"/>
                <a:gd name="T24" fmla="*/ 1 w 1551"/>
                <a:gd name="T25" fmla="*/ 792 h 2974"/>
                <a:gd name="T26" fmla="*/ 5 w 1551"/>
                <a:gd name="T27" fmla="*/ 774 h 2974"/>
                <a:gd name="T28" fmla="*/ 12 w 1551"/>
                <a:gd name="T29" fmla="*/ 757 h 2974"/>
                <a:gd name="T30" fmla="*/ 20 w 1551"/>
                <a:gd name="T31" fmla="*/ 741 h 2974"/>
                <a:gd name="T32" fmla="*/ 30 w 1551"/>
                <a:gd name="T33" fmla="*/ 726 h 2974"/>
                <a:gd name="T34" fmla="*/ 42 w 1551"/>
                <a:gd name="T35" fmla="*/ 713 h 2974"/>
                <a:gd name="T36" fmla="*/ 56 w 1551"/>
                <a:gd name="T37" fmla="*/ 702 h 2974"/>
                <a:gd name="T38" fmla="*/ 72 w 1551"/>
                <a:gd name="T39" fmla="*/ 692 h 2974"/>
                <a:gd name="T40" fmla="*/ 1362 w 1551"/>
                <a:gd name="T41" fmla="*/ 11 h 2974"/>
                <a:gd name="T42" fmla="*/ 1378 w 1551"/>
                <a:gd name="T43" fmla="*/ 5 h 2974"/>
                <a:gd name="T44" fmla="*/ 1395 w 1551"/>
                <a:gd name="T45" fmla="*/ 2 h 2974"/>
                <a:gd name="T46" fmla="*/ 1411 w 1551"/>
                <a:gd name="T47" fmla="*/ 0 h 2974"/>
                <a:gd name="T48" fmla="*/ 1429 w 1551"/>
                <a:gd name="T49" fmla="*/ 0 h 2974"/>
                <a:gd name="T50" fmla="*/ 1446 w 1551"/>
                <a:gd name="T51" fmla="*/ 3 h 2974"/>
                <a:gd name="T52" fmla="*/ 1463 w 1551"/>
                <a:gd name="T53" fmla="*/ 8 h 2974"/>
                <a:gd name="T54" fmla="*/ 1478 w 1551"/>
                <a:gd name="T55" fmla="*/ 15 h 2974"/>
                <a:gd name="T56" fmla="*/ 1493 w 1551"/>
                <a:gd name="T57" fmla="*/ 25 h 2974"/>
                <a:gd name="T58" fmla="*/ 1507 w 1551"/>
                <a:gd name="T59" fmla="*/ 35 h 2974"/>
                <a:gd name="T60" fmla="*/ 1519 w 1551"/>
                <a:gd name="T61" fmla="*/ 48 h 2974"/>
                <a:gd name="T62" fmla="*/ 1529 w 1551"/>
                <a:gd name="T63" fmla="*/ 61 h 2974"/>
                <a:gd name="T64" fmla="*/ 1537 w 1551"/>
                <a:gd name="T65" fmla="*/ 76 h 2974"/>
                <a:gd name="T66" fmla="*/ 1545 w 1551"/>
                <a:gd name="T67" fmla="*/ 92 h 2974"/>
                <a:gd name="T68" fmla="*/ 1549 w 1551"/>
                <a:gd name="T69" fmla="*/ 108 h 2974"/>
                <a:gd name="T70" fmla="*/ 1551 w 1551"/>
                <a:gd name="T71" fmla="*/ 126 h 2974"/>
                <a:gd name="T72" fmla="*/ 1551 w 1551"/>
                <a:gd name="T73" fmla="*/ 2840 h 2974"/>
                <a:gd name="T74" fmla="*/ 1549 w 1551"/>
                <a:gd name="T75" fmla="*/ 2866 h 2974"/>
                <a:gd name="T76" fmla="*/ 1541 w 1551"/>
                <a:gd name="T77" fmla="*/ 2892 h 2974"/>
                <a:gd name="T78" fmla="*/ 1528 w 1551"/>
                <a:gd name="T79" fmla="*/ 2915 h 2974"/>
                <a:gd name="T80" fmla="*/ 1511 w 1551"/>
                <a:gd name="T81" fmla="*/ 2934 h 2974"/>
                <a:gd name="T82" fmla="*/ 1492 w 1551"/>
                <a:gd name="T83" fmla="*/ 2950 h 2974"/>
                <a:gd name="T84" fmla="*/ 1469 w 1551"/>
                <a:gd name="T85" fmla="*/ 2963 h 2974"/>
                <a:gd name="T86" fmla="*/ 1444 w 1551"/>
                <a:gd name="T87" fmla="*/ 2972 h 2974"/>
                <a:gd name="T88" fmla="*/ 1416 w 1551"/>
                <a:gd name="T89" fmla="*/ 2974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1" h="2974">
                  <a:moveTo>
                    <a:pt x="269" y="2706"/>
                  </a:moveTo>
                  <a:lnTo>
                    <a:pt x="1283" y="2706"/>
                  </a:lnTo>
                  <a:lnTo>
                    <a:pt x="1283" y="357"/>
                  </a:lnTo>
                  <a:lnTo>
                    <a:pt x="269" y="892"/>
                  </a:lnTo>
                  <a:lnTo>
                    <a:pt x="269" y="2706"/>
                  </a:lnTo>
                  <a:close/>
                  <a:moveTo>
                    <a:pt x="1416" y="2974"/>
                  </a:moveTo>
                  <a:lnTo>
                    <a:pt x="135" y="2974"/>
                  </a:lnTo>
                  <a:lnTo>
                    <a:pt x="120" y="2974"/>
                  </a:lnTo>
                  <a:lnTo>
                    <a:pt x="107" y="2972"/>
                  </a:lnTo>
                  <a:lnTo>
                    <a:pt x="94" y="2967"/>
                  </a:lnTo>
                  <a:lnTo>
                    <a:pt x="82" y="2963"/>
                  </a:lnTo>
                  <a:lnTo>
                    <a:pt x="70" y="2957"/>
                  </a:lnTo>
                  <a:lnTo>
                    <a:pt x="59" y="2950"/>
                  </a:lnTo>
                  <a:lnTo>
                    <a:pt x="49" y="2943"/>
                  </a:lnTo>
                  <a:lnTo>
                    <a:pt x="40" y="2934"/>
                  </a:lnTo>
                  <a:lnTo>
                    <a:pt x="31" y="2925"/>
                  </a:lnTo>
                  <a:lnTo>
                    <a:pt x="23" y="2915"/>
                  </a:lnTo>
                  <a:lnTo>
                    <a:pt x="17" y="2904"/>
                  </a:lnTo>
                  <a:lnTo>
                    <a:pt x="11" y="2892"/>
                  </a:lnTo>
                  <a:lnTo>
                    <a:pt x="6" y="2880"/>
                  </a:lnTo>
                  <a:lnTo>
                    <a:pt x="2" y="2866"/>
                  </a:lnTo>
                  <a:lnTo>
                    <a:pt x="0" y="2853"/>
                  </a:lnTo>
                  <a:lnTo>
                    <a:pt x="0" y="2840"/>
                  </a:lnTo>
                  <a:lnTo>
                    <a:pt x="0" y="811"/>
                  </a:lnTo>
                  <a:lnTo>
                    <a:pt x="0" y="801"/>
                  </a:lnTo>
                  <a:lnTo>
                    <a:pt x="1" y="792"/>
                  </a:lnTo>
                  <a:lnTo>
                    <a:pt x="2" y="783"/>
                  </a:lnTo>
                  <a:lnTo>
                    <a:pt x="5" y="774"/>
                  </a:lnTo>
                  <a:lnTo>
                    <a:pt x="9" y="765"/>
                  </a:lnTo>
                  <a:lnTo>
                    <a:pt x="12" y="757"/>
                  </a:lnTo>
                  <a:lnTo>
                    <a:pt x="16" y="749"/>
                  </a:lnTo>
                  <a:lnTo>
                    <a:pt x="20" y="741"/>
                  </a:lnTo>
                  <a:lnTo>
                    <a:pt x="25" y="733"/>
                  </a:lnTo>
                  <a:lnTo>
                    <a:pt x="30" y="726"/>
                  </a:lnTo>
                  <a:lnTo>
                    <a:pt x="36" y="720"/>
                  </a:lnTo>
                  <a:lnTo>
                    <a:pt x="42" y="713"/>
                  </a:lnTo>
                  <a:lnTo>
                    <a:pt x="49" y="707"/>
                  </a:lnTo>
                  <a:lnTo>
                    <a:pt x="56" y="702"/>
                  </a:lnTo>
                  <a:lnTo>
                    <a:pt x="64" y="697"/>
                  </a:lnTo>
                  <a:lnTo>
                    <a:pt x="72" y="692"/>
                  </a:lnTo>
                  <a:lnTo>
                    <a:pt x="1354" y="15"/>
                  </a:lnTo>
                  <a:lnTo>
                    <a:pt x="1362" y="11"/>
                  </a:lnTo>
                  <a:lnTo>
                    <a:pt x="1370" y="8"/>
                  </a:lnTo>
                  <a:lnTo>
                    <a:pt x="1378" y="5"/>
                  </a:lnTo>
                  <a:lnTo>
                    <a:pt x="1386" y="3"/>
                  </a:lnTo>
                  <a:lnTo>
                    <a:pt x="1395" y="2"/>
                  </a:lnTo>
                  <a:lnTo>
                    <a:pt x="1403" y="0"/>
                  </a:lnTo>
                  <a:lnTo>
                    <a:pt x="1411" y="0"/>
                  </a:lnTo>
                  <a:lnTo>
                    <a:pt x="1420" y="0"/>
                  </a:lnTo>
                  <a:lnTo>
                    <a:pt x="1429" y="0"/>
                  </a:lnTo>
                  <a:lnTo>
                    <a:pt x="1438" y="2"/>
                  </a:lnTo>
                  <a:lnTo>
                    <a:pt x="1446" y="3"/>
                  </a:lnTo>
                  <a:lnTo>
                    <a:pt x="1454" y="5"/>
                  </a:lnTo>
                  <a:lnTo>
                    <a:pt x="1463" y="8"/>
                  </a:lnTo>
                  <a:lnTo>
                    <a:pt x="1470" y="11"/>
                  </a:lnTo>
                  <a:lnTo>
                    <a:pt x="1478" y="15"/>
                  </a:lnTo>
                  <a:lnTo>
                    <a:pt x="1486" y="19"/>
                  </a:lnTo>
                  <a:lnTo>
                    <a:pt x="1493" y="25"/>
                  </a:lnTo>
                  <a:lnTo>
                    <a:pt x="1500" y="30"/>
                  </a:lnTo>
                  <a:lnTo>
                    <a:pt x="1507" y="35"/>
                  </a:lnTo>
                  <a:lnTo>
                    <a:pt x="1513" y="42"/>
                  </a:lnTo>
                  <a:lnTo>
                    <a:pt x="1519" y="48"/>
                  </a:lnTo>
                  <a:lnTo>
                    <a:pt x="1524" y="54"/>
                  </a:lnTo>
                  <a:lnTo>
                    <a:pt x="1529" y="61"/>
                  </a:lnTo>
                  <a:lnTo>
                    <a:pt x="1533" y="68"/>
                  </a:lnTo>
                  <a:lnTo>
                    <a:pt x="1537" y="76"/>
                  </a:lnTo>
                  <a:lnTo>
                    <a:pt x="1542" y="84"/>
                  </a:lnTo>
                  <a:lnTo>
                    <a:pt x="1545" y="92"/>
                  </a:lnTo>
                  <a:lnTo>
                    <a:pt x="1547" y="100"/>
                  </a:lnTo>
                  <a:lnTo>
                    <a:pt x="1549" y="108"/>
                  </a:lnTo>
                  <a:lnTo>
                    <a:pt x="1550" y="117"/>
                  </a:lnTo>
                  <a:lnTo>
                    <a:pt x="1551" y="126"/>
                  </a:lnTo>
                  <a:lnTo>
                    <a:pt x="1551" y="134"/>
                  </a:lnTo>
                  <a:lnTo>
                    <a:pt x="1551" y="2840"/>
                  </a:lnTo>
                  <a:lnTo>
                    <a:pt x="1551" y="2853"/>
                  </a:lnTo>
                  <a:lnTo>
                    <a:pt x="1549" y="2866"/>
                  </a:lnTo>
                  <a:lnTo>
                    <a:pt x="1545" y="2880"/>
                  </a:lnTo>
                  <a:lnTo>
                    <a:pt x="1541" y="2892"/>
                  </a:lnTo>
                  <a:lnTo>
                    <a:pt x="1534" y="2904"/>
                  </a:lnTo>
                  <a:lnTo>
                    <a:pt x="1528" y="2915"/>
                  </a:lnTo>
                  <a:lnTo>
                    <a:pt x="1520" y="2925"/>
                  </a:lnTo>
                  <a:lnTo>
                    <a:pt x="1511" y="2934"/>
                  </a:lnTo>
                  <a:lnTo>
                    <a:pt x="1502" y="2943"/>
                  </a:lnTo>
                  <a:lnTo>
                    <a:pt x="1492" y="2950"/>
                  </a:lnTo>
                  <a:lnTo>
                    <a:pt x="1481" y="2957"/>
                  </a:lnTo>
                  <a:lnTo>
                    <a:pt x="1469" y="2963"/>
                  </a:lnTo>
                  <a:lnTo>
                    <a:pt x="1457" y="2967"/>
                  </a:lnTo>
                  <a:lnTo>
                    <a:pt x="1444" y="2972"/>
                  </a:lnTo>
                  <a:lnTo>
                    <a:pt x="1431" y="2974"/>
                  </a:lnTo>
                  <a:lnTo>
                    <a:pt x="1416" y="297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6" name="Freeform 283">
              <a:extLst>
                <a:ext uri="{FF2B5EF4-FFF2-40B4-BE49-F238E27FC236}">
                  <a16:creationId xmlns:a16="http://schemas.microsoft.com/office/drawing/2014/main" id="{42294797-4FE8-43E2-81D5-909395404194}"/>
                </a:ext>
              </a:extLst>
            </p:cNvPr>
            <p:cNvSpPr>
              <a:spLocks noEditPoints="1"/>
            </p:cNvSpPr>
            <p:nvPr/>
          </p:nvSpPr>
          <p:spPr bwMode="auto">
            <a:xfrm>
              <a:off x="8696324" y="2341959"/>
              <a:ext cx="74613" cy="174625"/>
            </a:xfrm>
            <a:custGeom>
              <a:avLst/>
              <a:gdLst>
                <a:gd name="T0" fmla="*/ 1283 w 1552"/>
                <a:gd name="T1" fmla="*/ 3365 h 3633"/>
                <a:gd name="T2" fmla="*/ 269 w 1552"/>
                <a:gd name="T3" fmla="*/ 893 h 3633"/>
                <a:gd name="T4" fmla="*/ 1417 w 1552"/>
                <a:gd name="T5" fmla="*/ 3633 h 3633"/>
                <a:gd name="T6" fmla="*/ 121 w 1552"/>
                <a:gd name="T7" fmla="*/ 3633 h 3633"/>
                <a:gd name="T8" fmla="*/ 95 w 1552"/>
                <a:gd name="T9" fmla="*/ 3626 h 3633"/>
                <a:gd name="T10" fmla="*/ 71 w 1552"/>
                <a:gd name="T11" fmla="*/ 3616 h 3633"/>
                <a:gd name="T12" fmla="*/ 49 w 1552"/>
                <a:gd name="T13" fmla="*/ 3602 h 3633"/>
                <a:gd name="T14" fmla="*/ 31 w 1552"/>
                <a:gd name="T15" fmla="*/ 3584 h 3633"/>
                <a:gd name="T16" fmla="*/ 17 w 1552"/>
                <a:gd name="T17" fmla="*/ 3563 h 3633"/>
                <a:gd name="T18" fmla="*/ 6 w 1552"/>
                <a:gd name="T19" fmla="*/ 3539 h 3633"/>
                <a:gd name="T20" fmla="*/ 1 w 1552"/>
                <a:gd name="T21" fmla="*/ 3512 h 3633"/>
                <a:gd name="T22" fmla="*/ 0 w 1552"/>
                <a:gd name="T23" fmla="*/ 811 h 3633"/>
                <a:gd name="T24" fmla="*/ 1 w 1552"/>
                <a:gd name="T25" fmla="*/ 793 h 3633"/>
                <a:gd name="T26" fmla="*/ 5 w 1552"/>
                <a:gd name="T27" fmla="*/ 774 h 3633"/>
                <a:gd name="T28" fmla="*/ 11 w 1552"/>
                <a:gd name="T29" fmla="*/ 757 h 3633"/>
                <a:gd name="T30" fmla="*/ 20 w 1552"/>
                <a:gd name="T31" fmla="*/ 741 h 3633"/>
                <a:gd name="T32" fmla="*/ 31 w 1552"/>
                <a:gd name="T33" fmla="*/ 727 h 3633"/>
                <a:gd name="T34" fmla="*/ 43 w 1552"/>
                <a:gd name="T35" fmla="*/ 714 h 3633"/>
                <a:gd name="T36" fmla="*/ 57 w 1552"/>
                <a:gd name="T37" fmla="*/ 702 h 3633"/>
                <a:gd name="T38" fmla="*/ 72 w 1552"/>
                <a:gd name="T39" fmla="*/ 692 h 3633"/>
                <a:gd name="T40" fmla="*/ 1363 w 1552"/>
                <a:gd name="T41" fmla="*/ 12 h 3633"/>
                <a:gd name="T42" fmla="*/ 1379 w 1552"/>
                <a:gd name="T43" fmla="*/ 6 h 3633"/>
                <a:gd name="T44" fmla="*/ 1395 w 1552"/>
                <a:gd name="T45" fmla="*/ 2 h 3633"/>
                <a:gd name="T46" fmla="*/ 1412 w 1552"/>
                <a:gd name="T47" fmla="*/ 0 h 3633"/>
                <a:gd name="T48" fmla="*/ 1430 w 1552"/>
                <a:gd name="T49" fmla="*/ 1 h 3633"/>
                <a:gd name="T50" fmla="*/ 1447 w 1552"/>
                <a:gd name="T51" fmla="*/ 3 h 3633"/>
                <a:gd name="T52" fmla="*/ 1463 w 1552"/>
                <a:gd name="T53" fmla="*/ 8 h 3633"/>
                <a:gd name="T54" fmla="*/ 1479 w 1552"/>
                <a:gd name="T55" fmla="*/ 16 h 3633"/>
                <a:gd name="T56" fmla="*/ 1494 w 1552"/>
                <a:gd name="T57" fmla="*/ 25 h 3633"/>
                <a:gd name="T58" fmla="*/ 1507 w 1552"/>
                <a:gd name="T59" fmla="*/ 36 h 3633"/>
                <a:gd name="T60" fmla="*/ 1519 w 1552"/>
                <a:gd name="T61" fmla="*/ 48 h 3633"/>
                <a:gd name="T62" fmla="*/ 1529 w 1552"/>
                <a:gd name="T63" fmla="*/ 62 h 3633"/>
                <a:gd name="T64" fmla="*/ 1538 w 1552"/>
                <a:gd name="T65" fmla="*/ 76 h 3633"/>
                <a:gd name="T66" fmla="*/ 1545 w 1552"/>
                <a:gd name="T67" fmla="*/ 92 h 3633"/>
                <a:gd name="T68" fmla="*/ 1549 w 1552"/>
                <a:gd name="T69" fmla="*/ 108 h 3633"/>
                <a:gd name="T70" fmla="*/ 1551 w 1552"/>
                <a:gd name="T71" fmla="*/ 127 h 3633"/>
                <a:gd name="T72" fmla="*/ 1552 w 1552"/>
                <a:gd name="T73" fmla="*/ 3499 h 3633"/>
                <a:gd name="T74" fmla="*/ 1549 w 1552"/>
                <a:gd name="T75" fmla="*/ 3525 h 3633"/>
                <a:gd name="T76" fmla="*/ 1540 w 1552"/>
                <a:gd name="T77" fmla="*/ 3551 h 3633"/>
                <a:gd name="T78" fmla="*/ 1528 w 1552"/>
                <a:gd name="T79" fmla="*/ 3574 h 3633"/>
                <a:gd name="T80" fmla="*/ 1512 w 1552"/>
                <a:gd name="T81" fmla="*/ 3593 h 3633"/>
                <a:gd name="T82" fmla="*/ 1492 w 1552"/>
                <a:gd name="T83" fmla="*/ 3609 h 3633"/>
                <a:gd name="T84" fmla="*/ 1470 w 1552"/>
                <a:gd name="T85" fmla="*/ 3622 h 3633"/>
                <a:gd name="T86" fmla="*/ 1445 w 1552"/>
                <a:gd name="T87" fmla="*/ 3631 h 3633"/>
                <a:gd name="T88" fmla="*/ 1417 w 1552"/>
                <a:gd name="T89" fmla="*/ 3633 h 3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2" h="3633">
                  <a:moveTo>
                    <a:pt x="269" y="3365"/>
                  </a:moveTo>
                  <a:lnTo>
                    <a:pt x="1283" y="3365"/>
                  </a:lnTo>
                  <a:lnTo>
                    <a:pt x="1283" y="358"/>
                  </a:lnTo>
                  <a:lnTo>
                    <a:pt x="269" y="893"/>
                  </a:lnTo>
                  <a:lnTo>
                    <a:pt x="269" y="3365"/>
                  </a:lnTo>
                  <a:close/>
                  <a:moveTo>
                    <a:pt x="1417" y="3633"/>
                  </a:moveTo>
                  <a:lnTo>
                    <a:pt x="136" y="3633"/>
                  </a:lnTo>
                  <a:lnTo>
                    <a:pt x="121" y="3633"/>
                  </a:lnTo>
                  <a:lnTo>
                    <a:pt x="108" y="3631"/>
                  </a:lnTo>
                  <a:lnTo>
                    <a:pt x="95" y="3626"/>
                  </a:lnTo>
                  <a:lnTo>
                    <a:pt x="82" y="3622"/>
                  </a:lnTo>
                  <a:lnTo>
                    <a:pt x="71" y="3616"/>
                  </a:lnTo>
                  <a:lnTo>
                    <a:pt x="60" y="3609"/>
                  </a:lnTo>
                  <a:lnTo>
                    <a:pt x="49" y="3602"/>
                  </a:lnTo>
                  <a:lnTo>
                    <a:pt x="40" y="3593"/>
                  </a:lnTo>
                  <a:lnTo>
                    <a:pt x="31" y="3584"/>
                  </a:lnTo>
                  <a:lnTo>
                    <a:pt x="24" y="3574"/>
                  </a:lnTo>
                  <a:lnTo>
                    <a:pt x="17" y="3563"/>
                  </a:lnTo>
                  <a:lnTo>
                    <a:pt x="11" y="3551"/>
                  </a:lnTo>
                  <a:lnTo>
                    <a:pt x="6" y="3539"/>
                  </a:lnTo>
                  <a:lnTo>
                    <a:pt x="3" y="3525"/>
                  </a:lnTo>
                  <a:lnTo>
                    <a:pt x="1" y="3512"/>
                  </a:lnTo>
                  <a:lnTo>
                    <a:pt x="0" y="3499"/>
                  </a:lnTo>
                  <a:lnTo>
                    <a:pt x="0" y="811"/>
                  </a:lnTo>
                  <a:lnTo>
                    <a:pt x="0" y="802"/>
                  </a:lnTo>
                  <a:lnTo>
                    <a:pt x="1" y="793"/>
                  </a:lnTo>
                  <a:lnTo>
                    <a:pt x="3" y="784"/>
                  </a:lnTo>
                  <a:lnTo>
                    <a:pt x="5" y="774"/>
                  </a:lnTo>
                  <a:lnTo>
                    <a:pt x="8" y="766"/>
                  </a:lnTo>
                  <a:lnTo>
                    <a:pt x="11" y="757"/>
                  </a:lnTo>
                  <a:lnTo>
                    <a:pt x="16" y="749"/>
                  </a:lnTo>
                  <a:lnTo>
                    <a:pt x="20" y="741"/>
                  </a:lnTo>
                  <a:lnTo>
                    <a:pt x="25" y="734"/>
                  </a:lnTo>
                  <a:lnTo>
                    <a:pt x="31" y="727"/>
                  </a:lnTo>
                  <a:lnTo>
                    <a:pt x="37" y="720"/>
                  </a:lnTo>
                  <a:lnTo>
                    <a:pt x="43" y="714"/>
                  </a:lnTo>
                  <a:lnTo>
                    <a:pt x="50" y="708"/>
                  </a:lnTo>
                  <a:lnTo>
                    <a:pt x="57" y="702"/>
                  </a:lnTo>
                  <a:lnTo>
                    <a:pt x="64" y="697"/>
                  </a:lnTo>
                  <a:lnTo>
                    <a:pt x="72" y="692"/>
                  </a:lnTo>
                  <a:lnTo>
                    <a:pt x="1355" y="17"/>
                  </a:lnTo>
                  <a:lnTo>
                    <a:pt x="1363" y="12"/>
                  </a:lnTo>
                  <a:lnTo>
                    <a:pt x="1371" y="9"/>
                  </a:lnTo>
                  <a:lnTo>
                    <a:pt x="1379" y="6"/>
                  </a:lnTo>
                  <a:lnTo>
                    <a:pt x="1387" y="4"/>
                  </a:lnTo>
                  <a:lnTo>
                    <a:pt x="1395" y="2"/>
                  </a:lnTo>
                  <a:lnTo>
                    <a:pt x="1404" y="1"/>
                  </a:lnTo>
                  <a:lnTo>
                    <a:pt x="1412" y="0"/>
                  </a:lnTo>
                  <a:lnTo>
                    <a:pt x="1421" y="0"/>
                  </a:lnTo>
                  <a:lnTo>
                    <a:pt x="1430" y="1"/>
                  </a:lnTo>
                  <a:lnTo>
                    <a:pt x="1438" y="2"/>
                  </a:lnTo>
                  <a:lnTo>
                    <a:pt x="1447" y="3"/>
                  </a:lnTo>
                  <a:lnTo>
                    <a:pt x="1455" y="5"/>
                  </a:lnTo>
                  <a:lnTo>
                    <a:pt x="1463" y="8"/>
                  </a:lnTo>
                  <a:lnTo>
                    <a:pt x="1471" y="11"/>
                  </a:lnTo>
                  <a:lnTo>
                    <a:pt x="1479" y="16"/>
                  </a:lnTo>
                  <a:lnTo>
                    <a:pt x="1487" y="20"/>
                  </a:lnTo>
                  <a:lnTo>
                    <a:pt x="1494" y="25"/>
                  </a:lnTo>
                  <a:lnTo>
                    <a:pt x="1501" y="30"/>
                  </a:lnTo>
                  <a:lnTo>
                    <a:pt x="1507" y="36"/>
                  </a:lnTo>
                  <a:lnTo>
                    <a:pt x="1514" y="42"/>
                  </a:lnTo>
                  <a:lnTo>
                    <a:pt x="1519" y="48"/>
                  </a:lnTo>
                  <a:lnTo>
                    <a:pt x="1525" y="55"/>
                  </a:lnTo>
                  <a:lnTo>
                    <a:pt x="1529" y="62"/>
                  </a:lnTo>
                  <a:lnTo>
                    <a:pt x="1534" y="69"/>
                  </a:lnTo>
                  <a:lnTo>
                    <a:pt x="1538" y="76"/>
                  </a:lnTo>
                  <a:lnTo>
                    <a:pt x="1541" y="84"/>
                  </a:lnTo>
                  <a:lnTo>
                    <a:pt x="1545" y="92"/>
                  </a:lnTo>
                  <a:lnTo>
                    <a:pt x="1547" y="100"/>
                  </a:lnTo>
                  <a:lnTo>
                    <a:pt x="1549" y="108"/>
                  </a:lnTo>
                  <a:lnTo>
                    <a:pt x="1550" y="118"/>
                  </a:lnTo>
                  <a:lnTo>
                    <a:pt x="1551" y="127"/>
                  </a:lnTo>
                  <a:lnTo>
                    <a:pt x="1552" y="135"/>
                  </a:lnTo>
                  <a:lnTo>
                    <a:pt x="1552" y="3499"/>
                  </a:lnTo>
                  <a:lnTo>
                    <a:pt x="1551" y="3512"/>
                  </a:lnTo>
                  <a:lnTo>
                    <a:pt x="1549" y="3525"/>
                  </a:lnTo>
                  <a:lnTo>
                    <a:pt x="1546" y="3539"/>
                  </a:lnTo>
                  <a:lnTo>
                    <a:pt x="1540" y="3551"/>
                  </a:lnTo>
                  <a:lnTo>
                    <a:pt x="1535" y="3563"/>
                  </a:lnTo>
                  <a:lnTo>
                    <a:pt x="1528" y="3574"/>
                  </a:lnTo>
                  <a:lnTo>
                    <a:pt x="1520" y="3584"/>
                  </a:lnTo>
                  <a:lnTo>
                    <a:pt x="1512" y="3593"/>
                  </a:lnTo>
                  <a:lnTo>
                    <a:pt x="1502" y="3602"/>
                  </a:lnTo>
                  <a:lnTo>
                    <a:pt x="1492" y="3609"/>
                  </a:lnTo>
                  <a:lnTo>
                    <a:pt x="1481" y="3616"/>
                  </a:lnTo>
                  <a:lnTo>
                    <a:pt x="1470" y="3622"/>
                  </a:lnTo>
                  <a:lnTo>
                    <a:pt x="1457" y="3626"/>
                  </a:lnTo>
                  <a:lnTo>
                    <a:pt x="1445" y="3631"/>
                  </a:lnTo>
                  <a:lnTo>
                    <a:pt x="1432" y="3633"/>
                  </a:lnTo>
                  <a:lnTo>
                    <a:pt x="1417" y="363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7" name="Freeform 284">
              <a:extLst>
                <a:ext uri="{FF2B5EF4-FFF2-40B4-BE49-F238E27FC236}">
                  <a16:creationId xmlns:a16="http://schemas.microsoft.com/office/drawing/2014/main" id="{98252255-A0FB-46FF-9890-0F6C1A733817}"/>
                </a:ext>
              </a:extLst>
            </p:cNvPr>
            <p:cNvSpPr>
              <a:spLocks/>
            </p:cNvSpPr>
            <p:nvPr/>
          </p:nvSpPr>
          <p:spPr bwMode="auto">
            <a:xfrm>
              <a:off x="8297862" y="2434034"/>
              <a:ext cx="14288" cy="15875"/>
            </a:xfrm>
            <a:custGeom>
              <a:avLst/>
              <a:gdLst>
                <a:gd name="T0" fmla="*/ 323 w 324"/>
                <a:gd name="T1" fmla="*/ 145 h 325"/>
                <a:gd name="T2" fmla="*/ 317 w 324"/>
                <a:gd name="T3" fmla="*/ 114 h 325"/>
                <a:gd name="T4" fmla="*/ 304 w 324"/>
                <a:gd name="T5" fmla="*/ 85 h 325"/>
                <a:gd name="T6" fmla="*/ 286 w 324"/>
                <a:gd name="T7" fmla="*/ 58 h 325"/>
                <a:gd name="T8" fmla="*/ 265 w 324"/>
                <a:gd name="T9" fmla="*/ 37 h 325"/>
                <a:gd name="T10" fmla="*/ 239 w 324"/>
                <a:gd name="T11" fmla="*/ 19 h 325"/>
                <a:gd name="T12" fmla="*/ 210 w 324"/>
                <a:gd name="T13" fmla="*/ 7 h 325"/>
                <a:gd name="T14" fmla="*/ 178 w 324"/>
                <a:gd name="T15" fmla="*/ 1 h 325"/>
                <a:gd name="T16" fmla="*/ 145 w 324"/>
                <a:gd name="T17" fmla="*/ 1 h 325"/>
                <a:gd name="T18" fmla="*/ 114 w 324"/>
                <a:gd name="T19" fmla="*/ 7 h 325"/>
                <a:gd name="T20" fmla="*/ 85 w 324"/>
                <a:gd name="T21" fmla="*/ 19 h 325"/>
                <a:gd name="T22" fmla="*/ 59 w 324"/>
                <a:gd name="T23" fmla="*/ 37 h 325"/>
                <a:gd name="T24" fmla="*/ 37 w 324"/>
                <a:gd name="T25" fmla="*/ 59 h 325"/>
                <a:gd name="T26" fmla="*/ 20 w 324"/>
                <a:gd name="T27" fmla="*/ 85 h 325"/>
                <a:gd name="T28" fmla="*/ 8 w 324"/>
                <a:gd name="T29" fmla="*/ 114 h 325"/>
                <a:gd name="T30" fmla="*/ 1 w 324"/>
                <a:gd name="T31" fmla="*/ 145 h 325"/>
                <a:gd name="T32" fmla="*/ 1 w 324"/>
                <a:gd name="T33" fmla="*/ 179 h 325"/>
                <a:gd name="T34" fmla="*/ 8 w 324"/>
                <a:gd name="T35" fmla="*/ 210 h 325"/>
                <a:gd name="T36" fmla="*/ 20 w 324"/>
                <a:gd name="T37" fmla="*/ 239 h 325"/>
                <a:gd name="T38" fmla="*/ 37 w 324"/>
                <a:gd name="T39" fmla="*/ 265 h 325"/>
                <a:gd name="T40" fmla="*/ 59 w 324"/>
                <a:gd name="T41" fmla="*/ 288 h 325"/>
                <a:gd name="T42" fmla="*/ 85 w 324"/>
                <a:gd name="T43" fmla="*/ 305 h 325"/>
                <a:gd name="T44" fmla="*/ 114 w 324"/>
                <a:gd name="T45" fmla="*/ 317 h 325"/>
                <a:gd name="T46" fmla="*/ 145 w 324"/>
                <a:gd name="T47" fmla="*/ 324 h 325"/>
                <a:gd name="T48" fmla="*/ 178 w 324"/>
                <a:gd name="T49" fmla="*/ 324 h 325"/>
                <a:gd name="T50" fmla="*/ 210 w 324"/>
                <a:gd name="T51" fmla="*/ 317 h 325"/>
                <a:gd name="T52" fmla="*/ 239 w 324"/>
                <a:gd name="T53" fmla="*/ 305 h 325"/>
                <a:gd name="T54" fmla="*/ 265 w 324"/>
                <a:gd name="T55" fmla="*/ 288 h 325"/>
                <a:gd name="T56" fmla="*/ 286 w 324"/>
                <a:gd name="T57" fmla="*/ 265 h 325"/>
                <a:gd name="T58" fmla="*/ 304 w 324"/>
                <a:gd name="T59" fmla="*/ 239 h 325"/>
                <a:gd name="T60" fmla="*/ 317 w 324"/>
                <a:gd name="T61" fmla="*/ 210 h 325"/>
                <a:gd name="T62" fmla="*/ 323 w 324"/>
                <a:gd name="T63" fmla="*/ 179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4" h="325">
                  <a:moveTo>
                    <a:pt x="324" y="162"/>
                  </a:moveTo>
                  <a:lnTo>
                    <a:pt x="323" y="145"/>
                  </a:lnTo>
                  <a:lnTo>
                    <a:pt x="321" y="129"/>
                  </a:lnTo>
                  <a:lnTo>
                    <a:pt x="317" y="114"/>
                  </a:lnTo>
                  <a:lnTo>
                    <a:pt x="312" y="99"/>
                  </a:lnTo>
                  <a:lnTo>
                    <a:pt x="304" y="85"/>
                  </a:lnTo>
                  <a:lnTo>
                    <a:pt x="296" y="71"/>
                  </a:lnTo>
                  <a:lnTo>
                    <a:pt x="286" y="58"/>
                  </a:lnTo>
                  <a:lnTo>
                    <a:pt x="276" y="47"/>
                  </a:lnTo>
                  <a:lnTo>
                    <a:pt x="265" y="37"/>
                  </a:lnTo>
                  <a:lnTo>
                    <a:pt x="253" y="28"/>
                  </a:lnTo>
                  <a:lnTo>
                    <a:pt x="239" y="19"/>
                  </a:lnTo>
                  <a:lnTo>
                    <a:pt x="225" y="13"/>
                  </a:lnTo>
                  <a:lnTo>
                    <a:pt x="210" y="7"/>
                  </a:lnTo>
                  <a:lnTo>
                    <a:pt x="195" y="3"/>
                  </a:lnTo>
                  <a:lnTo>
                    <a:pt x="178" y="1"/>
                  </a:lnTo>
                  <a:lnTo>
                    <a:pt x="162" y="0"/>
                  </a:lnTo>
                  <a:lnTo>
                    <a:pt x="145" y="1"/>
                  </a:lnTo>
                  <a:lnTo>
                    <a:pt x="129" y="3"/>
                  </a:lnTo>
                  <a:lnTo>
                    <a:pt x="114" y="7"/>
                  </a:lnTo>
                  <a:lnTo>
                    <a:pt x="99" y="13"/>
                  </a:lnTo>
                  <a:lnTo>
                    <a:pt x="85" y="19"/>
                  </a:lnTo>
                  <a:lnTo>
                    <a:pt x="72" y="28"/>
                  </a:lnTo>
                  <a:lnTo>
                    <a:pt x="59" y="37"/>
                  </a:lnTo>
                  <a:lnTo>
                    <a:pt x="47" y="47"/>
                  </a:lnTo>
                  <a:lnTo>
                    <a:pt x="37" y="59"/>
                  </a:lnTo>
                  <a:lnTo>
                    <a:pt x="28" y="71"/>
                  </a:lnTo>
                  <a:lnTo>
                    <a:pt x="20" y="85"/>
                  </a:lnTo>
                  <a:lnTo>
                    <a:pt x="13" y="99"/>
                  </a:lnTo>
                  <a:lnTo>
                    <a:pt x="8" y="114"/>
                  </a:lnTo>
                  <a:lnTo>
                    <a:pt x="4" y="130"/>
                  </a:lnTo>
                  <a:lnTo>
                    <a:pt x="1" y="145"/>
                  </a:lnTo>
                  <a:lnTo>
                    <a:pt x="0" y="162"/>
                  </a:lnTo>
                  <a:lnTo>
                    <a:pt x="1" y="179"/>
                  </a:lnTo>
                  <a:lnTo>
                    <a:pt x="4" y="195"/>
                  </a:lnTo>
                  <a:lnTo>
                    <a:pt x="8" y="210"/>
                  </a:lnTo>
                  <a:lnTo>
                    <a:pt x="13" y="225"/>
                  </a:lnTo>
                  <a:lnTo>
                    <a:pt x="20" y="239"/>
                  </a:lnTo>
                  <a:lnTo>
                    <a:pt x="28" y="253"/>
                  </a:lnTo>
                  <a:lnTo>
                    <a:pt x="37" y="265"/>
                  </a:lnTo>
                  <a:lnTo>
                    <a:pt x="47" y="277"/>
                  </a:lnTo>
                  <a:lnTo>
                    <a:pt x="59" y="288"/>
                  </a:lnTo>
                  <a:lnTo>
                    <a:pt x="72" y="297"/>
                  </a:lnTo>
                  <a:lnTo>
                    <a:pt x="85" y="305"/>
                  </a:lnTo>
                  <a:lnTo>
                    <a:pt x="99" y="312"/>
                  </a:lnTo>
                  <a:lnTo>
                    <a:pt x="114" y="317"/>
                  </a:lnTo>
                  <a:lnTo>
                    <a:pt x="129" y="321"/>
                  </a:lnTo>
                  <a:lnTo>
                    <a:pt x="145" y="324"/>
                  </a:lnTo>
                  <a:lnTo>
                    <a:pt x="162" y="325"/>
                  </a:lnTo>
                  <a:lnTo>
                    <a:pt x="178" y="324"/>
                  </a:lnTo>
                  <a:lnTo>
                    <a:pt x="195" y="321"/>
                  </a:lnTo>
                  <a:lnTo>
                    <a:pt x="210" y="317"/>
                  </a:lnTo>
                  <a:lnTo>
                    <a:pt x="225" y="312"/>
                  </a:lnTo>
                  <a:lnTo>
                    <a:pt x="239" y="305"/>
                  </a:lnTo>
                  <a:lnTo>
                    <a:pt x="253" y="297"/>
                  </a:lnTo>
                  <a:lnTo>
                    <a:pt x="265" y="288"/>
                  </a:lnTo>
                  <a:lnTo>
                    <a:pt x="276" y="277"/>
                  </a:lnTo>
                  <a:lnTo>
                    <a:pt x="286" y="265"/>
                  </a:lnTo>
                  <a:lnTo>
                    <a:pt x="296" y="253"/>
                  </a:lnTo>
                  <a:lnTo>
                    <a:pt x="304" y="239"/>
                  </a:lnTo>
                  <a:lnTo>
                    <a:pt x="312" y="225"/>
                  </a:lnTo>
                  <a:lnTo>
                    <a:pt x="317" y="210"/>
                  </a:lnTo>
                  <a:lnTo>
                    <a:pt x="321" y="195"/>
                  </a:lnTo>
                  <a:lnTo>
                    <a:pt x="323" y="179"/>
                  </a:lnTo>
                  <a:lnTo>
                    <a:pt x="324" y="162"/>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grpSp>
      <p:sp>
        <p:nvSpPr>
          <p:cNvPr id="86" name="Rectangle 85">
            <a:extLst>
              <a:ext uri="{FF2B5EF4-FFF2-40B4-BE49-F238E27FC236}">
                <a16:creationId xmlns:a16="http://schemas.microsoft.com/office/drawing/2014/main" id="{3C40AF3F-B752-4B3B-83E7-F150F103977A}"/>
              </a:ext>
            </a:extLst>
          </p:cNvPr>
          <p:cNvSpPr/>
          <p:nvPr/>
        </p:nvSpPr>
        <p:spPr>
          <a:xfrm>
            <a:off x="4403993" y="3671568"/>
            <a:ext cx="3361027" cy="1990930"/>
          </a:xfrm>
          <a:prstGeom prst="rect">
            <a:avLst/>
          </a:prstGeom>
          <a:ln>
            <a:solidFill>
              <a:srgbClr val="92D050"/>
            </a:solidFill>
          </a:ln>
          <a:effectLst>
            <a:outerShdw blurRad="50800" dist="38100" algn="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a:spAutoFit/>
          </a:bodyPr>
          <a:lstStyle/>
          <a:p>
            <a:pPr marL="228594" indent="-228594">
              <a:spcBef>
                <a:spcPts val="400"/>
              </a:spcBef>
              <a:spcAft>
                <a:spcPts val="400"/>
              </a:spcAft>
              <a:buClr>
                <a:schemeClr val="accent6"/>
              </a:buClr>
              <a:buFont typeface="Arial" panose="020B0604020202020204" pitchFamily="34" charset="0"/>
              <a:buChar char="•"/>
            </a:pPr>
            <a:r>
              <a:rPr lang="en-US" sz="1067" dirty="0">
                <a:cs typeface="Arial" panose="020B0604020202020204" pitchFamily="34" charset="0"/>
              </a:rPr>
              <a:t>A team of  COMPANY experts from all Domain Including OT working on site in KSA and remotely for 3 months to design and document an integrated IT OT ISMS, complying with both ISO 27000 and IEC-62443 and designed OT cyber standards.</a:t>
            </a:r>
            <a:endParaRPr lang="en-GB" sz="1067" dirty="0">
              <a:cs typeface="Arial" panose="020B0604020202020204" pitchFamily="34" charset="0"/>
            </a:endParaRPr>
          </a:p>
          <a:p>
            <a:pPr marL="228594" indent="-228594">
              <a:spcBef>
                <a:spcPts val="400"/>
              </a:spcBef>
              <a:spcAft>
                <a:spcPts val="400"/>
              </a:spcAft>
              <a:buClr>
                <a:schemeClr val="accent6"/>
              </a:buClr>
              <a:buFont typeface="Arial" panose="020B0604020202020204" pitchFamily="34" charset="0"/>
              <a:buChar char="•"/>
            </a:pPr>
            <a:r>
              <a:rPr lang="en-GB" sz="1067" dirty="0">
                <a:cs typeface="Arial" panose="020B0604020202020204" pitchFamily="34" charset="0"/>
              </a:rPr>
              <a:t>COMPANY referred industry standards and best practices for this assessment.</a:t>
            </a:r>
          </a:p>
          <a:p>
            <a:pPr marL="228594" indent="-228594">
              <a:spcBef>
                <a:spcPts val="400"/>
              </a:spcBef>
              <a:spcAft>
                <a:spcPts val="400"/>
              </a:spcAft>
              <a:buClr>
                <a:schemeClr val="accent6"/>
              </a:buClr>
              <a:buFont typeface="Arial" panose="020B0604020202020204" pitchFamily="34" charset="0"/>
              <a:buChar char="•"/>
            </a:pPr>
            <a:r>
              <a:rPr lang="en-GB" sz="1067" dirty="0">
                <a:cs typeface="Arial" panose="020B0604020202020204" pitchFamily="34" charset="0"/>
              </a:rPr>
              <a:t>COMPANY provided the roadmap to customer that help them to mitigate the cybersecurity risk.</a:t>
            </a:r>
            <a:endParaRPr lang="en-US" sz="1067" dirty="0">
              <a:solidFill>
                <a:schemeClr val="accent2"/>
              </a:solidFill>
            </a:endParaRPr>
          </a:p>
          <a:p>
            <a:pPr marL="228594" indent="-228594" defTabSz="1219170">
              <a:spcAft>
                <a:spcPts val="400"/>
              </a:spcAft>
              <a:buClr>
                <a:schemeClr val="tx2"/>
              </a:buClr>
              <a:buFont typeface="Arial" panose="020B0604020202020204" pitchFamily="34" charset="0"/>
              <a:buChar char="•"/>
              <a:defRPr/>
            </a:pPr>
            <a:endParaRPr lang="en-US" sz="1067" dirty="0">
              <a:solidFill>
                <a:schemeClr val="accent2"/>
              </a:solidFill>
            </a:endParaRPr>
          </a:p>
        </p:txBody>
      </p:sp>
      <p:sp>
        <p:nvSpPr>
          <p:cNvPr id="87" name="Rectangle 86">
            <a:extLst>
              <a:ext uri="{FF2B5EF4-FFF2-40B4-BE49-F238E27FC236}">
                <a16:creationId xmlns:a16="http://schemas.microsoft.com/office/drawing/2014/main" id="{3C40AF3F-B752-4B3B-83E7-F150F103977A}"/>
              </a:ext>
            </a:extLst>
          </p:cNvPr>
          <p:cNvSpPr/>
          <p:nvPr/>
        </p:nvSpPr>
        <p:spPr>
          <a:xfrm>
            <a:off x="8440293" y="3682537"/>
            <a:ext cx="3361027" cy="2370649"/>
          </a:xfrm>
          <a:prstGeom prst="rect">
            <a:avLst/>
          </a:prstGeom>
          <a:ln>
            <a:solidFill>
              <a:srgbClr val="034EA2"/>
            </a:solidFill>
          </a:ln>
          <a:effectLst>
            <a:outerShdw blurRad="50800" dist="38100" algn="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a:spAutoFit/>
          </a:bodyPr>
          <a:lstStyle/>
          <a:p>
            <a:pPr marL="228594" indent="-228594">
              <a:spcBef>
                <a:spcPts val="400"/>
              </a:spcBef>
              <a:spcAft>
                <a:spcPts val="400"/>
              </a:spcAft>
              <a:buClr>
                <a:schemeClr val="accent6"/>
              </a:buClr>
              <a:buFont typeface="Arial" panose="020B0604020202020204" pitchFamily="34" charset="0"/>
              <a:buChar char="•"/>
            </a:pPr>
            <a:r>
              <a:rPr lang="en-US" sz="1067" dirty="0">
                <a:cs typeface="Arial" panose="020B0604020202020204" pitchFamily="34" charset="0"/>
              </a:rPr>
              <a:t>Designed and documented a OT Cyber Security Management Systems and operating model.</a:t>
            </a:r>
          </a:p>
          <a:p>
            <a:pPr marL="228594" indent="-228594">
              <a:spcBef>
                <a:spcPts val="400"/>
              </a:spcBef>
              <a:spcAft>
                <a:spcPts val="400"/>
              </a:spcAft>
              <a:buClr>
                <a:schemeClr val="accent6"/>
              </a:buClr>
              <a:buFont typeface="Arial" panose="020B0604020202020204" pitchFamily="34" charset="0"/>
              <a:buChar char="•"/>
            </a:pPr>
            <a:r>
              <a:rPr lang="en-US" sz="1067" dirty="0">
                <a:cs typeface="Arial" panose="020B0604020202020204" pitchFamily="34" charset="0"/>
              </a:rPr>
              <a:t>Delivered OT/IT integration and control implementation plan to meet all the business requirement. </a:t>
            </a:r>
          </a:p>
          <a:p>
            <a:pPr marL="228594" indent="-228594">
              <a:spcBef>
                <a:spcPts val="400"/>
              </a:spcBef>
              <a:spcAft>
                <a:spcPts val="400"/>
              </a:spcAft>
              <a:buClr>
                <a:schemeClr val="accent6"/>
              </a:buClr>
              <a:buFont typeface="Arial" panose="020B0604020202020204" pitchFamily="34" charset="0"/>
              <a:buChar char="•"/>
            </a:pPr>
            <a:r>
              <a:rPr lang="en-US" sz="1067" dirty="0">
                <a:cs typeface="Arial" panose="020B0604020202020204" pitchFamily="34" charset="0"/>
              </a:rPr>
              <a:t>Prepared the Perdue model security control document based on the OT security frameworks. (IEC-62443 and SABSA)</a:t>
            </a:r>
          </a:p>
          <a:p>
            <a:pPr marL="228594" indent="-228594">
              <a:spcBef>
                <a:spcPts val="400"/>
              </a:spcBef>
              <a:spcAft>
                <a:spcPts val="400"/>
              </a:spcAft>
              <a:buClr>
                <a:schemeClr val="accent6"/>
              </a:buClr>
              <a:buFont typeface="Arial" panose="020B0604020202020204" pitchFamily="34" charset="0"/>
              <a:buChar char="•"/>
            </a:pPr>
            <a:r>
              <a:rPr lang="en-US" sz="1067" dirty="0">
                <a:cs typeface="Arial" panose="020B0604020202020204" pitchFamily="34" charset="0"/>
              </a:rPr>
              <a:t>Put an appropriate model in place for both the office and the plant environments and had the flexibility to address different business priorities, challenges and levels of risk in each.</a:t>
            </a:r>
            <a:endParaRPr lang="en-US" sz="1067" dirty="0">
              <a:solidFill>
                <a:schemeClr val="accent2"/>
              </a:solidFill>
            </a:endParaRPr>
          </a:p>
        </p:txBody>
      </p:sp>
      <p:sp>
        <p:nvSpPr>
          <p:cNvPr id="45" name="Text Placeholder 2">
            <a:extLst>
              <a:ext uri="{FF2B5EF4-FFF2-40B4-BE49-F238E27FC236}">
                <a16:creationId xmlns:a16="http://schemas.microsoft.com/office/drawing/2014/main" id="{C32A9CBF-D1C7-4F29-9C35-B6FAEEA691BD}"/>
              </a:ext>
            </a:extLst>
          </p:cNvPr>
          <p:cNvSpPr>
            <a:spLocks noGrp="1"/>
          </p:cNvSpPr>
          <p:nvPr>
            <p:ph type="body" sz="quarter" idx="4294967295"/>
          </p:nvPr>
        </p:nvSpPr>
        <p:spPr>
          <a:xfrm>
            <a:off x="0" y="1200150"/>
            <a:ext cx="10266363" cy="673100"/>
          </a:xfrm>
          <a:prstGeom prst="rect">
            <a:avLst/>
          </a:prstGeom>
        </p:spPr>
        <p:txBody>
          <a:bodyPr/>
          <a:lstStyle/>
          <a:p>
            <a:pPr marL="0" indent="0">
              <a:buNone/>
            </a:pPr>
            <a:r>
              <a:rPr lang="en-GB" b="1" dirty="0">
                <a:solidFill>
                  <a:schemeClr val="bg1"/>
                </a:solidFill>
              </a:rPr>
              <a:t>OT Cyber Security &amp; Enterprise Architecture Program</a:t>
            </a:r>
            <a:endParaRPr lang="en-IN" b="1" dirty="0">
              <a:solidFill>
                <a:schemeClr val="bg1"/>
              </a:solidFill>
            </a:endParaRPr>
          </a:p>
        </p:txBody>
      </p:sp>
      <p:grpSp>
        <p:nvGrpSpPr>
          <p:cNvPr id="44" name="Group 43"/>
          <p:cNvGrpSpPr/>
          <p:nvPr/>
        </p:nvGrpSpPr>
        <p:grpSpPr>
          <a:xfrm>
            <a:off x="6710" y="2187333"/>
            <a:ext cx="5725092" cy="445671"/>
            <a:chOff x="5032" y="1640499"/>
            <a:chExt cx="3510102" cy="334253"/>
          </a:xfrm>
        </p:grpSpPr>
        <p:sp>
          <p:nvSpPr>
            <p:cNvPr id="47" name="Rectangle 46">
              <a:extLst>
                <a:ext uri="{FF2B5EF4-FFF2-40B4-BE49-F238E27FC236}">
                  <a16:creationId xmlns:a16="http://schemas.microsoft.com/office/drawing/2014/main" id="{13D4D690-2ED7-4A29-B5D3-7E968420574F}"/>
                </a:ext>
              </a:extLst>
            </p:cNvPr>
            <p:cNvSpPr/>
            <p:nvPr/>
          </p:nvSpPr>
          <p:spPr>
            <a:xfrm>
              <a:off x="5032" y="1640499"/>
              <a:ext cx="3510102" cy="334253"/>
            </a:xfrm>
            <a:prstGeom prst="rect">
              <a:avLst/>
            </a:prstGeom>
            <a:solidFill>
              <a:srgbClr val="ED1C24"/>
            </a:solidFill>
            <a:ln>
              <a:noFill/>
            </a:ln>
          </p:spPr>
          <p:txBody>
            <a:bodyPr spcFirstLastPara="1" wrap="square" lIns="121900" tIns="60933" rIns="121900" bIns="60933" anchor="ctr" anchorCtr="0">
              <a:noAutofit/>
            </a:bodyPr>
            <a:lstStyle/>
            <a:p>
              <a:endParaRPr lang="en-US" sz="1467" b="1" dirty="0">
                <a:solidFill>
                  <a:schemeClr val="bg1"/>
                </a:solidFill>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80FA451C-E715-412E-87D3-709C4828249B}"/>
                </a:ext>
              </a:extLst>
            </p:cNvPr>
            <p:cNvSpPr/>
            <p:nvPr/>
          </p:nvSpPr>
          <p:spPr>
            <a:xfrm>
              <a:off x="395558" y="1730704"/>
              <a:ext cx="1566607" cy="153841"/>
            </a:xfrm>
            <a:prstGeom prst="rect">
              <a:avLst/>
            </a:prstGeom>
          </p:spPr>
          <p:txBody>
            <a:bodyPr wrap="none" lIns="0" tIns="0" rIns="0" bIns="0" anchor="ctr">
              <a:spAutoFit/>
            </a:bodyPr>
            <a:lstStyle/>
            <a:p>
              <a:r>
                <a:rPr lang="en-US" sz="1333" b="1" dirty="0">
                  <a:solidFill>
                    <a:schemeClr val="bg1"/>
                  </a:solidFill>
                  <a:latin typeface="Arial" panose="020B0604020202020204" pitchFamily="34" charset="0"/>
                  <a:cs typeface="Arial" panose="020B0604020202020204" pitchFamily="34" charset="0"/>
                </a:rPr>
                <a:t>Gold and Base Metal Co</a:t>
              </a:r>
              <a:r>
                <a:rPr lang="en-GB" sz="1333" b="1" dirty="0" err="1">
                  <a:solidFill>
                    <a:schemeClr val="bg1"/>
                  </a:solidFill>
                  <a:latin typeface="Arial" panose="020B0604020202020204" pitchFamily="34" charset="0"/>
                  <a:cs typeface="Arial" panose="020B0604020202020204" pitchFamily="34" charset="0"/>
                </a:rPr>
                <a:t>mpany</a:t>
              </a:r>
              <a:r>
                <a:rPr lang="en-GB" sz="1333" b="1" dirty="0">
                  <a:solidFill>
                    <a:schemeClr val="bg1"/>
                  </a:solidFill>
                  <a:latin typeface="Arial" panose="020B0604020202020204" pitchFamily="34" charset="0"/>
                  <a:cs typeface="Arial" panose="020B0604020202020204" pitchFamily="34" charset="0"/>
                </a:rPr>
                <a:t> </a:t>
              </a:r>
            </a:p>
          </p:txBody>
        </p:sp>
        <p:grpSp>
          <p:nvGrpSpPr>
            <p:cNvPr id="49" name="Group 48">
              <a:extLst>
                <a:ext uri="{FF2B5EF4-FFF2-40B4-BE49-F238E27FC236}">
                  <a16:creationId xmlns:a16="http://schemas.microsoft.com/office/drawing/2014/main" id="{00D8FB7B-B906-4801-A550-B35A2A4124CC}"/>
                </a:ext>
              </a:extLst>
            </p:cNvPr>
            <p:cNvGrpSpPr/>
            <p:nvPr/>
          </p:nvGrpSpPr>
          <p:grpSpPr>
            <a:xfrm>
              <a:off x="195533" y="1739045"/>
              <a:ext cx="169069" cy="137160"/>
              <a:chOff x="4009310" y="1308651"/>
              <a:chExt cx="169069" cy="137160"/>
            </a:xfrm>
            <a:solidFill>
              <a:schemeClr val="bg1"/>
            </a:solidFill>
          </p:grpSpPr>
          <p:sp>
            <p:nvSpPr>
              <p:cNvPr id="50" name="Arrow: Chevron 18">
                <a:extLst>
                  <a:ext uri="{FF2B5EF4-FFF2-40B4-BE49-F238E27FC236}">
                    <a16:creationId xmlns:a16="http://schemas.microsoft.com/office/drawing/2014/main" id="{5B145799-AF0C-4505-9471-36D054D8EE3B}"/>
                  </a:ext>
                </a:extLst>
              </p:cNvPr>
              <p:cNvSpPr/>
              <p:nvPr/>
            </p:nvSpPr>
            <p:spPr>
              <a:xfrm>
                <a:off x="4086939" y="1308651"/>
                <a:ext cx="91440" cy="137160"/>
              </a:xfrm>
              <a:prstGeom prst="chevron">
                <a:avLst/>
              </a:prstGeom>
              <a:grp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467" dirty="0" err="1">
                  <a:solidFill>
                    <a:schemeClr val="accent2"/>
                  </a:solidFill>
                  <a:latin typeface="Arial" panose="020B0604020202020204" pitchFamily="34" charset="0"/>
                  <a:cs typeface="Arial" panose="020B0604020202020204" pitchFamily="34" charset="0"/>
                </a:endParaRPr>
              </a:p>
            </p:txBody>
          </p:sp>
          <p:sp>
            <p:nvSpPr>
              <p:cNvPr id="51" name="Arrow: Chevron 19">
                <a:extLst>
                  <a:ext uri="{FF2B5EF4-FFF2-40B4-BE49-F238E27FC236}">
                    <a16:creationId xmlns:a16="http://schemas.microsoft.com/office/drawing/2014/main" id="{3D9340EC-B0CF-4806-B446-FC9F27016E8C}"/>
                  </a:ext>
                </a:extLst>
              </p:cNvPr>
              <p:cNvSpPr/>
              <p:nvPr/>
            </p:nvSpPr>
            <p:spPr>
              <a:xfrm>
                <a:off x="4009310" y="1308651"/>
                <a:ext cx="91440" cy="137160"/>
              </a:xfrm>
              <a:prstGeom prst="chevron">
                <a:avLst/>
              </a:prstGeom>
              <a:grp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467" dirty="0" err="1">
                  <a:solidFill>
                    <a:schemeClr val="accent2"/>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9211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p:nvPr/>
        </p:nvPicPr>
        <p:blipFill rotWithShape="1">
          <a:blip r:embed="rId2">
            <a:extLst>
              <a:ext uri="{28A0092B-C50C-407E-A947-70E740481C1C}">
                <a14:useLocalDpi xmlns:a14="http://schemas.microsoft.com/office/drawing/2010/main" val="0"/>
              </a:ext>
            </a:extLst>
          </a:blip>
          <a:srcRect t="13330" b="18839"/>
          <a:stretch/>
        </p:blipFill>
        <p:spPr bwMode="auto">
          <a:xfrm>
            <a:off x="-9530" y="0"/>
            <a:ext cx="12201529" cy="3041059"/>
          </a:xfrm>
          <a:prstGeom prst="rect">
            <a:avLst/>
          </a:prstGeom>
          <a:ln>
            <a:noFill/>
          </a:ln>
          <a:extLst>
            <a:ext uri="{53640926-AAD7-44D8-BBD7-CCE9431645EC}">
              <a14:shadowObscured xmlns:a14="http://schemas.microsoft.com/office/drawing/2010/main"/>
            </a:ext>
          </a:extLst>
        </p:spPr>
      </p:pic>
      <p:grpSp>
        <p:nvGrpSpPr>
          <p:cNvPr id="2" name="Group 1"/>
          <p:cNvGrpSpPr/>
          <p:nvPr/>
        </p:nvGrpSpPr>
        <p:grpSpPr>
          <a:xfrm>
            <a:off x="367694" y="2939707"/>
            <a:ext cx="2870449" cy="558800"/>
            <a:chOff x="275770" y="2284331"/>
            <a:chExt cx="2152837" cy="419100"/>
          </a:xfrm>
        </p:grpSpPr>
        <p:sp>
          <p:nvSpPr>
            <p:cNvPr id="22" name="Arrow: Pentagon 21">
              <a:extLst>
                <a:ext uri="{FF2B5EF4-FFF2-40B4-BE49-F238E27FC236}">
                  <a16:creationId xmlns:a16="http://schemas.microsoft.com/office/drawing/2014/main" id="{F4894281-FCDC-4A91-B469-52D93C52B472}"/>
                </a:ext>
              </a:extLst>
            </p:cNvPr>
            <p:cNvSpPr/>
            <p:nvPr/>
          </p:nvSpPr>
          <p:spPr>
            <a:xfrm>
              <a:off x="275770" y="2360532"/>
              <a:ext cx="2152837" cy="266699"/>
            </a:xfrm>
            <a:prstGeom prst="homePlate">
              <a:avLst/>
            </a:prstGeom>
            <a:solidFill>
              <a:schemeClr val="accent6"/>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467" b="1" dirty="0">
                  <a:solidFill>
                    <a:schemeClr val="bg1"/>
                  </a:solidFill>
                  <a:latin typeface="Arial" panose="020B0604020202020204" pitchFamily="34" charset="0"/>
                  <a:cs typeface="Arial" panose="020B0604020202020204" pitchFamily="34" charset="0"/>
                </a:rPr>
                <a:t>Challenges</a:t>
              </a:r>
            </a:p>
          </p:txBody>
        </p:sp>
        <p:sp>
          <p:nvSpPr>
            <p:cNvPr id="25" name="Oval 24">
              <a:extLst>
                <a:ext uri="{FF2B5EF4-FFF2-40B4-BE49-F238E27FC236}">
                  <a16:creationId xmlns:a16="http://schemas.microsoft.com/office/drawing/2014/main" id="{EE9F96EE-8793-4486-957B-AA9CA50E4185}"/>
                </a:ext>
              </a:extLst>
            </p:cNvPr>
            <p:cNvSpPr/>
            <p:nvPr/>
          </p:nvSpPr>
          <p:spPr>
            <a:xfrm>
              <a:off x="357526" y="2284331"/>
              <a:ext cx="419100" cy="419100"/>
            </a:xfrm>
            <a:prstGeom prst="ellipse">
              <a:avLst/>
            </a:prstGeom>
            <a:solidFill>
              <a:schemeClr val="accent6"/>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dirty="0">
                <a:latin typeface="Arial" panose="020B0604020202020204" pitchFamily="34" charset="0"/>
                <a:cs typeface="Arial" panose="020B0604020202020204" pitchFamily="34" charset="0"/>
              </a:endParaRPr>
            </a:p>
          </p:txBody>
        </p:sp>
      </p:grpSp>
      <p:grpSp>
        <p:nvGrpSpPr>
          <p:cNvPr id="3" name="Group 2"/>
          <p:cNvGrpSpPr/>
          <p:nvPr/>
        </p:nvGrpSpPr>
        <p:grpSpPr>
          <a:xfrm>
            <a:off x="4403994" y="2939707"/>
            <a:ext cx="2870449" cy="558800"/>
            <a:chOff x="3302995" y="2283275"/>
            <a:chExt cx="2152837" cy="419100"/>
          </a:xfrm>
        </p:grpSpPr>
        <p:sp>
          <p:nvSpPr>
            <p:cNvPr id="28" name="Arrow: Pentagon 27">
              <a:extLst>
                <a:ext uri="{FF2B5EF4-FFF2-40B4-BE49-F238E27FC236}">
                  <a16:creationId xmlns:a16="http://schemas.microsoft.com/office/drawing/2014/main" id="{4CE86B98-9593-4BC2-80C9-98F3A3033486}"/>
                </a:ext>
              </a:extLst>
            </p:cNvPr>
            <p:cNvSpPr/>
            <p:nvPr/>
          </p:nvSpPr>
          <p:spPr>
            <a:xfrm>
              <a:off x="3302995" y="2359476"/>
              <a:ext cx="2152837" cy="266699"/>
            </a:xfrm>
            <a:prstGeom prst="homePlate">
              <a:avLst/>
            </a:prstGeom>
            <a:solidFill>
              <a:schemeClr val="accent3"/>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31520" tIns="0" rIns="0" bIns="0" numCol="1" spcCol="0" rtlCol="0" fromWordArt="0" anchor="ctr" anchorCtr="0" forceAA="0" compatLnSpc="1">
              <a:prstTxWarp prst="textNoShape">
                <a:avLst/>
              </a:prstTxWarp>
              <a:noAutofit/>
            </a:bodyPr>
            <a:lstStyle/>
            <a:p>
              <a:pPr algn="ctr"/>
              <a:r>
                <a:rPr lang="en-IN" sz="1467" b="1" dirty="0">
                  <a:solidFill>
                    <a:schemeClr val="bg1"/>
                  </a:solidFill>
                  <a:latin typeface="Arial" panose="020B0604020202020204" pitchFamily="34" charset="0"/>
                  <a:cs typeface="Arial" panose="020B0604020202020204" pitchFamily="34" charset="0"/>
                </a:rPr>
                <a:t>Solution Highlights</a:t>
              </a:r>
            </a:p>
          </p:txBody>
        </p:sp>
        <p:sp>
          <p:nvSpPr>
            <p:cNvPr id="29" name="Oval 28">
              <a:extLst>
                <a:ext uri="{FF2B5EF4-FFF2-40B4-BE49-F238E27FC236}">
                  <a16:creationId xmlns:a16="http://schemas.microsoft.com/office/drawing/2014/main" id="{1F2B1399-1972-4E11-BE9B-2C2CCD277381}"/>
                </a:ext>
              </a:extLst>
            </p:cNvPr>
            <p:cNvSpPr/>
            <p:nvPr/>
          </p:nvSpPr>
          <p:spPr>
            <a:xfrm>
              <a:off x="3384751" y="2283275"/>
              <a:ext cx="419100" cy="419100"/>
            </a:xfrm>
            <a:prstGeom prst="ellips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dirty="0">
                <a:latin typeface="Arial" panose="020B0604020202020204" pitchFamily="34" charset="0"/>
                <a:cs typeface="Arial" panose="020B0604020202020204" pitchFamily="34" charset="0"/>
              </a:endParaRPr>
            </a:p>
          </p:txBody>
        </p:sp>
      </p:grpSp>
      <p:grpSp>
        <p:nvGrpSpPr>
          <p:cNvPr id="4" name="Group 3"/>
          <p:cNvGrpSpPr/>
          <p:nvPr/>
        </p:nvGrpSpPr>
        <p:grpSpPr>
          <a:xfrm>
            <a:off x="8440296" y="2939707"/>
            <a:ext cx="2870449" cy="558800"/>
            <a:chOff x="6330221" y="2284331"/>
            <a:chExt cx="2152837" cy="419100"/>
          </a:xfrm>
        </p:grpSpPr>
        <p:sp>
          <p:nvSpPr>
            <p:cNvPr id="31" name="Arrow: Pentagon 30">
              <a:extLst>
                <a:ext uri="{FF2B5EF4-FFF2-40B4-BE49-F238E27FC236}">
                  <a16:creationId xmlns:a16="http://schemas.microsoft.com/office/drawing/2014/main" id="{21554C97-50DB-44CB-B10D-272B82164E99}"/>
                </a:ext>
              </a:extLst>
            </p:cNvPr>
            <p:cNvSpPr/>
            <p:nvPr/>
          </p:nvSpPr>
          <p:spPr>
            <a:xfrm>
              <a:off x="6330221" y="2360532"/>
              <a:ext cx="2152837" cy="266699"/>
            </a:xfrm>
            <a:prstGeom prst="homePlate">
              <a:avLst/>
            </a:prstGeom>
            <a:solidFill>
              <a:srgbClr val="034EA2"/>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algn="ctr"/>
              <a:r>
                <a:rPr lang="en-IN" sz="1467" b="1" dirty="0">
                  <a:solidFill>
                    <a:schemeClr val="bg1"/>
                  </a:solidFill>
                  <a:latin typeface="Arial" panose="020B0604020202020204" pitchFamily="34" charset="0"/>
                  <a:cs typeface="Arial" panose="020B0604020202020204" pitchFamily="34" charset="0"/>
                </a:rPr>
                <a:t>Value Delivered</a:t>
              </a:r>
            </a:p>
          </p:txBody>
        </p:sp>
        <p:sp>
          <p:nvSpPr>
            <p:cNvPr id="32" name="Oval 31">
              <a:extLst>
                <a:ext uri="{FF2B5EF4-FFF2-40B4-BE49-F238E27FC236}">
                  <a16:creationId xmlns:a16="http://schemas.microsoft.com/office/drawing/2014/main" id="{0297A328-6CDF-4915-AE95-4DC13E6B05D6}"/>
                </a:ext>
              </a:extLst>
            </p:cNvPr>
            <p:cNvSpPr/>
            <p:nvPr/>
          </p:nvSpPr>
          <p:spPr>
            <a:xfrm>
              <a:off x="6411977" y="2284331"/>
              <a:ext cx="419100" cy="419100"/>
            </a:xfrm>
            <a:prstGeom prst="ellipse">
              <a:avLst/>
            </a:prstGeom>
            <a:solidFill>
              <a:srgbClr val="034EA2"/>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dirty="0">
                <a:latin typeface="Arial" panose="020B0604020202020204" pitchFamily="34" charset="0"/>
                <a:cs typeface="Arial" panose="020B0604020202020204" pitchFamily="34" charset="0"/>
              </a:endParaRPr>
            </a:p>
          </p:txBody>
        </p:sp>
      </p:grpSp>
      <p:sp>
        <p:nvSpPr>
          <p:cNvPr id="34" name="Rectangle 33">
            <a:extLst>
              <a:ext uri="{FF2B5EF4-FFF2-40B4-BE49-F238E27FC236}">
                <a16:creationId xmlns:a16="http://schemas.microsoft.com/office/drawing/2014/main" id="{3C40AF3F-B752-4B3B-83E7-F150F103977A}"/>
              </a:ext>
            </a:extLst>
          </p:cNvPr>
          <p:cNvSpPr/>
          <p:nvPr/>
        </p:nvSpPr>
        <p:spPr>
          <a:xfrm>
            <a:off x="207435" y="3512569"/>
            <a:ext cx="3960648" cy="3052100"/>
          </a:xfrm>
          <a:prstGeom prst="rect">
            <a:avLst/>
          </a:prstGeom>
          <a:ln>
            <a:solidFill>
              <a:srgbClr val="00B49D"/>
            </a:solidFill>
          </a:ln>
          <a:effectLst>
            <a:outerShdw blurRad="50800" dist="38100" algn="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anchor="ctr">
            <a:noAutofit/>
          </a:bodyPr>
          <a:lstStyle/>
          <a:p>
            <a:pPr marL="228594" indent="-228594">
              <a:spcBef>
                <a:spcPts val="400"/>
              </a:spcBef>
              <a:spcAft>
                <a:spcPts val="400"/>
              </a:spcAft>
              <a:buClr>
                <a:schemeClr val="accent6"/>
              </a:buClr>
              <a:buFont typeface="Arial" panose="020B0604020202020204" pitchFamily="34" charset="0"/>
              <a:buChar char="•"/>
            </a:pPr>
            <a:r>
              <a:rPr lang="en-US" sz="1333" dirty="0">
                <a:latin typeface="Arial" panose="020B0604020202020204" pitchFamily="34" charset="0"/>
                <a:cs typeface="Arial" panose="020B0604020202020204" pitchFamily="34" charset="0"/>
              </a:rPr>
              <a:t>Implementation of OT Cyber security program at manufacturing sites </a:t>
            </a:r>
          </a:p>
          <a:p>
            <a:pPr marL="228594" indent="-228594">
              <a:spcBef>
                <a:spcPts val="400"/>
              </a:spcBef>
              <a:spcAft>
                <a:spcPts val="400"/>
              </a:spcAft>
              <a:buClr>
                <a:schemeClr val="accent6"/>
              </a:buClr>
              <a:buFont typeface="Arial" panose="020B0604020202020204" pitchFamily="34" charset="0"/>
              <a:buChar char="•"/>
            </a:pPr>
            <a:r>
              <a:rPr lang="en-US" sz="1333" dirty="0">
                <a:latin typeface="Arial" panose="020B0604020202020204" pitchFamily="34" charset="0"/>
                <a:cs typeface="Arial" panose="020B0604020202020204" pitchFamily="34" charset="0"/>
              </a:rPr>
              <a:t>Global network wide implementation of monitoring probes to cover all the manufacturing sites(East-West)</a:t>
            </a:r>
          </a:p>
          <a:p>
            <a:pPr marL="228594" indent="-228594">
              <a:spcBef>
                <a:spcPts val="400"/>
              </a:spcBef>
              <a:spcAft>
                <a:spcPts val="400"/>
              </a:spcAft>
              <a:buClr>
                <a:schemeClr val="accent6"/>
              </a:buClr>
              <a:buFont typeface="Arial" panose="020B0604020202020204" pitchFamily="34" charset="0"/>
              <a:buChar char="•"/>
            </a:pPr>
            <a:r>
              <a:rPr lang="en-US" sz="1333" dirty="0">
                <a:latin typeface="Arial" panose="020B0604020202020204" pitchFamily="34" charset="0"/>
                <a:cs typeface="Arial" panose="020B0604020202020204" pitchFamily="34" charset="0"/>
              </a:rPr>
              <a:t>Adding an OT monitoring capability to complement existing IT monitoring capabilities by integrating solution into existing IT/OT processes, technology and service provider landscape</a:t>
            </a:r>
          </a:p>
          <a:p>
            <a:pPr marL="228594" indent="-228594">
              <a:spcBef>
                <a:spcPts val="400"/>
              </a:spcBef>
              <a:spcAft>
                <a:spcPts val="400"/>
              </a:spcAft>
              <a:buClr>
                <a:schemeClr val="accent6"/>
              </a:buClr>
              <a:buFont typeface="Arial" panose="020B0604020202020204" pitchFamily="34" charset="0"/>
              <a:buChar char="•"/>
            </a:pPr>
            <a:r>
              <a:rPr lang="en-US" sz="1333" dirty="0">
                <a:latin typeface="Arial" panose="020B0604020202020204" pitchFamily="34" charset="0"/>
                <a:cs typeface="Arial" panose="020B0604020202020204" pitchFamily="34" charset="0"/>
              </a:rPr>
              <a:t>OT Cybersecurity solution integration with SIEM(Splunk)</a:t>
            </a:r>
          </a:p>
        </p:txBody>
      </p:sp>
      <p:grpSp>
        <p:nvGrpSpPr>
          <p:cNvPr id="53" name="Group 52">
            <a:extLst>
              <a:ext uri="{FF2B5EF4-FFF2-40B4-BE49-F238E27FC236}">
                <a16:creationId xmlns:a16="http://schemas.microsoft.com/office/drawing/2014/main" id="{F53123B8-0377-4DD0-A1CD-95BC6AB3B5C6}"/>
              </a:ext>
            </a:extLst>
          </p:cNvPr>
          <p:cNvGrpSpPr/>
          <p:nvPr/>
        </p:nvGrpSpPr>
        <p:grpSpPr>
          <a:xfrm>
            <a:off x="587292" y="3156972"/>
            <a:ext cx="337619" cy="336409"/>
            <a:chOff x="357188" y="4085590"/>
            <a:chExt cx="442912" cy="441325"/>
          </a:xfrm>
        </p:grpSpPr>
        <p:sp>
          <p:nvSpPr>
            <p:cNvPr id="54" name="Freeform 6">
              <a:extLst>
                <a:ext uri="{FF2B5EF4-FFF2-40B4-BE49-F238E27FC236}">
                  <a16:creationId xmlns:a16="http://schemas.microsoft.com/office/drawing/2014/main" id="{A84E4151-E900-4F24-923C-7C319BD029F6}"/>
                </a:ext>
              </a:extLst>
            </p:cNvPr>
            <p:cNvSpPr>
              <a:spLocks noEditPoints="1"/>
            </p:cNvSpPr>
            <p:nvPr/>
          </p:nvSpPr>
          <p:spPr bwMode="auto">
            <a:xfrm>
              <a:off x="400050" y="4085590"/>
              <a:ext cx="400050" cy="400050"/>
            </a:xfrm>
            <a:custGeom>
              <a:avLst/>
              <a:gdLst>
                <a:gd name="T0" fmla="*/ 7046 w 8310"/>
                <a:gd name="T1" fmla="*/ 1249 h 8319"/>
                <a:gd name="T2" fmla="*/ 7839 w 8310"/>
                <a:gd name="T3" fmla="*/ 1306 h 8319"/>
                <a:gd name="T4" fmla="*/ 2555 w 8310"/>
                <a:gd name="T5" fmla="*/ 5894 h 8319"/>
                <a:gd name="T6" fmla="*/ 3157 w 8310"/>
                <a:gd name="T7" fmla="*/ 5474 h 8319"/>
                <a:gd name="T8" fmla="*/ 3219 w 8310"/>
                <a:gd name="T9" fmla="*/ 5686 h 8319"/>
                <a:gd name="T10" fmla="*/ 3195 w 8310"/>
                <a:gd name="T11" fmla="*/ 6007 h 8319"/>
                <a:gd name="T12" fmla="*/ 2991 w 8310"/>
                <a:gd name="T13" fmla="*/ 6334 h 8319"/>
                <a:gd name="T14" fmla="*/ 2648 w 8310"/>
                <a:gd name="T15" fmla="*/ 6513 h 8319"/>
                <a:gd name="T16" fmla="*/ 2249 w 8310"/>
                <a:gd name="T17" fmla="*/ 6488 h 8319"/>
                <a:gd name="T18" fmla="*/ 1933 w 8310"/>
                <a:gd name="T19" fmla="*/ 6269 h 8319"/>
                <a:gd name="T20" fmla="*/ 1771 w 8310"/>
                <a:gd name="T21" fmla="*/ 5916 h 8319"/>
                <a:gd name="T22" fmla="*/ 1816 w 8310"/>
                <a:gd name="T23" fmla="*/ 5518 h 8319"/>
                <a:gd name="T24" fmla="*/ 2049 w 8310"/>
                <a:gd name="T25" fmla="*/ 5212 h 8319"/>
                <a:gd name="T26" fmla="*/ 2411 w 8310"/>
                <a:gd name="T27" fmla="*/ 5067 h 8319"/>
                <a:gd name="T28" fmla="*/ 2671 w 8310"/>
                <a:gd name="T29" fmla="*/ 5084 h 8319"/>
                <a:gd name="T30" fmla="*/ 2372 w 8310"/>
                <a:gd name="T31" fmla="*/ 5666 h 8319"/>
                <a:gd name="T32" fmla="*/ 2384 w 8310"/>
                <a:gd name="T33" fmla="*/ 5826 h 8319"/>
                <a:gd name="T34" fmla="*/ 4665 w 8310"/>
                <a:gd name="T35" fmla="*/ 6170 h 8319"/>
                <a:gd name="T36" fmla="*/ 4150 w 8310"/>
                <a:gd name="T37" fmla="*/ 7187 h 8319"/>
                <a:gd name="T38" fmla="*/ 3198 w 8310"/>
                <a:gd name="T39" fmla="*/ 7799 h 8319"/>
                <a:gd name="T40" fmla="*/ 2019 w 8310"/>
                <a:gd name="T41" fmla="*/ 7829 h 8319"/>
                <a:gd name="T42" fmla="*/ 1034 w 8310"/>
                <a:gd name="T43" fmla="*/ 7266 h 8319"/>
                <a:gd name="T44" fmla="*/ 470 w 8310"/>
                <a:gd name="T45" fmla="*/ 6281 h 8319"/>
                <a:gd name="T46" fmla="*/ 497 w 8310"/>
                <a:gd name="T47" fmla="*/ 5100 h 8319"/>
                <a:gd name="T48" fmla="*/ 1104 w 8310"/>
                <a:gd name="T49" fmla="*/ 4143 h 8319"/>
                <a:gd name="T50" fmla="*/ 2118 w 8310"/>
                <a:gd name="T51" fmla="*/ 3625 h 8319"/>
                <a:gd name="T52" fmla="*/ 2872 w 8310"/>
                <a:gd name="T53" fmla="*/ 3605 h 8319"/>
                <a:gd name="T54" fmla="*/ 3355 w 8310"/>
                <a:gd name="T55" fmla="*/ 3735 h 8319"/>
                <a:gd name="T56" fmla="*/ 3796 w 8310"/>
                <a:gd name="T57" fmla="*/ 3975 h 8319"/>
                <a:gd name="T58" fmla="*/ 2999 w 8310"/>
                <a:gd name="T59" fmla="*/ 4822 h 8319"/>
                <a:gd name="T60" fmla="*/ 2601 w 8310"/>
                <a:gd name="T61" fmla="*/ 4723 h 8319"/>
                <a:gd name="T62" fmla="*/ 2070 w 8310"/>
                <a:gd name="T63" fmla="*/ 4852 h 8319"/>
                <a:gd name="T64" fmla="*/ 1680 w 8310"/>
                <a:gd name="T65" fmla="*/ 5231 h 8319"/>
                <a:gd name="T66" fmla="*/ 1534 w 8310"/>
                <a:gd name="T67" fmla="*/ 5770 h 8319"/>
                <a:gd name="T68" fmla="*/ 1689 w 8310"/>
                <a:gd name="T69" fmla="*/ 6308 h 8319"/>
                <a:gd name="T70" fmla="*/ 2085 w 8310"/>
                <a:gd name="T71" fmla="*/ 6680 h 8319"/>
                <a:gd name="T72" fmla="*/ 2634 w 8310"/>
                <a:gd name="T73" fmla="*/ 6799 h 8319"/>
                <a:gd name="T74" fmla="*/ 3159 w 8310"/>
                <a:gd name="T75" fmla="*/ 6619 h 8319"/>
                <a:gd name="T76" fmla="*/ 3511 w 8310"/>
                <a:gd name="T77" fmla="*/ 6205 h 8319"/>
                <a:gd name="T78" fmla="*/ 3606 w 8310"/>
                <a:gd name="T79" fmla="*/ 5678 h 8319"/>
                <a:gd name="T80" fmla="*/ 3493 w 8310"/>
                <a:gd name="T81" fmla="*/ 5283 h 8319"/>
                <a:gd name="T82" fmla="*/ 4368 w 8310"/>
                <a:gd name="T83" fmla="*/ 4565 h 8319"/>
                <a:gd name="T84" fmla="*/ 4593 w 8310"/>
                <a:gd name="T85" fmla="*/ 5028 h 8319"/>
                <a:gd name="T86" fmla="*/ 4701 w 8310"/>
                <a:gd name="T87" fmla="*/ 5534 h 8319"/>
                <a:gd name="T88" fmla="*/ 8292 w 8310"/>
                <a:gd name="T89" fmla="*/ 1216 h 8319"/>
                <a:gd name="T90" fmla="*/ 8284 w 8310"/>
                <a:gd name="T91" fmla="*/ 1060 h 8319"/>
                <a:gd name="T92" fmla="*/ 7289 w 8310"/>
                <a:gd name="T93" fmla="*/ 1034 h 8319"/>
                <a:gd name="T94" fmla="*/ 7243 w 8310"/>
                <a:gd name="T95" fmla="*/ 27 h 8319"/>
                <a:gd name="T96" fmla="*/ 7091 w 8310"/>
                <a:gd name="T97" fmla="*/ 0 h 8319"/>
                <a:gd name="T98" fmla="*/ 6043 w 8310"/>
                <a:gd name="T99" fmla="*/ 1019 h 8319"/>
                <a:gd name="T100" fmla="*/ 3393 w 8310"/>
                <a:gd name="T101" fmla="*/ 3468 h 8319"/>
                <a:gd name="T102" fmla="*/ 2087 w 8310"/>
                <a:gd name="T103" fmla="*/ 3340 h 8319"/>
                <a:gd name="T104" fmla="*/ 883 w 8310"/>
                <a:gd name="T105" fmla="*/ 3899 h 8319"/>
                <a:gd name="T106" fmla="*/ 122 w 8310"/>
                <a:gd name="T107" fmla="*/ 5035 h 8319"/>
                <a:gd name="T108" fmla="*/ 56 w 8310"/>
                <a:gd name="T109" fmla="*/ 6346 h 8319"/>
                <a:gd name="T110" fmla="*/ 677 w 8310"/>
                <a:gd name="T111" fmla="*/ 7529 h 8319"/>
                <a:gd name="T112" fmla="*/ 1843 w 8310"/>
                <a:gd name="T113" fmla="*/ 8232 h 8319"/>
                <a:gd name="T114" fmla="*/ 3152 w 8310"/>
                <a:gd name="T115" fmla="*/ 8234 h 8319"/>
                <a:gd name="T116" fmla="*/ 4305 w 8310"/>
                <a:gd name="T117" fmla="*/ 7551 h 8319"/>
                <a:gd name="T118" fmla="*/ 4912 w 8310"/>
                <a:gd name="T119" fmla="*/ 6488 h 8319"/>
                <a:gd name="T120" fmla="*/ 4954 w 8310"/>
                <a:gd name="T121" fmla="*/ 5312 h 8319"/>
                <a:gd name="T122" fmla="*/ 4438 w 8310"/>
                <a:gd name="T123" fmla="*/ 4224 h 8319"/>
                <a:gd name="T124" fmla="*/ 7394 w 8310"/>
                <a:gd name="T125" fmla="*/ 2241 h 8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10" h="8319">
                  <a:moveTo>
                    <a:pt x="6330" y="1988"/>
                  </a:moveTo>
                  <a:lnTo>
                    <a:pt x="6330" y="1113"/>
                  </a:lnTo>
                  <a:lnTo>
                    <a:pt x="7010" y="502"/>
                  </a:lnTo>
                  <a:lnTo>
                    <a:pt x="7010" y="1149"/>
                  </a:lnTo>
                  <a:lnTo>
                    <a:pt x="7010" y="1165"/>
                  </a:lnTo>
                  <a:lnTo>
                    <a:pt x="7014" y="1181"/>
                  </a:lnTo>
                  <a:lnTo>
                    <a:pt x="7018" y="1196"/>
                  </a:lnTo>
                  <a:lnTo>
                    <a:pt x="7023" y="1210"/>
                  </a:lnTo>
                  <a:lnTo>
                    <a:pt x="7029" y="1224"/>
                  </a:lnTo>
                  <a:lnTo>
                    <a:pt x="7037" y="1237"/>
                  </a:lnTo>
                  <a:lnTo>
                    <a:pt x="7046" y="1249"/>
                  </a:lnTo>
                  <a:lnTo>
                    <a:pt x="7056" y="1260"/>
                  </a:lnTo>
                  <a:lnTo>
                    <a:pt x="7067" y="1270"/>
                  </a:lnTo>
                  <a:lnTo>
                    <a:pt x="7079" y="1279"/>
                  </a:lnTo>
                  <a:lnTo>
                    <a:pt x="7092" y="1287"/>
                  </a:lnTo>
                  <a:lnTo>
                    <a:pt x="7105" y="1294"/>
                  </a:lnTo>
                  <a:lnTo>
                    <a:pt x="7120" y="1299"/>
                  </a:lnTo>
                  <a:lnTo>
                    <a:pt x="7136" y="1303"/>
                  </a:lnTo>
                  <a:lnTo>
                    <a:pt x="7151" y="1305"/>
                  </a:lnTo>
                  <a:lnTo>
                    <a:pt x="7167" y="1306"/>
                  </a:lnTo>
                  <a:lnTo>
                    <a:pt x="7167" y="1306"/>
                  </a:lnTo>
                  <a:lnTo>
                    <a:pt x="7839" y="1306"/>
                  </a:lnTo>
                  <a:lnTo>
                    <a:pt x="7236" y="1988"/>
                  </a:lnTo>
                  <a:lnTo>
                    <a:pt x="6330" y="1988"/>
                  </a:lnTo>
                  <a:close/>
                  <a:moveTo>
                    <a:pt x="2442" y="5840"/>
                  </a:moveTo>
                  <a:lnTo>
                    <a:pt x="2453" y="5852"/>
                  </a:lnTo>
                  <a:lnTo>
                    <a:pt x="2465" y="5862"/>
                  </a:lnTo>
                  <a:lnTo>
                    <a:pt x="2478" y="5871"/>
                  </a:lnTo>
                  <a:lnTo>
                    <a:pt x="2492" y="5879"/>
                  </a:lnTo>
                  <a:lnTo>
                    <a:pt x="2507" y="5885"/>
                  </a:lnTo>
                  <a:lnTo>
                    <a:pt x="2522" y="5890"/>
                  </a:lnTo>
                  <a:lnTo>
                    <a:pt x="2539" y="5893"/>
                  </a:lnTo>
                  <a:lnTo>
                    <a:pt x="2555" y="5894"/>
                  </a:lnTo>
                  <a:lnTo>
                    <a:pt x="2568" y="5898"/>
                  </a:lnTo>
                  <a:lnTo>
                    <a:pt x="2581" y="5901"/>
                  </a:lnTo>
                  <a:lnTo>
                    <a:pt x="2594" y="5903"/>
                  </a:lnTo>
                  <a:lnTo>
                    <a:pt x="2607" y="5903"/>
                  </a:lnTo>
                  <a:lnTo>
                    <a:pt x="2620" y="5903"/>
                  </a:lnTo>
                  <a:lnTo>
                    <a:pt x="2633" y="5901"/>
                  </a:lnTo>
                  <a:lnTo>
                    <a:pt x="2646" y="5898"/>
                  </a:lnTo>
                  <a:lnTo>
                    <a:pt x="2660" y="5894"/>
                  </a:lnTo>
                  <a:lnTo>
                    <a:pt x="2660" y="5894"/>
                  </a:lnTo>
                  <a:lnTo>
                    <a:pt x="3157" y="5395"/>
                  </a:lnTo>
                  <a:lnTo>
                    <a:pt x="3157" y="5474"/>
                  </a:lnTo>
                  <a:lnTo>
                    <a:pt x="3165" y="5492"/>
                  </a:lnTo>
                  <a:lnTo>
                    <a:pt x="3173" y="5511"/>
                  </a:lnTo>
                  <a:lnTo>
                    <a:pt x="3180" y="5530"/>
                  </a:lnTo>
                  <a:lnTo>
                    <a:pt x="3187" y="5549"/>
                  </a:lnTo>
                  <a:lnTo>
                    <a:pt x="3193" y="5568"/>
                  </a:lnTo>
                  <a:lnTo>
                    <a:pt x="3199" y="5587"/>
                  </a:lnTo>
                  <a:lnTo>
                    <a:pt x="3204" y="5607"/>
                  </a:lnTo>
                  <a:lnTo>
                    <a:pt x="3209" y="5627"/>
                  </a:lnTo>
                  <a:lnTo>
                    <a:pt x="3213" y="5647"/>
                  </a:lnTo>
                  <a:lnTo>
                    <a:pt x="3216" y="5666"/>
                  </a:lnTo>
                  <a:lnTo>
                    <a:pt x="3219" y="5686"/>
                  </a:lnTo>
                  <a:lnTo>
                    <a:pt x="3222" y="5707"/>
                  </a:lnTo>
                  <a:lnTo>
                    <a:pt x="3224" y="5727"/>
                  </a:lnTo>
                  <a:lnTo>
                    <a:pt x="3225" y="5747"/>
                  </a:lnTo>
                  <a:lnTo>
                    <a:pt x="3226" y="5767"/>
                  </a:lnTo>
                  <a:lnTo>
                    <a:pt x="3226" y="5788"/>
                  </a:lnTo>
                  <a:lnTo>
                    <a:pt x="3225" y="5826"/>
                  </a:lnTo>
                  <a:lnTo>
                    <a:pt x="3223" y="5863"/>
                  </a:lnTo>
                  <a:lnTo>
                    <a:pt x="3218" y="5900"/>
                  </a:lnTo>
                  <a:lnTo>
                    <a:pt x="3212" y="5936"/>
                  </a:lnTo>
                  <a:lnTo>
                    <a:pt x="3205" y="5971"/>
                  </a:lnTo>
                  <a:lnTo>
                    <a:pt x="3195" y="6007"/>
                  </a:lnTo>
                  <a:lnTo>
                    <a:pt x="3184" y="6041"/>
                  </a:lnTo>
                  <a:lnTo>
                    <a:pt x="3172" y="6074"/>
                  </a:lnTo>
                  <a:lnTo>
                    <a:pt x="3157" y="6107"/>
                  </a:lnTo>
                  <a:lnTo>
                    <a:pt x="3142" y="6139"/>
                  </a:lnTo>
                  <a:lnTo>
                    <a:pt x="3124" y="6169"/>
                  </a:lnTo>
                  <a:lnTo>
                    <a:pt x="3105" y="6200"/>
                  </a:lnTo>
                  <a:lnTo>
                    <a:pt x="3085" y="6229"/>
                  </a:lnTo>
                  <a:lnTo>
                    <a:pt x="3064" y="6256"/>
                  </a:lnTo>
                  <a:lnTo>
                    <a:pt x="3041" y="6284"/>
                  </a:lnTo>
                  <a:lnTo>
                    <a:pt x="3018" y="6309"/>
                  </a:lnTo>
                  <a:lnTo>
                    <a:pt x="2991" y="6334"/>
                  </a:lnTo>
                  <a:lnTo>
                    <a:pt x="2965" y="6357"/>
                  </a:lnTo>
                  <a:lnTo>
                    <a:pt x="2938" y="6380"/>
                  </a:lnTo>
                  <a:lnTo>
                    <a:pt x="2910" y="6400"/>
                  </a:lnTo>
                  <a:lnTo>
                    <a:pt x="2880" y="6419"/>
                  </a:lnTo>
                  <a:lnTo>
                    <a:pt x="2850" y="6437"/>
                  </a:lnTo>
                  <a:lnTo>
                    <a:pt x="2818" y="6454"/>
                  </a:lnTo>
                  <a:lnTo>
                    <a:pt x="2786" y="6469"/>
                  </a:lnTo>
                  <a:lnTo>
                    <a:pt x="2752" y="6483"/>
                  </a:lnTo>
                  <a:lnTo>
                    <a:pt x="2719" y="6495"/>
                  </a:lnTo>
                  <a:lnTo>
                    <a:pt x="2685" y="6505"/>
                  </a:lnTo>
                  <a:lnTo>
                    <a:pt x="2648" y="6513"/>
                  </a:lnTo>
                  <a:lnTo>
                    <a:pt x="2613" y="6520"/>
                  </a:lnTo>
                  <a:lnTo>
                    <a:pt x="2577" y="6525"/>
                  </a:lnTo>
                  <a:lnTo>
                    <a:pt x="2540" y="6528"/>
                  </a:lnTo>
                  <a:lnTo>
                    <a:pt x="2501" y="6530"/>
                  </a:lnTo>
                  <a:lnTo>
                    <a:pt x="2464" y="6529"/>
                  </a:lnTo>
                  <a:lnTo>
                    <a:pt x="2427" y="6527"/>
                  </a:lnTo>
                  <a:lnTo>
                    <a:pt x="2390" y="6523"/>
                  </a:lnTo>
                  <a:lnTo>
                    <a:pt x="2354" y="6517"/>
                  </a:lnTo>
                  <a:lnTo>
                    <a:pt x="2319" y="6509"/>
                  </a:lnTo>
                  <a:lnTo>
                    <a:pt x="2283" y="6499"/>
                  </a:lnTo>
                  <a:lnTo>
                    <a:pt x="2249" y="6488"/>
                  </a:lnTo>
                  <a:lnTo>
                    <a:pt x="2216" y="6476"/>
                  </a:lnTo>
                  <a:lnTo>
                    <a:pt x="2184" y="6461"/>
                  </a:lnTo>
                  <a:lnTo>
                    <a:pt x="2151" y="6445"/>
                  </a:lnTo>
                  <a:lnTo>
                    <a:pt x="2121" y="6427"/>
                  </a:lnTo>
                  <a:lnTo>
                    <a:pt x="2091" y="6409"/>
                  </a:lnTo>
                  <a:lnTo>
                    <a:pt x="2061" y="6389"/>
                  </a:lnTo>
                  <a:lnTo>
                    <a:pt x="2034" y="6368"/>
                  </a:lnTo>
                  <a:lnTo>
                    <a:pt x="2007" y="6344"/>
                  </a:lnTo>
                  <a:lnTo>
                    <a:pt x="1982" y="6320"/>
                  </a:lnTo>
                  <a:lnTo>
                    <a:pt x="1957" y="6295"/>
                  </a:lnTo>
                  <a:lnTo>
                    <a:pt x="1933" y="6269"/>
                  </a:lnTo>
                  <a:lnTo>
                    <a:pt x="1911" y="6241"/>
                  </a:lnTo>
                  <a:lnTo>
                    <a:pt x="1891" y="6213"/>
                  </a:lnTo>
                  <a:lnTo>
                    <a:pt x="1872" y="6183"/>
                  </a:lnTo>
                  <a:lnTo>
                    <a:pt x="1854" y="6152"/>
                  </a:lnTo>
                  <a:lnTo>
                    <a:pt x="1837" y="6121"/>
                  </a:lnTo>
                  <a:lnTo>
                    <a:pt x="1821" y="6089"/>
                  </a:lnTo>
                  <a:lnTo>
                    <a:pt x="1808" y="6055"/>
                  </a:lnTo>
                  <a:lnTo>
                    <a:pt x="1796" y="6022"/>
                  </a:lnTo>
                  <a:lnTo>
                    <a:pt x="1786" y="5987"/>
                  </a:lnTo>
                  <a:lnTo>
                    <a:pt x="1778" y="5951"/>
                  </a:lnTo>
                  <a:lnTo>
                    <a:pt x="1771" y="5916"/>
                  </a:lnTo>
                  <a:lnTo>
                    <a:pt x="1766" y="5878"/>
                  </a:lnTo>
                  <a:lnTo>
                    <a:pt x="1763" y="5842"/>
                  </a:lnTo>
                  <a:lnTo>
                    <a:pt x="1761" y="5804"/>
                  </a:lnTo>
                  <a:lnTo>
                    <a:pt x="1762" y="5766"/>
                  </a:lnTo>
                  <a:lnTo>
                    <a:pt x="1764" y="5729"/>
                  </a:lnTo>
                  <a:lnTo>
                    <a:pt x="1769" y="5692"/>
                  </a:lnTo>
                  <a:lnTo>
                    <a:pt x="1775" y="5656"/>
                  </a:lnTo>
                  <a:lnTo>
                    <a:pt x="1782" y="5621"/>
                  </a:lnTo>
                  <a:lnTo>
                    <a:pt x="1792" y="5585"/>
                  </a:lnTo>
                  <a:lnTo>
                    <a:pt x="1803" y="5551"/>
                  </a:lnTo>
                  <a:lnTo>
                    <a:pt x="1816" y="5518"/>
                  </a:lnTo>
                  <a:lnTo>
                    <a:pt x="1831" y="5485"/>
                  </a:lnTo>
                  <a:lnTo>
                    <a:pt x="1846" y="5453"/>
                  </a:lnTo>
                  <a:lnTo>
                    <a:pt x="1864" y="5423"/>
                  </a:lnTo>
                  <a:lnTo>
                    <a:pt x="1882" y="5392"/>
                  </a:lnTo>
                  <a:lnTo>
                    <a:pt x="1902" y="5363"/>
                  </a:lnTo>
                  <a:lnTo>
                    <a:pt x="1923" y="5335"/>
                  </a:lnTo>
                  <a:lnTo>
                    <a:pt x="1946" y="5308"/>
                  </a:lnTo>
                  <a:lnTo>
                    <a:pt x="1971" y="5282"/>
                  </a:lnTo>
                  <a:lnTo>
                    <a:pt x="1996" y="5258"/>
                  </a:lnTo>
                  <a:lnTo>
                    <a:pt x="2022" y="5235"/>
                  </a:lnTo>
                  <a:lnTo>
                    <a:pt x="2049" y="5212"/>
                  </a:lnTo>
                  <a:lnTo>
                    <a:pt x="2078" y="5192"/>
                  </a:lnTo>
                  <a:lnTo>
                    <a:pt x="2107" y="5172"/>
                  </a:lnTo>
                  <a:lnTo>
                    <a:pt x="2138" y="5155"/>
                  </a:lnTo>
                  <a:lnTo>
                    <a:pt x="2169" y="5138"/>
                  </a:lnTo>
                  <a:lnTo>
                    <a:pt x="2202" y="5123"/>
                  </a:lnTo>
                  <a:lnTo>
                    <a:pt x="2235" y="5109"/>
                  </a:lnTo>
                  <a:lnTo>
                    <a:pt x="2268" y="5097"/>
                  </a:lnTo>
                  <a:lnTo>
                    <a:pt x="2304" y="5087"/>
                  </a:lnTo>
                  <a:lnTo>
                    <a:pt x="2338" y="5079"/>
                  </a:lnTo>
                  <a:lnTo>
                    <a:pt x="2374" y="5072"/>
                  </a:lnTo>
                  <a:lnTo>
                    <a:pt x="2411" y="5067"/>
                  </a:lnTo>
                  <a:lnTo>
                    <a:pt x="2448" y="5064"/>
                  </a:lnTo>
                  <a:lnTo>
                    <a:pt x="2486" y="5062"/>
                  </a:lnTo>
                  <a:lnTo>
                    <a:pt x="2506" y="5062"/>
                  </a:lnTo>
                  <a:lnTo>
                    <a:pt x="2527" y="5063"/>
                  </a:lnTo>
                  <a:lnTo>
                    <a:pt x="2548" y="5064"/>
                  </a:lnTo>
                  <a:lnTo>
                    <a:pt x="2569" y="5066"/>
                  </a:lnTo>
                  <a:lnTo>
                    <a:pt x="2590" y="5069"/>
                  </a:lnTo>
                  <a:lnTo>
                    <a:pt x="2610" y="5072"/>
                  </a:lnTo>
                  <a:lnTo>
                    <a:pt x="2630" y="5075"/>
                  </a:lnTo>
                  <a:lnTo>
                    <a:pt x="2650" y="5079"/>
                  </a:lnTo>
                  <a:lnTo>
                    <a:pt x="2671" y="5084"/>
                  </a:lnTo>
                  <a:lnTo>
                    <a:pt x="2691" y="5089"/>
                  </a:lnTo>
                  <a:lnTo>
                    <a:pt x="2711" y="5095"/>
                  </a:lnTo>
                  <a:lnTo>
                    <a:pt x="2731" y="5101"/>
                  </a:lnTo>
                  <a:lnTo>
                    <a:pt x="2750" y="5108"/>
                  </a:lnTo>
                  <a:lnTo>
                    <a:pt x="2769" y="5116"/>
                  </a:lnTo>
                  <a:lnTo>
                    <a:pt x="2789" y="5124"/>
                  </a:lnTo>
                  <a:lnTo>
                    <a:pt x="2808" y="5134"/>
                  </a:lnTo>
                  <a:lnTo>
                    <a:pt x="2895" y="5134"/>
                  </a:lnTo>
                  <a:lnTo>
                    <a:pt x="2389" y="5640"/>
                  </a:lnTo>
                  <a:lnTo>
                    <a:pt x="2380" y="5653"/>
                  </a:lnTo>
                  <a:lnTo>
                    <a:pt x="2372" y="5666"/>
                  </a:lnTo>
                  <a:lnTo>
                    <a:pt x="2366" y="5681"/>
                  </a:lnTo>
                  <a:lnTo>
                    <a:pt x="2362" y="5695"/>
                  </a:lnTo>
                  <a:lnTo>
                    <a:pt x="2358" y="5711"/>
                  </a:lnTo>
                  <a:lnTo>
                    <a:pt x="2357" y="5726"/>
                  </a:lnTo>
                  <a:lnTo>
                    <a:pt x="2356" y="5741"/>
                  </a:lnTo>
                  <a:lnTo>
                    <a:pt x="2358" y="5756"/>
                  </a:lnTo>
                  <a:lnTo>
                    <a:pt x="2360" y="5770"/>
                  </a:lnTo>
                  <a:lnTo>
                    <a:pt x="2364" y="5785"/>
                  </a:lnTo>
                  <a:lnTo>
                    <a:pt x="2370" y="5800"/>
                  </a:lnTo>
                  <a:lnTo>
                    <a:pt x="2376" y="5813"/>
                  </a:lnTo>
                  <a:lnTo>
                    <a:pt x="2384" y="5826"/>
                  </a:lnTo>
                  <a:lnTo>
                    <a:pt x="2394" y="5838"/>
                  </a:lnTo>
                  <a:lnTo>
                    <a:pt x="2405" y="5850"/>
                  </a:lnTo>
                  <a:lnTo>
                    <a:pt x="2417" y="5860"/>
                  </a:lnTo>
                  <a:lnTo>
                    <a:pt x="2429" y="5868"/>
                  </a:lnTo>
                  <a:lnTo>
                    <a:pt x="2442" y="5875"/>
                  </a:lnTo>
                  <a:lnTo>
                    <a:pt x="2442" y="5840"/>
                  </a:lnTo>
                  <a:close/>
                  <a:moveTo>
                    <a:pt x="4708" y="5736"/>
                  </a:moveTo>
                  <a:lnTo>
                    <a:pt x="4706" y="5846"/>
                  </a:lnTo>
                  <a:lnTo>
                    <a:pt x="4697" y="5956"/>
                  </a:lnTo>
                  <a:lnTo>
                    <a:pt x="4684" y="6064"/>
                  </a:lnTo>
                  <a:lnTo>
                    <a:pt x="4665" y="6170"/>
                  </a:lnTo>
                  <a:lnTo>
                    <a:pt x="4641" y="6275"/>
                  </a:lnTo>
                  <a:lnTo>
                    <a:pt x="4612" y="6378"/>
                  </a:lnTo>
                  <a:lnTo>
                    <a:pt x="4579" y="6478"/>
                  </a:lnTo>
                  <a:lnTo>
                    <a:pt x="4541" y="6576"/>
                  </a:lnTo>
                  <a:lnTo>
                    <a:pt x="4497" y="6672"/>
                  </a:lnTo>
                  <a:lnTo>
                    <a:pt x="4450" y="6765"/>
                  </a:lnTo>
                  <a:lnTo>
                    <a:pt x="4398" y="6855"/>
                  </a:lnTo>
                  <a:lnTo>
                    <a:pt x="4342" y="6943"/>
                  </a:lnTo>
                  <a:lnTo>
                    <a:pt x="4282" y="7028"/>
                  </a:lnTo>
                  <a:lnTo>
                    <a:pt x="4218" y="7109"/>
                  </a:lnTo>
                  <a:lnTo>
                    <a:pt x="4150" y="7187"/>
                  </a:lnTo>
                  <a:lnTo>
                    <a:pt x="4080" y="7262"/>
                  </a:lnTo>
                  <a:lnTo>
                    <a:pt x="4005" y="7334"/>
                  </a:lnTo>
                  <a:lnTo>
                    <a:pt x="3926" y="7401"/>
                  </a:lnTo>
                  <a:lnTo>
                    <a:pt x="3846" y="7466"/>
                  </a:lnTo>
                  <a:lnTo>
                    <a:pt x="3761" y="7527"/>
                  </a:lnTo>
                  <a:lnTo>
                    <a:pt x="3674" y="7582"/>
                  </a:lnTo>
                  <a:lnTo>
                    <a:pt x="3583" y="7635"/>
                  </a:lnTo>
                  <a:lnTo>
                    <a:pt x="3491" y="7682"/>
                  </a:lnTo>
                  <a:lnTo>
                    <a:pt x="3396" y="7726"/>
                  </a:lnTo>
                  <a:lnTo>
                    <a:pt x="3298" y="7764"/>
                  </a:lnTo>
                  <a:lnTo>
                    <a:pt x="3198" y="7799"/>
                  </a:lnTo>
                  <a:lnTo>
                    <a:pt x="3095" y="7828"/>
                  </a:lnTo>
                  <a:lnTo>
                    <a:pt x="2991" y="7852"/>
                  </a:lnTo>
                  <a:lnTo>
                    <a:pt x="2885" y="7871"/>
                  </a:lnTo>
                  <a:lnTo>
                    <a:pt x="2778" y="7886"/>
                  </a:lnTo>
                  <a:lnTo>
                    <a:pt x="2669" y="7894"/>
                  </a:lnTo>
                  <a:lnTo>
                    <a:pt x="2558" y="7897"/>
                  </a:lnTo>
                  <a:lnTo>
                    <a:pt x="2447" y="7894"/>
                  </a:lnTo>
                  <a:lnTo>
                    <a:pt x="2337" y="7886"/>
                  </a:lnTo>
                  <a:lnTo>
                    <a:pt x="2230" y="7872"/>
                  </a:lnTo>
                  <a:lnTo>
                    <a:pt x="2123" y="7853"/>
                  </a:lnTo>
                  <a:lnTo>
                    <a:pt x="2019" y="7829"/>
                  </a:lnTo>
                  <a:lnTo>
                    <a:pt x="1917" y="7801"/>
                  </a:lnTo>
                  <a:lnTo>
                    <a:pt x="1816" y="7766"/>
                  </a:lnTo>
                  <a:lnTo>
                    <a:pt x="1719" y="7728"/>
                  </a:lnTo>
                  <a:lnTo>
                    <a:pt x="1624" y="7684"/>
                  </a:lnTo>
                  <a:lnTo>
                    <a:pt x="1531" y="7637"/>
                  </a:lnTo>
                  <a:lnTo>
                    <a:pt x="1440" y="7585"/>
                  </a:lnTo>
                  <a:lnTo>
                    <a:pt x="1352" y="7530"/>
                  </a:lnTo>
                  <a:lnTo>
                    <a:pt x="1269" y="7469"/>
                  </a:lnTo>
                  <a:lnTo>
                    <a:pt x="1187" y="7405"/>
                  </a:lnTo>
                  <a:lnTo>
                    <a:pt x="1108" y="7338"/>
                  </a:lnTo>
                  <a:lnTo>
                    <a:pt x="1034" y="7266"/>
                  </a:lnTo>
                  <a:lnTo>
                    <a:pt x="962" y="7191"/>
                  </a:lnTo>
                  <a:lnTo>
                    <a:pt x="895" y="7113"/>
                  </a:lnTo>
                  <a:lnTo>
                    <a:pt x="831" y="7032"/>
                  </a:lnTo>
                  <a:lnTo>
                    <a:pt x="771" y="6948"/>
                  </a:lnTo>
                  <a:lnTo>
                    <a:pt x="714" y="6860"/>
                  </a:lnTo>
                  <a:lnTo>
                    <a:pt x="663" y="6770"/>
                  </a:lnTo>
                  <a:lnTo>
                    <a:pt x="614" y="6677"/>
                  </a:lnTo>
                  <a:lnTo>
                    <a:pt x="572" y="6581"/>
                  </a:lnTo>
                  <a:lnTo>
                    <a:pt x="532" y="6483"/>
                  </a:lnTo>
                  <a:lnTo>
                    <a:pt x="499" y="6383"/>
                  </a:lnTo>
                  <a:lnTo>
                    <a:pt x="470" y="6281"/>
                  </a:lnTo>
                  <a:lnTo>
                    <a:pt x="446" y="6177"/>
                  </a:lnTo>
                  <a:lnTo>
                    <a:pt x="427" y="6070"/>
                  </a:lnTo>
                  <a:lnTo>
                    <a:pt x="412" y="5962"/>
                  </a:lnTo>
                  <a:lnTo>
                    <a:pt x="404" y="5852"/>
                  </a:lnTo>
                  <a:lnTo>
                    <a:pt x="401" y="5742"/>
                  </a:lnTo>
                  <a:lnTo>
                    <a:pt x="403" y="5631"/>
                  </a:lnTo>
                  <a:lnTo>
                    <a:pt x="411" y="5521"/>
                  </a:lnTo>
                  <a:lnTo>
                    <a:pt x="426" y="5413"/>
                  </a:lnTo>
                  <a:lnTo>
                    <a:pt x="445" y="5306"/>
                  </a:lnTo>
                  <a:lnTo>
                    <a:pt x="468" y="5202"/>
                  </a:lnTo>
                  <a:lnTo>
                    <a:pt x="497" y="5100"/>
                  </a:lnTo>
                  <a:lnTo>
                    <a:pt x="530" y="4999"/>
                  </a:lnTo>
                  <a:lnTo>
                    <a:pt x="570" y="4901"/>
                  </a:lnTo>
                  <a:lnTo>
                    <a:pt x="612" y="4806"/>
                  </a:lnTo>
                  <a:lnTo>
                    <a:pt x="660" y="4712"/>
                  </a:lnTo>
                  <a:lnTo>
                    <a:pt x="712" y="4622"/>
                  </a:lnTo>
                  <a:lnTo>
                    <a:pt x="767" y="4534"/>
                  </a:lnTo>
                  <a:lnTo>
                    <a:pt x="827" y="4449"/>
                  </a:lnTo>
                  <a:lnTo>
                    <a:pt x="892" y="4369"/>
                  </a:lnTo>
                  <a:lnTo>
                    <a:pt x="959" y="4290"/>
                  </a:lnTo>
                  <a:lnTo>
                    <a:pt x="1030" y="4215"/>
                  </a:lnTo>
                  <a:lnTo>
                    <a:pt x="1104" y="4143"/>
                  </a:lnTo>
                  <a:lnTo>
                    <a:pt x="1183" y="4075"/>
                  </a:lnTo>
                  <a:lnTo>
                    <a:pt x="1264" y="4011"/>
                  </a:lnTo>
                  <a:lnTo>
                    <a:pt x="1348" y="3951"/>
                  </a:lnTo>
                  <a:lnTo>
                    <a:pt x="1436" y="3895"/>
                  </a:lnTo>
                  <a:lnTo>
                    <a:pt x="1526" y="3843"/>
                  </a:lnTo>
                  <a:lnTo>
                    <a:pt x="1619" y="3795"/>
                  </a:lnTo>
                  <a:lnTo>
                    <a:pt x="1714" y="3751"/>
                  </a:lnTo>
                  <a:lnTo>
                    <a:pt x="1811" y="3713"/>
                  </a:lnTo>
                  <a:lnTo>
                    <a:pt x="1912" y="3678"/>
                  </a:lnTo>
                  <a:lnTo>
                    <a:pt x="2014" y="3650"/>
                  </a:lnTo>
                  <a:lnTo>
                    <a:pt x="2118" y="3625"/>
                  </a:lnTo>
                  <a:lnTo>
                    <a:pt x="2224" y="3607"/>
                  </a:lnTo>
                  <a:lnTo>
                    <a:pt x="2332" y="3592"/>
                  </a:lnTo>
                  <a:lnTo>
                    <a:pt x="2441" y="3583"/>
                  </a:lnTo>
                  <a:lnTo>
                    <a:pt x="2552" y="3580"/>
                  </a:lnTo>
                  <a:lnTo>
                    <a:pt x="2598" y="3581"/>
                  </a:lnTo>
                  <a:lnTo>
                    <a:pt x="2644" y="3582"/>
                  </a:lnTo>
                  <a:lnTo>
                    <a:pt x="2690" y="3585"/>
                  </a:lnTo>
                  <a:lnTo>
                    <a:pt x="2736" y="3588"/>
                  </a:lnTo>
                  <a:lnTo>
                    <a:pt x="2782" y="3592"/>
                  </a:lnTo>
                  <a:lnTo>
                    <a:pt x="2827" y="3598"/>
                  </a:lnTo>
                  <a:lnTo>
                    <a:pt x="2872" y="3605"/>
                  </a:lnTo>
                  <a:lnTo>
                    <a:pt x="2918" y="3612"/>
                  </a:lnTo>
                  <a:lnTo>
                    <a:pt x="2962" y="3620"/>
                  </a:lnTo>
                  <a:lnTo>
                    <a:pt x="3007" y="3629"/>
                  </a:lnTo>
                  <a:lnTo>
                    <a:pt x="3052" y="3639"/>
                  </a:lnTo>
                  <a:lnTo>
                    <a:pt x="3095" y="3650"/>
                  </a:lnTo>
                  <a:lnTo>
                    <a:pt x="3140" y="3662"/>
                  </a:lnTo>
                  <a:lnTo>
                    <a:pt x="3183" y="3674"/>
                  </a:lnTo>
                  <a:lnTo>
                    <a:pt x="3227" y="3688"/>
                  </a:lnTo>
                  <a:lnTo>
                    <a:pt x="3270" y="3704"/>
                  </a:lnTo>
                  <a:lnTo>
                    <a:pt x="3313" y="3719"/>
                  </a:lnTo>
                  <a:lnTo>
                    <a:pt x="3355" y="3735"/>
                  </a:lnTo>
                  <a:lnTo>
                    <a:pt x="3397" y="3753"/>
                  </a:lnTo>
                  <a:lnTo>
                    <a:pt x="3439" y="3771"/>
                  </a:lnTo>
                  <a:lnTo>
                    <a:pt x="3481" y="3790"/>
                  </a:lnTo>
                  <a:lnTo>
                    <a:pt x="3521" y="3811"/>
                  </a:lnTo>
                  <a:lnTo>
                    <a:pt x="3562" y="3831"/>
                  </a:lnTo>
                  <a:lnTo>
                    <a:pt x="3602" y="3853"/>
                  </a:lnTo>
                  <a:lnTo>
                    <a:pt x="3642" y="3875"/>
                  </a:lnTo>
                  <a:lnTo>
                    <a:pt x="3681" y="3900"/>
                  </a:lnTo>
                  <a:lnTo>
                    <a:pt x="3720" y="3924"/>
                  </a:lnTo>
                  <a:lnTo>
                    <a:pt x="3758" y="3949"/>
                  </a:lnTo>
                  <a:lnTo>
                    <a:pt x="3796" y="3975"/>
                  </a:lnTo>
                  <a:lnTo>
                    <a:pt x="3834" y="4002"/>
                  </a:lnTo>
                  <a:lnTo>
                    <a:pt x="3870" y="4030"/>
                  </a:lnTo>
                  <a:lnTo>
                    <a:pt x="3906" y="4058"/>
                  </a:lnTo>
                  <a:lnTo>
                    <a:pt x="3968" y="4102"/>
                  </a:lnTo>
                  <a:lnTo>
                    <a:pt x="3915" y="4154"/>
                  </a:lnTo>
                  <a:lnTo>
                    <a:pt x="3174" y="4897"/>
                  </a:lnTo>
                  <a:lnTo>
                    <a:pt x="3131" y="4897"/>
                  </a:lnTo>
                  <a:lnTo>
                    <a:pt x="3098" y="4876"/>
                  </a:lnTo>
                  <a:lnTo>
                    <a:pt x="3066" y="4857"/>
                  </a:lnTo>
                  <a:lnTo>
                    <a:pt x="3033" y="4838"/>
                  </a:lnTo>
                  <a:lnTo>
                    <a:pt x="2999" y="4822"/>
                  </a:lnTo>
                  <a:lnTo>
                    <a:pt x="2965" y="4806"/>
                  </a:lnTo>
                  <a:lnTo>
                    <a:pt x="2931" y="4792"/>
                  </a:lnTo>
                  <a:lnTo>
                    <a:pt x="2896" y="4779"/>
                  </a:lnTo>
                  <a:lnTo>
                    <a:pt x="2860" y="4768"/>
                  </a:lnTo>
                  <a:lnTo>
                    <a:pt x="2824" y="4758"/>
                  </a:lnTo>
                  <a:lnTo>
                    <a:pt x="2788" y="4749"/>
                  </a:lnTo>
                  <a:lnTo>
                    <a:pt x="2750" y="4740"/>
                  </a:lnTo>
                  <a:lnTo>
                    <a:pt x="2714" y="4734"/>
                  </a:lnTo>
                  <a:lnTo>
                    <a:pt x="2677" y="4729"/>
                  </a:lnTo>
                  <a:lnTo>
                    <a:pt x="2639" y="4725"/>
                  </a:lnTo>
                  <a:lnTo>
                    <a:pt x="2601" y="4723"/>
                  </a:lnTo>
                  <a:lnTo>
                    <a:pt x="2564" y="4722"/>
                  </a:lnTo>
                  <a:lnTo>
                    <a:pt x="2510" y="4724"/>
                  </a:lnTo>
                  <a:lnTo>
                    <a:pt x="2458" y="4728"/>
                  </a:lnTo>
                  <a:lnTo>
                    <a:pt x="2405" y="4735"/>
                  </a:lnTo>
                  <a:lnTo>
                    <a:pt x="2355" y="4746"/>
                  </a:lnTo>
                  <a:lnTo>
                    <a:pt x="2305" y="4758"/>
                  </a:lnTo>
                  <a:lnTo>
                    <a:pt x="2255" y="4772"/>
                  </a:lnTo>
                  <a:lnTo>
                    <a:pt x="2208" y="4788"/>
                  </a:lnTo>
                  <a:lnTo>
                    <a:pt x="2160" y="4807"/>
                  </a:lnTo>
                  <a:lnTo>
                    <a:pt x="2115" y="4828"/>
                  </a:lnTo>
                  <a:lnTo>
                    <a:pt x="2070" y="4852"/>
                  </a:lnTo>
                  <a:lnTo>
                    <a:pt x="2027" y="4877"/>
                  </a:lnTo>
                  <a:lnTo>
                    <a:pt x="1985" y="4905"/>
                  </a:lnTo>
                  <a:lnTo>
                    <a:pt x="1944" y="4934"/>
                  </a:lnTo>
                  <a:lnTo>
                    <a:pt x="1905" y="4966"/>
                  </a:lnTo>
                  <a:lnTo>
                    <a:pt x="1868" y="4998"/>
                  </a:lnTo>
                  <a:lnTo>
                    <a:pt x="1833" y="5033"/>
                  </a:lnTo>
                  <a:lnTo>
                    <a:pt x="1798" y="5070"/>
                  </a:lnTo>
                  <a:lnTo>
                    <a:pt x="1766" y="5107"/>
                  </a:lnTo>
                  <a:lnTo>
                    <a:pt x="1736" y="5147"/>
                  </a:lnTo>
                  <a:lnTo>
                    <a:pt x="1706" y="5188"/>
                  </a:lnTo>
                  <a:lnTo>
                    <a:pt x="1680" y="5231"/>
                  </a:lnTo>
                  <a:lnTo>
                    <a:pt x="1656" y="5274"/>
                  </a:lnTo>
                  <a:lnTo>
                    <a:pt x="1633" y="5319"/>
                  </a:lnTo>
                  <a:lnTo>
                    <a:pt x="1613" y="5365"/>
                  </a:lnTo>
                  <a:lnTo>
                    <a:pt x="1595" y="5413"/>
                  </a:lnTo>
                  <a:lnTo>
                    <a:pt x="1578" y="5461"/>
                  </a:lnTo>
                  <a:lnTo>
                    <a:pt x="1565" y="5511"/>
                  </a:lnTo>
                  <a:lnTo>
                    <a:pt x="1554" y="5561"/>
                  </a:lnTo>
                  <a:lnTo>
                    <a:pt x="1545" y="5613"/>
                  </a:lnTo>
                  <a:lnTo>
                    <a:pt x="1539" y="5664"/>
                  </a:lnTo>
                  <a:lnTo>
                    <a:pt x="1535" y="5717"/>
                  </a:lnTo>
                  <a:lnTo>
                    <a:pt x="1534" y="5770"/>
                  </a:lnTo>
                  <a:lnTo>
                    <a:pt x="1536" y="5824"/>
                  </a:lnTo>
                  <a:lnTo>
                    <a:pt x="1541" y="5876"/>
                  </a:lnTo>
                  <a:lnTo>
                    <a:pt x="1548" y="5929"/>
                  </a:lnTo>
                  <a:lnTo>
                    <a:pt x="1557" y="5979"/>
                  </a:lnTo>
                  <a:lnTo>
                    <a:pt x="1569" y="6030"/>
                  </a:lnTo>
                  <a:lnTo>
                    <a:pt x="1583" y="6080"/>
                  </a:lnTo>
                  <a:lnTo>
                    <a:pt x="1601" y="6127"/>
                  </a:lnTo>
                  <a:lnTo>
                    <a:pt x="1620" y="6175"/>
                  </a:lnTo>
                  <a:lnTo>
                    <a:pt x="1641" y="6220"/>
                  </a:lnTo>
                  <a:lnTo>
                    <a:pt x="1664" y="6264"/>
                  </a:lnTo>
                  <a:lnTo>
                    <a:pt x="1689" y="6308"/>
                  </a:lnTo>
                  <a:lnTo>
                    <a:pt x="1717" y="6350"/>
                  </a:lnTo>
                  <a:lnTo>
                    <a:pt x="1746" y="6391"/>
                  </a:lnTo>
                  <a:lnTo>
                    <a:pt x="1777" y="6430"/>
                  </a:lnTo>
                  <a:lnTo>
                    <a:pt x="1809" y="6468"/>
                  </a:lnTo>
                  <a:lnTo>
                    <a:pt x="1845" y="6503"/>
                  </a:lnTo>
                  <a:lnTo>
                    <a:pt x="1881" y="6537"/>
                  </a:lnTo>
                  <a:lnTo>
                    <a:pt x="1918" y="6570"/>
                  </a:lnTo>
                  <a:lnTo>
                    <a:pt x="1958" y="6600"/>
                  </a:lnTo>
                  <a:lnTo>
                    <a:pt x="1999" y="6628"/>
                  </a:lnTo>
                  <a:lnTo>
                    <a:pt x="2041" y="6656"/>
                  </a:lnTo>
                  <a:lnTo>
                    <a:pt x="2085" y="6680"/>
                  </a:lnTo>
                  <a:lnTo>
                    <a:pt x="2130" y="6703"/>
                  </a:lnTo>
                  <a:lnTo>
                    <a:pt x="2176" y="6723"/>
                  </a:lnTo>
                  <a:lnTo>
                    <a:pt x="2223" y="6741"/>
                  </a:lnTo>
                  <a:lnTo>
                    <a:pt x="2271" y="6758"/>
                  </a:lnTo>
                  <a:lnTo>
                    <a:pt x="2321" y="6771"/>
                  </a:lnTo>
                  <a:lnTo>
                    <a:pt x="2371" y="6782"/>
                  </a:lnTo>
                  <a:lnTo>
                    <a:pt x="2423" y="6791"/>
                  </a:lnTo>
                  <a:lnTo>
                    <a:pt x="2475" y="6797"/>
                  </a:lnTo>
                  <a:lnTo>
                    <a:pt x="2527" y="6800"/>
                  </a:lnTo>
                  <a:lnTo>
                    <a:pt x="2581" y="6801"/>
                  </a:lnTo>
                  <a:lnTo>
                    <a:pt x="2634" y="6799"/>
                  </a:lnTo>
                  <a:lnTo>
                    <a:pt x="2687" y="6795"/>
                  </a:lnTo>
                  <a:lnTo>
                    <a:pt x="2738" y="6788"/>
                  </a:lnTo>
                  <a:lnTo>
                    <a:pt x="2790" y="6779"/>
                  </a:lnTo>
                  <a:lnTo>
                    <a:pt x="2840" y="6767"/>
                  </a:lnTo>
                  <a:lnTo>
                    <a:pt x="2888" y="6753"/>
                  </a:lnTo>
                  <a:lnTo>
                    <a:pt x="2937" y="6735"/>
                  </a:lnTo>
                  <a:lnTo>
                    <a:pt x="2983" y="6716"/>
                  </a:lnTo>
                  <a:lnTo>
                    <a:pt x="3030" y="6695"/>
                  </a:lnTo>
                  <a:lnTo>
                    <a:pt x="3074" y="6672"/>
                  </a:lnTo>
                  <a:lnTo>
                    <a:pt x="3117" y="6646"/>
                  </a:lnTo>
                  <a:lnTo>
                    <a:pt x="3159" y="6619"/>
                  </a:lnTo>
                  <a:lnTo>
                    <a:pt x="3199" y="6590"/>
                  </a:lnTo>
                  <a:lnTo>
                    <a:pt x="3238" y="6559"/>
                  </a:lnTo>
                  <a:lnTo>
                    <a:pt x="3276" y="6526"/>
                  </a:lnTo>
                  <a:lnTo>
                    <a:pt x="3312" y="6491"/>
                  </a:lnTo>
                  <a:lnTo>
                    <a:pt x="3345" y="6454"/>
                  </a:lnTo>
                  <a:lnTo>
                    <a:pt x="3378" y="6417"/>
                  </a:lnTo>
                  <a:lnTo>
                    <a:pt x="3409" y="6378"/>
                  </a:lnTo>
                  <a:lnTo>
                    <a:pt x="3437" y="6336"/>
                  </a:lnTo>
                  <a:lnTo>
                    <a:pt x="3463" y="6294"/>
                  </a:lnTo>
                  <a:lnTo>
                    <a:pt x="3489" y="6250"/>
                  </a:lnTo>
                  <a:lnTo>
                    <a:pt x="3511" y="6205"/>
                  </a:lnTo>
                  <a:lnTo>
                    <a:pt x="3531" y="6158"/>
                  </a:lnTo>
                  <a:lnTo>
                    <a:pt x="3549" y="6112"/>
                  </a:lnTo>
                  <a:lnTo>
                    <a:pt x="3565" y="6063"/>
                  </a:lnTo>
                  <a:lnTo>
                    <a:pt x="3579" y="6014"/>
                  </a:lnTo>
                  <a:lnTo>
                    <a:pt x="3590" y="5963"/>
                  </a:lnTo>
                  <a:lnTo>
                    <a:pt x="3599" y="5912"/>
                  </a:lnTo>
                  <a:lnTo>
                    <a:pt x="3605" y="5860"/>
                  </a:lnTo>
                  <a:lnTo>
                    <a:pt x="3609" y="5808"/>
                  </a:lnTo>
                  <a:lnTo>
                    <a:pt x="3610" y="5754"/>
                  </a:lnTo>
                  <a:lnTo>
                    <a:pt x="3609" y="5716"/>
                  </a:lnTo>
                  <a:lnTo>
                    <a:pt x="3606" y="5678"/>
                  </a:lnTo>
                  <a:lnTo>
                    <a:pt x="3603" y="5641"/>
                  </a:lnTo>
                  <a:lnTo>
                    <a:pt x="3598" y="5603"/>
                  </a:lnTo>
                  <a:lnTo>
                    <a:pt x="3590" y="5566"/>
                  </a:lnTo>
                  <a:lnTo>
                    <a:pt x="3583" y="5529"/>
                  </a:lnTo>
                  <a:lnTo>
                    <a:pt x="3574" y="5492"/>
                  </a:lnTo>
                  <a:lnTo>
                    <a:pt x="3563" y="5457"/>
                  </a:lnTo>
                  <a:lnTo>
                    <a:pt x="3552" y="5421"/>
                  </a:lnTo>
                  <a:lnTo>
                    <a:pt x="3539" y="5385"/>
                  </a:lnTo>
                  <a:lnTo>
                    <a:pt x="3525" y="5351"/>
                  </a:lnTo>
                  <a:lnTo>
                    <a:pt x="3510" y="5317"/>
                  </a:lnTo>
                  <a:lnTo>
                    <a:pt x="3493" y="5283"/>
                  </a:lnTo>
                  <a:lnTo>
                    <a:pt x="3474" y="5250"/>
                  </a:lnTo>
                  <a:lnTo>
                    <a:pt x="3456" y="5217"/>
                  </a:lnTo>
                  <a:lnTo>
                    <a:pt x="3435" y="5185"/>
                  </a:lnTo>
                  <a:lnTo>
                    <a:pt x="3435" y="5142"/>
                  </a:lnTo>
                  <a:lnTo>
                    <a:pt x="4176" y="4374"/>
                  </a:lnTo>
                  <a:lnTo>
                    <a:pt x="4229" y="4374"/>
                  </a:lnTo>
                  <a:lnTo>
                    <a:pt x="4258" y="4410"/>
                  </a:lnTo>
                  <a:lnTo>
                    <a:pt x="4287" y="4448"/>
                  </a:lnTo>
                  <a:lnTo>
                    <a:pt x="4315" y="4487"/>
                  </a:lnTo>
                  <a:lnTo>
                    <a:pt x="4342" y="4525"/>
                  </a:lnTo>
                  <a:lnTo>
                    <a:pt x="4368" y="4565"/>
                  </a:lnTo>
                  <a:lnTo>
                    <a:pt x="4393" y="4605"/>
                  </a:lnTo>
                  <a:lnTo>
                    <a:pt x="4417" y="4645"/>
                  </a:lnTo>
                  <a:lnTo>
                    <a:pt x="4441" y="4686"/>
                  </a:lnTo>
                  <a:lnTo>
                    <a:pt x="4463" y="4727"/>
                  </a:lnTo>
                  <a:lnTo>
                    <a:pt x="4485" y="4769"/>
                  </a:lnTo>
                  <a:lnTo>
                    <a:pt x="4505" y="4811"/>
                  </a:lnTo>
                  <a:lnTo>
                    <a:pt x="4524" y="4855"/>
                  </a:lnTo>
                  <a:lnTo>
                    <a:pt x="4544" y="4897"/>
                  </a:lnTo>
                  <a:lnTo>
                    <a:pt x="4561" y="4941"/>
                  </a:lnTo>
                  <a:lnTo>
                    <a:pt x="4578" y="4985"/>
                  </a:lnTo>
                  <a:lnTo>
                    <a:pt x="4593" y="5028"/>
                  </a:lnTo>
                  <a:lnTo>
                    <a:pt x="4608" y="5074"/>
                  </a:lnTo>
                  <a:lnTo>
                    <a:pt x="4622" y="5118"/>
                  </a:lnTo>
                  <a:lnTo>
                    <a:pt x="4634" y="5164"/>
                  </a:lnTo>
                  <a:lnTo>
                    <a:pt x="4646" y="5209"/>
                  </a:lnTo>
                  <a:lnTo>
                    <a:pt x="4658" y="5255"/>
                  </a:lnTo>
                  <a:lnTo>
                    <a:pt x="4667" y="5300"/>
                  </a:lnTo>
                  <a:lnTo>
                    <a:pt x="4676" y="5347"/>
                  </a:lnTo>
                  <a:lnTo>
                    <a:pt x="4684" y="5393"/>
                  </a:lnTo>
                  <a:lnTo>
                    <a:pt x="4690" y="5440"/>
                  </a:lnTo>
                  <a:lnTo>
                    <a:pt x="4696" y="5486"/>
                  </a:lnTo>
                  <a:lnTo>
                    <a:pt x="4701" y="5534"/>
                  </a:lnTo>
                  <a:lnTo>
                    <a:pt x="4704" y="5581"/>
                  </a:lnTo>
                  <a:lnTo>
                    <a:pt x="4707" y="5629"/>
                  </a:lnTo>
                  <a:lnTo>
                    <a:pt x="4708" y="5675"/>
                  </a:lnTo>
                  <a:lnTo>
                    <a:pt x="4709" y="5723"/>
                  </a:lnTo>
                  <a:lnTo>
                    <a:pt x="4708" y="5770"/>
                  </a:lnTo>
                  <a:lnTo>
                    <a:pt x="4708" y="5736"/>
                  </a:lnTo>
                  <a:close/>
                  <a:moveTo>
                    <a:pt x="7394" y="2241"/>
                  </a:moveTo>
                  <a:lnTo>
                    <a:pt x="8265" y="1254"/>
                  </a:lnTo>
                  <a:lnTo>
                    <a:pt x="8276" y="1242"/>
                  </a:lnTo>
                  <a:lnTo>
                    <a:pt x="8284" y="1230"/>
                  </a:lnTo>
                  <a:lnTo>
                    <a:pt x="8292" y="1216"/>
                  </a:lnTo>
                  <a:lnTo>
                    <a:pt x="8298" y="1203"/>
                  </a:lnTo>
                  <a:lnTo>
                    <a:pt x="8303" y="1189"/>
                  </a:lnTo>
                  <a:lnTo>
                    <a:pt x="8306" y="1174"/>
                  </a:lnTo>
                  <a:lnTo>
                    <a:pt x="8309" y="1160"/>
                  </a:lnTo>
                  <a:lnTo>
                    <a:pt x="8310" y="1145"/>
                  </a:lnTo>
                  <a:lnTo>
                    <a:pt x="8309" y="1129"/>
                  </a:lnTo>
                  <a:lnTo>
                    <a:pt x="8306" y="1115"/>
                  </a:lnTo>
                  <a:lnTo>
                    <a:pt x="8303" y="1101"/>
                  </a:lnTo>
                  <a:lnTo>
                    <a:pt x="8298" y="1087"/>
                  </a:lnTo>
                  <a:lnTo>
                    <a:pt x="8292" y="1073"/>
                  </a:lnTo>
                  <a:lnTo>
                    <a:pt x="8284" y="1060"/>
                  </a:lnTo>
                  <a:lnTo>
                    <a:pt x="8276" y="1047"/>
                  </a:lnTo>
                  <a:lnTo>
                    <a:pt x="8265" y="1036"/>
                  </a:lnTo>
                  <a:lnTo>
                    <a:pt x="8253" y="1031"/>
                  </a:lnTo>
                  <a:lnTo>
                    <a:pt x="8240" y="1029"/>
                  </a:lnTo>
                  <a:lnTo>
                    <a:pt x="8227" y="1027"/>
                  </a:lnTo>
                  <a:lnTo>
                    <a:pt x="8213" y="1027"/>
                  </a:lnTo>
                  <a:lnTo>
                    <a:pt x="8200" y="1027"/>
                  </a:lnTo>
                  <a:lnTo>
                    <a:pt x="8186" y="1029"/>
                  </a:lnTo>
                  <a:lnTo>
                    <a:pt x="8173" y="1031"/>
                  </a:lnTo>
                  <a:lnTo>
                    <a:pt x="8161" y="1036"/>
                  </a:lnTo>
                  <a:lnTo>
                    <a:pt x="7289" y="1034"/>
                  </a:lnTo>
                  <a:lnTo>
                    <a:pt x="7289" y="161"/>
                  </a:lnTo>
                  <a:lnTo>
                    <a:pt x="7292" y="147"/>
                  </a:lnTo>
                  <a:lnTo>
                    <a:pt x="7293" y="132"/>
                  </a:lnTo>
                  <a:lnTo>
                    <a:pt x="7293" y="118"/>
                  </a:lnTo>
                  <a:lnTo>
                    <a:pt x="7292" y="103"/>
                  </a:lnTo>
                  <a:lnTo>
                    <a:pt x="7289" y="89"/>
                  </a:lnTo>
                  <a:lnTo>
                    <a:pt x="7285" y="74"/>
                  </a:lnTo>
                  <a:lnTo>
                    <a:pt x="7279" y="61"/>
                  </a:lnTo>
                  <a:lnTo>
                    <a:pt x="7272" y="48"/>
                  </a:lnTo>
                  <a:lnTo>
                    <a:pt x="7258" y="36"/>
                  </a:lnTo>
                  <a:lnTo>
                    <a:pt x="7243" y="27"/>
                  </a:lnTo>
                  <a:lnTo>
                    <a:pt x="7227" y="19"/>
                  </a:lnTo>
                  <a:lnTo>
                    <a:pt x="7211" y="12"/>
                  </a:lnTo>
                  <a:lnTo>
                    <a:pt x="7194" y="8"/>
                  </a:lnTo>
                  <a:lnTo>
                    <a:pt x="7177" y="5"/>
                  </a:lnTo>
                  <a:lnTo>
                    <a:pt x="7159" y="4"/>
                  </a:lnTo>
                  <a:lnTo>
                    <a:pt x="7141" y="5"/>
                  </a:lnTo>
                  <a:lnTo>
                    <a:pt x="7132" y="3"/>
                  </a:lnTo>
                  <a:lnTo>
                    <a:pt x="7121" y="1"/>
                  </a:lnTo>
                  <a:lnTo>
                    <a:pt x="7111" y="0"/>
                  </a:lnTo>
                  <a:lnTo>
                    <a:pt x="7101" y="0"/>
                  </a:lnTo>
                  <a:lnTo>
                    <a:pt x="7091" y="0"/>
                  </a:lnTo>
                  <a:lnTo>
                    <a:pt x="7082" y="1"/>
                  </a:lnTo>
                  <a:lnTo>
                    <a:pt x="7072" y="3"/>
                  </a:lnTo>
                  <a:lnTo>
                    <a:pt x="7062" y="5"/>
                  </a:lnTo>
                  <a:lnTo>
                    <a:pt x="6095" y="922"/>
                  </a:lnTo>
                  <a:lnTo>
                    <a:pt x="6083" y="933"/>
                  </a:lnTo>
                  <a:lnTo>
                    <a:pt x="6073" y="946"/>
                  </a:lnTo>
                  <a:lnTo>
                    <a:pt x="6063" y="959"/>
                  </a:lnTo>
                  <a:lnTo>
                    <a:pt x="6056" y="973"/>
                  </a:lnTo>
                  <a:lnTo>
                    <a:pt x="6050" y="988"/>
                  </a:lnTo>
                  <a:lnTo>
                    <a:pt x="6046" y="1003"/>
                  </a:lnTo>
                  <a:lnTo>
                    <a:pt x="6043" y="1019"/>
                  </a:lnTo>
                  <a:lnTo>
                    <a:pt x="6042" y="1036"/>
                  </a:lnTo>
                  <a:lnTo>
                    <a:pt x="6042" y="2074"/>
                  </a:lnTo>
                  <a:lnTo>
                    <a:pt x="4185" y="3919"/>
                  </a:lnTo>
                  <a:lnTo>
                    <a:pt x="4141" y="3919"/>
                  </a:lnTo>
                  <a:lnTo>
                    <a:pt x="4042" y="3836"/>
                  </a:lnTo>
                  <a:lnTo>
                    <a:pt x="3940" y="3760"/>
                  </a:lnTo>
                  <a:lnTo>
                    <a:pt x="3835" y="3690"/>
                  </a:lnTo>
                  <a:lnTo>
                    <a:pt x="3728" y="3626"/>
                  </a:lnTo>
                  <a:lnTo>
                    <a:pt x="3618" y="3567"/>
                  </a:lnTo>
                  <a:lnTo>
                    <a:pt x="3506" y="3515"/>
                  </a:lnTo>
                  <a:lnTo>
                    <a:pt x="3393" y="3468"/>
                  </a:lnTo>
                  <a:lnTo>
                    <a:pt x="3277" y="3428"/>
                  </a:lnTo>
                  <a:lnTo>
                    <a:pt x="3161" y="3392"/>
                  </a:lnTo>
                  <a:lnTo>
                    <a:pt x="3043" y="3364"/>
                  </a:lnTo>
                  <a:lnTo>
                    <a:pt x="2924" y="3341"/>
                  </a:lnTo>
                  <a:lnTo>
                    <a:pt x="2805" y="3324"/>
                  </a:lnTo>
                  <a:lnTo>
                    <a:pt x="2685" y="3311"/>
                  </a:lnTo>
                  <a:lnTo>
                    <a:pt x="2565" y="3305"/>
                  </a:lnTo>
                  <a:lnTo>
                    <a:pt x="2445" y="3305"/>
                  </a:lnTo>
                  <a:lnTo>
                    <a:pt x="2325" y="3310"/>
                  </a:lnTo>
                  <a:lnTo>
                    <a:pt x="2206" y="3323"/>
                  </a:lnTo>
                  <a:lnTo>
                    <a:pt x="2087" y="3340"/>
                  </a:lnTo>
                  <a:lnTo>
                    <a:pt x="1969" y="3362"/>
                  </a:lnTo>
                  <a:lnTo>
                    <a:pt x="1851" y="3390"/>
                  </a:lnTo>
                  <a:lnTo>
                    <a:pt x="1736" y="3425"/>
                  </a:lnTo>
                  <a:lnTo>
                    <a:pt x="1622" y="3464"/>
                  </a:lnTo>
                  <a:lnTo>
                    <a:pt x="1509" y="3510"/>
                  </a:lnTo>
                  <a:lnTo>
                    <a:pt x="1399" y="3561"/>
                  </a:lnTo>
                  <a:lnTo>
                    <a:pt x="1290" y="3618"/>
                  </a:lnTo>
                  <a:lnTo>
                    <a:pt x="1184" y="3679"/>
                  </a:lnTo>
                  <a:lnTo>
                    <a:pt x="1081" y="3747"/>
                  </a:lnTo>
                  <a:lnTo>
                    <a:pt x="980" y="3821"/>
                  </a:lnTo>
                  <a:lnTo>
                    <a:pt x="883" y="3899"/>
                  </a:lnTo>
                  <a:lnTo>
                    <a:pt x="789" y="3983"/>
                  </a:lnTo>
                  <a:lnTo>
                    <a:pt x="698" y="4073"/>
                  </a:lnTo>
                  <a:lnTo>
                    <a:pt x="611" y="4168"/>
                  </a:lnTo>
                  <a:lnTo>
                    <a:pt x="529" y="4268"/>
                  </a:lnTo>
                  <a:lnTo>
                    <a:pt x="454" y="4371"/>
                  </a:lnTo>
                  <a:lnTo>
                    <a:pt x="383" y="4476"/>
                  </a:lnTo>
                  <a:lnTo>
                    <a:pt x="320" y="4584"/>
                  </a:lnTo>
                  <a:lnTo>
                    <a:pt x="261" y="4694"/>
                  </a:lnTo>
                  <a:lnTo>
                    <a:pt x="209" y="4805"/>
                  </a:lnTo>
                  <a:lnTo>
                    <a:pt x="162" y="4919"/>
                  </a:lnTo>
                  <a:lnTo>
                    <a:pt x="122" y="5035"/>
                  </a:lnTo>
                  <a:lnTo>
                    <a:pt x="87" y="5152"/>
                  </a:lnTo>
                  <a:lnTo>
                    <a:pt x="58" y="5270"/>
                  </a:lnTo>
                  <a:lnTo>
                    <a:pt x="34" y="5388"/>
                  </a:lnTo>
                  <a:lnTo>
                    <a:pt x="17" y="5509"/>
                  </a:lnTo>
                  <a:lnTo>
                    <a:pt x="6" y="5629"/>
                  </a:lnTo>
                  <a:lnTo>
                    <a:pt x="0" y="5749"/>
                  </a:lnTo>
                  <a:lnTo>
                    <a:pt x="0" y="5869"/>
                  </a:lnTo>
                  <a:lnTo>
                    <a:pt x="5" y="5990"/>
                  </a:lnTo>
                  <a:lnTo>
                    <a:pt x="17" y="6109"/>
                  </a:lnTo>
                  <a:lnTo>
                    <a:pt x="33" y="6228"/>
                  </a:lnTo>
                  <a:lnTo>
                    <a:pt x="56" y="6346"/>
                  </a:lnTo>
                  <a:lnTo>
                    <a:pt x="85" y="6464"/>
                  </a:lnTo>
                  <a:lnTo>
                    <a:pt x="119" y="6580"/>
                  </a:lnTo>
                  <a:lnTo>
                    <a:pt x="158" y="6694"/>
                  </a:lnTo>
                  <a:lnTo>
                    <a:pt x="204" y="6807"/>
                  </a:lnTo>
                  <a:lnTo>
                    <a:pt x="254" y="6917"/>
                  </a:lnTo>
                  <a:lnTo>
                    <a:pt x="311" y="7026"/>
                  </a:lnTo>
                  <a:lnTo>
                    <a:pt x="373" y="7133"/>
                  </a:lnTo>
                  <a:lnTo>
                    <a:pt x="441" y="7236"/>
                  </a:lnTo>
                  <a:lnTo>
                    <a:pt x="513" y="7337"/>
                  </a:lnTo>
                  <a:lnTo>
                    <a:pt x="592" y="7434"/>
                  </a:lnTo>
                  <a:lnTo>
                    <a:pt x="677" y="7529"/>
                  </a:lnTo>
                  <a:lnTo>
                    <a:pt x="766" y="7619"/>
                  </a:lnTo>
                  <a:lnTo>
                    <a:pt x="861" y="7707"/>
                  </a:lnTo>
                  <a:lnTo>
                    <a:pt x="961" y="7789"/>
                  </a:lnTo>
                  <a:lnTo>
                    <a:pt x="1063" y="7864"/>
                  </a:lnTo>
                  <a:lnTo>
                    <a:pt x="1168" y="7935"/>
                  </a:lnTo>
                  <a:lnTo>
                    <a:pt x="1276" y="7999"/>
                  </a:lnTo>
                  <a:lnTo>
                    <a:pt x="1386" y="8057"/>
                  </a:lnTo>
                  <a:lnTo>
                    <a:pt x="1497" y="8110"/>
                  </a:lnTo>
                  <a:lnTo>
                    <a:pt x="1611" y="8156"/>
                  </a:lnTo>
                  <a:lnTo>
                    <a:pt x="1726" y="8197"/>
                  </a:lnTo>
                  <a:lnTo>
                    <a:pt x="1843" y="8232"/>
                  </a:lnTo>
                  <a:lnTo>
                    <a:pt x="1960" y="8260"/>
                  </a:lnTo>
                  <a:lnTo>
                    <a:pt x="2079" y="8284"/>
                  </a:lnTo>
                  <a:lnTo>
                    <a:pt x="2198" y="8302"/>
                  </a:lnTo>
                  <a:lnTo>
                    <a:pt x="2318" y="8313"/>
                  </a:lnTo>
                  <a:lnTo>
                    <a:pt x="2438" y="8319"/>
                  </a:lnTo>
                  <a:lnTo>
                    <a:pt x="2558" y="8319"/>
                  </a:lnTo>
                  <a:lnTo>
                    <a:pt x="2678" y="8313"/>
                  </a:lnTo>
                  <a:lnTo>
                    <a:pt x="2798" y="8302"/>
                  </a:lnTo>
                  <a:lnTo>
                    <a:pt x="2917" y="8285"/>
                  </a:lnTo>
                  <a:lnTo>
                    <a:pt x="3035" y="8262"/>
                  </a:lnTo>
                  <a:lnTo>
                    <a:pt x="3152" y="8234"/>
                  </a:lnTo>
                  <a:lnTo>
                    <a:pt x="3267" y="8200"/>
                  </a:lnTo>
                  <a:lnTo>
                    <a:pt x="3382" y="8160"/>
                  </a:lnTo>
                  <a:lnTo>
                    <a:pt x="3494" y="8115"/>
                  </a:lnTo>
                  <a:lnTo>
                    <a:pt x="3605" y="8063"/>
                  </a:lnTo>
                  <a:lnTo>
                    <a:pt x="3712" y="8007"/>
                  </a:lnTo>
                  <a:lnTo>
                    <a:pt x="3818" y="7945"/>
                  </a:lnTo>
                  <a:lnTo>
                    <a:pt x="3921" y="7877"/>
                  </a:lnTo>
                  <a:lnTo>
                    <a:pt x="4022" y="7804"/>
                  </a:lnTo>
                  <a:lnTo>
                    <a:pt x="4120" y="7725"/>
                  </a:lnTo>
                  <a:lnTo>
                    <a:pt x="4214" y="7641"/>
                  </a:lnTo>
                  <a:lnTo>
                    <a:pt x="4305" y="7551"/>
                  </a:lnTo>
                  <a:lnTo>
                    <a:pt x="4391" y="7456"/>
                  </a:lnTo>
                  <a:lnTo>
                    <a:pt x="4464" y="7368"/>
                  </a:lnTo>
                  <a:lnTo>
                    <a:pt x="4531" y="7278"/>
                  </a:lnTo>
                  <a:lnTo>
                    <a:pt x="4595" y="7185"/>
                  </a:lnTo>
                  <a:lnTo>
                    <a:pt x="4654" y="7091"/>
                  </a:lnTo>
                  <a:lnTo>
                    <a:pt x="4709" y="6994"/>
                  </a:lnTo>
                  <a:lnTo>
                    <a:pt x="4758" y="6896"/>
                  </a:lnTo>
                  <a:lnTo>
                    <a:pt x="4804" y="6796"/>
                  </a:lnTo>
                  <a:lnTo>
                    <a:pt x="4844" y="6695"/>
                  </a:lnTo>
                  <a:lnTo>
                    <a:pt x="4880" y="6592"/>
                  </a:lnTo>
                  <a:lnTo>
                    <a:pt x="4912" y="6488"/>
                  </a:lnTo>
                  <a:lnTo>
                    <a:pt x="4938" y="6383"/>
                  </a:lnTo>
                  <a:lnTo>
                    <a:pt x="4960" y="6278"/>
                  </a:lnTo>
                  <a:lnTo>
                    <a:pt x="4978" y="6170"/>
                  </a:lnTo>
                  <a:lnTo>
                    <a:pt x="4991" y="6063"/>
                  </a:lnTo>
                  <a:lnTo>
                    <a:pt x="4999" y="5956"/>
                  </a:lnTo>
                  <a:lnTo>
                    <a:pt x="5003" y="5848"/>
                  </a:lnTo>
                  <a:lnTo>
                    <a:pt x="5002" y="5741"/>
                  </a:lnTo>
                  <a:lnTo>
                    <a:pt x="4997" y="5633"/>
                  </a:lnTo>
                  <a:lnTo>
                    <a:pt x="4987" y="5526"/>
                  </a:lnTo>
                  <a:lnTo>
                    <a:pt x="4973" y="5419"/>
                  </a:lnTo>
                  <a:lnTo>
                    <a:pt x="4954" y="5312"/>
                  </a:lnTo>
                  <a:lnTo>
                    <a:pt x="4930" y="5206"/>
                  </a:lnTo>
                  <a:lnTo>
                    <a:pt x="4902" y="5102"/>
                  </a:lnTo>
                  <a:lnTo>
                    <a:pt x="4868" y="4998"/>
                  </a:lnTo>
                  <a:lnTo>
                    <a:pt x="4831" y="4895"/>
                  </a:lnTo>
                  <a:lnTo>
                    <a:pt x="4789" y="4794"/>
                  </a:lnTo>
                  <a:lnTo>
                    <a:pt x="4741" y="4695"/>
                  </a:lnTo>
                  <a:lnTo>
                    <a:pt x="4690" y="4597"/>
                  </a:lnTo>
                  <a:lnTo>
                    <a:pt x="4634" y="4500"/>
                  </a:lnTo>
                  <a:lnTo>
                    <a:pt x="4574" y="4406"/>
                  </a:lnTo>
                  <a:lnTo>
                    <a:pt x="4508" y="4314"/>
                  </a:lnTo>
                  <a:lnTo>
                    <a:pt x="4438" y="4224"/>
                  </a:lnTo>
                  <a:lnTo>
                    <a:pt x="4438" y="4181"/>
                  </a:lnTo>
                  <a:lnTo>
                    <a:pt x="6243" y="2293"/>
                  </a:lnTo>
                  <a:lnTo>
                    <a:pt x="7272" y="2293"/>
                  </a:lnTo>
                  <a:lnTo>
                    <a:pt x="7289" y="2293"/>
                  </a:lnTo>
                  <a:lnTo>
                    <a:pt x="7306" y="2291"/>
                  </a:lnTo>
                  <a:lnTo>
                    <a:pt x="7322" y="2287"/>
                  </a:lnTo>
                  <a:lnTo>
                    <a:pt x="7338" y="2281"/>
                  </a:lnTo>
                  <a:lnTo>
                    <a:pt x="7353" y="2274"/>
                  </a:lnTo>
                  <a:lnTo>
                    <a:pt x="7368" y="2264"/>
                  </a:lnTo>
                  <a:lnTo>
                    <a:pt x="7382" y="2253"/>
                  </a:lnTo>
                  <a:lnTo>
                    <a:pt x="7394" y="224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55" name="Freeform 7">
              <a:extLst>
                <a:ext uri="{FF2B5EF4-FFF2-40B4-BE49-F238E27FC236}">
                  <a16:creationId xmlns:a16="http://schemas.microsoft.com/office/drawing/2014/main" id="{52302D32-E6B8-417A-ABAA-2760067EF66F}"/>
                </a:ext>
              </a:extLst>
            </p:cNvPr>
            <p:cNvSpPr>
              <a:spLocks/>
            </p:cNvSpPr>
            <p:nvPr/>
          </p:nvSpPr>
          <p:spPr bwMode="auto">
            <a:xfrm>
              <a:off x="357188" y="4196715"/>
              <a:ext cx="330200" cy="330200"/>
            </a:xfrm>
            <a:custGeom>
              <a:avLst/>
              <a:gdLst>
                <a:gd name="T0" fmla="*/ 2577 w 6871"/>
                <a:gd name="T1" fmla="*/ 6776 h 6884"/>
                <a:gd name="T2" fmla="*/ 1655 w 6871"/>
                <a:gd name="T3" fmla="*/ 6386 h 6884"/>
                <a:gd name="T4" fmla="*/ 893 w 6871"/>
                <a:gd name="T5" fmla="*/ 5757 h 6884"/>
                <a:gd name="T6" fmla="*/ 339 w 6871"/>
                <a:gd name="T7" fmla="*/ 4934 h 6884"/>
                <a:gd name="T8" fmla="*/ 40 w 6871"/>
                <a:gd name="T9" fmla="*/ 3966 h 6884"/>
                <a:gd name="T10" fmla="*/ 40 w 6871"/>
                <a:gd name="T11" fmla="*/ 2918 h 6884"/>
                <a:gd name="T12" fmla="*/ 339 w 6871"/>
                <a:gd name="T13" fmla="*/ 1950 h 6884"/>
                <a:gd name="T14" fmla="*/ 893 w 6871"/>
                <a:gd name="T15" fmla="*/ 1128 h 6884"/>
                <a:gd name="T16" fmla="*/ 1655 w 6871"/>
                <a:gd name="T17" fmla="*/ 498 h 6884"/>
                <a:gd name="T18" fmla="*/ 2577 w 6871"/>
                <a:gd name="T19" fmla="*/ 108 h 6884"/>
                <a:gd name="T20" fmla="*/ 3612 w 6871"/>
                <a:gd name="T21" fmla="*/ 4 h 6884"/>
                <a:gd name="T22" fmla="*/ 4615 w 6871"/>
                <a:gd name="T23" fmla="*/ 208 h 6884"/>
                <a:gd name="T24" fmla="*/ 5488 w 6871"/>
                <a:gd name="T25" fmla="*/ 681 h 6884"/>
                <a:gd name="T26" fmla="*/ 6185 w 6871"/>
                <a:gd name="T27" fmla="*/ 1379 h 6884"/>
                <a:gd name="T28" fmla="*/ 6660 w 6871"/>
                <a:gd name="T29" fmla="*/ 2252 h 6884"/>
                <a:gd name="T30" fmla="*/ 6866 w 6871"/>
                <a:gd name="T31" fmla="*/ 3256 h 6884"/>
                <a:gd name="T32" fmla="*/ 6850 w 6871"/>
                <a:gd name="T33" fmla="*/ 3517 h 6884"/>
                <a:gd name="T34" fmla="*/ 6779 w 6871"/>
                <a:gd name="T35" fmla="*/ 3587 h 6884"/>
                <a:gd name="T36" fmla="*/ 6679 w 6871"/>
                <a:gd name="T37" fmla="*/ 3607 h 6884"/>
                <a:gd name="T38" fmla="*/ 6585 w 6871"/>
                <a:gd name="T39" fmla="*/ 3568 h 6884"/>
                <a:gd name="T40" fmla="*/ 6530 w 6871"/>
                <a:gd name="T41" fmla="*/ 3486 h 6884"/>
                <a:gd name="T42" fmla="*/ 6485 w 6871"/>
                <a:gd name="T43" fmla="*/ 2962 h 6884"/>
                <a:gd name="T44" fmla="*/ 6212 w 6871"/>
                <a:gd name="T45" fmla="*/ 2094 h 6884"/>
                <a:gd name="T46" fmla="*/ 5711 w 6871"/>
                <a:gd name="T47" fmla="*/ 1357 h 6884"/>
                <a:gd name="T48" fmla="*/ 5024 w 6871"/>
                <a:gd name="T49" fmla="*/ 795 h 6884"/>
                <a:gd name="T50" fmla="*/ 4194 w 6871"/>
                <a:gd name="T51" fmla="*/ 449 h 6884"/>
                <a:gd name="T52" fmla="*/ 3263 w 6871"/>
                <a:gd name="T53" fmla="*/ 360 h 6884"/>
                <a:gd name="T54" fmla="*/ 2362 w 6871"/>
                <a:gd name="T55" fmla="*/ 547 h 6884"/>
                <a:gd name="T56" fmla="*/ 1578 w 6871"/>
                <a:gd name="T57" fmla="*/ 977 h 6884"/>
                <a:gd name="T58" fmla="*/ 955 w 6871"/>
                <a:gd name="T59" fmla="*/ 1608 h 6884"/>
                <a:gd name="T60" fmla="*/ 532 w 6871"/>
                <a:gd name="T61" fmla="*/ 2396 h 6884"/>
                <a:gd name="T62" fmla="*/ 352 w 6871"/>
                <a:gd name="T63" fmla="*/ 3302 h 6884"/>
                <a:gd name="T64" fmla="*/ 450 w 6871"/>
                <a:gd name="T65" fmla="*/ 4234 h 6884"/>
                <a:gd name="T66" fmla="*/ 803 w 6871"/>
                <a:gd name="T67" fmla="*/ 5062 h 6884"/>
                <a:gd name="T68" fmla="*/ 1371 w 6871"/>
                <a:gd name="T69" fmla="*/ 5745 h 6884"/>
                <a:gd name="T70" fmla="*/ 2110 w 6871"/>
                <a:gd name="T71" fmla="*/ 6241 h 6884"/>
                <a:gd name="T72" fmla="*/ 2979 w 6871"/>
                <a:gd name="T73" fmla="*/ 6506 h 6884"/>
                <a:gd name="T74" fmla="*/ 3669 w 6871"/>
                <a:gd name="T75" fmla="*/ 6531 h 6884"/>
                <a:gd name="T76" fmla="*/ 4099 w 6871"/>
                <a:gd name="T77" fmla="*/ 6468 h 6884"/>
                <a:gd name="T78" fmla="*/ 4515 w 6871"/>
                <a:gd name="T79" fmla="*/ 6345 h 6884"/>
                <a:gd name="T80" fmla="*/ 4908 w 6871"/>
                <a:gd name="T81" fmla="*/ 6165 h 6884"/>
                <a:gd name="T82" fmla="*/ 5274 w 6871"/>
                <a:gd name="T83" fmla="*/ 5931 h 6884"/>
                <a:gd name="T84" fmla="*/ 5570 w 6871"/>
                <a:gd name="T85" fmla="*/ 5687 h 6884"/>
                <a:gd name="T86" fmla="*/ 5668 w 6871"/>
                <a:gd name="T87" fmla="*/ 5665 h 6884"/>
                <a:gd name="T88" fmla="*/ 5761 w 6871"/>
                <a:gd name="T89" fmla="*/ 5700 h 6884"/>
                <a:gd name="T90" fmla="*/ 5818 w 6871"/>
                <a:gd name="T91" fmla="*/ 5777 h 6884"/>
                <a:gd name="T92" fmla="*/ 5828 w 6871"/>
                <a:gd name="T93" fmla="*/ 5859 h 6884"/>
                <a:gd name="T94" fmla="*/ 5799 w 6871"/>
                <a:gd name="T95" fmla="*/ 5937 h 6884"/>
                <a:gd name="T96" fmla="*/ 5477 w 6871"/>
                <a:gd name="T97" fmla="*/ 6211 h 6884"/>
                <a:gd name="T98" fmla="*/ 5068 w 6871"/>
                <a:gd name="T99" fmla="*/ 6472 h 6884"/>
                <a:gd name="T100" fmla="*/ 4627 w 6871"/>
                <a:gd name="T101" fmla="*/ 6671 h 6884"/>
                <a:gd name="T102" fmla="*/ 4163 w 6871"/>
                <a:gd name="T103" fmla="*/ 6808 h 6884"/>
                <a:gd name="T104" fmla="*/ 3681 w 6871"/>
                <a:gd name="T105" fmla="*/ 6876 h 6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71" h="6884">
                  <a:moveTo>
                    <a:pt x="3436" y="6884"/>
                  </a:moveTo>
                  <a:lnTo>
                    <a:pt x="3259" y="6880"/>
                  </a:lnTo>
                  <a:lnTo>
                    <a:pt x="3085" y="6866"/>
                  </a:lnTo>
                  <a:lnTo>
                    <a:pt x="2912" y="6845"/>
                  </a:lnTo>
                  <a:lnTo>
                    <a:pt x="2744" y="6815"/>
                  </a:lnTo>
                  <a:lnTo>
                    <a:pt x="2577" y="6776"/>
                  </a:lnTo>
                  <a:lnTo>
                    <a:pt x="2414" y="6730"/>
                  </a:lnTo>
                  <a:lnTo>
                    <a:pt x="2255" y="6675"/>
                  </a:lnTo>
                  <a:lnTo>
                    <a:pt x="2098" y="6614"/>
                  </a:lnTo>
                  <a:lnTo>
                    <a:pt x="1946" y="6545"/>
                  </a:lnTo>
                  <a:lnTo>
                    <a:pt x="1798" y="6469"/>
                  </a:lnTo>
                  <a:lnTo>
                    <a:pt x="1655" y="6386"/>
                  </a:lnTo>
                  <a:lnTo>
                    <a:pt x="1515" y="6296"/>
                  </a:lnTo>
                  <a:lnTo>
                    <a:pt x="1380" y="6200"/>
                  </a:lnTo>
                  <a:lnTo>
                    <a:pt x="1250" y="6098"/>
                  </a:lnTo>
                  <a:lnTo>
                    <a:pt x="1126" y="5990"/>
                  </a:lnTo>
                  <a:lnTo>
                    <a:pt x="1007" y="5876"/>
                  </a:lnTo>
                  <a:lnTo>
                    <a:pt x="893" y="5757"/>
                  </a:lnTo>
                  <a:lnTo>
                    <a:pt x="785" y="5631"/>
                  </a:lnTo>
                  <a:lnTo>
                    <a:pt x="683" y="5502"/>
                  </a:lnTo>
                  <a:lnTo>
                    <a:pt x="587" y="5366"/>
                  </a:lnTo>
                  <a:lnTo>
                    <a:pt x="498" y="5227"/>
                  </a:lnTo>
                  <a:lnTo>
                    <a:pt x="415" y="5082"/>
                  </a:lnTo>
                  <a:lnTo>
                    <a:pt x="339" y="4934"/>
                  </a:lnTo>
                  <a:lnTo>
                    <a:pt x="271" y="4782"/>
                  </a:lnTo>
                  <a:lnTo>
                    <a:pt x="209" y="4626"/>
                  </a:lnTo>
                  <a:lnTo>
                    <a:pt x="155" y="4465"/>
                  </a:lnTo>
                  <a:lnTo>
                    <a:pt x="108" y="4302"/>
                  </a:lnTo>
                  <a:lnTo>
                    <a:pt x="70" y="4135"/>
                  </a:lnTo>
                  <a:lnTo>
                    <a:pt x="40" y="3966"/>
                  </a:lnTo>
                  <a:lnTo>
                    <a:pt x="19" y="3794"/>
                  </a:lnTo>
                  <a:lnTo>
                    <a:pt x="6" y="3619"/>
                  </a:lnTo>
                  <a:lnTo>
                    <a:pt x="0" y="3441"/>
                  </a:lnTo>
                  <a:lnTo>
                    <a:pt x="6" y="3264"/>
                  </a:lnTo>
                  <a:lnTo>
                    <a:pt x="19" y="3089"/>
                  </a:lnTo>
                  <a:lnTo>
                    <a:pt x="40" y="2918"/>
                  </a:lnTo>
                  <a:lnTo>
                    <a:pt x="70" y="2748"/>
                  </a:lnTo>
                  <a:lnTo>
                    <a:pt x="108" y="2581"/>
                  </a:lnTo>
                  <a:lnTo>
                    <a:pt x="155" y="2418"/>
                  </a:lnTo>
                  <a:lnTo>
                    <a:pt x="209" y="2259"/>
                  </a:lnTo>
                  <a:lnTo>
                    <a:pt x="271" y="2102"/>
                  </a:lnTo>
                  <a:lnTo>
                    <a:pt x="339" y="1950"/>
                  </a:lnTo>
                  <a:lnTo>
                    <a:pt x="415" y="1801"/>
                  </a:lnTo>
                  <a:lnTo>
                    <a:pt x="498" y="1657"/>
                  </a:lnTo>
                  <a:lnTo>
                    <a:pt x="587" y="1517"/>
                  </a:lnTo>
                  <a:lnTo>
                    <a:pt x="683" y="1383"/>
                  </a:lnTo>
                  <a:lnTo>
                    <a:pt x="785" y="1252"/>
                  </a:lnTo>
                  <a:lnTo>
                    <a:pt x="893" y="1128"/>
                  </a:lnTo>
                  <a:lnTo>
                    <a:pt x="1007" y="1008"/>
                  </a:lnTo>
                  <a:lnTo>
                    <a:pt x="1126" y="894"/>
                  </a:lnTo>
                  <a:lnTo>
                    <a:pt x="1250" y="786"/>
                  </a:lnTo>
                  <a:lnTo>
                    <a:pt x="1380" y="683"/>
                  </a:lnTo>
                  <a:lnTo>
                    <a:pt x="1515" y="587"/>
                  </a:lnTo>
                  <a:lnTo>
                    <a:pt x="1655" y="498"/>
                  </a:lnTo>
                  <a:lnTo>
                    <a:pt x="1798" y="415"/>
                  </a:lnTo>
                  <a:lnTo>
                    <a:pt x="1946" y="340"/>
                  </a:lnTo>
                  <a:lnTo>
                    <a:pt x="2098" y="270"/>
                  </a:lnTo>
                  <a:lnTo>
                    <a:pt x="2255" y="208"/>
                  </a:lnTo>
                  <a:lnTo>
                    <a:pt x="2414" y="155"/>
                  </a:lnTo>
                  <a:lnTo>
                    <a:pt x="2577" y="108"/>
                  </a:lnTo>
                  <a:lnTo>
                    <a:pt x="2744" y="70"/>
                  </a:lnTo>
                  <a:lnTo>
                    <a:pt x="2912" y="39"/>
                  </a:lnTo>
                  <a:lnTo>
                    <a:pt x="3085" y="18"/>
                  </a:lnTo>
                  <a:lnTo>
                    <a:pt x="3259" y="4"/>
                  </a:lnTo>
                  <a:lnTo>
                    <a:pt x="3436" y="0"/>
                  </a:lnTo>
                  <a:lnTo>
                    <a:pt x="3612" y="4"/>
                  </a:lnTo>
                  <a:lnTo>
                    <a:pt x="3787" y="17"/>
                  </a:lnTo>
                  <a:lnTo>
                    <a:pt x="3958" y="39"/>
                  </a:lnTo>
                  <a:lnTo>
                    <a:pt x="4127" y="70"/>
                  </a:lnTo>
                  <a:lnTo>
                    <a:pt x="4293" y="108"/>
                  </a:lnTo>
                  <a:lnTo>
                    <a:pt x="4455" y="154"/>
                  </a:lnTo>
                  <a:lnTo>
                    <a:pt x="4615" y="208"/>
                  </a:lnTo>
                  <a:lnTo>
                    <a:pt x="4771" y="269"/>
                  </a:lnTo>
                  <a:lnTo>
                    <a:pt x="4922" y="338"/>
                  </a:lnTo>
                  <a:lnTo>
                    <a:pt x="5071" y="413"/>
                  </a:lnTo>
                  <a:lnTo>
                    <a:pt x="5215" y="496"/>
                  </a:lnTo>
                  <a:lnTo>
                    <a:pt x="5354" y="585"/>
                  </a:lnTo>
                  <a:lnTo>
                    <a:pt x="5488" y="681"/>
                  </a:lnTo>
                  <a:lnTo>
                    <a:pt x="5618" y="783"/>
                  </a:lnTo>
                  <a:lnTo>
                    <a:pt x="5742" y="891"/>
                  </a:lnTo>
                  <a:lnTo>
                    <a:pt x="5861" y="1005"/>
                  </a:lnTo>
                  <a:lnTo>
                    <a:pt x="5975" y="1124"/>
                  </a:lnTo>
                  <a:lnTo>
                    <a:pt x="6083" y="1248"/>
                  </a:lnTo>
                  <a:lnTo>
                    <a:pt x="6185" y="1379"/>
                  </a:lnTo>
                  <a:lnTo>
                    <a:pt x="6281" y="1513"/>
                  </a:lnTo>
                  <a:lnTo>
                    <a:pt x="6371" y="1652"/>
                  </a:lnTo>
                  <a:lnTo>
                    <a:pt x="6453" y="1796"/>
                  </a:lnTo>
                  <a:lnTo>
                    <a:pt x="6530" y="1944"/>
                  </a:lnTo>
                  <a:lnTo>
                    <a:pt x="6599" y="2096"/>
                  </a:lnTo>
                  <a:lnTo>
                    <a:pt x="6660" y="2252"/>
                  </a:lnTo>
                  <a:lnTo>
                    <a:pt x="6714" y="2411"/>
                  </a:lnTo>
                  <a:lnTo>
                    <a:pt x="6761" y="2574"/>
                  </a:lnTo>
                  <a:lnTo>
                    <a:pt x="6799" y="2741"/>
                  </a:lnTo>
                  <a:lnTo>
                    <a:pt x="6830" y="2910"/>
                  </a:lnTo>
                  <a:lnTo>
                    <a:pt x="6853" y="3081"/>
                  </a:lnTo>
                  <a:lnTo>
                    <a:pt x="6866" y="3256"/>
                  </a:lnTo>
                  <a:lnTo>
                    <a:pt x="6871" y="3433"/>
                  </a:lnTo>
                  <a:lnTo>
                    <a:pt x="6870" y="3451"/>
                  </a:lnTo>
                  <a:lnTo>
                    <a:pt x="6867" y="3468"/>
                  </a:lnTo>
                  <a:lnTo>
                    <a:pt x="6863" y="3485"/>
                  </a:lnTo>
                  <a:lnTo>
                    <a:pt x="6857" y="3501"/>
                  </a:lnTo>
                  <a:lnTo>
                    <a:pt x="6850" y="3517"/>
                  </a:lnTo>
                  <a:lnTo>
                    <a:pt x="6842" y="3531"/>
                  </a:lnTo>
                  <a:lnTo>
                    <a:pt x="6830" y="3544"/>
                  </a:lnTo>
                  <a:lnTo>
                    <a:pt x="6819" y="3556"/>
                  </a:lnTo>
                  <a:lnTo>
                    <a:pt x="6807" y="3569"/>
                  </a:lnTo>
                  <a:lnTo>
                    <a:pt x="6794" y="3578"/>
                  </a:lnTo>
                  <a:lnTo>
                    <a:pt x="6779" y="3587"/>
                  </a:lnTo>
                  <a:lnTo>
                    <a:pt x="6764" y="3594"/>
                  </a:lnTo>
                  <a:lnTo>
                    <a:pt x="6749" y="3600"/>
                  </a:lnTo>
                  <a:lnTo>
                    <a:pt x="6732" y="3604"/>
                  </a:lnTo>
                  <a:lnTo>
                    <a:pt x="6714" y="3607"/>
                  </a:lnTo>
                  <a:lnTo>
                    <a:pt x="6696" y="3608"/>
                  </a:lnTo>
                  <a:lnTo>
                    <a:pt x="6679" y="3607"/>
                  </a:lnTo>
                  <a:lnTo>
                    <a:pt x="6661" y="3604"/>
                  </a:lnTo>
                  <a:lnTo>
                    <a:pt x="6645" y="3600"/>
                  </a:lnTo>
                  <a:lnTo>
                    <a:pt x="6629" y="3594"/>
                  </a:lnTo>
                  <a:lnTo>
                    <a:pt x="6614" y="3587"/>
                  </a:lnTo>
                  <a:lnTo>
                    <a:pt x="6600" y="3578"/>
                  </a:lnTo>
                  <a:lnTo>
                    <a:pt x="6585" y="3568"/>
                  </a:lnTo>
                  <a:lnTo>
                    <a:pt x="6573" y="3556"/>
                  </a:lnTo>
                  <a:lnTo>
                    <a:pt x="6562" y="3544"/>
                  </a:lnTo>
                  <a:lnTo>
                    <a:pt x="6552" y="3531"/>
                  </a:lnTo>
                  <a:lnTo>
                    <a:pt x="6543" y="3517"/>
                  </a:lnTo>
                  <a:lnTo>
                    <a:pt x="6536" y="3501"/>
                  </a:lnTo>
                  <a:lnTo>
                    <a:pt x="6530" y="3486"/>
                  </a:lnTo>
                  <a:lnTo>
                    <a:pt x="6526" y="3468"/>
                  </a:lnTo>
                  <a:lnTo>
                    <a:pt x="6523" y="3451"/>
                  </a:lnTo>
                  <a:lnTo>
                    <a:pt x="6522" y="3433"/>
                  </a:lnTo>
                  <a:lnTo>
                    <a:pt x="6518" y="3273"/>
                  </a:lnTo>
                  <a:lnTo>
                    <a:pt x="6505" y="3117"/>
                  </a:lnTo>
                  <a:lnTo>
                    <a:pt x="6485" y="2962"/>
                  </a:lnTo>
                  <a:lnTo>
                    <a:pt x="6456" y="2810"/>
                  </a:lnTo>
                  <a:lnTo>
                    <a:pt x="6422" y="2661"/>
                  </a:lnTo>
                  <a:lnTo>
                    <a:pt x="6380" y="2513"/>
                  </a:lnTo>
                  <a:lnTo>
                    <a:pt x="6330" y="2371"/>
                  </a:lnTo>
                  <a:lnTo>
                    <a:pt x="6274" y="2230"/>
                  </a:lnTo>
                  <a:lnTo>
                    <a:pt x="6212" y="2094"/>
                  </a:lnTo>
                  <a:lnTo>
                    <a:pt x="6143" y="1961"/>
                  </a:lnTo>
                  <a:lnTo>
                    <a:pt x="6068" y="1831"/>
                  </a:lnTo>
                  <a:lnTo>
                    <a:pt x="5987" y="1706"/>
                  </a:lnTo>
                  <a:lnTo>
                    <a:pt x="5901" y="1586"/>
                  </a:lnTo>
                  <a:lnTo>
                    <a:pt x="5809" y="1469"/>
                  </a:lnTo>
                  <a:lnTo>
                    <a:pt x="5711" y="1357"/>
                  </a:lnTo>
                  <a:lnTo>
                    <a:pt x="5608" y="1250"/>
                  </a:lnTo>
                  <a:lnTo>
                    <a:pt x="5501" y="1148"/>
                  </a:lnTo>
                  <a:lnTo>
                    <a:pt x="5388" y="1052"/>
                  </a:lnTo>
                  <a:lnTo>
                    <a:pt x="5271" y="960"/>
                  </a:lnTo>
                  <a:lnTo>
                    <a:pt x="5150" y="875"/>
                  </a:lnTo>
                  <a:lnTo>
                    <a:pt x="5024" y="795"/>
                  </a:lnTo>
                  <a:lnTo>
                    <a:pt x="4895" y="721"/>
                  </a:lnTo>
                  <a:lnTo>
                    <a:pt x="4762" y="654"/>
                  </a:lnTo>
                  <a:lnTo>
                    <a:pt x="4625" y="592"/>
                  </a:lnTo>
                  <a:lnTo>
                    <a:pt x="4484" y="538"/>
                  </a:lnTo>
                  <a:lnTo>
                    <a:pt x="4340" y="489"/>
                  </a:lnTo>
                  <a:lnTo>
                    <a:pt x="4194" y="449"/>
                  </a:lnTo>
                  <a:lnTo>
                    <a:pt x="4044" y="414"/>
                  </a:lnTo>
                  <a:lnTo>
                    <a:pt x="3893" y="388"/>
                  </a:lnTo>
                  <a:lnTo>
                    <a:pt x="3738" y="369"/>
                  </a:lnTo>
                  <a:lnTo>
                    <a:pt x="3581" y="358"/>
                  </a:lnTo>
                  <a:lnTo>
                    <a:pt x="3423" y="355"/>
                  </a:lnTo>
                  <a:lnTo>
                    <a:pt x="3263" y="360"/>
                  </a:lnTo>
                  <a:lnTo>
                    <a:pt x="3107" y="372"/>
                  </a:lnTo>
                  <a:lnTo>
                    <a:pt x="2953" y="392"/>
                  </a:lnTo>
                  <a:lnTo>
                    <a:pt x="2800" y="420"/>
                  </a:lnTo>
                  <a:lnTo>
                    <a:pt x="2651" y="456"/>
                  </a:lnTo>
                  <a:lnTo>
                    <a:pt x="2505" y="497"/>
                  </a:lnTo>
                  <a:lnTo>
                    <a:pt x="2362" y="547"/>
                  </a:lnTo>
                  <a:lnTo>
                    <a:pt x="2221" y="602"/>
                  </a:lnTo>
                  <a:lnTo>
                    <a:pt x="2085" y="665"/>
                  </a:lnTo>
                  <a:lnTo>
                    <a:pt x="1952" y="735"/>
                  </a:lnTo>
                  <a:lnTo>
                    <a:pt x="1824" y="810"/>
                  </a:lnTo>
                  <a:lnTo>
                    <a:pt x="1699" y="890"/>
                  </a:lnTo>
                  <a:lnTo>
                    <a:pt x="1578" y="977"/>
                  </a:lnTo>
                  <a:lnTo>
                    <a:pt x="1462" y="1069"/>
                  </a:lnTo>
                  <a:lnTo>
                    <a:pt x="1350" y="1167"/>
                  </a:lnTo>
                  <a:lnTo>
                    <a:pt x="1244" y="1269"/>
                  </a:lnTo>
                  <a:lnTo>
                    <a:pt x="1142" y="1377"/>
                  </a:lnTo>
                  <a:lnTo>
                    <a:pt x="1045" y="1491"/>
                  </a:lnTo>
                  <a:lnTo>
                    <a:pt x="955" y="1608"/>
                  </a:lnTo>
                  <a:lnTo>
                    <a:pt x="869" y="1729"/>
                  </a:lnTo>
                  <a:lnTo>
                    <a:pt x="789" y="1855"/>
                  </a:lnTo>
                  <a:lnTo>
                    <a:pt x="716" y="1985"/>
                  </a:lnTo>
                  <a:lnTo>
                    <a:pt x="648" y="2118"/>
                  </a:lnTo>
                  <a:lnTo>
                    <a:pt x="586" y="2256"/>
                  </a:lnTo>
                  <a:lnTo>
                    <a:pt x="532" y="2396"/>
                  </a:lnTo>
                  <a:lnTo>
                    <a:pt x="484" y="2541"/>
                  </a:lnTo>
                  <a:lnTo>
                    <a:pt x="443" y="2687"/>
                  </a:lnTo>
                  <a:lnTo>
                    <a:pt x="409" y="2837"/>
                  </a:lnTo>
                  <a:lnTo>
                    <a:pt x="383" y="2989"/>
                  </a:lnTo>
                  <a:lnTo>
                    <a:pt x="364" y="3145"/>
                  </a:lnTo>
                  <a:lnTo>
                    <a:pt x="352" y="3302"/>
                  </a:lnTo>
                  <a:lnTo>
                    <a:pt x="349" y="3461"/>
                  </a:lnTo>
                  <a:lnTo>
                    <a:pt x="354" y="3620"/>
                  </a:lnTo>
                  <a:lnTo>
                    <a:pt x="367" y="3777"/>
                  </a:lnTo>
                  <a:lnTo>
                    <a:pt x="387" y="3931"/>
                  </a:lnTo>
                  <a:lnTo>
                    <a:pt x="415" y="4084"/>
                  </a:lnTo>
                  <a:lnTo>
                    <a:pt x="450" y="4234"/>
                  </a:lnTo>
                  <a:lnTo>
                    <a:pt x="493" y="4380"/>
                  </a:lnTo>
                  <a:lnTo>
                    <a:pt x="541" y="4524"/>
                  </a:lnTo>
                  <a:lnTo>
                    <a:pt x="598" y="4664"/>
                  </a:lnTo>
                  <a:lnTo>
                    <a:pt x="660" y="4800"/>
                  </a:lnTo>
                  <a:lnTo>
                    <a:pt x="729" y="4934"/>
                  </a:lnTo>
                  <a:lnTo>
                    <a:pt x="803" y="5062"/>
                  </a:lnTo>
                  <a:lnTo>
                    <a:pt x="884" y="5188"/>
                  </a:lnTo>
                  <a:lnTo>
                    <a:pt x="971" y="5309"/>
                  </a:lnTo>
                  <a:lnTo>
                    <a:pt x="1063" y="5425"/>
                  </a:lnTo>
                  <a:lnTo>
                    <a:pt x="1160" y="5537"/>
                  </a:lnTo>
                  <a:lnTo>
                    <a:pt x="1263" y="5643"/>
                  </a:lnTo>
                  <a:lnTo>
                    <a:pt x="1371" y="5745"/>
                  </a:lnTo>
                  <a:lnTo>
                    <a:pt x="1483" y="5842"/>
                  </a:lnTo>
                  <a:lnTo>
                    <a:pt x="1600" y="5933"/>
                  </a:lnTo>
                  <a:lnTo>
                    <a:pt x="1721" y="6019"/>
                  </a:lnTo>
                  <a:lnTo>
                    <a:pt x="1847" y="6099"/>
                  </a:lnTo>
                  <a:lnTo>
                    <a:pt x="1976" y="6173"/>
                  </a:lnTo>
                  <a:lnTo>
                    <a:pt x="2110" y="6241"/>
                  </a:lnTo>
                  <a:lnTo>
                    <a:pt x="2247" y="6302"/>
                  </a:lnTo>
                  <a:lnTo>
                    <a:pt x="2388" y="6357"/>
                  </a:lnTo>
                  <a:lnTo>
                    <a:pt x="2531" y="6404"/>
                  </a:lnTo>
                  <a:lnTo>
                    <a:pt x="2677" y="6446"/>
                  </a:lnTo>
                  <a:lnTo>
                    <a:pt x="2826" y="6479"/>
                  </a:lnTo>
                  <a:lnTo>
                    <a:pt x="2979" y="6506"/>
                  </a:lnTo>
                  <a:lnTo>
                    <a:pt x="3134" y="6526"/>
                  </a:lnTo>
                  <a:lnTo>
                    <a:pt x="3290" y="6537"/>
                  </a:lnTo>
                  <a:lnTo>
                    <a:pt x="3450" y="6540"/>
                  </a:lnTo>
                  <a:lnTo>
                    <a:pt x="3522" y="6539"/>
                  </a:lnTo>
                  <a:lnTo>
                    <a:pt x="3596" y="6536"/>
                  </a:lnTo>
                  <a:lnTo>
                    <a:pt x="3669" y="6531"/>
                  </a:lnTo>
                  <a:lnTo>
                    <a:pt x="3741" y="6525"/>
                  </a:lnTo>
                  <a:lnTo>
                    <a:pt x="3814" y="6517"/>
                  </a:lnTo>
                  <a:lnTo>
                    <a:pt x="3885" y="6506"/>
                  </a:lnTo>
                  <a:lnTo>
                    <a:pt x="3957" y="6495"/>
                  </a:lnTo>
                  <a:lnTo>
                    <a:pt x="4029" y="6482"/>
                  </a:lnTo>
                  <a:lnTo>
                    <a:pt x="4099" y="6468"/>
                  </a:lnTo>
                  <a:lnTo>
                    <a:pt x="4170" y="6451"/>
                  </a:lnTo>
                  <a:lnTo>
                    <a:pt x="4239" y="6433"/>
                  </a:lnTo>
                  <a:lnTo>
                    <a:pt x="4309" y="6413"/>
                  </a:lnTo>
                  <a:lnTo>
                    <a:pt x="4379" y="6392"/>
                  </a:lnTo>
                  <a:lnTo>
                    <a:pt x="4447" y="6369"/>
                  </a:lnTo>
                  <a:lnTo>
                    <a:pt x="4515" y="6345"/>
                  </a:lnTo>
                  <a:lnTo>
                    <a:pt x="4581" y="6318"/>
                  </a:lnTo>
                  <a:lnTo>
                    <a:pt x="4649" y="6291"/>
                  </a:lnTo>
                  <a:lnTo>
                    <a:pt x="4715" y="6262"/>
                  </a:lnTo>
                  <a:lnTo>
                    <a:pt x="4780" y="6232"/>
                  </a:lnTo>
                  <a:lnTo>
                    <a:pt x="4845" y="6199"/>
                  </a:lnTo>
                  <a:lnTo>
                    <a:pt x="4908" y="6165"/>
                  </a:lnTo>
                  <a:lnTo>
                    <a:pt x="4972" y="6129"/>
                  </a:lnTo>
                  <a:lnTo>
                    <a:pt x="5034" y="6093"/>
                  </a:lnTo>
                  <a:lnTo>
                    <a:pt x="5096" y="6055"/>
                  </a:lnTo>
                  <a:lnTo>
                    <a:pt x="5156" y="6015"/>
                  </a:lnTo>
                  <a:lnTo>
                    <a:pt x="5216" y="5974"/>
                  </a:lnTo>
                  <a:lnTo>
                    <a:pt x="5274" y="5931"/>
                  </a:lnTo>
                  <a:lnTo>
                    <a:pt x="5333" y="5887"/>
                  </a:lnTo>
                  <a:lnTo>
                    <a:pt x="5389" y="5841"/>
                  </a:lnTo>
                  <a:lnTo>
                    <a:pt x="5446" y="5794"/>
                  </a:lnTo>
                  <a:lnTo>
                    <a:pt x="5500" y="5745"/>
                  </a:lnTo>
                  <a:lnTo>
                    <a:pt x="5555" y="5696"/>
                  </a:lnTo>
                  <a:lnTo>
                    <a:pt x="5570" y="5687"/>
                  </a:lnTo>
                  <a:lnTo>
                    <a:pt x="5585" y="5679"/>
                  </a:lnTo>
                  <a:lnTo>
                    <a:pt x="5601" y="5673"/>
                  </a:lnTo>
                  <a:lnTo>
                    <a:pt x="5618" y="5669"/>
                  </a:lnTo>
                  <a:lnTo>
                    <a:pt x="5634" y="5666"/>
                  </a:lnTo>
                  <a:lnTo>
                    <a:pt x="5651" y="5665"/>
                  </a:lnTo>
                  <a:lnTo>
                    <a:pt x="5668" y="5665"/>
                  </a:lnTo>
                  <a:lnTo>
                    <a:pt x="5685" y="5667"/>
                  </a:lnTo>
                  <a:lnTo>
                    <a:pt x="5701" y="5671"/>
                  </a:lnTo>
                  <a:lnTo>
                    <a:pt x="5717" y="5676"/>
                  </a:lnTo>
                  <a:lnTo>
                    <a:pt x="5732" y="5683"/>
                  </a:lnTo>
                  <a:lnTo>
                    <a:pt x="5747" y="5691"/>
                  </a:lnTo>
                  <a:lnTo>
                    <a:pt x="5761" y="5700"/>
                  </a:lnTo>
                  <a:lnTo>
                    <a:pt x="5775" y="5712"/>
                  </a:lnTo>
                  <a:lnTo>
                    <a:pt x="5787" y="5724"/>
                  </a:lnTo>
                  <a:lnTo>
                    <a:pt x="5797" y="5738"/>
                  </a:lnTo>
                  <a:lnTo>
                    <a:pt x="5805" y="5750"/>
                  </a:lnTo>
                  <a:lnTo>
                    <a:pt x="5812" y="5764"/>
                  </a:lnTo>
                  <a:lnTo>
                    <a:pt x="5818" y="5777"/>
                  </a:lnTo>
                  <a:lnTo>
                    <a:pt x="5822" y="5790"/>
                  </a:lnTo>
                  <a:lnTo>
                    <a:pt x="5825" y="5803"/>
                  </a:lnTo>
                  <a:lnTo>
                    <a:pt x="5828" y="5817"/>
                  </a:lnTo>
                  <a:lnTo>
                    <a:pt x="5829" y="5831"/>
                  </a:lnTo>
                  <a:lnTo>
                    <a:pt x="5829" y="5844"/>
                  </a:lnTo>
                  <a:lnTo>
                    <a:pt x="5828" y="5859"/>
                  </a:lnTo>
                  <a:lnTo>
                    <a:pt x="5826" y="5873"/>
                  </a:lnTo>
                  <a:lnTo>
                    <a:pt x="5822" y="5886"/>
                  </a:lnTo>
                  <a:lnTo>
                    <a:pt x="5818" y="5900"/>
                  </a:lnTo>
                  <a:lnTo>
                    <a:pt x="5813" y="5913"/>
                  </a:lnTo>
                  <a:lnTo>
                    <a:pt x="5806" y="5925"/>
                  </a:lnTo>
                  <a:lnTo>
                    <a:pt x="5799" y="5937"/>
                  </a:lnTo>
                  <a:lnTo>
                    <a:pt x="5790" y="5950"/>
                  </a:lnTo>
                  <a:lnTo>
                    <a:pt x="5729" y="6005"/>
                  </a:lnTo>
                  <a:lnTo>
                    <a:pt x="5668" y="6059"/>
                  </a:lnTo>
                  <a:lnTo>
                    <a:pt x="5605" y="6111"/>
                  </a:lnTo>
                  <a:lnTo>
                    <a:pt x="5542" y="6162"/>
                  </a:lnTo>
                  <a:lnTo>
                    <a:pt x="5477" y="6211"/>
                  </a:lnTo>
                  <a:lnTo>
                    <a:pt x="5411" y="6259"/>
                  </a:lnTo>
                  <a:lnTo>
                    <a:pt x="5344" y="6305"/>
                  </a:lnTo>
                  <a:lnTo>
                    <a:pt x="5276" y="6349"/>
                  </a:lnTo>
                  <a:lnTo>
                    <a:pt x="5208" y="6392"/>
                  </a:lnTo>
                  <a:lnTo>
                    <a:pt x="5138" y="6433"/>
                  </a:lnTo>
                  <a:lnTo>
                    <a:pt x="5068" y="6472"/>
                  </a:lnTo>
                  <a:lnTo>
                    <a:pt x="4996" y="6509"/>
                  </a:lnTo>
                  <a:lnTo>
                    <a:pt x="4923" y="6546"/>
                  </a:lnTo>
                  <a:lnTo>
                    <a:pt x="4851" y="6579"/>
                  </a:lnTo>
                  <a:lnTo>
                    <a:pt x="4777" y="6612"/>
                  </a:lnTo>
                  <a:lnTo>
                    <a:pt x="4702" y="6643"/>
                  </a:lnTo>
                  <a:lnTo>
                    <a:pt x="4627" y="6671"/>
                  </a:lnTo>
                  <a:lnTo>
                    <a:pt x="4551" y="6698"/>
                  </a:lnTo>
                  <a:lnTo>
                    <a:pt x="4474" y="6724"/>
                  </a:lnTo>
                  <a:lnTo>
                    <a:pt x="4397" y="6748"/>
                  </a:lnTo>
                  <a:lnTo>
                    <a:pt x="4319" y="6769"/>
                  </a:lnTo>
                  <a:lnTo>
                    <a:pt x="4241" y="6789"/>
                  </a:lnTo>
                  <a:lnTo>
                    <a:pt x="4163" y="6808"/>
                  </a:lnTo>
                  <a:lnTo>
                    <a:pt x="4083" y="6823"/>
                  </a:lnTo>
                  <a:lnTo>
                    <a:pt x="4003" y="6838"/>
                  </a:lnTo>
                  <a:lnTo>
                    <a:pt x="3923" y="6850"/>
                  </a:lnTo>
                  <a:lnTo>
                    <a:pt x="3843" y="6860"/>
                  </a:lnTo>
                  <a:lnTo>
                    <a:pt x="3761" y="6869"/>
                  </a:lnTo>
                  <a:lnTo>
                    <a:pt x="3681" y="6876"/>
                  </a:lnTo>
                  <a:lnTo>
                    <a:pt x="3599" y="6880"/>
                  </a:lnTo>
                  <a:lnTo>
                    <a:pt x="3517" y="6883"/>
                  </a:lnTo>
                  <a:lnTo>
                    <a:pt x="3436" y="688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56" name="Freeform 8">
              <a:extLst>
                <a:ext uri="{FF2B5EF4-FFF2-40B4-BE49-F238E27FC236}">
                  <a16:creationId xmlns:a16="http://schemas.microsoft.com/office/drawing/2014/main" id="{639225C0-ABB7-4C40-A83B-23634594AD1F}"/>
                </a:ext>
              </a:extLst>
            </p:cNvPr>
            <p:cNvSpPr>
              <a:spLocks/>
            </p:cNvSpPr>
            <p:nvPr/>
          </p:nvSpPr>
          <p:spPr bwMode="auto">
            <a:xfrm>
              <a:off x="636588" y="4450715"/>
              <a:ext cx="22225" cy="22225"/>
            </a:xfrm>
            <a:custGeom>
              <a:avLst/>
              <a:gdLst>
                <a:gd name="T0" fmla="*/ 454 w 455"/>
                <a:gd name="T1" fmla="*/ 250 h 455"/>
                <a:gd name="T2" fmla="*/ 448 w 455"/>
                <a:gd name="T3" fmla="*/ 284 h 455"/>
                <a:gd name="T4" fmla="*/ 437 w 455"/>
                <a:gd name="T5" fmla="*/ 316 h 455"/>
                <a:gd name="T6" fmla="*/ 421 w 455"/>
                <a:gd name="T7" fmla="*/ 345 h 455"/>
                <a:gd name="T8" fmla="*/ 402 w 455"/>
                <a:gd name="T9" fmla="*/ 371 h 455"/>
                <a:gd name="T10" fmla="*/ 380 w 455"/>
                <a:gd name="T11" fmla="*/ 396 h 455"/>
                <a:gd name="T12" fmla="*/ 355 w 455"/>
                <a:gd name="T13" fmla="*/ 416 h 455"/>
                <a:gd name="T14" fmla="*/ 326 w 455"/>
                <a:gd name="T15" fmla="*/ 432 h 455"/>
                <a:gd name="T16" fmla="*/ 295 w 455"/>
                <a:gd name="T17" fmla="*/ 444 h 455"/>
                <a:gd name="T18" fmla="*/ 262 w 455"/>
                <a:gd name="T19" fmla="*/ 452 h 455"/>
                <a:gd name="T20" fmla="*/ 228 w 455"/>
                <a:gd name="T21" fmla="*/ 455 h 455"/>
                <a:gd name="T22" fmla="*/ 192 w 455"/>
                <a:gd name="T23" fmla="*/ 452 h 455"/>
                <a:gd name="T24" fmla="*/ 160 w 455"/>
                <a:gd name="T25" fmla="*/ 444 h 455"/>
                <a:gd name="T26" fmla="*/ 129 w 455"/>
                <a:gd name="T27" fmla="*/ 432 h 455"/>
                <a:gd name="T28" fmla="*/ 101 w 455"/>
                <a:gd name="T29" fmla="*/ 416 h 455"/>
                <a:gd name="T30" fmla="*/ 74 w 455"/>
                <a:gd name="T31" fmla="*/ 396 h 455"/>
                <a:gd name="T32" fmla="*/ 52 w 455"/>
                <a:gd name="T33" fmla="*/ 371 h 455"/>
                <a:gd name="T34" fmla="*/ 33 w 455"/>
                <a:gd name="T35" fmla="*/ 345 h 455"/>
                <a:gd name="T36" fmla="*/ 18 w 455"/>
                <a:gd name="T37" fmla="*/ 316 h 455"/>
                <a:gd name="T38" fmla="*/ 7 w 455"/>
                <a:gd name="T39" fmla="*/ 284 h 455"/>
                <a:gd name="T40" fmla="*/ 1 w 455"/>
                <a:gd name="T41" fmla="*/ 250 h 455"/>
                <a:gd name="T42" fmla="*/ 0 w 455"/>
                <a:gd name="T43" fmla="*/ 216 h 455"/>
                <a:gd name="T44" fmla="*/ 5 w 455"/>
                <a:gd name="T45" fmla="*/ 181 h 455"/>
                <a:gd name="T46" fmla="*/ 14 w 455"/>
                <a:gd name="T47" fmla="*/ 149 h 455"/>
                <a:gd name="T48" fmla="*/ 27 w 455"/>
                <a:gd name="T49" fmla="*/ 119 h 455"/>
                <a:gd name="T50" fmla="*/ 45 w 455"/>
                <a:gd name="T51" fmla="*/ 91 h 455"/>
                <a:gd name="T52" fmla="*/ 66 w 455"/>
                <a:gd name="T53" fmla="*/ 66 h 455"/>
                <a:gd name="T54" fmla="*/ 92 w 455"/>
                <a:gd name="T55" fmla="*/ 44 h 455"/>
                <a:gd name="T56" fmla="*/ 119 w 455"/>
                <a:gd name="T57" fmla="*/ 27 h 455"/>
                <a:gd name="T58" fmla="*/ 149 w 455"/>
                <a:gd name="T59" fmla="*/ 13 h 455"/>
                <a:gd name="T60" fmla="*/ 181 w 455"/>
                <a:gd name="T61" fmla="*/ 4 h 455"/>
                <a:gd name="T62" fmla="*/ 216 w 455"/>
                <a:gd name="T63" fmla="*/ 0 h 455"/>
                <a:gd name="T64" fmla="*/ 251 w 455"/>
                <a:gd name="T65" fmla="*/ 1 h 455"/>
                <a:gd name="T66" fmla="*/ 284 w 455"/>
                <a:gd name="T67" fmla="*/ 7 h 455"/>
                <a:gd name="T68" fmla="*/ 316 w 455"/>
                <a:gd name="T69" fmla="*/ 17 h 455"/>
                <a:gd name="T70" fmla="*/ 345 w 455"/>
                <a:gd name="T71" fmla="*/ 32 h 455"/>
                <a:gd name="T72" fmla="*/ 372 w 455"/>
                <a:gd name="T73" fmla="*/ 51 h 455"/>
                <a:gd name="T74" fmla="*/ 395 w 455"/>
                <a:gd name="T75" fmla="*/ 73 h 455"/>
                <a:gd name="T76" fmla="*/ 415 w 455"/>
                <a:gd name="T77" fmla="*/ 100 h 455"/>
                <a:gd name="T78" fmla="*/ 433 w 455"/>
                <a:gd name="T79" fmla="*/ 128 h 455"/>
                <a:gd name="T80" fmla="*/ 445 w 455"/>
                <a:gd name="T81" fmla="*/ 159 h 455"/>
                <a:gd name="T82" fmla="*/ 452 w 455"/>
                <a:gd name="T83" fmla="*/ 193 h 455"/>
                <a:gd name="T84" fmla="*/ 455 w 455"/>
                <a:gd name="T85" fmla="*/ 227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5" h="455">
                  <a:moveTo>
                    <a:pt x="455" y="227"/>
                  </a:moveTo>
                  <a:lnTo>
                    <a:pt x="455" y="239"/>
                  </a:lnTo>
                  <a:lnTo>
                    <a:pt x="454" y="250"/>
                  </a:lnTo>
                  <a:lnTo>
                    <a:pt x="452" y="262"/>
                  </a:lnTo>
                  <a:lnTo>
                    <a:pt x="450" y="273"/>
                  </a:lnTo>
                  <a:lnTo>
                    <a:pt x="448" y="284"/>
                  </a:lnTo>
                  <a:lnTo>
                    <a:pt x="445" y="295"/>
                  </a:lnTo>
                  <a:lnTo>
                    <a:pt x="441" y="306"/>
                  </a:lnTo>
                  <a:lnTo>
                    <a:pt x="437" y="316"/>
                  </a:lnTo>
                  <a:lnTo>
                    <a:pt x="433" y="326"/>
                  </a:lnTo>
                  <a:lnTo>
                    <a:pt x="427" y="335"/>
                  </a:lnTo>
                  <a:lnTo>
                    <a:pt x="421" y="345"/>
                  </a:lnTo>
                  <a:lnTo>
                    <a:pt x="415" y="354"/>
                  </a:lnTo>
                  <a:lnTo>
                    <a:pt x="409" y="363"/>
                  </a:lnTo>
                  <a:lnTo>
                    <a:pt x="402" y="371"/>
                  </a:lnTo>
                  <a:lnTo>
                    <a:pt x="395" y="381"/>
                  </a:lnTo>
                  <a:lnTo>
                    <a:pt x="388" y="388"/>
                  </a:lnTo>
                  <a:lnTo>
                    <a:pt x="380" y="396"/>
                  </a:lnTo>
                  <a:lnTo>
                    <a:pt x="372" y="403"/>
                  </a:lnTo>
                  <a:lnTo>
                    <a:pt x="363" y="410"/>
                  </a:lnTo>
                  <a:lnTo>
                    <a:pt x="355" y="416"/>
                  </a:lnTo>
                  <a:lnTo>
                    <a:pt x="345" y="422"/>
                  </a:lnTo>
                  <a:lnTo>
                    <a:pt x="336" y="427"/>
                  </a:lnTo>
                  <a:lnTo>
                    <a:pt x="326" y="432"/>
                  </a:lnTo>
                  <a:lnTo>
                    <a:pt x="316" y="437"/>
                  </a:lnTo>
                  <a:lnTo>
                    <a:pt x="305" y="441"/>
                  </a:lnTo>
                  <a:lnTo>
                    <a:pt x="295" y="444"/>
                  </a:lnTo>
                  <a:lnTo>
                    <a:pt x="284" y="448"/>
                  </a:lnTo>
                  <a:lnTo>
                    <a:pt x="273" y="450"/>
                  </a:lnTo>
                  <a:lnTo>
                    <a:pt x="262" y="452"/>
                  </a:lnTo>
                  <a:lnTo>
                    <a:pt x="251" y="453"/>
                  </a:lnTo>
                  <a:lnTo>
                    <a:pt x="239" y="454"/>
                  </a:lnTo>
                  <a:lnTo>
                    <a:pt x="228" y="455"/>
                  </a:lnTo>
                  <a:lnTo>
                    <a:pt x="216" y="454"/>
                  </a:lnTo>
                  <a:lnTo>
                    <a:pt x="205" y="453"/>
                  </a:lnTo>
                  <a:lnTo>
                    <a:pt x="192" y="452"/>
                  </a:lnTo>
                  <a:lnTo>
                    <a:pt x="181" y="450"/>
                  </a:lnTo>
                  <a:lnTo>
                    <a:pt x="170" y="447"/>
                  </a:lnTo>
                  <a:lnTo>
                    <a:pt x="160" y="444"/>
                  </a:lnTo>
                  <a:lnTo>
                    <a:pt x="149" y="441"/>
                  </a:lnTo>
                  <a:lnTo>
                    <a:pt x="139" y="437"/>
                  </a:lnTo>
                  <a:lnTo>
                    <a:pt x="129" y="432"/>
                  </a:lnTo>
                  <a:lnTo>
                    <a:pt x="119" y="427"/>
                  </a:lnTo>
                  <a:lnTo>
                    <a:pt x="110" y="422"/>
                  </a:lnTo>
                  <a:lnTo>
                    <a:pt x="101" y="416"/>
                  </a:lnTo>
                  <a:lnTo>
                    <a:pt x="92" y="410"/>
                  </a:lnTo>
                  <a:lnTo>
                    <a:pt x="83" y="403"/>
                  </a:lnTo>
                  <a:lnTo>
                    <a:pt x="74" y="396"/>
                  </a:lnTo>
                  <a:lnTo>
                    <a:pt x="66" y="388"/>
                  </a:lnTo>
                  <a:lnTo>
                    <a:pt x="59" y="381"/>
                  </a:lnTo>
                  <a:lnTo>
                    <a:pt x="52" y="371"/>
                  </a:lnTo>
                  <a:lnTo>
                    <a:pt x="45" y="363"/>
                  </a:lnTo>
                  <a:lnTo>
                    <a:pt x="39" y="354"/>
                  </a:lnTo>
                  <a:lnTo>
                    <a:pt x="33" y="345"/>
                  </a:lnTo>
                  <a:lnTo>
                    <a:pt x="27" y="335"/>
                  </a:lnTo>
                  <a:lnTo>
                    <a:pt x="22" y="326"/>
                  </a:lnTo>
                  <a:lnTo>
                    <a:pt x="18" y="316"/>
                  </a:lnTo>
                  <a:lnTo>
                    <a:pt x="14" y="306"/>
                  </a:lnTo>
                  <a:lnTo>
                    <a:pt x="10" y="295"/>
                  </a:lnTo>
                  <a:lnTo>
                    <a:pt x="7" y="284"/>
                  </a:lnTo>
                  <a:lnTo>
                    <a:pt x="5" y="273"/>
                  </a:lnTo>
                  <a:lnTo>
                    <a:pt x="3" y="262"/>
                  </a:lnTo>
                  <a:lnTo>
                    <a:pt x="1" y="250"/>
                  </a:lnTo>
                  <a:lnTo>
                    <a:pt x="0" y="239"/>
                  </a:lnTo>
                  <a:lnTo>
                    <a:pt x="0" y="227"/>
                  </a:lnTo>
                  <a:lnTo>
                    <a:pt x="0" y="216"/>
                  </a:lnTo>
                  <a:lnTo>
                    <a:pt x="1" y="204"/>
                  </a:lnTo>
                  <a:lnTo>
                    <a:pt x="3" y="193"/>
                  </a:lnTo>
                  <a:lnTo>
                    <a:pt x="5" y="181"/>
                  </a:lnTo>
                  <a:lnTo>
                    <a:pt x="7" y="170"/>
                  </a:lnTo>
                  <a:lnTo>
                    <a:pt x="10" y="159"/>
                  </a:lnTo>
                  <a:lnTo>
                    <a:pt x="14" y="149"/>
                  </a:lnTo>
                  <a:lnTo>
                    <a:pt x="18" y="138"/>
                  </a:lnTo>
                  <a:lnTo>
                    <a:pt x="22" y="128"/>
                  </a:lnTo>
                  <a:lnTo>
                    <a:pt x="27" y="119"/>
                  </a:lnTo>
                  <a:lnTo>
                    <a:pt x="33" y="109"/>
                  </a:lnTo>
                  <a:lnTo>
                    <a:pt x="39" y="100"/>
                  </a:lnTo>
                  <a:lnTo>
                    <a:pt x="45" y="91"/>
                  </a:lnTo>
                  <a:lnTo>
                    <a:pt x="52" y="82"/>
                  </a:lnTo>
                  <a:lnTo>
                    <a:pt x="59" y="73"/>
                  </a:lnTo>
                  <a:lnTo>
                    <a:pt x="66" y="66"/>
                  </a:lnTo>
                  <a:lnTo>
                    <a:pt x="74" y="58"/>
                  </a:lnTo>
                  <a:lnTo>
                    <a:pt x="83" y="51"/>
                  </a:lnTo>
                  <a:lnTo>
                    <a:pt x="92" y="44"/>
                  </a:lnTo>
                  <a:lnTo>
                    <a:pt x="101" y="38"/>
                  </a:lnTo>
                  <a:lnTo>
                    <a:pt x="110" y="32"/>
                  </a:lnTo>
                  <a:lnTo>
                    <a:pt x="119" y="27"/>
                  </a:lnTo>
                  <a:lnTo>
                    <a:pt x="129" y="22"/>
                  </a:lnTo>
                  <a:lnTo>
                    <a:pt x="139" y="17"/>
                  </a:lnTo>
                  <a:lnTo>
                    <a:pt x="149" y="13"/>
                  </a:lnTo>
                  <a:lnTo>
                    <a:pt x="160" y="10"/>
                  </a:lnTo>
                  <a:lnTo>
                    <a:pt x="170" y="7"/>
                  </a:lnTo>
                  <a:lnTo>
                    <a:pt x="181" y="4"/>
                  </a:lnTo>
                  <a:lnTo>
                    <a:pt x="192" y="2"/>
                  </a:lnTo>
                  <a:lnTo>
                    <a:pt x="205" y="1"/>
                  </a:lnTo>
                  <a:lnTo>
                    <a:pt x="216" y="0"/>
                  </a:lnTo>
                  <a:lnTo>
                    <a:pt x="228" y="0"/>
                  </a:lnTo>
                  <a:lnTo>
                    <a:pt x="239" y="0"/>
                  </a:lnTo>
                  <a:lnTo>
                    <a:pt x="251" y="1"/>
                  </a:lnTo>
                  <a:lnTo>
                    <a:pt x="262" y="2"/>
                  </a:lnTo>
                  <a:lnTo>
                    <a:pt x="273" y="4"/>
                  </a:lnTo>
                  <a:lnTo>
                    <a:pt x="284" y="7"/>
                  </a:lnTo>
                  <a:lnTo>
                    <a:pt x="295" y="10"/>
                  </a:lnTo>
                  <a:lnTo>
                    <a:pt x="305" y="13"/>
                  </a:lnTo>
                  <a:lnTo>
                    <a:pt x="316" y="17"/>
                  </a:lnTo>
                  <a:lnTo>
                    <a:pt x="326" y="22"/>
                  </a:lnTo>
                  <a:lnTo>
                    <a:pt x="336" y="27"/>
                  </a:lnTo>
                  <a:lnTo>
                    <a:pt x="345" y="32"/>
                  </a:lnTo>
                  <a:lnTo>
                    <a:pt x="355" y="38"/>
                  </a:lnTo>
                  <a:lnTo>
                    <a:pt x="363" y="44"/>
                  </a:lnTo>
                  <a:lnTo>
                    <a:pt x="372" y="51"/>
                  </a:lnTo>
                  <a:lnTo>
                    <a:pt x="380" y="58"/>
                  </a:lnTo>
                  <a:lnTo>
                    <a:pt x="388" y="66"/>
                  </a:lnTo>
                  <a:lnTo>
                    <a:pt x="395" y="73"/>
                  </a:lnTo>
                  <a:lnTo>
                    <a:pt x="402" y="82"/>
                  </a:lnTo>
                  <a:lnTo>
                    <a:pt x="409" y="91"/>
                  </a:lnTo>
                  <a:lnTo>
                    <a:pt x="415" y="100"/>
                  </a:lnTo>
                  <a:lnTo>
                    <a:pt x="421" y="109"/>
                  </a:lnTo>
                  <a:lnTo>
                    <a:pt x="427" y="119"/>
                  </a:lnTo>
                  <a:lnTo>
                    <a:pt x="433" y="128"/>
                  </a:lnTo>
                  <a:lnTo>
                    <a:pt x="437" y="138"/>
                  </a:lnTo>
                  <a:lnTo>
                    <a:pt x="441" y="149"/>
                  </a:lnTo>
                  <a:lnTo>
                    <a:pt x="445" y="159"/>
                  </a:lnTo>
                  <a:lnTo>
                    <a:pt x="448" y="170"/>
                  </a:lnTo>
                  <a:lnTo>
                    <a:pt x="450" y="181"/>
                  </a:lnTo>
                  <a:lnTo>
                    <a:pt x="452" y="193"/>
                  </a:lnTo>
                  <a:lnTo>
                    <a:pt x="454" y="204"/>
                  </a:lnTo>
                  <a:lnTo>
                    <a:pt x="455" y="216"/>
                  </a:lnTo>
                  <a:lnTo>
                    <a:pt x="455" y="227"/>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grpSp>
      <p:grpSp>
        <p:nvGrpSpPr>
          <p:cNvPr id="57" name="Group 56">
            <a:extLst>
              <a:ext uri="{FF2B5EF4-FFF2-40B4-BE49-F238E27FC236}">
                <a16:creationId xmlns:a16="http://schemas.microsoft.com/office/drawing/2014/main" id="{11DFE2AA-64C7-4227-B1C9-5653F3FAC822}"/>
              </a:ext>
            </a:extLst>
          </p:cNvPr>
          <p:cNvGrpSpPr/>
          <p:nvPr/>
        </p:nvGrpSpPr>
        <p:grpSpPr>
          <a:xfrm>
            <a:off x="4605853" y="3134561"/>
            <a:ext cx="373100" cy="378411"/>
            <a:chOff x="362462" y="2170279"/>
            <a:chExt cx="446091" cy="452439"/>
          </a:xfrm>
        </p:grpSpPr>
        <p:sp>
          <p:nvSpPr>
            <p:cNvPr id="58" name="Freeform 156">
              <a:extLst>
                <a:ext uri="{FF2B5EF4-FFF2-40B4-BE49-F238E27FC236}">
                  <a16:creationId xmlns:a16="http://schemas.microsoft.com/office/drawing/2014/main" id="{62D50B23-62E2-4E79-9E7B-FF4D47630C9B}"/>
                </a:ext>
              </a:extLst>
            </p:cNvPr>
            <p:cNvSpPr>
              <a:spLocks noEditPoints="1"/>
            </p:cNvSpPr>
            <p:nvPr/>
          </p:nvSpPr>
          <p:spPr bwMode="auto">
            <a:xfrm>
              <a:off x="481525" y="2289342"/>
              <a:ext cx="207965" cy="246063"/>
            </a:xfrm>
            <a:custGeom>
              <a:avLst/>
              <a:gdLst>
                <a:gd name="T0" fmla="*/ 2353 w 4318"/>
                <a:gd name="T1" fmla="*/ 4805 h 5111"/>
                <a:gd name="T2" fmla="*/ 2983 w 4318"/>
                <a:gd name="T3" fmla="*/ 4788 h 5111"/>
                <a:gd name="T4" fmla="*/ 3034 w 4318"/>
                <a:gd name="T5" fmla="*/ 4704 h 5111"/>
                <a:gd name="T6" fmla="*/ 3090 w 4318"/>
                <a:gd name="T7" fmla="*/ 4275 h 5111"/>
                <a:gd name="T8" fmla="*/ 3378 w 4318"/>
                <a:gd name="T9" fmla="*/ 3755 h 5111"/>
                <a:gd name="T10" fmla="*/ 3716 w 4318"/>
                <a:gd name="T11" fmla="*/ 3217 h 5111"/>
                <a:gd name="T12" fmla="*/ 3925 w 4318"/>
                <a:gd name="T13" fmla="*/ 2739 h 5111"/>
                <a:gd name="T14" fmla="*/ 4003 w 4318"/>
                <a:gd name="T15" fmla="*/ 2349 h 5111"/>
                <a:gd name="T16" fmla="*/ 4001 w 4318"/>
                <a:gd name="T17" fmla="*/ 1954 h 5111"/>
                <a:gd name="T18" fmla="*/ 3896 w 4318"/>
                <a:gd name="T19" fmla="*/ 1509 h 5111"/>
                <a:gd name="T20" fmla="*/ 3640 w 4318"/>
                <a:gd name="T21" fmla="*/ 1043 h 5111"/>
                <a:gd name="T22" fmla="*/ 3263 w 4318"/>
                <a:gd name="T23" fmla="*/ 668 h 5111"/>
                <a:gd name="T24" fmla="*/ 2837 w 4318"/>
                <a:gd name="T25" fmla="*/ 434 h 5111"/>
                <a:gd name="T26" fmla="*/ 2402 w 4318"/>
                <a:gd name="T27" fmla="*/ 323 h 5111"/>
                <a:gd name="T28" fmla="*/ 1951 w 4318"/>
                <a:gd name="T29" fmla="*/ 317 h 5111"/>
                <a:gd name="T30" fmla="*/ 1531 w 4318"/>
                <a:gd name="T31" fmla="*/ 414 h 5111"/>
                <a:gd name="T32" fmla="*/ 1102 w 4318"/>
                <a:gd name="T33" fmla="*/ 637 h 5111"/>
                <a:gd name="T34" fmla="*/ 744 w 4318"/>
                <a:gd name="T35" fmla="*/ 961 h 5111"/>
                <a:gd name="T36" fmla="*/ 463 w 4318"/>
                <a:gd name="T37" fmla="*/ 1409 h 5111"/>
                <a:gd name="T38" fmla="*/ 318 w 4318"/>
                <a:gd name="T39" fmla="*/ 1944 h 5111"/>
                <a:gd name="T40" fmla="*/ 336 w 4318"/>
                <a:gd name="T41" fmla="*/ 2500 h 5111"/>
                <a:gd name="T42" fmla="*/ 465 w 4318"/>
                <a:gd name="T43" fmla="*/ 2926 h 5111"/>
                <a:gd name="T44" fmla="*/ 785 w 4318"/>
                <a:gd name="T45" fmla="*/ 3508 h 5111"/>
                <a:gd name="T46" fmla="*/ 1168 w 4318"/>
                <a:gd name="T47" fmla="*/ 4131 h 5111"/>
                <a:gd name="T48" fmla="*/ 1281 w 4318"/>
                <a:gd name="T49" fmla="*/ 4496 h 5111"/>
                <a:gd name="T50" fmla="*/ 1311 w 4318"/>
                <a:gd name="T51" fmla="*/ 4774 h 5111"/>
                <a:gd name="T52" fmla="*/ 2133 w 4318"/>
                <a:gd name="T53" fmla="*/ 5111 h 5111"/>
                <a:gd name="T54" fmla="*/ 1583 w 4318"/>
                <a:gd name="T55" fmla="*/ 5109 h 5111"/>
                <a:gd name="T56" fmla="*/ 1275 w 4318"/>
                <a:gd name="T57" fmla="*/ 5091 h 5111"/>
                <a:gd name="T58" fmla="*/ 1121 w 4318"/>
                <a:gd name="T59" fmla="*/ 5005 h 5111"/>
                <a:gd name="T60" fmla="*/ 1012 w 4318"/>
                <a:gd name="T61" fmla="*/ 4860 h 5111"/>
                <a:gd name="T62" fmla="*/ 979 w 4318"/>
                <a:gd name="T63" fmla="*/ 4620 h 5111"/>
                <a:gd name="T64" fmla="*/ 938 w 4318"/>
                <a:gd name="T65" fmla="*/ 4367 h 5111"/>
                <a:gd name="T66" fmla="*/ 607 w 4318"/>
                <a:gd name="T67" fmla="*/ 3796 h 5111"/>
                <a:gd name="T68" fmla="*/ 212 w 4318"/>
                <a:gd name="T69" fmla="*/ 3109 h 5111"/>
                <a:gd name="T70" fmla="*/ 61 w 4318"/>
                <a:gd name="T71" fmla="*/ 2672 h 5111"/>
                <a:gd name="T72" fmla="*/ 4 w 4318"/>
                <a:gd name="T73" fmla="*/ 2024 h 5111"/>
                <a:gd name="T74" fmla="*/ 140 w 4318"/>
                <a:gd name="T75" fmla="*/ 1393 h 5111"/>
                <a:gd name="T76" fmla="*/ 448 w 4318"/>
                <a:gd name="T77" fmla="*/ 843 h 5111"/>
                <a:gd name="T78" fmla="*/ 844 w 4318"/>
                <a:gd name="T79" fmla="*/ 446 h 5111"/>
                <a:gd name="T80" fmla="*/ 1332 w 4318"/>
                <a:gd name="T81" fmla="*/ 164 h 5111"/>
                <a:gd name="T82" fmla="*/ 1869 w 4318"/>
                <a:gd name="T83" fmla="*/ 19 h 5111"/>
                <a:gd name="T84" fmla="*/ 2393 w 4318"/>
                <a:gd name="T85" fmla="*/ 13 h 5111"/>
                <a:gd name="T86" fmla="*/ 2905 w 4318"/>
                <a:gd name="T87" fmla="*/ 133 h 5111"/>
                <a:gd name="T88" fmla="*/ 3398 w 4318"/>
                <a:gd name="T89" fmla="*/ 389 h 5111"/>
                <a:gd name="T90" fmla="*/ 3849 w 4318"/>
                <a:gd name="T91" fmla="*/ 815 h 5111"/>
                <a:gd name="T92" fmla="*/ 4161 w 4318"/>
                <a:gd name="T93" fmla="*/ 1350 h 5111"/>
                <a:gd name="T94" fmla="*/ 4300 w 4318"/>
                <a:gd name="T95" fmla="*/ 1878 h 5111"/>
                <a:gd name="T96" fmla="*/ 4311 w 4318"/>
                <a:gd name="T97" fmla="*/ 2336 h 5111"/>
                <a:gd name="T98" fmla="*/ 4229 w 4318"/>
                <a:gd name="T99" fmla="*/ 2788 h 5111"/>
                <a:gd name="T100" fmla="*/ 4012 w 4318"/>
                <a:gd name="T101" fmla="*/ 3310 h 5111"/>
                <a:gd name="T102" fmla="*/ 3671 w 4318"/>
                <a:gd name="T103" fmla="*/ 3863 h 5111"/>
                <a:gd name="T104" fmla="*/ 3388 w 4318"/>
                <a:gd name="T105" fmla="*/ 4349 h 5111"/>
                <a:gd name="T106" fmla="*/ 3336 w 4318"/>
                <a:gd name="T107" fmla="*/ 4653 h 5111"/>
                <a:gd name="T108" fmla="*/ 3300 w 4318"/>
                <a:gd name="T109" fmla="*/ 4876 h 5111"/>
                <a:gd name="T110" fmla="*/ 3147 w 4318"/>
                <a:gd name="T111" fmla="*/ 5046 h 5111"/>
                <a:gd name="T112" fmla="*/ 2934 w 4318"/>
                <a:gd name="T113" fmla="*/ 5108 h 5111"/>
                <a:gd name="T114" fmla="*/ 2419 w 4318"/>
                <a:gd name="T115" fmla="*/ 5110 h 5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18" h="5111">
                  <a:moveTo>
                    <a:pt x="1380" y="4802"/>
                  </a:moveTo>
                  <a:lnTo>
                    <a:pt x="1478" y="4803"/>
                  </a:lnTo>
                  <a:lnTo>
                    <a:pt x="1576" y="4804"/>
                  </a:lnTo>
                  <a:lnTo>
                    <a:pt x="1673" y="4804"/>
                  </a:lnTo>
                  <a:lnTo>
                    <a:pt x="1770" y="4804"/>
                  </a:lnTo>
                  <a:lnTo>
                    <a:pt x="1868" y="4805"/>
                  </a:lnTo>
                  <a:lnTo>
                    <a:pt x="1965" y="4805"/>
                  </a:lnTo>
                  <a:lnTo>
                    <a:pt x="2063" y="4805"/>
                  </a:lnTo>
                  <a:lnTo>
                    <a:pt x="2160" y="4805"/>
                  </a:lnTo>
                  <a:lnTo>
                    <a:pt x="2256" y="4805"/>
                  </a:lnTo>
                  <a:lnTo>
                    <a:pt x="2353" y="4805"/>
                  </a:lnTo>
                  <a:lnTo>
                    <a:pt x="2451" y="4805"/>
                  </a:lnTo>
                  <a:lnTo>
                    <a:pt x="2548" y="4805"/>
                  </a:lnTo>
                  <a:lnTo>
                    <a:pt x="2645" y="4804"/>
                  </a:lnTo>
                  <a:lnTo>
                    <a:pt x="2741" y="4804"/>
                  </a:lnTo>
                  <a:lnTo>
                    <a:pt x="2838" y="4803"/>
                  </a:lnTo>
                  <a:lnTo>
                    <a:pt x="2935" y="4803"/>
                  </a:lnTo>
                  <a:lnTo>
                    <a:pt x="2946" y="4801"/>
                  </a:lnTo>
                  <a:lnTo>
                    <a:pt x="2956" y="4799"/>
                  </a:lnTo>
                  <a:lnTo>
                    <a:pt x="2966" y="4797"/>
                  </a:lnTo>
                  <a:lnTo>
                    <a:pt x="2975" y="4792"/>
                  </a:lnTo>
                  <a:lnTo>
                    <a:pt x="2983" y="4788"/>
                  </a:lnTo>
                  <a:lnTo>
                    <a:pt x="2992" y="4783"/>
                  </a:lnTo>
                  <a:lnTo>
                    <a:pt x="3000" y="4777"/>
                  </a:lnTo>
                  <a:lnTo>
                    <a:pt x="3007" y="4770"/>
                  </a:lnTo>
                  <a:lnTo>
                    <a:pt x="3013" y="4762"/>
                  </a:lnTo>
                  <a:lnTo>
                    <a:pt x="3019" y="4754"/>
                  </a:lnTo>
                  <a:lnTo>
                    <a:pt x="3024" y="4746"/>
                  </a:lnTo>
                  <a:lnTo>
                    <a:pt x="3028" y="4738"/>
                  </a:lnTo>
                  <a:lnTo>
                    <a:pt x="3031" y="4729"/>
                  </a:lnTo>
                  <a:lnTo>
                    <a:pt x="3033" y="4721"/>
                  </a:lnTo>
                  <a:lnTo>
                    <a:pt x="3034" y="4712"/>
                  </a:lnTo>
                  <a:lnTo>
                    <a:pt x="3034" y="4704"/>
                  </a:lnTo>
                  <a:lnTo>
                    <a:pt x="3032" y="4663"/>
                  </a:lnTo>
                  <a:lnTo>
                    <a:pt x="3031" y="4624"/>
                  </a:lnTo>
                  <a:lnTo>
                    <a:pt x="3032" y="4583"/>
                  </a:lnTo>
                  <a:lnTo>
                    <a:pt x="3035" y="4544"/>
                  </a:lnTo>
                  <a:lnTo>
                    <a:pt x="3038" y="4504"/>
                  </a:lnTo>
                  <a:lnTo>
                    <a:pt x="3044" y="4465"/>
                  </a:lnTo>
                  <a:lnTo>
                    <a:pt x="3050" y="4427"/>
                  </a:lnTo>
                  <a:lnTo>
                    <a:pt x="3058" y="4387"/>
                  </a:lnTo>
                  <a:lnTo>
                    <a:pt x="3067" y="4350"/>
                  </a:lnTo>
                  <a:lnTo>
                    <a:pt x="3078" y="4312"/>
                  </a:lnTo>
                  <a:lnTo>
                    <a:pt x="3090" y="4275"/>
                  </a:lnTo>
                  <a:lnTo>
                    <a:pt x="3104" y="4239"/>
                  </a:lnTo>
                  <a:lnTo>
                    <a:pt x="3118" y="4202"/>
                  </a:lnTo>
                  <a:lnTo>
                    <a:pt x="3134" y="4167"/>
                  </a:lnTo>
                  <a:lnTo>
                    <a:pt x="3151" y="4132"/>
                  </a:lnTo>
                  <a:lnTo>
                    <a:pt x="3170" y="4097"/>
                  </a:lnTo>
                  <a:lnTo>
                    <a:pt x="3202" y="4040"/>
                  </a:lnTo>
                  <a:lnTo>
                    <a:pt x="3237" y="3982"/>
                  </a:lnTo>
                  <a:lnTo>
                    <a:pt x="3271" y="3924"/>
                  </a:lnTo>
                  <a:lnTo>
                    <a:pt x="3306" y="3867"/>
                  </a:lnTo>
                  <a:lnTo>
                    <a:pt x="3343" y="3810"/>
                  </a:lnTo>
                  <a:lnTo>
                    <a:pt x="3378" y="3755"/>
                  </a:lnTo>
                  <a:lnTo>
                    <a:pt x="3415" y="3698"/>
                  </a:lnTo>
                  <a:lnTo>
                    <a:pt x="3451" y="3641"/>
                  </a:lnTo>
                  <a:lnTo>
                    <a:pt x="3483" y="3594"/>
                  </a:lnTo>
                  <a:lnTo>
                    <a:pt x="3513" y="3546"/>
                  </a:lnTo>
                  <a:lnTo>
                    <a:pt x="3544" y="3500"/>
                  </a:lnTo>
                  <a:lnTo>
                    <a:pt x="3574" y="3452"/>
                  </a:lnTo>
                  <a:lnTo>
                    <a:pt x="3604" y="3406"/>
                  </a:lnTo>
                  <a:lnTo>
                    <a:pt x="3633" y="3358"/>
                  </a:lnTo>
                  <a:lnTo>
                    <a:pt x="3661" y="3312"/>
                  </a:lnTo>
                  <a:lnTo>
                    <a:pt x="3688" y="3264"/>
                  </a:lnTo>
                  <a:lnTo>
                    <a:pt x="3716" y="3217"/>
                  </a:lnTo>
                  <a:lnTo>
                    <a:pt x="3742" y="3169"/>
                  </a:lnTo>
                  <a:lnTo>
                    <a:pt x="3767" y="3122"/>
                  </a:lnTo>
                  <a:lnTo>
                    <a:pt x="3791" y="3073"/>
                  </a:lnTo>
                  <a:lnTo>
                    <a:pt x="3815" y="3025"/>
                  </a:lnTo>
                  <a:lnTo>
                    <a:pt x="3837" y="2976"/>
                  </a:lnTo>
                  <a:lnTo>
                    <a:pt x="3858" y="2926"/>
                  </a:lnTo>
                  <a:lnTo>
                    <a:pt x="3877" y="2875"/>
                  </a:lnTo>
                  <a:lnTo>
                    <a:pt x="3890" y="2842"/>
                  </a:lnTo>
                  <a:lnTo>
                    <a:pt x="3902" y="2808"/>
                  </a:lnTo>
                  <a:lnTo>
                    <a:pt x="3914" y="2773"/>
                  </a:lnTo>
                  <a:lnTo>
                    <a:pt x="3925" y="2739"/>
                  </a:lnTo>
                  <a:lnTo>
                    <a:pt x="3936" y="2704"/>
                  </a:lnTo>
                  <a:lnTo>
                    <a:pt x="3946" y="2669"/>
                  </a:lnTo>
                  <a:lnTo>
                    <a:pt x="3955" y="2634"/>
                  </a:lnTo>
                  <a:lnTo>
                    <a:pt x="3963" y="2598"/>
                  </a:lnTo>
                  <a:lnTo>
                    <a:pt x="3971" y="2563"/>
                  </a:lnTo>
                  <a:lnTo>
                    <a:pt x="3978" y="2528"/>
                  </a:lnTo>
                  <a:lnTo>
                    <a:pt x="3984" y="2492"/>
                  </a:lnTo>
                  <a:lnTo>
                    <a:pt x="3990" y="2456"/>
                  </a:lnTo>
                  <a:lnTo>
                    <a:pt x="3995" y="2421"/>
                  </a:lnTo>
                  <a:lnTo>
                    <a:pt x="4000" y="2384"/>
                  </a:lnTo>
                  <a:lnTo>
                    <a:pt x="4003" y="2349"/>
                  </a:lnTo>
                  <a:lnTo>
                    <a:pt x="4007" y="2312"/>
                  </a:lnTo>
                  <a:lnTo>
                    <a:pt x="4009" y="2277"/>
                  </a:lnTo>
                  <a:lnTo>
                    <a:pt x="4011" y="2241"/>
                  </a:lnTo>
                  <a:lnTo>
                    <a:pt x="4012" y="2204"/>
                  </a:lnTo>
                  <a:lnTo>
                    <a:pt x="4012" y="2169"/>
                  </a:lnTo>
                  <a:lnTo>
                    <a:pt x="4012" y="2133"/>
                  </a:lnTo>
                  <a:lnTo>
                    <a:pt x="4011" y="2096"/>
                  </a:lnTo>
                  <a:lnTo>
                    <a:pt x="4010" y="2061"/>
                  </a:lnTo>
                  <a:lnTo>
                    <a:pt x="4008" y="2025"/>
                  </a:lnTo>
                  <a:lnTo>
                    <a:pt x="4005" y="1989"/>
                  </a:lnTo>
                  <a:lnTo>
                    <a:pt x="4001" y="1954"/>
                  </a:lnTo>
                  <a:lnTo>
                    <a:pt x="3997" y="1918"/>
                  </a:lnTo>
                  <a:lnTo>
                    <a:pt x="3992" y="1882"/>
                  </a:lnTo>
                  <a:lnTo>
                    <a:pt x="3987" y="1848"/>
                  </a:lnTo>
                  <a:lnTo>
                    <a:pt x="3980" y="1812"/>
                  </a:lnTo>
                  <a:lnTo>
                    <a:pt x="3974" y="1777"/>
                  </a:lnTo>
                  <a:lnTo>
                    <a:pt x="3966" y="1741"/>
                  </a:lnTo>
                  <a:lnTo>
                    <a:pt x="3955" y="1695"/>
                  </a:lnTo>
                  <a:lnTo>
                    <a:pt x="3942" y="1647"/>
                  </a:lnTo>
                  <a:lnTo>
                    <a:pt x="3928" y="1601"/>
                  </a:lnTo>
                  <a:lnTo>
                    <a:pt x="3912" y="1554"/>
                  </a:lnTo>
                  <a:lnTo>
                    <a:pt x="3896" y="1509"/>
                  </a:lnTo>
                  <a:lnTo>
                    <a:pt x="3879" y="1463"/>
                  </a:lnTo>
                  <a:lnTo>
                    <a:pt x="3860" y="1419"/>
                  </a:lnTo>
                  <a:lnTo>
                    <a:pt x="3840" y="1375"/>
                  </a:lnTo>
                  <a:lnTo>
                    <a:pt x="3819" y="1331"/>
                  </a:lnTo>
                  <a:lnTo>
                    <a:pt x="3796" y="1289"/>
                  </a:lnTo>
                  <a:lnTo>
                    <a:pt x="3773" y="1245"/>
                  </a:lnTo>
                  <a:lnTo>
                    <a:pt x="3749" y="1204"/>
                  </a:lnTo>
                  <a:lnTo>
                    <a:pt x="3723" y="1162"/>
                  </a:lnTo>
                  <a:lnTo>
                    <a:pt x="3697" y="1122"/>
                  </a:lnTo>
                  <a:lnTo>
                    <a:pt x="3668" y="1082"/>
                  </a:lnTo>
                  <a:lnTo>
                    <a:pt x="3640" y="1043"/>
                  </a:lnTo>
                  <a:lnTo>
                    <a:pt x="3611" y="1005"/>
                  </a:lnTo>
                  <a:lnTo>
                    <a:pt x="3580" y="967"/>
                  </a:lnTo>
                  <a:lnTo>
                    <a:pt x="3548" y="930"/>
                  </a:lnTo>
                  <a:lnTo>
                    <a:pt x="3515" y="895"/>
                  </a:lnTo>
                  <a:lnTo>
                    <a:pt x="3482" y="859"/>
                  </a:lnTo>
                  <a:lnTo>
                    <a:pt x="3447" y="825"/>
                  </a:lnTo>
                  <a:lnTo>
                    <a:pt x="3412" y="791"/>
                  </a:lnTo>
                  <a:lnTo>
                    <a:pt x="3376" y="759"/>
                  </a:lnTo>
                  <a:lnTo>
                    <a:pt x="3340" y="728"/>
                  </a:lnTo>
                  <a:lnTo>
                    <a:pt x="3302" y="697"/>
                  </a:lnTo>
                  <a:lnTo>
                    <a:pt x="3263" y="668"/>
                  </a:lnTo>
                  <a:lnTo>
                    <a:pt x="3224" y="640"/>
                  </a:lnTo>
                  <a:lnTo>
                    <a:pt x="3184" y="614"/>
                  </a:lnTo>
                  <a:lnTo>
                    <a:pt x="3143" y="587"/>
                  </a:lnTo>
                  <a:lnTo>
                    <a:pt x="3101" y="562"/>
                  </a:lnTo>
                  <a:lnTo>
                    <a:pt x="3059" y="539"/>
                  </a:lnTo>
                  <a:lnTo>
                    <a:pt x="3024" y="519"/>
                  </a:lnTo>
                  <a:lnTo>
                    <a:pt x="2988" y="500"/>
                  </a:lnTo>
                  <a:lnTo>
                    <a:pt x="2950" y="482"/>
                  </a:lnTo>
                  <a:lnTo>
                    <a:pt x="2913" y="465"/>
                  </a:lnTo>
                  <a:lnTo>
                    <a:pt x="2876" y="449"/>
                  </a:lnTo>
                  <a:lnTo>
                    <a:pt x="2837" y="434"/>
                  </a:lnTo>
                  <a:lnTo>
                    <a:pt x="2799" y="420"/>
                  </a:lnTo>
                  <a:lnTo>
                    <a:pt x="2761" y="405"/>
                  </a:lnTo>
                  <a:lnTo>
                    <a:pt x="2721" y="393"/>
                  </a:lnTo>
                  <a:lnTo>
                    <a:pt x="2683" y="381"/>
                  </a:lnTo>
                  <a:lnTo>
                    <a:pt x="2643" y="370"/>
                  </a:lnTo>
                  <a:lnTo>
                    <a:pt x="2603" y="360"/>
                  </a:lnTo>
                  <a:lnTo>
                    <a:pt x="2563" y="351"/>
                  </a:lnTo>
                  <a:lnTo>
                    <a:pt x="2523" y="342"/>
                  </a:lnTo>
                  <a:lnTo>
                    <a:pt x="2482" y="335"/>
                  </a:lnTo>
                  <a:lnTo>
                    <a:pt x="2442" y="328"/>
                  </a:lnTo>
                  <a:lnTo>
                    <a:pt x="2402" y="323"/>
                  </a:lnTo>
                  <a:lnTo>
                    <a:pt x="2360" y="317"/>
                  </a:lnTo>
                  <a:lnTo>
                    <a:pt x="2320" y="313"/>
                  </a:lnTo>
                  <a:lnTo>
                    <a:pt x="2279" y="310"/>
                  </a:lnTo>
                  <a:lnTo>
                    <a:pt x="2238" y="308"/>
                  </a:lnTo>
                  <a:lnTo>
                    <a:pt x="2197" y="306"/>
                  </a:lnTo>
                  <a:lnTo>
                    <a:pt x="2155" y="306"/>
                  </a:lnTo>
                  <a:lnTo>
                    <a:pt x="2115" y="306"/>
                  </a:lnTo>
                  <a:lnTo>
                    <a:pt x="2074" y="308"/>
                  </a:lnTo>
                  <a:lnTo>
                    <a:pt x="2032" y="310"/>
                  </a:lnTo>
                  <a:lnTo>
                    <a:pt x="1992" y="313"/>
                  </a:lnTo>
                  <a:lnTo>
                    <a:pt x="1951" y="317"/>
                  </a:lnTo>
                  <a:lnTo>
                    <a:pt x="1910" y="323"/>
                  </a:lnTo>
                  <a:lnTo>
                    <a:pt x="1870" y="329"/>
                  </a:lnTo>
                  <a:lnTo>
                    <a:pt x="1830" y="336"/>
                  </a:lnTo>
                  <a:lnTo>
                    <a:pt x="1789" y="343"/>
                  </a:lnTo>
                  <a:lnTo>
                    <a:pt x="1788" y="343"/>
                  </a:lnTo>
                  <a:lnTo>
                    <a:pt x="1745" y="352"/>
                  </a:lnTo>
                  <a:lnTo>
                    <a:pt x="1702" y="363"/>
                  </a:lnTo>
                  <a:lnTo>
                    <a:pt x="1658" y="374"/>
                  </a:lnTo>
                  <a:lnTo>
                    <a:pt x="1616" y="386"/>
                  </a:lnTo>
                  <a:lnTo>
                    <a:pt x="1574" y="400"/>
                  </a:lnTo>
                  <a:lnTo>
                    <a:pt x="1531" y="414"/>
                  </a:lnTo>
                  <a:lnTo>
                    <a:pt x="1490" y="430"/>
                  </a:lnTo>
                  <a:lnTo>
                    <a:pt x="1449" y="446"/>
                  </a:lnTo>
                  <a:lnTo>
                    <a:pt x="1408" y="464"/>
                  </a:lnTo>
                  <a:lnTo>
                    <a:pt x="1368" y="482"/>
                  </a:lnTo>
                  <a:lnTo>
                    <a:pt x="1328" y="501"/>
                  </a:lnTo>
                  <a:lnTo>
                    <a:pt x="1289" y="522"/>
                  </a:lnTo>
                  <a:lnTo>
                    <a:pt x="1251" y="543"/>
                  </a:lnTo>
                  <a:lnTo>
                    <a:pt x="1212" y="565"/>
                  </a:lnTo>
                  <a:lnTo>
                    <a:pt x="1174" y="588"/>
                  </a:lnTo>
                  <a:lnTo>
                    <a:pt x="1138" y="612"/>
                  </a:lnTo>
                  <a:lnTo>
                    <a:pt x="1102" y="637"/>
                  </a:lnTo>
                  <a:lnTo>
                    <a:pt x="1065" y="662"/>
                  </a:lnTo>
                  <a:lnTo>
                    <a:pt x="1030" y="688"/>
                  </a:lnTo>
                  <a:lnTo>
                    <a:pt x="996" y="716"/>
                  </a:lnTo>
                  <a:lnTo>
                    <a:pt x="961" y="743"/>
                  </a:lnTo>
                  <a:lnTo>
                    <a:pt x="928" y="772"/>
                  </a:lnTo>
                  <a:lnTo>
                    <a:pt x="896" y="802"/>
                  </a:lnTo>
                  <a:lnTo>
                    <a:pt x="863" y="832"/>
                  </a:lnTo>
                  <a:lnTo>
                    <a:pt x="833" y="863"/>
                  </a:lnTo>
                  <a:lnTo>
                    <a:pt x="803" y="896"/>
                  </a:lnTo>
                  <a:lnTo>
                    <a:pt x="773" y="928"/>
                  </a:lnTo>
                  <a:lnTo>
                    <a:pt x="744" y="961"/>
                  </a:lnTo>
                  <a:lnTo>
                    <a:pt x="716" y="995"/>
                  </a:lnTo>
                  <a:lnTo>
                    <a:pt x="690" y="1030"/>
                  </a:lnTo>
                  <a:lnTo>
                    <a:pt x="664" y="1065"/>
                  </a:lnTo>
                  <a:lnTo>
                    <a:pt x="639" y="1101"/>
                  </a:lnTo>
                  <a:lnTo>
                    <a:pt x="609" y="1143"/>
                  </a:lnTo>
                  <a:lnTo>
                    <a:pt x="582" y="1186"/>
                  </a:lnTo>
                  <a:lnTo>
                    <a:pt x="556" y="1229"/>
                  </a:lnTo>
                  <a:lnTo>
                    <a:pt x="531" y="1272"/>
                  </a:lnTo>
                  <a:lnTo>
                    <a:pt x="506" y="1318"/>
                  </a:lnTo>
                  <a:lnTo>
                    <a:pt x="484" y="1363"/>
                  </a:lnTo>
                  <a:lnTo>
                    <a:pt x="463" y="1409"/>
                  </a:lnTo>
                  <a:lnTo>
                    <a:pt x="444" y="1455"/>
                  </a:lnTo>
                  <a:lnTo>
                    <a:pt x="425" y="1503"/>
                  </a:lnTo>
                  <a:lnTo>
                    <a:pt x="408" y="1550"/>
                  </a:lnTo>
                  <a:lnTo>
                    <a:pt x="391" y="1598"/>
                  </a:lnTo>
                  <a:lnTo>
                    <a:pt x="377" y="1646"/>
                  </a:lnTo>
                  <a:lnTo>
                    <a:pt x="364" y="1695"/>
                  </a:lnTo>
                  <a:lnTo>
                    <a:pt x="352" y="1744"/>
                  </a:lnTo>
                  <a:lnTo>
                    <a:pt x="341" y="1794"/>
                  </a:lnTo>
                  <a:lnTo>
                    <a:pt x="332" y="1843"/>
                  </a:lnTo>
                  <a:lnTo>
                    <a:pt x="324" y="1893"/>
                  </a:lnTo>
                  <a:lnTo>
                    <a:pt x="318" y="1944"/>
                  </a:lnTo>
                  <a:lnTo>
                    <a:pt x="313" y="1994"/>
                  </a:lnTo>
                  <a:lnTo>
                    <a:pt x="309" y="2045"/>
                  </a:lnTo>
                  <a:lnTo>
                    <a:pt x="306" y="2095"/>
                  </a:lnTo>
                  <a:lnTo>
                    <a:pt x="305" y="2146"/>
                  </a:lnTo>
                  <a:lnTo>
                    <a:pt x="305" y="2196"/>
                  </a:lnTo>
                  <a:lnTo>
                    <a:pt x="307" y="2248"/>
                  </a:lnTo>
                  <a:lnTo>
                    <a:pt x="310" y="2298"/>
                  </a:lnTo>
                  <a:lnTo>
                    <a:pt x="314" y="2349"/>
                  </a:lnTo>
                  <a:lnTo>
                    <a:pt x="320" y="2399"/>
                  </a:lnTo>
                  <a:lnTo>
                    <a:pt x="327" y="2450"/>
                  </a:lnTo>
                  <a:lnTo>
                    <a:pt x="336" y="2500"/>
                  </a:lnTo>
                  <a:lnTo>
                    <a:pt x="346" y="2551"/>
                  </a:lnTo>
                  <a:lnTo>
                    <a:pt x="357" y="2600"/>
                  </a:lnTo>
                  <a:lnTo>
                    <a:pt x="370" y="2650"/>
                  </a:lnTo>
                  <a:lnTo>
                    <a:pt x="379" y="2685"/>
                  </a:lnTo>
                  <a:lnTo>
                    <a:pt x="390" y="2721"/>
                  </a:lnTo>
                  <a:lnTo>
                    <a:pt x="401" y="2755"/>
                  </a:lnTo>
                  <a:lnTo>
                    <a:pt x="413" y="2789"/>
                  </a:lnTo>
                  <a:lnTo>
                    <a:pt x="425" y="2824"/>
                  </a:lnTo>
                  <a:lnTo>
                    <a:pt x="438" y="2858"/>
                  </a:lnTo>
                  <a:lnTo>
                    <a:pt x="451" y="2893"/>
                  </a:lnTo>
                  <a:lnTo>
                    <a:pt x="465" y="2926"/>
                  </a:lnTo>
                  <a:lnTo>
                    <a:pt x="479" y="2959"/>
                  </a:lnTo>
                  <a:lnTo>
                    <a:pt x="494" y="2994"/>
                  </a:lnTo>
                  <a:lnTo>
                    <a:pt x="511" y="3026"/>
                  </a:lnTo>
                  <a:lnTo>
                    <a:pt x="526" y="3059"/>
                  </a:lnTo>
                  <a:lnTo>
                    <a:pt x="559" y="3125"/>
                  </a:lnTo>
                  <a:lnTo>
                    <a:pt x="594" y="3191"/>
                  </a:lnTo>
                  <a:lnTo>
                    <a:pt x="631" y="3255"/>
                  </a:lnTo>
                  <a:lnTo>
                    <a:pt x="668" y="3319"/>
                  </a:lnTo>
                  <a:lnTo>
                    <a:pt x="706" y="3383"/>
                  </a:lnTo>
                  <a:lnTo>
                    <a:pt x="745" y="3445"/>
                  </a:lnTo>
                  <a:lnTo>
                    <a:pt x="785" y="3508"/>
                  </a:lnTo>
                  <a:lnTo>
                    <a:pt x="825" y="3571"/>
                  </a:lnTo>
                  <a:lnTo>
                    <a:pt x="866" y="3632"/>
                  </a:lnTo>
                  <a:lnTo>
                    <a:pt x="906" y="3694"/>
                  </a:lnTo>
                  <a:lnTo>
                    <a:pt x="1009" y="3857"/>
                  </a:lnTo>
                  <a:lnTo>
                    <a:pt x="1046" y="3915"/>
                  </a:lnTo>
                  <a:lnTo>
                    <a:pt x="1082" y="3975"/>
                  </a:lnTo>
                  <a:lnTo>
                    <a:pt x="1101" y="4006"/>
                  </a:lnTo>
                  <a:lnTo>
                    <a:pt x="1119" y="4037"/>
                  </a:lnTo>
                  <a:lnTo>
                    <a:pt x="1136" y="4068"/>
                  </a:lnTo>
                  <a:lnTo>
                    <a:pt x="1153" y="4099"/>
                  </a:lnTo>
                  <a:lnTo>
                    <a:pt x="1168" y="4131"/>
                  </a:lnTo>
                  <a:lnTo>
                    <a:pt x="1184" y="4163"/>
                  </a:lnTo>
                  <a:lnTo>
                    <a:pt x="1199" y="4196"/>
                  </a:lnTo>
                  <a:lnTo>
                    <a:pt x="1212" y="4230"/>
                  </a:lnTo>
                  <a:lnTo>
                    <a:pt x="1226" y="4264"/>
                  </a:lnTo>
                  <a:lnTo>
                    <a:pt x="1238" y="4298"/>
                  </a:lnTo>
                  <a:lnTo>
                    <a:pt x="1249" y="4334"/>
                  </a:lnTo>
                  <a:lnTo>
                    <a:pt x="1259" y="4370"/>
                  </a:lnTo>
                  <a:lnTo>
                    <a:pt x="1267" y="4401"/>
                  </a:lnTo>
                  <a:lnTo>
                    <a:pt x="1273" y="4434"/>
                  </a:lnTo>
                  <a:lnTo>
                    <a:pt x="1278" y="4465"/>
                  </a:lnTo>
                  <a:lnTo>
                    <a:pt x="1281" y="4496"/>
                  </a:lnTo>
                  <a:lnTo>
                    <a:pt x="1283" y="4528"/>
                  </a:lnTo>
                  <a:lnTo>
                    <a:pt x="1284" y="4558"/>
                  </a:lnTo>
                  <a:lnTo>
                    <a:pt x="1285" y="4588"/>
                  </a:lnTo>
                  <a:lnTo>
                    <a:pt x="1285" y="4618"/>
                  </a:lnTo>
                  <a:lnTo>
                    <a:pt x="1285" y="4650"/>
                  </a:lnTo>
                  <a:lnTo>
                    <a:pt x="1286" y="4682"/>
                  </a:lnTo>
                  <a:lnTo>
                    <a:pt x="1288" y="4715"/>
                  </a:lnTo>
                  <a:lnTo>
                    <a:pt x="1292" y="4747"/>
                  </a:lnTo>
                  <a:lnTo>
                    <a:pt x="1296" y="4756"/>
                  </a:lnTo>
                  <a:lnTo>
                    <a:pt x="1302" y="4765"/>
                  </a:lnTo>
                  <a:lnTo>
                    <a:pt x="1311" y="4774"/>
                  </a:lnTo>
                  <a:lnTo>
                    <a:pt x="1322" y="4783"/>
                  </a:lnTo>
                  <a:lnTo>
                    <a:pt x="1328" y="4787"/>
                  </a:lnTo>
                  <a:lnTo>
                    <a:pt x="1334" y="4791"/>
                  </a:lnTo>
                  <a:lnTo>
                    <a:pt x="1342" y="4795"/>
                  </a:lnTo>
                  <a:lnTo>
                    <a:pt x="1349" y="4797"/>
                  </a:lnTo>
                  <a:lnTo>
                    <a:pt x="1357" y="4800"/>
                  </a:lnTo>
                  <a:lnTo>
                    <a:pt x="1364" y="4801"/>
                  </a:lnTo>
                  <a:lnTo>
                    <a:pt x="1372" y="4802"/>
                  </a:lnTo>
                  <a:lnTo>
                    <a:pt x="1380" y="4802"/>
                  </a:lnTo>
                  <a:close/>
                  <a:moveTo>
                    <a:pt x="2184" y="5111"/>
                  </a:moveTo>
                  <a:lnTo>
                    <a:pt x="2133" y="5111"/>
                  </a:lnTo>
                  <a:lnTo>
                    <a:pt x="2083" y="5111"/>
                  </a:lnTo>
                  <a:lnTo>
                    <a:pt x="2033" y="5111"/>
                  </a:lnTo>
                  <a:lnTo>
                    <a:pt x="1983" y="5111"/>
                  </a:lnTo>
                  <a:lnTo>
                    <a:pt x="1934" y="5110"/>
                  </a:lnTo>
                  <a:lnTo>
                    <a:pt x="1883" y="5110"/>
                  </a:lnTo>
                  <a:lnTo>
                    <a:pt x="1833" y="5110"/>
                  </a:lnTo>
                  <a:lnTo>
                    <a:pt x="1783" y="5110"/>
                  </a:lnTo>
                  <a:lnTo>
                    <a:pt x="1733" y="5110"/>
                  </a:lnTo>
                  <a:lnTo>
                    <a:pt x="1683" y="5110"/>
                  </a:lnTo>
                  <a:lnTo>
                    <a:pt x="1633" y="5110"/>
                  </a:lnTo>
                  <a:lnTo>
                    <a:pt x="1583" y="5109"/>
                  </a:lnTo>
                  <a:lnTo>
                    <a:pt x="1533" y="5109"/>
                  </a:lnTo>
                  <a:lnTo>
                    <a:pt x="1483" y="5109"/>
                  </a:lnTo>
                  <a:lnTo>
                    <a:pt x="1433" y="5108"/>
                  </a:lnTo>
                  <a:lnTo>
                    <a:pt x="1383" y="5108"/>
                  </a:lnTo>
                  <a:lnTo>
                    <a:pt x="1368" y="5107"/>
                  </a:lnTo>
                  <a:lnTo>
                    <a:pt x="1353" y="5106"/>
                  </a:lnTo>
                  <a:lnTo>
                    <a:pt x="1337" y="5104"/>
                  </a:lnTo>
                  <a:lnTo>
                    <a:pt x="1321" y="5102"/>
                  </a:lnTo>
                  <a:lnTo>
                    <a:pt x="1306" y="5099"/>
                  </a:lnTo>
                  <a:lnTo>
                    <a:pt x="1291" y="5095"/>
                  </a:lnTo>
                  <a:lnTo>
                    <a:pt x="1275" y="5091"/>
                  </a:lnTo>
                  <a:lnTo>
                    <a:pt x="1260" y="5086"/>
                  </a:lnTo>
                  <a:lnTo>
                    <a:pt x="1246" y="5080"/>
                  </a:lnTo>
                  <a:lnTo>
                    <a:pt x="1231" y="5073"/>
                  </a:lnTo>
                  <a:lnTo>
                    <a:pt x="1215" y="5066"/>
                  </a:lnTo>
                  <a:lnTo>
                    <a:pt x="1201" y="5059"/>
                  </a:lnTo>
                  <a:lnTo>
                    <a:pt x="1187" y="5051"/>
                  </a:lnTo>
                  <a:lnTo>
                    <a:pt x="1173" y="5043"/>
                  </a:lnTo>
                  <a:lnTo>
                    <a:pt x="1160" y="5034"/>
                  </a:lnTo>
                  <a:lnTo>
                    <a:pt x="1147" y="5025"/>
                  </a:lnTo>
                  <a:lnTo>
                    <a:pt x="1134" y="5015"/>
                  </a:lnTo>
                  <a:lnTo>
                    <a:pt x="1121" y="5005"/>
                  </a:lnTo>
                  <a:lnTo>
                    <a:pt x="1109" y="4994"/>
                  </a:lnTo>
                  <a:lnTo>
                    <a:pt x="1096" y="4982"/>
                  </a:lnTo>
                  <a:lnTo>
                    <a:pt x="1085" y="4970"/>
                  </a:lnTo>
                  <a:lnTo>
                    <a:pt x="1074" y="4958"/>
                  </a:lnTo>
                  <a:lnTo>
                    <a:pt x="1064" y="4946"/>
                  </a:lnTo>
                  <a:lnTo>
                    <a:pt x="1054" y="4933"/>
                  </a:lnTo>
                  <a:lnTo>
                    <a:pt x="1044" y="4919"/>
                  </a:lnTo>
                  <a:lnTo>
                    <a:pt x="1036" y="4905"/>
                  </a:lnTo>
                  <a:lnTo>
                    <a:pt x="1027" y="4891"/>
                  </a:lnTo>
                  <a:lnTo>
                    <a:pt x="1020" y="4875"/>
                  </a:lnTo>
                  <a:lnTo>
                    <a:pt x="1012" y="4860"/>
                  </a:lnTo>
                  <a:lnTo>
                    <a:pt x="1006" y="4845"/>
                  </a:lnTo>
                  <a:lnTo>
                    <a:pt x="1000" y="4829"/>
                  </a:lnTo>
                  <a:lnTo>
                    <a:pt x="995" y="4813"/>
                  </a:lnTo>
                  <a:lnTo>
                    <a:pt x="991" y="4784"/>
                  </a:lnTo>
                  <a:lnTo>
                    <a:pt x="987" y="4758"/>
                  </a:lnTo>
                  <a:lnTo>
                    <a:pt x="985" y="4733"/>
                  </a:lnTo>
                  <a:lnTo>
                    <a:pt x="983" y="4710"/>
                  </a:lnTo>
                  <a:lnTo>
                    <a:pt x="981" y="4686"/>
                  </a:lnTo>
                  <a:lnTo>
                    <a:pt x="980" y="4664"/>
                  </a:lnTo>
                  <a:lnTo>
                    <a:pt x="980" y="4642"/>
                  </a:lnTo>
                  <a:lnTo>
                    <a:pt x="979" y="4620"/>
                  </a:lnTo>
                  <a:lnTo>
                    <a:pt x="979" y="4597"/>
                  </a:lnTo>
                  <a:lnTo>
                    <a:pt x="979" y="4574"/>
                  </a:lnTo>
                  <a:lnTo>
                    <a:pt x="978" y="4552"/>
                  </a:lnTo>
                  <a:lnTo>
                    <a:pt x="977" y="4531"/>
                  </a:lnTo>
                  <a:lnTo>
                    <a:pt x="975" y="4510"/>
                  </a:lnTo>
                  <a:lnTo>
                    <a:pt x="973" y="4490"/>
                  </a:lnTo>
                  <a:lnTo>
                    <a:pt x="969" y="4471"/>
                  </a:lnTo>
                  <a:lnTo>
                    <a:pt x="964" y="4452"/>
                  </a:lnTo>
                  <a:lnTo>
                    <a:pt x="957" y="4424"/>
                  </a:lnTo>
                  <a:lnTo>
                    <a:pt x="948" y="4394"/>
                  </a:lnTo>
                  <a:lnTo>
                    <a:pt x="938" y="4367"/>
                  </a:lnTo>
                  <a:lnTo>
                    <a:pt x="927" y="4339"/>
                  </a:lnTo>
                  <a:lnTo>
                    <a:pt x="916" y="4311"/>
                  </a:lnTo>
                  <a:lnTo>
                    <a:pt x="904" y="4284"/>
                  </a:lnTo>
                  <a:lnTo>
                    <a:pt x="891" y="4258"/>
                  </a:lnTo>
                  <a:lnTo>
                    <a:pt x="877" y="4231"/>
                  </a:lnTo>
                  <a:lnTo>
                    <a:pt x="847" y="4178"/>
                  </a:lnTo>
                  <a:lnTo>
                    <a:pt x="817" y="4125"/>
                  </a:lnTo>
                  <a:lnTo>
                    <a:pt x="785" y="4072"/>
                  </a:lnTo>
                  <a:lnTo>
                    <a:pt x="751" y="4019"/>
                  </a:lnTo>
                  <a:lnTo>
                    <a:pt x="651" y="3862"/>
                  </a:lnTo>
                  <a:lnTo>
                    <a:pt x="607" y="3796"/>
                  </a:lnTo>
                  <a:lnTo>
                    <a:pt x="565" y="3730"/>
                  </a:lnTo>
                  <a:lnTo>
                    <a:pt x="523" y="3664"/>
                  </a:lnTo>
                  <a:lnTo>
                    <a:pt x="480" y="3597"/>
                  </a:lnTo>
                  <a:lnTo>
                    <a:pt x="439" y="3529"/>
                  </a:lnTo>
                  <a:lnTo>
                    <a:pt x="398" y="3462"/>
                  </a:lnTo>
                  <a:lnTo>
                    <a:pt x="357" y="3393"/>
                  </a:lnTo>
                  <a:lnTo>
                    <a:pt x="319" y="3323"/>
                  </a:lnTo>
                  <a:lnTo>
                    <a:pt x="282" y="3252"/>
                  </a:lnTo>
                  <a:lnTo>
                    <a:pt x="246" y="3182"/>
                  </a:lnTo>
                  <a:lnTo>
                    <a:pt x="229" y="3145"/>
                  </a:lnTo>
                  <a:lnTo>
                    <a:pt x="212" y="3109"/>
                  </a:lnTo>
                  <a:lnTo>
                    <a:pt x="196" y="3072"/>
                  </a:lnTo>
                  <a:lnTo>
                    <a:pt x="180" y="3036"/>
                  </a:lnTo>
                  <a:lnTo>
                    <a:pt x="165" y="2999"/>
                  </a:lnTo>
                  <a:lnTo>
                    <a:pt x="150" y="2961"/>
                  </a:lnTo>
                  <a:lnTo>
                    <a:pt x="136" y="2923"/>
                  </a:lnTo>
                  <a:lnTo>
                    <a:pt x="123" y="2885"/>
                  </a:lnTo>
                  <a:lnTo>
                    <a:pt x="110" y="2847"/>
                  </a:lnTo>
                  <a:lnTo>
                    <a:pt x="98" y="2809"/>
                  </a:lnTo>
                  <a:lnTo>
                    <a:pt x="87" y="2769"/>
                  </a:lnTo>
                  <a:lnTo>
                    <a:pt x="76" y="2730"/>
                  </a:lnTo>
                  <a:lnTo>
                    <a:pt x="61" y="2672"/>
                  </a:lnTo>
                  <a:lnTo>
                    <a:pt x="48" y="2614"/>
                  </a:lnTo>
                  <a:lnTo>
                    <a:pt x="35" y="2556"/>
                  </a:lnTo>
                  <a:lnTo>
                    <a:pt x="26" y="2497"/>
                  </a:lnTo>
                  <a:lnTo>
                    <a:pt x="17" y="2438"/>
                  </a:lnTo>
                  <a:lnTo>
                    <a:pt x="11" y="2379"/>
                  </a:lnTo>
                  <a:lnTo>
                    <a:pt x="5" y="2321"/>
                  </a:lnTo>
                  <a:lnTo>
                    <a:pt x="2" y="2261"/>
                  </a:lnTo>
                  <a:lnTo>
                    <a:pt x="0" y="2202"/>
                  </a:lnTo>
                  <a:lnTo>
                    <a:pt x="0" y="2143"/>
                  </a:lnTo>
                  <a:lnTo>
                    <a:pt x="1" y="2084"/>
                  </a:lnTo>
                  <a:lnTo>
                    <a:pt x="4" y="2024"/>
                  </a:lnTo>
                  <a:lnTo>
                    <a:pt x="9" y="1966"/>
                  </a:lnTo>
                  <a:lnTo>
                    <a:pt x="15" y="1907"/>
                  </a:lnTo>
                  <a:lnTo>
                    <a:pt x="22" y="1849"/>
                  </a:lnTo>
                  <a:lnTo>
                    <a:pt x="32" y="1790"/>
                  </a:lnTo>
                  <a:lnTo>
                    <a:pt x="43" y="1732"/>
                  </a:lnTo>
                  <a:lnTo>
                    <a:pt x="55" y="1675"/>
                  </a:lnTo>
                  <a:lnTo>
                    <a:pt x="69" y="1617"/>
                  </a:lnTo>
                  <a:lnTo>
                    <a:pt x="85" y="1561"/>
                  </a:lnTo>
                  <a:lnTo>
                    <a:pt x="101" y="1504"/>
                  </a:lnTo>
                  <a:lnTo>
                    <a:pt x="120" y="1448"/>
                  </a:lnTo>
                  <a:lnTo>
                    <a:pt x="140" y="1393"/>
                  </a:lnTo>
                  <a:lnTo>
                    <a:pt x="162" y="1338"/>
                  </a:lnTo>
                  <a:lnTo>
                    <a:pt x="185" y="1285"/>
                  </a:lnTo>
                  <a:lnTo>
                    <a:pt x="209" y="1231"/>
                  </a:lnTo>
                  <a:lnTo>
                    <a:pt x="235" y="1179"/>
                  </a:lnTo>
                  <a:lnTo>
                    <a:pt x="263" y="1126"/>
                  </a:lnTo>
                  <a:lnTo>
                    <a:pt x="292" y="1074"/>
                  </a:lnTo>
                  <a:lnTo>
                    <a:pt x="323" y="1024"/>
                  </a:lnTo>
                  <a:lnTo>
                    <a:pt x="354" y="974"/>
                  </a:lnTo>
                  <a:lnTo>
                    <a:pt x="388" y="926"/>
                  </a:lnTo>
                  <a:lnTo>
                    <a:pt x="418" y="884"/>
                  </a:lnTo>
                  <a:lnTo>
                    <a:pt x="448" y="843"/>
                  </a:lnTo>
                  <a:lnTo>
                    <a:pt x="479" y="803"/>
                  </a:lnTo>
                  <a:lnTo>
                    <a:pt x="512" y="763"/>
                  </a:lnTo>
                  <a:lnTo>
                    <a:pt x="545" y="725"/>
                  </a:lnTo>
                  <a:lnTo>
                    <a:pt x="579" y="686"/>
                  </a:lnTo>
                  <a:lnTo>
                    <a:pt x="614" y="649"/>
                  </a:lnTo>
                  <a:lnTo>
                    <a:pt x="651" y="614"/>
                  </a:lnTo>
                  <a:lnTo>
                    <a:pt x="688" y="578"/>
                  </a:lnTo>
                  <a:lnTo>
                    <a:pt x="725" y="544"/>
                  </a:lnTo>
                  <a:lnTo>
                    <a:pt x="765" y="510"/>
                  </a:lnTo>
                  <a:lnTo>
                    <a:pt x="804" y="477"/>
                  </a:lnTo>
                  <a:lnTo>
                    <a:pt x="844" y="446"/>
                  </a:lnTo>
                  <a:lnTo>
                    <a:pt x="886" y="415"/>
                  </a:lnTo>
                  <a:lnTo>
                    <a:pt x="927" y="385"/>
                  </a:lnTo>
                  <a:lnTo>
                    <a:pt x="969" y="357"/>
                  </a:lnTo>
                  <a:lnTo>
                    <a:pt x="1013" y="329"/>
                  </a:lnTo>
                  <a:lnTo>
                    <a:pt x="1056" y="302"/>
                  </a:lnTo>
                  <a:lnTo>
                    <a:pt x="1102" y="277"/>
                  </a:lnTo>
                  <a:lnTo>
                    <a:pt x="1146" y="252"/>
                  </a:lnTo>
                  <a:lnTo>
                    <a:pt x="1192" y="229"/>
                  </a:lnTo>
                  <a:lnTo>
                    <a:pt x="1239" y="206"/>
                  </a:lnTo>
                  <a:lnTo>
                    <a:pt x="1285" y="184"/>
                  </a:lnTo>
                  <a:lnTo>
                    <a:pt x="1332" y="164"/>
                  </a:lnTo>
                  <a:lnTo>
                    <a:pt x="1381" y="145"/>
                  </a:lnTo>
                  <a:lnTo>
                    <a:pt x="1429" y="126"/>
                  </a:lnTo>
                  <a:lnTo>
                    <a:pt x="1478" y="110"/>
                  </a:lnTo>
                  <a:lnTo>
                    <a:pt x="1527" y="94"/>
                  </a:lnTo>
                  <a:lnTo>
                    <a:pt x="1577" y="80"/>
                  </a:lnTo>
                  <a:lnTo>
                    <a:pt x="1627" y="66"/>
                  </a:lnTo>
                  <a:lnTo>
                    <a:pt x="1677" y="54"/>
                  </a:lnTo>
                  <a:lnTo>
                    <a:pt x="1728" y="44"/>
                  </a:lnTo>
                  <a:lnTo>
                    <a:pt x="1775" y="34"/>
                  </a:lnTo>
                  <a:lnTo>
                    <a:pt x="1822" y="26"/>
                  </a:lnTo>
                  <a:lnTo>
                    <a:pt x="1869" y="19"/>
                  </a:lnTo>
                  <a:lnTo>
                    <a:pt x="1916" y="13"/>
                  </a:lnTo>
                  <a:lnTo>
                    <a:pt x="1964" y="9"/>
                  </a:lnTo>
                  <a:lnTo>
                    <a:pt x="2012" y="5"/>
                  </a:lnTo>
                  <a:lnTo>
                    <a:pt x="2060" y="2"/>
                  </a:lnTo>
                  <a:lnTo>
                    <a:pt x="2107" y="1"/>
                  </a:lnTo>
                  <a:lnTo>
                    <a:pt x="2155" y="0"/>
                  </a:lnTo>
                  <a:lnTo>
                    <a:pt x="2203" y="1"/>
                  </a:lnTo>
                  <a:lnTo>
                    <a:pt x="2250" y="3"/>
                  </a:lnTo>
                  <a:lnTo>
                    <a:pt x="2299" y="5"/>
                  </a:lnTo>
                  <a:lnTo>
                    <a:pt x="2346" y="9"/>
                  </a:lnTo>
                  <a:lnTo>
                    <a:pt x="2393" y="13"/>
                  </a:lnTo>
                  <a:lnTo>
                    <a:pt x="2441" y="19"/>
                  </a:lnTo>
                  <a:lnTo>
                    <a:pt x="2488" y="26"/>
                  </a:lnTo>
                  <a:lnTo>
                    <a:pt x="2536" y="33"/>
                  </a:lnTo>
                  <a:lnTo>
                    <a:pt x="2583" y="43"/>
                  </a:lnTo>
                  <a:lnTo>
                    <a:pt x="2629" y="53"/>
                  </a:lnTo>
                  <a:lnTo>
                    <a:pt x="2676" y="64"/>
                  </a:lnTo>
                  <a:lnTo>
                    <a:pt x="2722" y="75"/>
                  </a:lnTo>
                  <a:lnTo>
                    <a:pt x="2769" y="88"/>
                  </a:lnTo>
                  <a:lnTo>
                    <a:pt x="2814" y="102"/>
                  </a:lnTo>
                  <a:lnTo>
                    <a:pt x="2859" y="116"/>
                  </a:lnTo>
                  <a:lnTo>
                    <a:pt x="2905" y="133"/>
                  </a:lnTo>
                  <a:lnTo>
                    <a:pt x="2949" y="150"/>
                  </a:lnTo>
                  <a:lnTo>
                    <a:pt x="2994" y="167"/>
                  </a:lnTo>
                  <a:lnTo>
                    <a:pt x="3037" y="186"/>
                  </a:lnTo>
                  <a:lnTo>
                    <a:pt x="3080" y="205"/>
                  </a:lnTo>
                  <a:lnTo>
                    <a:pt x="3123" y="226"/>
                  </a:lnTo>
                  <a:lnTo>
                    <a:pt x="3165" y="248"/>
                  </a:lnTo>
                  <a:lnTo>
                    <a:pt x="3206" y="271"/>
                  </a:lnTo>
                  <a:lnTo>
                    <a:pt x="3256" y="298"/>
                  </a:lnTo>
                  <a:lnTo>
                    <a:pt x="3304" y="328"/>
                  </a:lnTo>
                  <a:lnTo>
                    <a:pt x="3352" y="358"/>
                  </a:lnTo>
                  <a:lnTo>
                    <a:pt x="3398" y="389"/>
                  </a:lnTo>
                  <a:lnTo>
                    <a:pt x="3444" y="423"/>
                  </a:lnTo>
                  <a:lnTo>
                    <a:pt x="3489" y="457"/>
                  </a:lnTo>
                  <a:lnTo>
                    <a:pt x="3533" y="491"/>
                  </a:lnTo>
                  <a:lnTo>
                    <a:pt x="3576" y="529"/>
                  </a:lnTo>
                  <a:lnTo>
                    <a:pt x="3618" y="566"/>
                  </a:lnTo>
                  <a:lnTo>
                    <a:pt x="3659" y="604"/>
                  </a:lnTo>
                  <a:lnTo>
                    <a:pt x="3699" y="645"/>
                  </a:lnTo>
                  <a:lnTo>
                    <a:pt x="3738" y="685"/>
                  </a:lnTo>
                  <a:lnTo>
                    <a:pt x="3776" y="728"/>
                  </a:lnTo>
                  <a:lnTo>
                    <a:pt x="3813" y="770"/>
                  </a:lnTo>
                  <a:lnTo>
                    <a:pt x="3849" y="815"/>
                  </a:lnTo>
                  <a:lnTo>
                    <a:pt x="3883" y="859"/>
                  </a:lnTo>
                  <a:lnTo>
                    <a:pt x="3916" y="905"/>
                  </a:lnTo>
                  <a:lnTo>
                    <a:pt x="3949" y="951"/>
                  </a:lnTo>
                  <a:lnTo>
                    <a:pt x="3980" y="999"/>
                  </a:lnTo>
                  <a:lnTo>
                    <a:pt x="4010" y="1046"/>
                  </a:lnTo>
                  <a:lnTo>
                    <a:pt x="4038" y="1096"/>
                  </a:lnTo>
                  <a:lnTo>
                    <a:pt x="4066" y="1145"/>
                  </a:lnTo>
                  <a:lnTo>
                    <a:pt x="4092" y="1195"/>
                  </a:lnTo>
                  <a:lnTo>
                    <a:pt x="4116" y="1246"/>
                  </a:lnTo>
                  <a:lnTo>
                    <a:pt x="4139" y="1298"/>
                  </a:lnTo>
                  <a:lnTo>
                    <a:pt x="4161" y="1350"/>
                  </a:lnTo>
                  <a:lnTo>
                    <a:pt x="4182" y="1403"/>
                  </a:lnTo>
                  <a:lnTo>
                    <a:pt x="4201" y="1455"/>
                  </a:lnTo>
                  <a:lnTo>
                    <a:pt x="4219" y="1510"/>
                  </a:lnTo>
                  <a:lnTo>
                    <a:pt x="4235" y="1564"/>
                  </a:lnTo>
                  <a:lnTo>
                    <a:pt x="4249" y="1618"/>
                  </a:lnTo>
                  <a:lnTo>
                    <a:pt x="4263" y="1674"/>
                  </a:lnTo>
                  <a:lnTo>
                    <a:pt x="4271" y="1714"/>
                  </a:lnTo>
                  <a:lnTo>
                    <a:pt x="4279" y="1755"/>
                  </a:lnTo>
                  <a:lnTo>
                    <a:pt x="4288" y="1796"/>
                  </a:lnTo>
                  <a:lnTo>
                    <a:pt x="4294" y="1836"/>
                  </a:lnTo>
                  <a:lnTo>
                    <a:pt x="4300" y="1878"/>
                  </a:lnTo>
                  <a:lnTo>
                    <a:pt x="4305" y="1919"/>
                  </a:lnTo>
                  <a:lnTo>
                    <a:pt x="4309" y="1961"/>
                  </a:lnTo>
                  <a:lnTo>
                    <a:pt x="4312" y="2002"/>
                  </a:lnTo>
                  <a:lnTo>
                    <a:pt x="4315" y="2044"/>
                  </a:lnTo>
                  <a:lnTo>
                    <a:pt x="4317" y="2085"/>
                  </a:lnTo>
                  <a:lnTo>
                    <a:pt x="4318" y="2127"/>
                  </a:lnTo>
                  <a:lnTo>
                    <a:pt x="4318" y="2169"/>
                  </a:lnTo>
                  <a:lnTo>
                    <a:pt x="4317" y="2210"/>
                  </a:lnTo>
                  <a:lnTo>
                    <a:pt x="4316" y="2252"/>
                  </a:lnTo>
                  <a:lnTo>
                    <a:pt x="4314" y="2294"/>
                  </a:lnTo>
                  <a:lnTo>
                    <a:pt x="4311" y="2336"/>
                  </a:lnTo>
                  <a:lnTo>
                    <a:pt x="4307" y="2377"/>
                  </a:lnTo>
                  <a:lnTo>
                    <a:pt x="4303" y="2420"/>
                  </a:lnTo>
                  <a:lnTo>
                    <a:pt x="4298" y="2461"/>
                  </a:lnTo>
                  <a:lnTo>
                    <a:pt x="4292" y="2501"/>
                  </a:lnTo>
                  <a:lnTo>
                    <a:pt x="4286" y="2543"/>
                  </a:lnTo>
                  <a:lnTo>
                    <a:pt x="4277" y="2584"/>
                  </a:lnTo>
                  <a:lnTo>
                    <a:pt x="4269" y="2626"/>
                  </a:lnTo>
                  <a:lnTo>
                    <a:pt x="4260" y="2666"/>
                  </a:lnTo>
                  <a:lnTo>
                    <a:pt x="4250" y="2708"/>
                  </a:lnTo>
                  <a:lnTo>
                    <a:pt x="4240" y="2748"/>
                  </a:lnTo>
                  <a:lnTo>
                    <a:pt x="4229" y="2788"/>
                  </a:lnTo>
                  <a:lnTo>
                    <a:pt x="4217" y="2828"/>
                  </a:lnTo>
                  <a:lnTo>
                    <a:pt x="4204" y="2868"/>
                  </a:lnTo>
                  <a:lnTo>
                    <a:pt x="4191" y="2908"/>
                  </a:lnTo>
                  <a:lnTo>
                    <a:pt x="4176" y="2947"/>
                  </a:lnTo>
                  <a:lnTo>
                    <a:pt x="4161" y="2987"/>
                  </a:lnTo>
                  <a:lnTo>
                    <a:pt x="4139" y="3042"/>
                  </a:lnTo>
                  <a:lnTo>
                    <a:pt x="4116" y="3097"/>
                  </a:lnTo>
                  <a:lnTo>
                    <a:pt x="4092" y="3151"/>
                  </a:lnTo>
                  <a:lnTo>
                    <a:pt x="4067" y="3205"/>
                  </a:lnTo>
                  <a:lnTo>
                    <a:pt x="4039" y="3257"/>
                  </a:lnTo>
                  <a:lnTo>
                    <a:pt x="4012" y="3310"/>
                  </a:lnTo>
                  <a:lnTo>
                    <a:pt x="3984" y="3361"/>
                  </a:lnTo>
                  <a:lnTo>
                    <a:pt x="3955" y="3413"/>
                  </a:lnTo>
                  <a:lnTo>
                    <a:pt x="3925" y="3464"/>
                  </a:lnTo>
                  <a:lnTo>
                    <a:pt x="3895" y="3514"/>
                  </a:lnTo>
                  <a:lnTo>
                    <a:pt x="3864" y="3565"/>
                  </a:lnTo>
                  <a:lnTo>
                    <a:pt x="3833" y="3614"/>
                  </a:lnTo>
                  <a:lnTo>
                    <a:pt x="3801" y="3663"/>
                  </a:lnTo>
                  <a:lnTo>
                    <a:pt x="3770" y="3712"/>
                  </a:lnTo>
                  <a:lnTo>
                    <a:pt x="3739" y="3761"/>
                  </a:lnTo>
                  <a:lnTo>
                    <a:pt x="3707" y="3808"/>
                  </a:lnTo>
                  <a:lnTo>
                    <a:pt x="3671" y="3863"/>
                  </a:lnTo>
                  <a:lnTo>
                    <a:pt x="3636" y="3916"/>
                  </a:lnTo>
                  <a:lnTo>
                    <a:pt x="3602" y="3971"/>
                  </a:lnTo>
                  <a:lnTo>
                    <a:pt x="3566" y="4025"/>
                  </a:lnTo>
                  <a:lnTo>
                    <a:pt x="3533" y="4080"/>
                  </a:lnTo>
                  <a:lnTo>
                    <a:pt x="3500" y="4136"/>
                  </a:lnTo>
                  <a:lnTo>
                    <a:pt x="3467" y="4191"/>
                  </a:lnTo>
                  <a:lnTo>
                    <a:pt x="3435" y="4247"/>
                  </a:lnTo>
                  <a:lnTo>
                    <a:pt x="3422" y="4272"/>
                  </a:lnTo>
                  <a:lnTo>
                    <a:pt x="3410" y="4296"/>
                  </a:lnTo>
                  <a:lnTo>
                    <a:pt x="3398" y="4323"/>
                  </a:lnTo>
                  <a:lnTo>
                    <a:pt x="3388" y="4349"/>
                  </a:lnTo>
                  <a:lnTo>
                    <a:pt x="3378" y="4375"/>
                  </a:lnTo>
                  <a:lnTo>
                    <a:pt x="3370" y="4401"/>
                  </a:lnTo>
                  <a:lnTo>
                    <a:pt x="3362" y="4429"/>
                  </a:lnTo>
                  <a:lnTo>
                    <a:pt x="3356" y="4456"/>
                  </a:lnTo>
                  <a:lnTo>
                    <a:pt x="3350" y="4483"/>
                  </a:lnTo>
                  <a:lnTo>
                    <a:pt x="3345" y="4512"/>
                  </a:lnTo>
                  <a:lnTo>
                    <a:pt x="3342" y="4539"/>
                  </a:lnTo>
                  <a:lnTo>
                    <a:pt x="3339" y="4567"/>
                  </a:lnTo>
                  <a:lnTo>
                    <a:pt x="3336" y="4595"/>
                  </a:lnTo>
                  <a:lnTo>
                    <a:pt x="3336" y="4625"/>
                  </a:lnTo>
                  <a:lnTo>
                    <a:pt x="3336" y="4653"/>
                  </a:lnTo>
                  <a:lnTo>
                    <a:pt x="3338" y="4682"/>
                  </a:lnTo>
                  <a:lnTo>
                    <a:pt x="3339" y="4702"/>
                  </a:lnTo>
                  <a:lnTo>
                    <a:pt x="3339" y="4722"/>
                  </a:lnTo>
                  <a:lnTo>
                    <a:pt x="3338" y="4741"/>
                  </a:lnTo>
                  <a:lnTo>
                    <a:pt x="3335" y="4761"/>
                  </a:lnTo>
                  <a:lnTo>
                    <a:pt x="3331" y="4780"/>
                  </a:lnTo>
                  <a:lnTo>
                    <a:pt x="3327" y="4801"/>
                  </a:lnTo>
                  <a:lnTo>
                    <a:pt x="3322" y="4820"/>
                  </a:lnTo>
                  <a:lnTo>
                    <a:pt x="3315" y="4839"/>
                  </a:lnTo>
                  <a:lnTo>
                    <a:pt x="3308" y="4857"/>
                  </a:lnTo>
                  <a:lnTo>
                    <a:pt x="3300" y="4876"/>
                  </a:lnTo>
                  <a:lnTo>
                    <a:pt x="3290" y="4895"/>
                  </a:lnTo>
                  <a:lnTo>
                    <a:pt x="3280" y="4913"/>
                  </a:lnTo>
                  <a:lnTo>
                    <a:pt x="3269" y="4930"/>
                  </a:lnTo>
                  <a:lnTo>
                    <a:pt x="3256" y="4947"/>
                  </a:lnTo>
                  <a:lnTo>
                    <a:pt x="3243" y="4963"/>
                  </a:lnTo>
                  <a:lnTo>
                    <a:pt x="3229" y="4978"/>
                  </a:lnTo>
                  <a:lnTo>
                    <a:pt x="3214" y="4995"/>
                  </a:lnTo>
                  <a:lnTo>
                    <a:pt x="3198" y="5009"/>
                  </a:lnTo>
                  <a:lnTo>
                    <a:pt x="3181" y="5022"/>
                  </a:lnTo>
                  <a:lnTo>
                    <a:pt x="3165" y="5035"/>
                  </a:lnTo>
                  <a:lnTo>
                    <a:pt x="3147" y="5046"/>
                  </a:lnTo>
                  <a:lnTo>
                    <a:pt x="3129" y="5057"/>
                  </a:lnTo>
                  <a:lnTo>
                    <a:pt x="3111" y="5066"/>
                  </a:lnTo>
                  <a:lnTo>
                    <a:pt x="3091" y="5075"/>
                  </a:lnTo>
                  <a:lnTo>
                    <a:pt x="3072" y="5084"/>
                  </a:lnTo>
                  <a:lnTo>
                    <a:pt x="3052" y="5091"/>
                  </a:lnTo>
                  <a:lnTo>
                    <a:pt x="3033" y="5096"/>
                  </a:lnTo>
                  <a:lnTo>
                    <a:pt x="3013" y="5101"/>
                  </a:lnTo>
                  <a:lnTo>
                    <a:pt x="2993" y="5104"/>
                  </a:lnTo>
                  <a:lnTo>
                    <a:pt x="2973" y="5107"/>
                  </a:lnTo>
                  <a:lnTo>
                    <a:pt x="2953" y="5108"/>
                  </a:lnTo>
                  <a:lnTo>
                    <a:pt x="2934" y="5108"/>
                  </a:lnTo>
                  <a:lnTo>
                    <a:pt x="2887" y="5108"/>
                  </a:lnTo>
                  <a:lnTo>
                    <a:pt x="2840" y="5109"/>
                  </a:lnTo>
                  <a:lnTo>
                    <a:pt x="2794" y="5109"/>
                  </a:lnTo>
                  <a:lnTo>
                    <a:pt x="2746" y="5109"/>
                  </a:lnTo>
                  <a:lnTo>
                    <a:pt x="2700" y="5110"/>
                  </a:lnTo>
                  <a:lnTo>
                    <a:pt x="2653" y="5110"/>
                  </a:lnTo>
                  <a:lnTo>
                    <a:pt x="2606" y="5110"/>
                  </a:lnTo>
                  <a:lnTo>
                    <a:pt x="2559" y="5110"/>
                  </a:lnTo>
                  <a:lnTo>
                    <a:pt x="2512" y="5110"/>
                  </a:lnTo>
                  <a:lnTo>
                    <a:pt x="2465" y="5110"/>
                  </a:lnTo>
                  <a:lnTo>
                    <a:pt x="2419" y="5110"/>
                  </a:lnTo>
                  <a:lnTo>
                    <a:pt x="2371" y="5111"/>
                  </a:lnTo>
                  <a:lnTo>
                    <a:pt x="2324" y="5111"/>
                  </a:lnTo>
                  <a:lnTo>
                    <a:pt x="2278" y="5111"/>
                  </a:lnTo>
                  <a:lnTo>
                    <a:pt x="2230" y="5111"/>
                  </a:lnTo>
                  <a:lnTo>
                    <a:pt x="2184" y="51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59" name="Freeform 157">
              <a:extLst>
                <a:ext uri="{FF2B5EF4-FFF2-40B4-BE49-F238E27FC236}">
                  <a16:creationId xmlns:a16="http://schemas.microsoft.com/office/drawing/2014/main" id="{95E8D9B2-A827-4703-9139-763F1D87CC13}"/>
                </a:ext>
              </a:extLst>
            </p:cNvPr>
            <p:cNvSpPr>
              <a:spLocks noEditPoints="1"/>
            </p:cNvSpPr>
            <p:nvPr/>
          </p:nvSpPr>
          <p:spPr bwMode="auto">
            <a:xfrm>
              <a:off x="529151" y="2543343"/>
              <a:ext cx="112714" cy="79375"/>
            </a:xfrm>
            <a:custGeom>
              <a:avLst/>
              <a:gdLst>
                <a:gd name="T0" fmla="*/ 580 w 2375"/>
                <a:gd name="T1" fmla="*/ 1039 h 1664"/>
                <a:gd name="T2" fmla="*/ 781 w 2375"/>
                <a:gd name="T3" fmla="*/ 1166 h 1664"/>
                <a:gd name="T4" fmla="*/ 924 w 2375"/>
                <a:gd name="T5" fmla="*/ 1297 h 1664"/>
                <a:gd name="T6" fmla="*/ 1045 w 2375"/>
                <a:gd name="T7" fmla="*/ 1350 h 1664"/>
                <a:gd name="T8" fmla="*/ 1178 w 2375"/>
                <a:gd name="T9" fmla="*/ 1354 h 1664"/>
                <a:gd name="T10" fmla="*/ 1318 w 2375"/>
                <a:gd name="T11" fmla="*/ 1349 h 1664"/>
                <a:gd name="T12" fmla="*/ 1430 w 2375"/>
                <a:gd name="T13" fmla="*/ 1309 h 1664"/>
                <a:gd name="T14" fmla="*/ 1582 w 2375"/>
                <a:gd name="T15" fmla="*/ 1181 h 1664"/>
                <a:gd name="T16" fmla="*/ 1658 w 2375"/>
                <a:gd name="T17" fmla="*/ 1085 h 1664"/>
                <a:gd name="T18" fmla="*/ 1785 w 2375"/>
                <a:gd name="T19" fmla="*/ 1036 h 1664"/>
                <a:gd name="T20" fmla="*/ 1971 w 2375"/>
                <a:gd name="T21" fmla="*/ 1038 h 1664"/>
                <a:gd name="T22" fmla="*/ 2051 w 2375"/>
                <a:gd name="T23" fmla="*/ 994 h 1664"/>
                <a:gd name="T24" fmla="*/ 2069 w 2375"/>
                <a:gd name="T25" fmla="*/ 815 h 1664"/>
                <a:gd name="T26" fmla="*/ 2065 w 2375"/>
                <a:gd name="T27" fmla="*/ 378 h 1664"/>
                <a:gd name="T28" fmla="*/ 2029 w 2375"/>
                <a:gd name="T29" fmla="*/ 329 h 1664"/>
                <a:gd name="T30" fmla="*/ 1867 w 2375"/>
                <a:gd name="T31" fmla="*/ 307 h 1664"/>
                <a:gd name="T32" fmla="*/ 1271 w 2375"/>
                <a:gd name="T33" fmla="*/ 307 h 1664"/>
                <a:gd name="T34" fmla="*/ 791 w 2375"/>
                <a:gd name="T35" fmla="*/ 306 h 1664"/>
                <a:gd name="T36" fmla="*/ 359 w 2375"/>
                <a:gd name="T37" fmla="*/ 320 h 1664"/>
                <a:gd name="T38" fmla="*/ 310 w 2375"/>
                <a:gd name="T39" fmla="*/ 379 h 1664"/>
                <a:gd name="T40" fmla="*/ 306 w 2375"/>
                <a:gd name="T41" fmla="*/ 816 h 1664"/>
                <a:gd name="T42" fmla="*/ 319 w 2375"/>
                <a:gd name="T43" fmla="*/ 983 h 1664"/>
                <a:gd name="T44" fmla="*/ 364 w 2375"/>
                <a:gd name="T45" fmla="*/ 1026 h 1664"/>
                <a:gd name="T46" fmla="*/ 492 w 2375"/>
                <a:gd name="T47" fmla="*/ 1036 h 1664"/>
                <a:gd name="T48" fmla="*/ 1020 w 2375"/>
                <a:gd name="T49" fmla="*/ 1655 h 1664"/>
                <a:gd name="T50" fmla="*/ 860 w 2375"/>
                <a:gd name="T51" fmla="*/ 1608 h 1664"/>
                <a:gd name="T52" fmla="*/ 708 w 2375"/>
                <a:gd name="T53" fmla="*/ 1520 h 1664"/>
                <a:gd name="T54" fmla="*/ 575 w 2375"/>
                <a:gd name="T55" fmla="*/ 1396 h 1664"/>
                <a:gd name="T56" fmla="*/ 456 w 2375"/>
                <a:gd name="T57" fmla="*/ 1342 h 1664"/>
                <a:gd name="T58" fmla="*/ 274 w 2375"/>
                <a:gd name="T59" fmla="*/ 1318 h 1664"/>
                <a:gd name="T60" fmla="*/ 154 w 2375"/>
                <a:gd name="T61" fmla="*/ 1251 h 1664"/>
                <a:gd name="T62" fmla="*/ 66 w 2375"/>
                <a:gd name="T63" fmla="*/ 1154 h 1664"/>
                <a:gd name="T64" fmla="*/ 14 w 2375"/>
                <a:gd name="T65" fmla="*/ 1038 h 1664"/>
                <a:gd name="T66" fmla="*/ 2 w 2375"/>
                <a:gd name="T67" fmla="*/ 882 h 1664"/>
                <a:gd name="T68" fmla="*/ 5 w 2375"/>
                <a:gd name="T69" fmla="*/ 374 h 1664"/>
                <a:gd name="T70" fmla="*/ 31 w 2375"/>
                <a:gd name="T71" fmla="*/ 253 h 1664"/>
                <a:gd name="T72" fmla="*/ 96 w 2375"/>
                <a:gd name="T73" fmla="*/ 147 h 1664"/>
                <a:gd name="T74" fmla="*/ 193 w 2375"/>
                <a:gd name="T75" fmla="*/ 63 h 1664"/>
                <a:gd name="T76" fmla="*/ 314 w 2375"/>
                <a:gd name="T77" fmla="*/ 14 h 1664"/>
                <a:gd name="T78" fmla="*/ 776 w 2375"/>
                <a:gd name="T79" fmla="*/ 1 h 1664"/>
                <a:gd name="T80" fmla="*/ 1271 w 2375"/>
                <a:gd name="T81" fmla="*/ 2 h 1664"/>
                <a:gd name="T82" fmla="*/ 1854 w 2375"/>
                <a:gd name="T83" fmla="*/ 2 h 1664"/>
                <a:gd name="T84" fmla="*/ 2067 w 2375"/>
                <a:gd name="T85" fmla="*/ 14 h 1664"/>
                <a:gd name="T86" fmla="*/ 2220 w 2375"/>
                <a:gd name="T87" fmla="*/ 91 h 1664"/>
                <a:gd name="T88" fmla="*/ 2324 w 2375"/>
                <a:gd name="T89" fmla="*/ 211 h 1664"/>
                <a:gd name="T90" fmla="*/ 2370 w 2375"/>
                <a:gd name="T91" fmla="*/ 355 h 1664"/>
                <a:gd name="T92" fmla="*/ 2374 w 2375"/>
                <a:gd name="T93" fmla="*/ 817 h 1664"/>
                <a:gd name="T94" fmla="*/ 2358 w 2375"/>
                <a:gd name="T95" fmla="*/ 1055 h 1664"/>
                <a:gd name="T96" fmla="*/ 2279 w 2375"/>
                <a:gd name="T97" fmla="*/ 1197 h 1664"/>
                <a:gd name="T98" fmla="*/ 2140 w 2375"/>
                <a:gd name="T99" fmla="*/ 1303 h 1664"/>
                <a:gd name="T100" fmla="*/ 1973 w 2375"/>
                <a:gd name="T101" fmla="*/ 1345 h 1664"/>
                <a:gd name="T102" fmla="*/ 1828 w 2375"/>
                <a:gd name="T103" fmla="*/ 1361 h 1664"/>
                <a:gd name="T104" fmla="*/ 1692 w 2375"/>
                <a:gd name="T105" fmla="*/ 1499 h 1664"/>
                <a:gd name="T106" fmla="*/ 1534 w 2375"/>
                <a:gd name="T107" fmla="*/ 1597 h 1664"/>
                <a:gd name="T108" fmla="*/ 1365 w 2375"/>
                <a:gd name="T109" fmla="*/ 1650 h 1664"/>
                <a:gd name="T110" fmla="*/ 1190 w 2375"/>
                <a:gd name="T111" fmla="*/ 1660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5" h="1664">
                  <a:moveTo>
                    <a:pt x="1869" y="1302"/>
                  </a:moveTo>
                  <a:lnTo>
                    <a:pt x="1868" y="1305"/>
                  </a:lnTo>
                  <a:lnTo>
                    <a:pt x="1866" y="1308"/>
                  </a:lnTo>
                  <a:lnTo>
                    <a:pt x="1868" y="1305"/>
                  </a:lnTo>
                  <a:lnTo>
                    <a:pt x="1869" y="1302"/>
                  </a:lnTo>
                  <a:close/>
                  <a:moveTo>
                    <a:pt x="511" y="1036"/>
                  </a:moveTo>
                  <a:lnTo>
                    <a:pt x="545" y="1036"/>
                  </a:lnTo>
                  <a:lnTo>
                    <a:pt x="580" y="1039"/>
                  </a:lnTo>
                  <a:lnTo>
                    <a:pt x="598" y="1041"/>
                  </a:lnTo>
                  <a:lnTo>
                    <a:pt x="617" y="1043"/>
                  </a:lnTo>
                  <a:lnTo>
                    <a:pt x="636" y="1047"/>
                  </a:lnTo>
                  <a:lnTo>
                    <a:pt x="655" y="1051"/>
                  </a:lnTo>
                  <a:lnTo>
                    <a:pt x="713" y="1065"/>
                  </a:lnTo>
                  <a:lnTo>
                    <a:pt x="746" y="1116"/>
                  </a:lnTo>
                  <a:lnTo>
                    <a:pt x="763" y="1142"/>
                  </a:lnTo>
                  <a:lnTo>
                    <a:pt x="781" y="1166"/>
                  </a:lnTo>
                  <a:lnTo>
                    <a:pt x="801" y="1190"/>
                  </a:lnTo>
                  <a:lnTo>
                    <a:pt x="822" y="1213"/>
                  </a:lnTo>
                  <a:lnTo>
                    <a:pt x="847" y="1237"/>
                  </a:lnTo>
                  <a:lnTo>
                    <a:pt x="871" y="1259"/>
                  </a:lnTo>
                  <a:lnTo>
                    <a:pt x="884" y="1269"/>
                  </a:lnTo>
                  <a:lnTo>
                    <a:pt x="897" y="1279"/>
                  </a:lnTo>
                  <a:lnTo>
                    <a:pt x="910" y="1288"/>
                  </a:lnTo>
                  <a:lnTo>
                    <a:pt x="924" y="1297"/>
                  </a:lnTo>
                  <a:lnTo>
                    <a:pt x="938" y="1306"/>
                  </a:lnTo>
                  <a:lnTo>
                    <a:pt x="954" y="1313"/>
                  </a:lnTo>
                  <a:lnTo>
                    <a:pt x="968" y="1322"/>
                  </a:lnTo>
                  <a:lnTo>
                    <a:pt x="983" y="1329"/>
                  </a:lnTo>
                  <a:lnTo>
                    <a:pt x="998" y="1335"/>
                  </a:lnTo>
                  <a:lnTo>
                    <a:pt x="1013" y="1341"/>
                  </a:lnTo>
                  <a:lnTo>
                    <a:pt x="1029" y="1345"/>
                  </a:lnTo>
                  <a:lnTo>
                    <a:pt x="1045" y="1350"/>
                  </a:lnTo>
                  <a:lnTo>
                    <a:pt x="1061" y="1353"/>
                  </a:lnTo>
                  <a:lnTo>
                    <a:pt x="1078" y="1356"/>
                  </a:lnTo>
                  <a:lnTo>
                    <a:pt x="1094" y="1358"/>
                  </a:lnTo>
                  <a:lnTo>
                    <a:pt x="1111" y="1359"/>
                  </a:lnTo>
                  <a:lnTo>
                    <a:pt x="1127" y="1359"/>
                  </a:lnTo>
                  <a:lnTo>
                    <a:pt x="1144" y="1358"/>
                  </a:lnTo>
                  <a:lnTo>
                    <a:pt x="1161" y="1357"/>
                  </a:lnTo>
                  <a:lnTo>
                    <a:pt x="1178" y="1354"/>
                  </a:lnTo>
                  <a:lnTo>
                    <a:pt x="1202" y="1349"/>
                  </a:lnTo>
                  <a:lnTo>
                    <a:pt x="1225" y="1352"/>
                  </a:lnTo>
                  <a:lnTo>
                    <a:pt x="1240" y="1353"/>
                  </a:lnTo>
                  <a:lnTo>
                    <a:pt x="1256" y="1354"/>
                  </a:lnTo>
                  <a:lnTo>
                    <a:pt x="1271" y="1354"/>
                  </a:lnTo>
                  <a:lnTo>
                    <a:pt x="1287" y="1353"/>
                  </a:lnTo>
                  <a:lnTo>
                    <a:pt x="1302" y="1351"/>
                  </a:lnTo>
                  <a:lnTo>
                    <a:pt x="1318" y="1349"/>
                  </a:lnTo>
                  <a:lnTo>
                    <a:pt x="1332" y="1346"/>
                  </a:lnTo>
                  <a:lnTo>
                    <a:pt x="1347" y="1343"/>
                  </a:lnTo>
                  <a:lnTo>
                    <a:pt x="1361" y="1338"/>
                  </a:lnTo>
                  <a:lnTo>
                    <a:pt x="1375" y="1334"/>
                  </a:lnTo>
                  <a:lnTo>
                    <a:pt x="1389" y="1329"/>
                  </a:lnTo>
                  <a:lnTo>
                    <a:pt x="1402" y="1323"/>
                  </a:lnTo>
                  <a:lnTo>
                    <a:pt x="1416" y="1316"/>
                  </a:lnTo>
                  <a:lnTo>
                    <a:pt x="1430" y="1309"/>
                  </a:lnTo>
                  <a:lnTo>
                    <a:pt x="1442" y="1302"/>
                  </a:lnTo>
                  <a:lnTo>
                    <a:pt x="1455" y="1294"/>
                  </a:lnTo>
                  <a:lnTo>
                    <a:pt x="1479" y="1278"/>
                  </a:lnTo>
                  <a:lnTo>
                    <a:pt x="1502" y="1261"/>
                  </a:lnTo>
                  <a:lnTo>
                    <a:pt x="1524" y="1242"/>
                  </a:lnTo>
                  <a:lnTo>
                    <a:pt x="1545" y="1222"/>
                  </a:lnTo>
                  <a:lnTo>
                    <a:pt x="1564" y="1202"/>
                  </a:lnTo>
                  <a:lnTo>
                    <a:pt x="1582" y="1181"/>
                  </a:lnTo>
                  <a:lnTo>
                    <a:pt x="1598" y="1161"/>
                  </a:lnTo>
                  <a:lnTo>
                    <a:pt x="1612" y="1140"/>
                  </a:lnTo>
                  <a:lnTo>
                    <a:pt x="1619" y="1128"/>
                  </a:lnTo>
                  <a:lnTo>
                    <a:pt x="1626" y="1118"/>
                  </a:lnTo>
                  <a:lnTo>
                    <a:pt x="1634" y="1109"/>
                  </a:lnTo>
                  <a:lnTo>
                    <a:pt x="1641" y="1101"/>
                  </a:lnTo>
                  <a:lnTo>
                    <a:pt x="1650" y="1092"/>
                  </a:lnTo>
                  <a:lnTo>
                    <a:pt x="1658" y="1085"/>
                  </a:lnTo>
                  <a:lnTo>
                    <a:pt x="1667" y="1079"/>
                  </a:lnTo>
                  <a:lnTo>
                    <a:pt x="1676" y="1073"/>
                  </a:lnTo>
                  <a:lnTo>
                    <a:pt x="1693" y="1062"/>
                  </a:lnTo>
                  <a:lnTo>
                    <a:pt x="1712" y="1054"/>
                  </a:lnTo>
                  <a:lnTo>
                    <a:pt x="1730" y="1047"/>
                  </a:lnTo>
                  <a:lnTo>
                    <a:pt x="1748" y="1042"/>
                  </a:lnTo>
                  <a:lnTo>
                    <a:pt x="1766" y="1039"/>
                  </a:lnTo>
                  <a:lnTo>
                    <a:pt x="1785" y="1036"/>
                  </a:lnTo>
                  <a:lnTo>
                    <a:pt x="1802" y="1035"/>
                  </a:lnTo>
                  <a:lnTo>
                    <a:pt x="1818" y="1035"/>
                  </a:lnTo>
                  <a:lnTo>
                    <a:pt x="1847" y="1036"/>
                  </a:lnTo>
                  <a:lnTo>
                    <a:pt x="1872" y="1038"/>
                  </a:lnTo>
                  <a:lnTo>
                    <a:pt x="1897" y="1031"/>
                  </a:lnTo>
                  <a:lnTo>
                    <a:pt x="1947" y="1038"/>
                  </a:lnTo>
                  <a:lnTo>
                    <a:pt x="1959" y="1039"/>
                  </a:lnTo>
                  <a:lnTo>
                    <a:pt x="1971" y="1038"/>
                  </a:lnTo>
                  <a:lnTo>
                    <a:pt x="1983" y="1035"/>
                  </a:lnTo>
                  <a:lnTo>
                    <a:pt x="1995" y="1031"/>
                  </a:lnTo>
                  <a:lnTo>
                    <a:pt x="2007" y="1026"/>
                  </a:lnTo>
                  <a:lnTo>
                    <a:pt x="2020" y="1020"/>
                  </a:lnTo>
                  <a:lnTo>
                    <a:pt x="2031" y="1013"/>
                  </a:lnTo>
                  <a:lnTo>
                    <a:pt x="2041" y="1005"/>
                  </a:lnTo>
                  <a:lnTo>
                    <a:pt x="2046" y="1000"/>
                  </a:lnTo>
                  <a:lnTo>
                    <a:pt x="2051" y="994"/>
                  </a:lnTo>
                  <a:lnTo>
                    <a:pt x="2056" y="988"/>
                  </a:lnTo>
                  <a:lnTo>
                    <a:pt x="2060" y="981"/>
                  </a:lnTo>
                  <a:lnTo>
                    <a:pt x="2063" y="974"/>
                  </a:lnTo>
                  <a:lnTo>
                    <a:pt x="2066" y="966"/>
                  </a:lnTo>
                  <a:lnTo>
                    <a:pt x="2067" y="957"/>
                  </a:lnTo>
                  <a:lnTo>
                    <a:pt x="2067" y="948"/>
                  </a:lnTo>
                  <a:lnTo>
                    <a:pt x="2068" y="877"/>
                  </a:lnTo>
                  <a:lnTo>
                    <a:pt x="2069" y="815"/>
                  </a:lnTo>
                  <a:lnTo>
                    <a:pt x="2069" y="754"/>
                  </a:lnTo>
                  <a:lnTo>
                    <a:pt x="2070" y="693"/>
                  </a:lnTo>
                  <a:lnTo>
                    <a:pt x="2070" y="631"/>
                  </a:lnTo>
                  <a:lnTo>
                    <a:pt x="2070" y="570"/>
                  </a:lnTo>
                  <a:lnTo>
                    <a:pt x="2069" y="508"/>
                  </a:lnTo>
                  <a:lnTo>
                    <a:pt x="2068" y="446"/>
                  </a:lnTo>
                  <a:lnTo>
                    <a:pt x="2066" y="386"/>
                  </a:lnTo>
                  <a:lnTo>
                    <a:pt x="2065" y="378"/>
                  </a:lnTo>
                  <a:lnTo>
                    <a:pt x="2063" y="370"/>
                  </a:lnTo>
                  <a:lnTo>
                    <a:pt x="2060" y="362"/>
                  </a:lnTo>
                  <a:lnTo>
                    <a:pt x="2056" y="356"/>
                  </a:lnTo>
                  <a:lnTo>
                    <a:pt x="2052" y="350"/>
                  </a:lnTo>
                  <a:lnTo>
                    <a:pt x="2048" y="345"/>
                  </a:lnTo>
                  <a:lnTo>
                    <a:pt x="2043" y="340"/>
                  </a:lnTo>
                  <a:lnTo>
                    <a:pt x="2039" y="336"/>
                  </a:lnTo>
                  <a:lnTo>
                    <a:pt x="2029" y="329"/>
                  </a:lnTo>
                  <a:lnTo>
                    <a:pt x="2018" y="322"/>
                  </a:lnTo>
                  <a:lnTo>
                    <a:pt x="2006" y="316"/>
                  </a:lnTo>
                  <a:lnTo>
                    <a:pt x="1994" y="311"/>
                  </a:lnTo>
                  <a:lnTo>
                    <a:pt x="1982" y="308"/>
                  </a:lnTo>
                  <a:lnTo>
                    <a:pt x="1970" y="306"/>
                  </a:lnTo>
                  <a:lnTo>
                    <a:pt x="1959" y="306"/>
                  </a:lnTo>
                  <a:lnTo>
                    <a:pt x="1948" y="307"/>
                  </a:lnTo>
                  <a:lnTo>
                    <a:pt x="1867" y="307"/>
                  </a:lnTo>
                  <a:lnTo>
                    <a:pt x="1789" y="308"/>
                  </a:lnTo>
                  <a:lnTo>
                    <a:pt x="1711" y="308"/>
                  </a:lnTo>
                  <a:lnTo>
                    <a:pt x="1633" y="308"/>
                  </a:lnTo>
                  <a:lnTo>
                    <a:pt x="1558" y="308"/>
                  </a:lnTo>
                  <a:lnTo>
                    <a:pt x="1482" y="308"/>
                  </a:lnTo>
                  <a:lnTo>
                    <a:pt x="1406" y="308"/>
                  </a:lnTo>
                  <a:lnTo>
                    <a:pt x="1331" y="307"/>
                  </a:lnTo>
                  <a:lnTo>
                    <a:pt x="1271" y="307"/>
                  </a:lnTo>
                  <a:lnTo>
                    <a:pt x="1211" y="306"/>
                  </a:lnTo>
                  <a:lnTo>
                    <a:pt x="1151" y="306"/>
                  </a:lnTo>
                  <a:lnTo>
                    <a:pt x="1091" y="306"/>
                  </a:lnTo>
                  <a:lnTo>
                    <a:pt x="1031" y="306"/>
                  </a:lnTo>
                  <a:lnTo>
                    <a:pt x="971" y="306"/>
                  </a:lnTo>
                  <a:lnTo>
                    <a:pt x="911" y="306"/>
                  </a:lnTo>
                  <a:lnTo>
                    <a:pt x="851" y="306"/>
                  </a:lnTo>
                  <a:lnTo>
                    <a:pt x="791" y="306"/>
                  </a:lnTo>
                  <a:lnTo>
                    <a:pt x="731" y="307"/>
                  </a:lnTo>
                  <a:lnTo>
                    <a:pt x="671" y="307"/>
                  </a:lnTo>
                  <a:lnTo>
                    <a:pt x="611" y="308"/>
                  </a:lnTo>
                  <a:lnTo>
                    <a:pt x="551" y="309"/>
                  </a:lnTo>
                  <a:lnTo>
                    <a:pt x="492" y="311"/>
                  </a:lnTo>
                  <a:lnTo>
                    <a:pt x="431" y="312"/>
                  </a:lnTo>
                  <a:lnTo>
                    <a:pt x="372" y="314"/>
                  </a:lnTo>
                  <a:lnTo>
                    <a:pt x="359" y="320"/>
                  </a:lnTo>
                  <a:lnTo>
                    <a:pt x="348" y="327"/>
                  </a:lnTo>
                  <a:lnTo>
                    <a:pt x="338" y="335"/>
                  </a:lnTo>
                  <a:lnTo>
                    <a:pt x="329" y="344"/>
                  </a:lnTo>
                  <a:lnTo>
                    <a:pt x="321" y="353"/>
                  </a:lnTo>
                  <a:lnTo>
                    <a:pt x="315" y="363"/>
                  </a:lnTo>
                  <a:lnTo>
                    <a:pt x="313" y="369"/>
                  </a:lnTo>
                  <a:lnTo>
                    <a:pt x="311" y="374"/>
                  </a:lnTo>
                  <a:lnTo>
                    <a:pt x="310" y="379"/>
                  </a:lnTo>
                  <a:lnTo>
                    <a:pt x="310" y="383"/>
                  </a:lnTo>
                  <a:lnTo>
                    <a:pt x="308" y="445"/>
                  </a:lnTo>
                  <a:lnTo>
                    <a:pt x="306" y="507"/>
                  </a:lnTo>
                  <a:lnTo>
                    <a:pt x="306" y="570"/>
                  </a:lnTo>
                  <a:lnTo>
                    <a:pt x="305" y="631"/>
                  </a:lnTo>
                  <a:lnTo>
                    <a:pt x="305" y="693"/>
                  </a:lnTo>
                  <a:lnTo>
                    <a:pt x="306" y="755"/>
                  </a:lnTo>
                  <a:lnTo>
                    <a:pt x="306" y="816"/>
                  </a:lnTo>
                  <a:lnTo>
                    <a:pt x="307" y="878"/>
                  </a:lnTo>
                  <a:lnTo>
                    <a:pt x="308" y="936"/>
                  </a:lnTo>
                  <a:lnTo>
                    <a:pt x="308" y="946"/>
                  </a:lnTo>
                  <a:lnTo>
                    <a:pt x="308" y="953"/>
                  </a:lnTo>
                  <a:lnTo>
                    <a:pt x="310" y="961"/>
                  </a:lnTo>
                  <a:lnTo>
                    <a:pt x="312" y="969"/>
                  </a:lnTo>
                  <a:lnTo>
                    <a:pt x="315" y="976"/>
                  </a:lnTo>
                  <a:lnTo>
                    <a:pt x="319" y="983"/>
                  </a:lnTo>
                  <a:lnTo>
                    <a:pt x="323" y="989"/>
                  </a:lnTo>
                  <a:lnTo>
                    <a:pt x="327" y="996"/>
                  </a:lnTo>
                  <a:lnTo>
                    <a:pt x="332" y="1002"/>
                  </a:lnTo>
                  <a:lnTo>
                    <a:pt x="338" y="1008"/>
                  </a:lnTo>
                  <a:lnTo>
                    <a:pt x="344" y="1013"/>
                  </a:lnTo>
                  <a:lnTo>
                    <a:pt x="350" y="1018"/>
                  </a:lnTo>
                  <a:lnTo>
                    <a:pt x="356" y="1022"/>
                  </a:lnTo>
                  <a:lnTo>
                    <a:pt x="364" y="1026"/>
                  </a:lnTo>
                  <a:lnTo>
                    <a:pt x="372" y="1030"/>
                  </a:lnTo>
                  <a:lnTo>
                    <a:pt x="379" y="1032"/>
                  </a:lnTo>
                  <a:lnTo>
                    <a:pt x="395" y="1035"/>
                  </a:lnTo>
                  <a:lnTo>
                    <a:pt x="417" y="1036"/>
                  </a:lnTo>
                  <a:lnTo>
                    <a:pt x="444" y="1037"/>
                  </a:lnTo>
                  <a:lnTo>
                    <a:pt x="473" y="1036"/>
                  </a:lnTo>
                  <a:lnTo>
                    <a:pt x="483" y="1036"/>
                  </a:lnTo>
                  <a:lnTo>
                    <a:pt x="492" y="1036"/>
                  </a:lnTo>
                  <a:lnTo>
                    <a:pt x="501" y="1036"/>
                  </a:lnTo>
                  <a:lnTo>
                    <a:pt x="511" y="1036"/>
                  </a:lnTo>
                  <a:close/>
                  <a:moveTo>
                    <a:pt x="1124" y="1664"/>
                  </a:moveTo>
                  <a:lnTo>
                    <a:pt x="1103" y="1663"/>
                  </a:lnTo>
                  <a:lnTo>
                    <a:pt x="1082" y="1662"/>
                  </a:lnTo>
                  <a:lnTo>
                    <a:pt x="1061" y="1661"/>
                  </a:lnTo>
                  <a:lnTo>
                    <a:pt x="1041" y="1658"/>
                  </a:lnTo>
                  <a:lnTo>
                    <a:pt x="1020" y="1655"/>
                  </a:lnTo>
                  <a:lnTo>
                    <a:pt x="1000" y="1651"/>
                  </a:lnTo>
                  <a:lnTo>
                    <a:pt x="980" y="1647"/>
                  </a:lnTo>
                  <a:lnTo>
                    <a:pt x="960" y="1642"/>
                  </a:lnTo>
                  <a:lnTo>
                    <a:pt x="939" y="1636"/>
                  </a:lnTo>
                  <a:lnTo>
                    <a:pt x="919" y="1630"/>
                  </a:lnTo>
                  <a:lnTo>
                    <a:pt x="899" y="1623"/>
                  </a:lnTo>
                  <a:lnTo>
                    <a:pt x="879" y="1616"/>
                  </a:lnTo>
                  <a:lnTo>
                    <a:pt x="860" y="1608"/>
                  </a:lnTo>
                  <a:lnTo>
                    <a:pt x="840" y="1598"/>
                  </a:lnTo>
                  <a:lnTo>
                    <a:pt x="820" y="1589"/>
                  </a:lnTo>
                  <a:lnTo>
                    <a:pt x="801" y="1579"/>
                  </a:lnTo>
                  <a:lnTo>
                    <a:pt x="782" y="1568"/>
                  </a:lnTo>
                  <a:lnTo>
                    <a:pt x="764" y="1557"/>
                  </a:lnTo>
                  <a:lnTo>
                    <a:pt x="745" y="1545"/>
                  </a:lnTo>
                  <a:lnTo>
                    <a:pt x="727" y="1533"/>
                  </a:lnTo>
                  <a:lnTo>
                    <a:pt x="708" y="1520"/>
                  </a:lnTo>
                  <a:lnTo>
                    <a:pt x="691" y="1506"/>
                  </a:lnTo>
                  <a:lnTo>
                    <a:pt x="673" y="1492"/>
                  </a:lnTo>
                  <a:lnTo>
                    <a:pt x="656" y="1477"/>
                  </a:lnTo>
                  <a:lnTo>
                    <a:pt x="640" y="1462"/>
                  </a:lnTo>
                  <a:lnTo>
                    <a:pt x="623" y="1447"/>
                  </a:lnTo>
                  <a:lnTo>
                    <a:pt x="607" y="1431"/>
                  </a:lnTo>
                  <a:lnTo>
                    <a:pt x="590" y="1413"/>
                  </a:lnTo>
                  <a:lnTo>
                    <a:pt x="575" y="1396"/>
                  </a:lnTo>
                  <a:lnTo>
                    <a:pt x="559" y="1378"/>
                  </a:lnTo>
                  <a:lnTo>
                    <a:pt x="545" y="1360"/>
                  </a:lnTo>
                  <a:lnTo>
                    <a:pt x="530" y="1341"/>
                  </a:lnTo>
                  <a:lnTo>
                    <a:pt x="518" y="1341"/>
                  </a:lnTo>
                  <a:lnTo>
                    <a:pt x="505" y="1341"/>
                  </a:lnTo>
                  <a:lnTo>
                    <a:pt x="492" y="1341"/>
                  </a:lnTo>
                  <a:lnTo>
                    <a:pt x="477" y="1342"/>
                  </a:lnTo>
                  <a:lnTo>
                    <a:pt x="456" y="1342"/>
                  </a:lnTo>
                  <a:lnTo>
                    <a:pt x="435" y="1341"/>
                  </a:lnTo>
                  <a:lnTo>
                    <a:pt x="412" y="1341"/>
                  </a:lnTo>
                  <a:lnTo>
                    <a:pt x="389" y="1340"/>
                  </a:lnTo>
                  <a:lnTo>
                    <a:pt x="365" y="1338"/>
                  </a:lnTo>
                  <a:lnTo>
                    <a:pt x="340" y="1335"/>
                  </a:lnTo>
                  <a:lnTo>
                    <a:pt x="316" y="1331"/>
                  </a:lnTo>
                  <a:lnTo>
                    <a:pt x="291" y="1325"/>
                  </a:lnTo>
                  <a:lnTo>
                    <a:pt x="274" y="1318"/>
                  </a:lnTo>
                  <a:lnTo>
                    <a:pt x="258" y="1312"/>
                  </a:lnTo>
                  <a:lnTo>
                    <a:pt x="241" y="1305"/>
                  </a:lnTo>
                  <a:lnTo>
                    <a:pt x="225" y="1297"/>
                  </a:lnTo>
                  <a:lnTo>
                    <a:pt x="210" y="1289"/>
                  </a:lnTo>
                  <a:lnTo>
                    <a:pt x="195" y="1280"/>
                  </a:lnTo>
                  <a:lnTo>
                    <a:pt x="181" y="1271"/>
                  </a:lnTo>
                  <a:lnTo>
                    <a:pt x="168" y="1261"/>
                  </a:lnTo>
                  <a:lnTo>
                    <a:pt x="154" y="1251"/>
                  </a:lnTo>
                  <a:lnTo>
                    <a:pt x="141" y="1240"/>
                  </a:lnTo>
                  <a:lnTo>
                    <a:pt x="129" y="1229"/>
                  </a:lnTo>
                  <a:lnTo>
                    <a:pt x="116" y="1217"/>
                  </a:lnTo>
                  <a:lnTo>
                    <a:pt x="105" y="1205"/>
                  </a:lnTo>
                  <a:lnTo>
                    <a:pt x="94" y="1193"/>
                  </a:lnTo>
                  <a:lnTo>
                    <a:pt x="84" y="1180"/>
                  </a:lnTo>
                  <a:lnTo>
                    <a:pt x="75" y="1167"/>
                  </a:lnTo>
                  <a:lnTo>
                    <a:pt x="66" y="1154"/>
                  </a:lnTo>
                  <a:lnTo>
                    <a:pt x="57" y="1141"/>
                  </a:lnTo>
                  <a:lnTo>
                    <a:pt x="49" y="1126"/>
                  </a:lnTo>
                  <a:lnTo>
                    <a:pt x="42" y="1112"/>
                  </a:lnTo>
                  <a:lnTo>
                    <a:pt x="35" y="1098"/>
                  </a:lnTo>
                  <a:lnTo>
                    <a:pt x="29" y="1083"/>
                  </a:lnTo>
                  <a:lnTo>
                    <a:pt x="23" y="1068"/>
                  </a:lnTo>
                  <a:lnTo>
                    <a:pt x="19" y="1054"/>
                  </a:lnTo>
                  <a:lnTo>
                    <a:pt x="14" y="1038"/>
                  </a:lnTo>
                  <a:lnTo>
                    <a:pt x="11" y="1022"/>
                  </a:lnTo>
                  <a:lnTo>
                    <a:pt x="7" y="1007"/>
                  </a:lnTo>
                  <a:lnTo>
                    <a:pt x="5" y="992"/>
                  </a:lnTo>
                  <a:lnTo>
                    <a:pt x="3" y="976"/>
                  </a:lnTo>
                  <a:lnTo>
                    <a:pt x="2" y="960"/>
                  </a:lnTo>
                  <a:lnTo>
                    <a:pt x="2" y="945"/>
                  </a:lnTo>
                  <a:lnTo>
                    <a:pt x="3" y="928"/>
                  </a:lnTo>
                  <a:lnTo>
                    <a:pt x="2" y="882"/>
                  </a:lnTo>
                  <a:lnTo>
                    <a:pt x="1" y="818"/>
                  </a:lnTo>
                  <a:lnTo>
                    <a:pt x="1" y="755"/>
                  </a:lnTo>
                  <a:lnTo>
                    <a:pt x="0" y="691"/>
                  </a:lnTo>
                  <a:lnTo>
                    <a:pt x="0" y="627"/>
                  </a:lnTo>
                  <a:lnTo>
                    <a:pt x="0" y="565"/>
                  </a:lnTo>
                  <a:lnTo>
                    <a:pt x="1" y="501"/>
                  </a:lnTo>
                  <a:lnTo>
                    <a:pt x="3" y="437"/>
                  </a:lnTo>
                  <a:lnTo>
                    <a:pt x="5" y="374"/>
                  </a:lnTo>
                  <a:lnTo>
                    <a:pt x="5" y="358"/>
                  </a:lnTo>
                  <a:lnTo>
                    <a:pt x="7" y="343"/>
                  </a:lnTo>
                  <a:lnTo>
                    <a:pt x="9" y="328"/>
                  </a:lnTo>
                  <a:lnTo>
                    <a:pt x="13" y="313"/>
                  </a:lnTo>
                  <a:lnTo>
                    <a:pt x="17" y="298"/>
                  </a:lnTo>
                  <a:lnTo>
                    <a:pt x="21" y="283"/>
                  </a:lnTo>
                  <a:lnTo>
                    <a:pt x="26" y="267"/>
                  </a:lnTo>
                  <a:lnTo>
                    <a:pt x="31" y="253"/>
                  </a:lnTo>
                  <a:lnTo>
                    <a:pt x="37" y="239"/>
                  </a:lnTo>
                  <a:lnTo>
                    <a:pt x="44" y="225"/>
                  </a:lnTo>
                  <a:lnTo>
                    <a:pt x="51" y="211"/>
                  </a:lnTo>
                  <a:lnTo>
                    <a:pt x="59" y="198"/>
                  </a:lnTo>
                  <a:lnTo>
                    <a:pt x="68" y="185"/>
                  </a:lnTo>
                  <a:lnTo>
                    <a:pt x="77" y="171"/>
                  </a:lnTo>
                  <a:lnTo>
                    <a:pt x="86" y="159"/>
                  </a:lnTo>
                  <a:lnTo>
                    <a:pt x="96" y="147"/>
                  </a:lnTo>
                  <a:lnTo>
                    <a:pt x="107" y="135"/>
                  </a:lnTo>
                  <a:lnTo>
                    <a:pt x="118" y="123"/>
                  </a:lnTo>
                  <a:lnTo>
                    <a:pt x="130" y="112"/>
                  </a:lnTo>
                  <a:lnTo>
                    <a:pt x="142" y="102"/>
                  </a:lnTo>
                  <a:lnTo>
                    <a:pt x="154" y="92"/>
                  </a:lnTo>
                  <a:lnTo>
                    <a:pt x="167" y="81"/>
                  </a:lnTo>
                  <a:lnTo>
                    <a:pt x="180" y="72"/>
                  </a:lnTo>
                  <a:lnTo>
                    <a:pt x="193" y="63"/>
                  </a:lnTo>
                  <a:lnTo>
                    <a:pt x="207" y="55"/>
                  </a:lnTo>
                  <a:lnTo>
                    <a:pt x="222" y="47"/>
                  </a:lnTo>
                  <a:lnTo>
                    <a:pt x="236" y="40"/>
                  </a:lnTo>
                  <a:lnTo>
                    <a:pt x="252" y="34"/>
                  </a:lnTo>
                  <a:lnTo>
                    <a:pt x="267" y="28"/>
                  </a:lnTo>
                  <a:lnTo>
                    <a:pt x="282" y="23"/>
                  </a:lnTo>
                  <a:lnTo>
                    <a:pt x="298" y="18"/>
                  </a:lnTo>
                  <a:lnTo>
                    <a:pt x="314" y="14"/>
                  </a:lnTo>
                  <a:lnTo>
                    <a:pt x="342" y="10"/>
                  </a:lnTo>
                  <a:lnTo>
                    <a:pt x="405" y="8"/>
                  </a:lnTo>
                  <a:lnTo>
                    <a:pt x="466" y="6"/>
                  </a:lnTo>
                  <a:lnTo>
                    <a:pt x="528" y="5"/>
                  </a:lnTo>
                  <a:lnTo>
                    <a:pt x="590" y="4"/>
                  </a:lnTo>
                  <a:lnTo>
                    <a:pt x="652" y="3"/>
                  </a:lnTo>
                  <a:lnTo>
                    <a:pt x="714" y="2"/>
                  </a:lnTo>
                  <a:lnTo>
                    <a:pt x="776" y="1"/>
                  </a:lnTo>
                  <a:lnTo>
                    <a:pt x="838" y="1"/>
                  </a:lnTo>
                  <a:lnTo>
                    <a:pt x="900" y="1"/>
                  </a:lnTo>
                  <a:lnTo>
                    <a:pt x="962" y="1"/>
                  </a:lnTo>
                  <a:lnTo>
                    <a:pt x="1024" y="1"/>
                  </a:lnTo>
                  <a:lnTo>
                    <a:pt x="1086" y="1"/>
                  </a:lnTo>
                  <a:lnTo>
                    <a:pt x="1147" y="1"/>
                  </a:lnTo>
                  <a:lnTo>
                    <a:pt x="1210" y="1"/>
                  </a:lnTo>
                  <a:lnTo>
                    <a:pt x="1271" y="2"/>
                  </a:lnTo>
                  <a:lnTo>
                    <a:pt x="1333" y="2"/>
                  </a:lnTo>
                  <a:lnTo>
                    <a:pt x="1407" y="2"/>
                  </a:lnTo>
                  <a:lnTo>
                    <a:pt x="1482" y="2"/>
                  </a:lnTo>
                  <a:lnTo>
                    <a:pt x="1557" y="3"/>
                  </a:lnTo>
                  <a:lnTo>
                    <a:pt x="1631" y="3"/>
                  </a:lnTo>
                  <a:lnTo>
                    <a:pt x="1706" y="3"/>
                  </a:lnTo>
                  <a:lnTo>
                    <a:pt x="1781" y="3"/>
                  </a:lnTo>
                  <a:lnTo>
                    <a:pt x="1854" y="2"/>
                  </a:lnTo>
                  <a:lnTo>
                    <a:pt x="1929" y="2"/>
                  </a:lnTo>
                  <a:lnTo>
                    <a:pt x="1948" y="0"/>
                  </a:lnTo>
                  <a:lnTo>
                    <a:pt x="1967" y="0"/>
                  </a:lnTo>
                  <a:lnTo>
                    <a:pt x="1986" y="1"/>
                  </a:lnTo>
                  <a:lnTo>
                    <a:pt x="2006" y="2"/>
                  </a:lnTo>
                  <a:lnTo>
                    <a:pt x="2027" y="5"/>
                  </a:lnTo>
                  <a:lnTo>
                    <a:pt x="2047" y="9"/>
                  </a:lnTo>
                  <a:lnTo>
                    <a:pt x="2067" y="14"/>
                  </a:lnTo>
                  <a:lnTo>
                    <a:pt x="2087" y="20"/>
                  </a:lnTo>
                  <a:lnTo>
                    <a:pt x="2107" y="27"/>
                  </a:lnTo>
                  <a:lnTo>
                    <a:pt x="2126" y="35"/>
                  </a:lnTo>
                  <a:lnTo>
                    <a:pt x="2147" y="44"/>
                  </a:lnTo>
                  <a:lnTo>
                    <a:pt x="2166" y="54"/>
                  </a:lnTo>
                  <a:lnTo>
                    <a:pt x="2184" y="65"/>
                  </a:lnTo>
                  <a:lnTo>
                    <a:pt x="2202" y="77"/>
                  </a:lnTo>
                  <a:lnTo>
                    <a:pt x="2220" y="91"/>
                  </a:lnTo>
                  <a:lnTo>
                    <a:pt x="2237" y="105"/>
                  </a:lnTo>
                  <a:lnTo>
                    <a:pt x="2253" y="118"/>
                  </a:lnTo>
                  <a:lnTo>
                    <a:pt x="2267" y="132"/>
                  </a:lnTo>
                  <a:lnTo>
                    <a:pt x="2280" y="147"/>
                  </a:lnTo>
                  <a:lnTo>
                    <a:pt x="2293" y="162"/>
                  </a:lnTo>
                  <a:lnTo>
                    <a:pt x="2304" y="177"/>
                  </a:lnTo>
                  <a:lnTo>
                    <a:pt x="2315" y="194"/>
                  </a:lnTo>
                  <a:lnTo>
                    <a:pt x="2324" y="211"/>
                  </a:lnTo>
                  <a:lnTo>
                    <a:pt x="2333" y="227"/>
                  </a:lnTo>
                  <a:lnTo>
                    <a:pt x="2341" y="245"/>
                  </a:lnTo>
                  <a:lnTo>
                    <a:pt x="2348" y="262"/>
                  </a:lnTo>
                  <a:lnTo>
                    <a:pt x="2354" y="281"/>
                  </a:lnTo>
                  <a:lnTo>
                    <a:pt x="2359" y="299"/>
                  </a:lnTo>
                  <a:lnTo>
                    <a:pt x="2363" y="317"/>
                  </a:lnTo>
                  <a:lnTo>
                    <a:pt x="2368" y="336"/>
                  </a:lnTo>
                  <a:lnTo>
                    <a:pt x="2370" y="355"/>
                  </a:lnTo>
                  <a:lnTo>
                    <a:pt x="2371" y="375"/>
                  </a:lnTo>
                  <a:lnTo>
                    <a:pt x="2373" y="438"/>
                  </a:lnTo>
                  <a:lnTo>
                    <a:pt x="2374" y="501"/>
                  </a:lnTo>
                  <a:lnTo>
                    <a:pt x="2375" y="565"/>
                  </a:lnTo>
                  <a:lnTo>
                    <a:pt x="2375" y="627"/>
                  </a:lnTo>
                  <a:lnTo>
                    <a:pt x="2375" y="691"/>
                  </a:lnTo>
                  <a:lnTo>
                    <a:pt x="2375" y="754"/>
                  </a:lnTo>
                  <a:lnTo>
                    <a:pt x="2374" y="817"/>
                  </a:lnTo>
                  <a:lnTo>
                    <a:pt x="2373" y="881"/>
                  </a:lnTo>
                  <a:lnTo>
                    <a:pt x="2373" y="940"/>
                  </a:lnTo>
                  <a:lnTo>
                    <a:pt x="2373" y="959"/>
                  </a:lnTo>
                  <a:lnTo>
                    <a:pt x="2373" y="978"/>
                  </a:lnTo>
                  <a:lnTo>
                    <a:pt x="2371" y="997"/>
                  </a:lnTo>
                  <a:lnTo>
                    <a:pt x="2368" y="1016"/>
                  </a:lnTo>
                  <a:lnTo>
                    <a:pt x="2363" y="1036"/>
                  </a:lnTo>
                  <a:lnTo>
                    <a:pt x="2358" y="1055"/>
                  </a:lnTo>
                  <a:lnTo>
                    <a:pt x="2351" y="1074"/>
                  </a:lnTo>
                  <a:lnTo>
                    <a:pt x="2344" y="1092"/>
                  </a:lnTo>
                  <a:lnTo>
                    <a:pt x="2336" y="1111"/>
                  </a:lnTo>
                  <a:lnTo>
                    <a:pt x="2327" y="1130"/>
                  </a:lnTo>
                  <a:lnTo>
                    <a:pt x="2316" y="1147"/>
                  </a:lnTo>
                  <a:lnTo>
                    <a:pt x="2305" y="1164"/>
                  </a:lnTo>
                  <a:lnTo>
                    <a:pt x="2292" y="1181"/>
                  </a:lnTo>
                  <a:lnTo>
                    <a:pt x="2279" y="1197"/>
                  </a:lnTo>
                  <a:lnTo>
                    <a:pt x="2264" y="1213"/>
                  </a:lnTo>
                  <a:lnTo>
                    <a:pt x="2249" y="1229"/>
                  </a:lnTo>
                  <a:lnTo>
                    <a:pt x="2232" y="1243"/>
                  </a:lnTo>
                  <a:lnTo>
                    <a:pt x="2215" y="1257"/>
                  </a:lnTo>
                  <a:lnTo>
                    <a:pt x="2197" y="1270"/>
                  </a:lnTo>
                  <a:lnTo>
                    <a:pt x="2178" y="1282"/>
                  </a:lnTo>
                  <a:lnTo>
                    <a:pt x="2160" y="1293"/>
                  </a:lnTo>
                  <a:lnTo>
                    <a:pt x="2140" y="1303"/>
                  </a:lnTo>
                  <a:lnTo>
                    <a:pt x="2120" y="1312"/>
                  </a:lnTo>
                  <a:lnTo>
                    <a:pt x="2099" y="1321"/>
                  </a:lnTo>
                  <a:lnTo>
                    <a:pt x="2079" y="1327"/>
                  </a:lnTo>
                  <a:lnTo>
                    <a:pt x="2058" y="1333"/>
                  </a:lnTo>
                  <a:lnTo>
                    <a:pt x="2037" y="1338"/>
                  </a:lnTo>
                  <a:lnTo>
                    <a:pt x="2016" y="1341"/>
                  </a:lnTo>
                  <a:lnTo>
                    <a:pt x="1994" y="1344"/>
                  </a:lnTo>
                  <a:lnTo>
                    <a:pt x="1973" y="1345"/>
                  </a:lnTo>
                  <a:lnTo>
                    <a:pt x="1951" y="1345"/>
                  </a:lnTo>
                  <a:lnTo>
                    <a:pt x="1930" y="1343"/>
                  </a:lnTo>
                  <a:lnTo>
                    <a:pt x="1906" y="1345"/>
                  </a:lnTo>
                  <a:lnTo>
                    <a:pt x="1883" y="1344"/>
                  </a:lnTo>
                  <a:lnTo>
                    <a:pt x="1863" y="1343"/>
                  </a:lnTo>
                  <a:lnTo>
                    <a:pt x="1845" y="1342"/>
                  </a:lnTo>
                  <a:lnTo>
                    <a:pt x="1843" y="1341"/>
                  </a:lnTo>
                  <a:lnTo>
                    <a:pt x="1828" y="1361"/>
                  </a:lnTo>
                  <a:lnTo>
                    <a:pt x="1813" y="1380"/>
                  </a:lnTo>
                  <a:lnTo>
                    <a:pt x="1796" y="1399"/>
                  </a:lnTo>
                  <a:lnTo>
                    <a:pt x="1780" y="1418"/>
                  </a:lnTo>
                  <a:lnTo>
                    <a:pt x="1762" y="1436"/>
                  </a:lnTo>
                  <a:lnTo>
                    <a:pt x="1745" y="1453"/>
                  </a:lnTo>
                  <a:lnTo>
                    <a:pt x="1728" y="1469"/>
                  </a:lnTo>
                  <a:lnTo>
                    <a:pt x="1710" y="1485"/>
                  </a:lnTo>
                  <a:lnTo>
                    <a:pt x="1692" y="1499"/>
                  </a:lnTo>
                  <a:lnTo>
                    <a:pt x="1673" y="1515"/>
                  </a:lnTo>
                  <a:lnTo>
                    <a:pt x="1654" y="1529"/>
                  </a:lnTo>
                  <a:lnTo>
                    <a:pt x="1634" y="1542"/>
                  </a:lnTo>
                  <a:lnTo>
                    <a:pt x="1615" y="1554"/>
                  </a:lnTo>
                  <a:lnTo>
                    <a:pt x="1595" y="1566"/>
                  </a:lnTo>
                  <a:lnTo>
                    <a:pt x="1576" y="1577"/>
                  </a:lnTo>
                  <a:lnTo>
                    <a:pt x="1556" y="1587"/>
                  </a:lnTo>
                  <a:lnTo>
                    <a:pt x="1534" y="1597"/>
                  </a:lnTo>
                  <a:lnTo>
                    <a:pt x="1514" y="1607"/>
                  </a:lnTo>
                  <a:lnTo>
                    <a:pt x="1493" y="1615"/>
                  </a:lnTo>
                  <a:lnTo>
                    <a:pt x="1472" y="1623"/>
                  </a:lnTo>
                  <a:lnTo>
                    <a:pt x="1451" y="1630"/>
                  </a:lnTo>
                  <a:lnTo>
                    <a:pt x="1430" y="1636"/>
                  </a:lnTo>
                  <a:lnTo>
                    <a:pt x="1408" y="1641"/>
                  </a:lnTo>
                  <a:lnTo>
                    <a:pt x="1386" y="1646"/>
                  </a:lnTo>
                  <a:lnTo>
                    <a:pt x="1365" y="1650"/>
                  </a:lnTo>
                  <a:lnTo>
                    <a:pt x="1343" y="1653"/>
                  </a:lnTo>
                  <a:lnTo>
                    <a:pt x="1322" y="1656"/>
                  </a:lnTo>
                  <a:lnTo>
                    <a:pt x="1299" y="1658"/>
                  </a:lnTo>
                  <a:lnTo>
                    <a:pt x="1277" y="1659"/>
                  </a:lnTo>
                  <a:lnTo>
                    <a:pt x="1255" y="1659"/>
                  </a:lnTo>
                  <a:lnTo>
                    <a:pt x="1233" y="1658"/>
                  </a:lnTo>
                  <a:lnTo>
                    <a:pt x="1212" y="1657"/>
                  </a:lnTo>
                  <a:lnTo>
                    <a:pt x="1190" y="1660"/>
                  </a:lnTo>
                  <a:lnTo>
                    <a:pt x="1167" y="1662"/>
                  </a:lnTo>
                  <a:lnTo>
                    <a:pt x="1145" y="1663"/>
                  </a:lnTo>
                  <a:lnTo>
                    <a:pt x="1124" y="166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60" name="Freeform 158">
              <a:extLst>
                <a:ext uri="{FF2B5EF4-FFF2-40B4-BE49-F238E27FC236}">
                  <a16:creationId xmlns:a16="http://schemas.microsoft.com/office/drawing/2014/main" id="{94BBA2EF-4019-41B1-9A73-9452F88A2D6C}"/>
                </a:ext>
              </a:extLst>
            </p:cNvPr>
            <p:cNvSpPr>
              <a:spLocks/>
            </p:cNvSpPr>
            <p:nvPr/>
          </p:nvSpPr>
          <p:spPr bwMode="auto">
            <a:xfrm>
              <a:off x="675202" y="2235366"/>
              <a:ext cx="71438" cy="73025"/>
            </a:xfrm>
            <a:custGeom>
              <a:avLst/>
              <a:gdLst>
                <a:gd name="T0" fmla="*/ 137 w 1505"/>
                <a:gd name="T1" fmla="*/ 1507 h 1508"/>
                <a:gd name="T2" fmla="*/ 109 w 1505"/>
                <a:gd name="T3" fmla="*/ 1502 h 1508"/>
                <a:gd name="T4" fmla="*/ 81 w 1505"/>
                <a:gd name="T5" fmla="*/ 1491 h 1508"/>
                <a:gd name="T6" fmla="*/ 56 w 1505"/>
                <a:gd name="T7" fmla="*/ 1474 h 1508"/>
                <a:gd name="T8" fmla="*/ 34 w 1505"/>
                <a:gd name="T9" fmla="*/ 1452 h 1508"/>
                <a:gd name="T10" fmla="*/ 17 w 1505"/>
                <a:gd name="T11" fmla="*/ 1426 h 1508"/>
                <a:gd name="T12" fmla="*/ 6 w 1505"/>
                <a:gd name="T13" fmla="*/ 1399 h 1508"/>
                <a:gd name="T14" fmla="*/ 0 w 1505"/>
                <a:gd name="T15" fmla="*/ 1370 h 1508"/>
                <a:gd name="T16" fmla="*/ 0 w 1505"/>
                <a:gd name="T17" fmla="*/ 1341 h 1508"/>
                <a:gd name="T18" fmla="*/ 6 w 1505"/>
                <a:gd name="T19" fmla="*/ 1312 h 1508"/>
                <a:gd name="T20" fmla="*/ 17 w 1505"/>
                <a:gd name="T21" fmla="*/ 1284 h 1508"/>
                <a:gd name="T22" fmla="*/ 34 w 1505"/>
                <a:gd name="T23" fmla="*/ 1259 h 1508"/>
                <a:gd name="T24" fmla="*/ 1244 w 1505"/>
                <a:gd name="T25" fmla="*/ 45 h 1508"/>
                <a:gd name="T26" fmla="*/ 1268 w 1505"/>
                <a:gd name="T27" fmla="*/ 26 h 1508"/>
                <a:gd name="T28" fmla="*/ 1294 w 1505"/>
                <a:gd name="T29" fmla="*/ 12 h 1508"/>
                <a:gd name="T30" fmla="*/ 1322 w 1505"/>
                <a:gd name="T31" fmla="*/ 2 h 1508"/>
                <a:gd name="T32" fmla="*/ 1352 w 1505"/>
                <a:gd name="T33" fmla="*/ 0 h 1508"/>
                <a:gd name="T34" fmla="*/ 1381 w 1505"/>
                <a:gd name="T35" fmla="*/ 2 h 1508"/>
                <a:gd name="T36" fmla="*/ 1409 w 1505"/>
                <a:gd name="T37" fmla="*/ 12 h 1508"/>
                <a:gd name="T38" fmla="*/ 1436 w 1505"/>
                <a:gd name="T39" fmla="*/ 26 h 1508"/>
                <a:gd name="T40" fmla="*/ 1461 w 1505"/>
                <a:gd name="T41" fmla="*/ 45 h 1508"/>
                <a:gd name="T42" fmla="*/ 1480 w 1505"/>
                <a:gd name="T43" fmla="*/ 69 h 1508"/>
                <a:gd name="T44" fmla="*/ 1494 w 1505"/>
                <a:gd name="T45" fmla="*/ 95 h 1508"/>
                <a:gd name="T46" fmla="*/ 1502 w 1505"/>
                <a:gd name="T47" fmla="*/ 124 h 1508"/>
                <a:gd name="T48" fmla="*/ 1505 w 1505"/>
                <a:gd name="T49" fmla="*/ 153 h 1508"/>
                <a:gd name="T50" fmla="*/ 1502 w 1505"/>
                <a:gd name="T51" fmla="*/ 182 h 1508"/>
                <a:gd name="T52" fmla="*/ 1494 w 1505"/>
                <a:gd name="T53" fmla="*/ 211 h 1508"/>
                <a:gd name="T54" fmla="*/ 1480 w 1505"/>
                <a:gd name="T55" fmla="*/ 237 h 1508"/>
                <a:gd name="T56" fmla="*/ 1461 w 1505"/>
                <a:gd name="T57" fmla="*/ 261 h 1508"/>
                <a:gd name="T58" fmla="*/ 248 w 1505"/>
                <a:gd name="T59" fmla="*/ 1474 h 1508"/>
                <a:gd name="T60" fmla="*/ 223 w 1505"/>
                <a:gd name="T61" fmla="*/ 1491 h 1508"/>
                <a:gd name="T62" fmla="*/ 196 w 1505"/>
                <a:gd name="T63" fmla="*/ 1502 h 1508"/>
                <a:gd name="T64" fmla="*/ 167 w 1505"/>
                <a:gd name="T65" fmla="*/ 1507 h 1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05" h="1508">
                  <a:moveTo>
                    <a:pt x="153" y="1508"/>
                  </a:moveTo>
                  <a:lnTo>
                    <a:pt x="137" y="1507"/>
                  </a:lnTo>
                  <a:lnTo>
                    <a:pt x="123" y="1505"/>
                  </a:lnTo>
                  <a:lnTo>
                    <a:pt x="109" y="1502"/>
                  </a:lnTo>
                  <a:lnTo>
                    <a:pt x="95" y="1497"/>
                  </a:lnTo>
                  <a:lnTo>
                    <a:pt x="81" y="1491"/>
                  </a:lnTo>
                  <a:lnTo>
                    <a:pt x="68" y="1483"/>
                  </a:lnTo>
                  <a:lnTo>
                    <a:pt x="56" y="1474"/>
                  </a:lnTo>
                  <a:lnTo>
                    <a:pt x="45" y="1463"/>
                  </a:lnTo>
                  <a:lnTo>
                    <a:pt x="34" y="1452"/>
                  </a:lnTo>
                  <a:lnTo>
                    <a:pt x="24" y="1440"/>
                  </a:lnTo>
                  <a:lnTo>
                    <a:pt x="17" y="1426"/>
                  </a:lnTo>
                  <a:lnTo>
                    <a:pt x="11" y="1413"/>
                  </a:lnTo>
                  <a:lnTo>
                    <a:pt x="6" y="1399"/>
                  </a:lnTo>
                  <a:lnTo>
                    <a:pt x="3" y="1384"/>
                  </a:lnTo>
                  <a:lnTo>
                    <a:pt x="0" y="1370"/>
                  </a:lnTo>
                  <a:lnTo>
                    <a:pt x="0" y="1356"/>
                  </a:lnTo>
                  <a:lnTo>
                    <a:pt x="0" y="1341"/>
                  </a:lnTo>
                  <a:lnTo>
                    <a:pt x="2" y="1326"/>
                  </a:lnTo>
                  <a:lnTo>
                    <a:pt x="6" y="1312"/>
                  </a:lnTo>
                  <a:lnTo>
                    <a:pt x="11" y="1298"/>
                  </a:lnTo>
                  <a:lnTo>
                    <a:pt x="17" y="1284"/>
                  </a:lnTo>
                  <a:lnTo>
                    <a:pt x="24" y="1271"/>
                  </a:lnTo>
                  <a:lnTo>
                    <a:pt x="34" y="1259"/>
                  </a:lnTo>
                  <a:lnTo>
                    <a:pt x="45" y="1247"/>
                  </a:lnTo>
                  <a:lnTo>
                    <a:pt x="1244" y="45"/>
                  </a:lnTo>
                  <a:lnTo>
                    <a:pt x="1256" y="35"/>
                  </a:lnTo>
                  <a:lnTo>
                    <a:pt x="1268" y="26"/>
                  </a:lnTo>
                  <a:lnTo>
                    <a:pt x="1281" y="18"/>
                  </a:lnTo>
                  <a:lnTo>
                    <a:pt x="1294" y="12"/>
                  </a:lnTo>
                  <a:lnTo>
                    <a:pt x="1308" y="6"/>
                  </a:lnTo>
                  <a:lnTo>
                    <a:pt x="1322" y="2"/>
                  </a:lnTo>
                  <a:lnTo>
                    <a:pt x="1338" y="0"/>
                  </a:lnTo>
                  <a:lnTo>
                    <a:pt x="1352" y="0"/>
                  </a:lnTo>
                  <a:lnTo>
                    <a:pt x="1367" y="0"/>
                  </a:lnTo>
                  <a:lnTo>
                    <a:pt x="1381" y="2"/>
                  </a:lnTo>
                  <a:lnTo>
                    <a:pt x="1395" y="6"/>
                  </a:lnTo>
                  <a:lnTo>
                    <a:pt x="1409" y="12"/>
                  </a:lnTo>
                  <a:lnTo>
                    <a:pt x="1423" y="18"/>
                  </a:lnTo>
                  <a:lnTo>
                    <a:pt x="1436" y="26"/>
                  </a:lnTo>
                  <a:lnTo>
                    <a:pt x="1449" y="35"/>
                  </a:lnTo>
                  <a:lnTo>
                    <a:pt x="1461" y="45"/>
                  </a:lnTo>
                  <a:lnTo>
                    <a:pt x="1471" y="57"/>
                  </a:lnTo>
                  <a:lnTo>
                    <a:pt x="1480" y="69"/>
                  </a:lnTo>
                  <a:lnTo>
                    <a:pt x="1487" y="82"/>
                  </a:lnTo>
                  <a:lnTo>
                    <a:pt x="1494" y="95"/>
                  </a:lnTo>
                  <a:lnTo>
                    <a:pt x="1498" y="110"/>
                  </a:lnTo>
                  <a:lnTo>
                    <a:pt x="1502" y="124"/>
                  </a:lnTo>
                  <a:lnTo>
                    <a:pt x="1504" y="138"/>
                  </a:lnTo>
                  <a:lnTo>
                    <a:pt x="1505" y="153"/>
                  </a:lnTo>
                  <a:lnTo>
                    <a:pt x="1504" y="167"/>
                  </a:lnTo>
                  <a:lnTo>
                    <a:pt x="1502" y="182"/>
                  </a:lnTo>
                  <a:lnTo>
                    <a:pt x="1498" y="196"/>
                  </a:lnTo>
                  <a:lnTo>
                    <a:pt x="1494" y="211"/>
                  </a:lnTo>
                  <a:lnTo>
                    <a:pt x="1488" y="224"/>
                  </a:lnTo>
                  <a:lnTo>
                    <a:pt x="1480" y="237"/>
                  </a:lnTo>
                  <a:lnTo>
                    <a:pt x="1471" y="249"/>
                  </a:lnTo>
                  <a:lnTo>
                    <a:pt x="1461" y="261"/>
                  </a:lnTo>
                  <a:lnTo>
                    <a:pt x="260" y="1463"/>
                  </a:lnTo>
                  <a:lnTo>
                    <a:pt x="248" y="1474"/>
                  </a:lnTo>
                  <a:lnTo>
                    <a:pt x="236" y="1483"/>
                  </a:lnTo>
                  <a:lnTo>
                    <a:pt x="223" y="1491"/>
                  </a:lnTo>
                  <a:lnTo>
                    <a:pt x="210" y="1497"/>
                  </a:lnTo>
                  <a:lnTo>
                    <a:pt x="196" y="1502"/>
                  </a:lnTo>
                  <a:lnTo>
                    <a:pt x="182" y="1505"/>
                  </a:lnTo>
                  <a:lnTo>
                    <a:pt x="167" y="1507"/>
                  </a:lnTo>
                  <a:lnTo>
                    <a:pt x="153" y="1508"/>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61" name="Freeform 159">
              <a:extLst>
                <a:ext uri="{FF2B5EF4-FFF2-40B4-BE49-F238E27FC236}">
                  <a16:creationId xmlns:a16="http://schemas.microsoft.com/office/drawing/2014/main" id="{611D1CAF-CF18-4C71-BDC1-98FF98180C77}"/>
                </a:ext>
              </a:extLst>
            </p:cNvPr>
            <p:cNvSpPr>
              <a:spLocks/>
            </p:cNvSpPr>
            <p:nvPr/>
          </p:nvSpPr>
          <p:spPr bwMode="auto">
            <a:xfrm>
              <a:off x="708540" y="2386179"/>
              <a:ext cx="100013" cy="15875"/>
            </a:xfrm>
            <a:custGeom>
              <a:avLst/>
              <a:gdLst>
                <a:gd name="T0" fmla="*/ 152 w 2096"/>
                <a:gd name="T1" fmla="*/ 306 h 306"/>
                <a:gd name="T2" fmla="*/ 122 w 2096"/>
                <a:gd name="T3" fmla="*/ 303 h 306"/>
                <a:gd name="T4" fmla="*/ 93 w 2096"/>
                <a:gd name="T5" fmla="*/ 293 h 306"/>
                <a:gd name="T6" fmla="*/ 68 w 2096"/>
                <a:gd name="T7" fmla="*/ 279 h 306"/>
                <a:gd name="T8" fmla="*/ 45 w 2096"/>
                <a:gd name="T9" fmla="*/ 261 h 306"/>
                <a:gd name="T10" fmla="*/ 26 w 2096"/>
                <a:gd name="T11" fmla="*/ 239 h 306"/>
                <a:gd name="T12" fmla="*/ 12 w 2096"/>
                <a:gd name="T13" fmla="*/ 213 h 306"/>
                <a:gd name="T14" fmla="*/ 3 w 2096"/>
                <a:gd name="T15" fmla="*/ 184 h 306"/>
                <a:gd name="T16" fmla="*/ 0 w 2096"/>
                <a:gd name="T17" fmla="*/ 153 h 306"/>
                <a:gd name="T18" fmla="*/ 3 w 2096"/>
                <a:gd name="T19" fmla="*/ 123 h 306"/>
                <a:gd name="T20" fmla="*/ 12 w 2096"/>
                <a:gd name="T21" fmla="*/ 93 h 306"/>
                <a:gd name="T22" fmla="*/ 26 w 2096"/>
                <a:gd name="T23" fmla="*/ 68 h 306"/>
                <a:gd name="T24" fmla="*/ 45 w 2096"/>
                <a:gd name="T25" fmla="*/ 45 h 306"/>
                <a:gd name="T26" fmla="*/ 68 w 2096"/>
                <a:gd name="T27" fmla="*/ 27 h 306"/>
                <a:gd name="T28" fmla="*/ 93 w 2096"/>
                <a:gd name="T29" fmla="*/ 12 h 306"/>
                <a:gd name="T30" fmla="*/ 122 w 2096"/>
                <a:gd name="T31" fmla="*/ 3 h 306"/>
                <a:gd name="T32" fmla="*/ 152 w 2096"/>
                <a:gd name="T33" fmla="*/ 0 h 306"/>
                <a:gd name="T34" fmla="*/ 1959 w 2096"/>
                <a:gd name="T35" fmla="*/ 1 h 306"/>
                <a:gd name="T36" fmla="*/ 1989 w 2096"/>
                <a:gd name="T37" fmla="*/ 7 h 306"/>
                <a:gd name="T38" fmla="*/ 2016 w 2096"/>
                <a:gd name="T39" fmla="*/ 19 h 306"/>
                <a:gd name="T40" fmla="*/ 2040 w 2096"/>
                <a:gd name="T41" fmla="*/ 36 h 306"/>
                <a:gd name="T42" fmla="*/ 2062 w 2096"/>
                <a:gd name="T43" fmla="*/ 56 h 306"/>
                <a:gd name="T44" fmla="*/ 2078 w 2096"/>
                <a:gd name="T45" fmla="*/ 80 h 306"/>
                <a:gd name="T46" fmla="*/ 2089 w 2096"/>
                <a:gd name="T47" fmla="*/ 107 h 306"/>
                <a:gd name="T48" fmla="*/ 2095 w 2096"/>
                <a:gd name="T49" fmla="*/ 138 h 306"/>
                <a:gd name="T50" fmla="*/ 2095 w 2096"/>
                <a:gd name="T51" fmla="*/ 169 h 306"/>
                <a:gd name="T52" fmla="*/ 2089 w 2096"/>
                <a:gd name="T53" fmla="*/ 198 h 306"/>
                <a:gd name="T54" fmla="*/ 2078 w 2096"/>
                <a:gd name="T55" fmla="*/ 226 h 306"/>
                <a:gd name="T56" fmla="*/ 2062 w 2096"/>
                <a:gd name="T57" fmla="*/ 250 h 306"/>
                <a:gd name="T58" fmla="*/ 2040 w 2096"/>
                <a:gd name="T59" fmla="*/ 271 h 306"/>
                <a:gd name="T60" fmla="*/ 2016 w 2096"/>
                <a:gd name="T61" fmla="*/ 287 h 306"/>
                <a:gd name="T62" fmla="*/ 1989 w 2096"/>
                <a:gd name="T63" fmla="*/ 298 h 306"/>
                <a:gd name="T64" fmla="*/ 1959 w 2096"/>
                <a:gd name="T65" fmla="*/ 30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6" h="306">
                  <a:moveTo>
                    <a:pt x="1943" y="306"/>
                  </a:moveTo>
                  <a:lnTo>
                    <a:pt x="152" y="306"/>
                  </a:lnTo>
                  <a:lnTo>
                    <a:pt x="137" y="305"/>
                  </a:lnTo>
                  <a:lnTo>
                    <a:pt x="122" y="303"/>
                  </a:lnTo>
                  <a:lnTo>
                    <a:pt x="107" y="298"/>
                  </a:lnTo>
                  <a:lnTo>
                    <a:pt x="93" y="293"/>
                  </a:lnTo>
                  <a:lnTo>
                    <a:pt x="80" y="287"/>
                  </a:lnTo>
                  <a:lnTo>
                    <a:pt x="68" y="279"/>
                  </a:lnTo>
                  <a:lnTo>
                    <a:pt x="56" y="271"/>
                  </a:lnTo>
                  <a:lnTo>
                    <a:pt x="45" y="261"/>
                  </a:lnTo>
                  <a:lnTo>
                    <a:pt x="35" y="250"/>
                  </a:lnTo>
                  <a:lnTo>
                    <a:pt x="26" y="239"/>
                  </a:lnTo>
                  <a:lnTo>
                    <a:pt x="18" y="226"/>
                  </a:lnTo>
                  <a:lnTo>
                    <a:pt x="12" y="213"/>
                  </a:lnTo>
                  <a:lnTo>
                    <a:pt x="7" y="198"/>
                  </a:lnTo>
                  <a:lnTo>
                    <a:pt x="3" y="184"/>
                  </a:lnTo>
                  <a:lnTo>
                    <a:pt x="1" y="169"/>
                  </a:lnTo>
                  <a:lnTo>
                    <a:pt x="0" y="153"/>
                  </a:lnTo>
                  <a:lnTo>
                    <a:pt x="1" y="138"/>
                  </a:lnTo>
                  <a:lnTo>
                    <a:pt x="3" y="123"/>
                  </a:lnTo>
                  <a:lnTo>
                    <a:pt x="7" y="107"/>
                  </a:lnTo>
                  <a:lnTo>
                    <a:pt x="12" y="93"/>
                  </a:lnTo>
                  <a:lnTo>
                    <a:pt x="18" y="80"/>
                  </a:lnTo>
                  <a:lnTo>
                    <a:pt x="26" y="68"/>
                  </a:lnTo>
                  <a:lnTo>
                    <a:pt x="35" y="56"/>
                  </a:lnTo>
                  <a:lnTo>
                    <a:pt x="45" y="45"/>
                  </a:lnTo>
                  <a:lnTo>
                    <a:pt x="56" y="36"/>
                  </a:lnTo>
                  <a:lnTo>
                    <a:pt x="68" y="27"/>
                  </a:lnTo>
                  <a:lnTo>
                    <a:pt x="80" y="19"/>
                  </a:lnTo>
                  <a:lnTo>
                    <a:pt x="93" y="12"/>
                  </a:lnTo>
                  <a:lnTo>
                    <a:pt x="107" y="7"/>
                  </a:lnTo>
                  <a:lnTo>
                    <a:pt x="122" y="3"/>
                  </a:lnTo>
                  <a:lnTo>
                    <a:pt x="137" y="1"/>
                  </a:lnTo>
                  <a:lnTo>
                    <a:pt x="152" y="0"/>
                  </a:lnTo>
                  <a:lnTo>
                    <a:pt x="1943" y="0"/>
                  </a:lnTo>
                  <a:lnTo>
                    <a:pt x="1959" y="1"/>
                  </a:lnTo>
                  <a:lnTo>
                    <a:pt x="1974" y="3"/>
                  </a:lnTo>
                  <a:lnTo>
                    <a:pt x="1989" y="7"/>
                  </a:lnTo>
                  <a:lnTo>
                    <a:pt x="2002" y="12"/>
                  </a:lnTo>
                  <a:lnTo>
                    <a:pt x="2016" y="19"/>
                  </a:lnTo>
                  <a:lnTo>
                    <a:pt x="2028" y="27"/>
                  </a:lnTo>
                  <a:lnTo>
                    <a:pt x="2040" y="36"/>
                  </a:lnTo>
                  <a:lnTo>
                    <a:pt x="2052" y="45"/>
                  </a:lnTo>
                  <a:lnTo>
                    <a:pt x="2062" y="56"/>
                  </a:lnTo>
                  <a:lnTo>
                    <a:pt x="2070" y="68"/>
                  </a:lnTo>
                  <a:lnTo>
                    <a:pt x="2078" y="80"/>
                  </a:lnTo>
                  <a:lnTo>
                    <a:pt x="2084" y="93"/>
                  </a:lnTo>
                  <a:lnTo>
                    <a:pt x="2089" y="107"/>
                  </a:lnTo>
                  <a:lnTo>
                    <a:pt x="2093" y="123"/>
                  </a:lnTo>
                  <a:lnTo>
                    <a:pt x="2095" y="138"/>
                  </a:lnTo>
                  <a:lnTo>
                    <a:pt x="2096" y="153"/>
                  </a:lnTo>
                  <a:lnTo>
                    <a:pt x="2095" y="169"/>
                  </a:lnTo>
                  <a:lnTo>
                    <a:pt x="2093" y="184"/>
                  </a:lnTo>
                  <a:lnTo>
                    <a:pt x="2089" y="198"/>
                  </a:lnTo>
                  <a:lnTo>
                    <a:pt x="2084" y="213"/>
                  </a:lnTo>
                  <a:lnTo>
                    <a:pt x="2078" y="226"/>
                  </a:lnTo>
                  <a:lnTo>
                    <a:pt x="2070" y="239"/>
                  </a:lnTo>
                  <a:lnTo>
                    <a:pt x="2062" y="250"/>
                  </a:lnTo>
                  <a:lnTo>
                    <a:pt x="2052" y="261"/>
                  </a:lnTo>
                  <a:lnTo>
                    <a:pt x="2040" y="271"/>
                  </a:lnTo>
                  <a:lnTo>
                    <a:pt x="2028" y="279"/>
                  </a:lnTo>
                  <a:lnTo>
                    <a:pt x="2016" y="287"/>
                  </a:lnTo>
                  <a:lnTo>
                    <a:pt x="2002" y="293"/>
                  </a:lnTo>
                  <a:lnTo>
                    <a:pt x="1989" y="298"/>
                  </a:lnTo>
                  <a:lnTo>
                    <a:pt x="1974" y="303"/>
                  </a:lnTo>
                  <a:lnTo>
                    <a:pt x="1959" y="305"/>
                  </a:lnTo>
                  <a:lnTo>
                    <a:pt x="1943" y="30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62" name="Freeform 160">
              <a:extLst>
                <a:ext uri="{FF2B5EF4-FFF2-40B4-BE49-F238E27FC236}">
                  <a16:creationId xmlns:a16="http://schemas.microsoft.com/office/drawing/2014/main" id="{4BC1E475-1589-4CB5-B82C-DB5D37A55A1C}"/>
                </a:ext>
              </a:extLst>
            </p:cNvPr>
            <p:cNvSpPr>
              <a:spLocks/>
            </p:cNvSpPr>
            <p:nvPr/>
          </p:nvSpPr>
          <p:spPr bwMode="auto">
            <a:xfrm>
              <a:off x="672027" y="2481430"/>
              <a:ext cx="73026" cy="73025"/>
            </a:xfrm>
            <a:custGeom>
              <a:avLst/>
              <a:gdLst>
                <a:gd name="T0" fmla="*/ 1352 w 1520"/>
                <a:gd name="T1" fmla="*/ 1523 h 1523"/>
                <a:gd name="T2" fmla="*/ 1324 w 1520"/>
                <a:gd name="T3" fmla="*/ 1517 h 1523"/>
                <a:gd name="T4" fmla="*/ 1297 w 1520"/>
                <a:gd name="T5" fmla="*/ 1506 h 1523"/>
                <a:gd name="T6" fmla="*/ 1272 w 1520"/>
                <a:gd name="T7" fmla="*/ 1490 h 1523"/>
                <a:gd name="T8" fmla="*/ 44 w 1520"/>
                <a:gd name="T9" fmla="*/ 261 h 1523"/>
                <a:gd name="T10" fmla="*/ 24 w 1520"/>
                <a:gd name="T11" fmla="*/ 237 h 1523"/>
                <a:gd name="T12" fmla="*/ 11 w 1520"/>
                <a:gd name="T13" fmla="*/ 210 h 1523"/>
                <a:gd name="T14" fmla="*/ 3 w 1520"/>
                <a:gd name="T15" fmla="*/ 182 h 1523"/>
                <a:gd name="T16" fmla="*/ 0 w 1520"/>
                <a:gd name="T17" fmla="*/ 153 h 1523"/>
                <a:gd name="T18" fmla="*/ 3 w 1520"/>
                <a:gd name="T19" fmla="*/ 124 h 1523"/>
                <a:gd name="T20" fmla="*/ 11 w 1520"/>
                <a:gd name="T21" fmla="*/ 95 h 1523"/>
                <a:gd name="T22" fmla="*/ 24 w 1520"/>
                <a:gd name="T23" fmla="*/ 69 h 1523"/>
                <a:gd name="T24" fmla="*/ 43 w 1520"/>
                <a:gd name="T25" fmla="*/ 45 h 1523"/>
                <a:gd name="T26" fmla="*/ 67 w 1520"/>
                <a:gd name="T27" fmla="*/ 25 h 1523"/>
                <a:gd name="T28" fmla="*/ 95 w 1520"/>
                <a:gd name="T29" fmla="*/ 11 h 1523"/>
                <a:gd name="T30" fmla="*/ 123 w 1520"/>
                <a:gd name="T31" fmla="*/ 3 h 1523"/>
                <a:gd name="T32" fmla="*/ 152 w 1520"/>
                <a:gd name="T33" fmla="*/ 0 h 1523"/>
                <a:gd name="T34" fmla="*/ 180 w 1520"/>
                <a:gd name="T35" fmla="*/ 3 h 1523"/>
                <a:gd name="T36" fmla="*/ 210 w 1520"/>
                <a:gd name="T37" fmla="*/ 11 h 1523"/>
                <a:gd name="T38" fmla="*/ 236 w 1520"/>
                <a:gd name="T39" fmla="*/ 25 h 1523"/>
                <a:gd name="T40" fmla="*/ 260 w 1520"/>
                <a:gd name="T41" fmla="*/ 45 h 1523"/>
                <a:gd name="T42" fmla="*/ 1485 w 1520"/>
                <a:gd name="T43" fmla="*/ 1275 h 1523"/>
                <a:gd name="T44" fmla="*/ 1503 w 1520"/>
                <a:gd name="T45" fmla="*/ 1300 h 1523"/>
                <a:gd name="T46" fmla="*/ 1514 w 1520"/>
                <a:gd name="T47" fmla="*/ 1327 h 1523"/>
                <a:gd name="T48" fmla="*/ 1519 w 1520"/>
                <a:gd name="T49" fmla="*/ 1356 h 1523"/>
                <a:gd name="T50" fmla="*/ 1519 w 1520"/>
                <a:gd name="T51" fmla="*/ 1386 h 1523"/>
                <a:gd name="T52" fmla="*/ 1514 w 1520"/>
                <a:gd name="T53" fmla="*/ 1415 h 1523"/>
                <a:gd name="T54" fmla="*/ 1503 w 1520"/>
                <a:gd name="T55" fmla="*/ 1442 h 1523"/>
                <a:gd name="T56" fmla="*/ 1485 w 1520"/>
                <a:gd name="T57" fmla="*/ 1468 h 1523"/>
                <a:gd name="T58" fmla="*/ 1463 w 1520"/>
                <a:gd name="T59" fmla="*/ 1490 h 1523"/>
                <a:gd name="T60" fmla="*/ 1438 w 1520"/>
                <a:gd name="T61" fmla="*/ 1506 h 1523"/>
                <a:gd name="T62" fmla="*/ 1411 w 1520"/>
                <a:gd name="T63" fmla="*/ 1517 h 1523"/>
                <a:gd name="T64" fmla="*/ 1382 w 1520"/>
                <a:gd name="T65" fmla="*/ 1523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20" h="1523">
                  <a:moveTo>
                    <a:pt x="1367" y="1523"/>
                  </a:moveTo>
                  <a:lnTo>
                    <a:pt x="1352" y="1523"/>
                  </a:lnTo>
                  <a:lnTo>
                    <a:pt x="1338" y="1521"/>
                  </a:lnTo>
                  <a:lnTo>
                    <a:pt x="1324" y="1517"/>
                  </a:lnTo>
                  <a:lnTo>
                    <a:pt x="1310" y="1512"/>
                  </a:lnTo>
                  <a:lnTo>
                    <a:pt x="1297" y="1506"/>
                  </a:lnTo>
                  <a:lnTo>
                    <a:pt x="1284" y="1499"/>
                  </a:lnTo>
                  <a:lnTo>
                    <a:pt x="1272" y="1490"/>
                  </a:lnTo>
                  <a:lnTo>
                    <a:pt x="1260" y="1480"/>
                  </a:lnTo>
                  <a:lnTo>
                    <a:pt x="44" y="261"/>
                  </a:lnTo>
                  <a:lnTo>
                    <a:pt x="33" y="250"/>
                  </a:lnTo>
                  <a:lnTo>
                    <a:pt x="24" y="237"/>
                  </a:lnTo>
                  <a:lnTo>
                    <a:pt x="17" y="225"/>
                  </a:lnTo>
                  <a:lnTo>
                    <a:pt x="11" y="210"/>
                  </a:lnTo>
                  <a:lnTo>
                    <a:pt x="6" y="196"/>
                  </a:lnTo>
                  <a:lnTo>
                    <a:pt x="3" y="182"/>
                  </a:lnTo>
                  <a:lnTo>
                    <a:pt x="1" y="168"/>
                  </a:lnTo>
                  <a:lnTo>
                    <a:pt x="0" y="153"/>
                  </a:lnTo>
                  <a:lnTo>
                    <a:pt x="1" y="139"/>
                  </a:lnTo>
                  <a:lnTo>
                    <a:pt x="3" y="124"/>
                  </a:lnTo>
                  <a:lnTo>
                    <a:pt x="6" y="109"/>
                  </a:lnTo>
                  <a:lnTo>
                    <a:pt x="11" y="95"/>
                  </a:lnTo>
                  <a:lnTo>
                    <a:pt x="17" y="82"/>
                  </a:lnTo>
                  <a:lnTo>
                    <a:pt x="24" y="69"/>
                  </a:lnTo>
                  <a:lnTo>
                    <a:pt x="33" y="57"/>
                  </a:lnTo>
                  <a:lnTo>
                    <a:pt x="43" y="45"/>
                  </a:lnTo>
                  <a:lnTo>
                    <a:pt x="55" y="35"/>
                  </a:lnTo>
                  <a:lnTo>
                    <a:pt x="67" y="25"/>
                  </a:lnTo>
                  <a:lnTo>
                    <a:pt x="81" y="17"/>
                  </a:lnTo>
                  <a:lnTo>
                    <a:pt x="95" y="11"/>
                  </a:lnTo>
                  <a:lnTo>
                    <a:pt x="108" y="6"/>
                  </a:lnTo>
                  <a:lnTo>
                    <a:pt x="123" y="3"/>
                  </a:lnTo>
                  <a:lnTo>
                    <a:pt x="137" y="1"/>
                  </a:lnTo>
                  <a:lnTo>
                    <a:pt x="152" y="0"/>
                  </a:lnTo>
                  <a:lnTo>
                    <a:pt x="166" y="1"/>
                  </a:lnTo>
                  <a:lnTo>
                    <a:pt x="180" y="3"/>
                  </a:lnTo>
                  <a:lnTo>
                    <a:pt x="195" y="6"/>
                  </a:lnTo>
                  <a:lnTo>
                    <a:pt x="210" y="11"/>
                  </a:lnTo>
                  <a:lnTo>
                    <a:pt x="223" y="17"/>
                  </a:lnTo>
                  <a:lnTo>
                    <a:pt x="236" y="25"/>
                  </a:lnTo>
                  <a:lnTo>
                    <a:pt x="248" y="35"/>
                  </a:lnTo>
                  <a:lnTo>
                    <a:pt x="260" y="45"/>
                  </a:lnTo>
                  <a:lnTo>
                    <a:pt x="1475" y="1263"/>
                  </a:lnTo>
                  <a:lnTo>
                    <a:pt x="1485" y="1275"/>
                  </a:lnTo>
                  <a:lnTo>
                    <a:pt x="1495" y="1287"/>
                  </a:lnTo>
                  <a:lnTo>
                    <a:pt x="1503" y="1300"/>
                  </a:lnTo>
                  <a:lnTo>
                    <a:pt x="1509" y="1314"/>
                  </a:lnTo>
                  <a:lnTo>
                    <a:pt x="1514" y="1327"/>
                  </a:lnTo>
                  <a:lnTo>
                    <a:pt x="1517" y="1341"/>
                  </a:lnTo>
                  <a:lnTo>
                    <a:pt x="1519" y="1356"/>
                  </a:lnTo>
                  <a:lnTo>
                    <a:pt x="1520" y="1371"/>
                  </a:lnTo>
                  <a:lnTo>
                    <a:pt x="1519" y="1386"/>
                  </a:lnTo>
                  <a:lnTo>
                    <a:pt x="1517" y="1400"/>
                  </a:lnTo>
                  <a:lnTo>
                    <a:pt x="1514" y="1415"/>
                  </a:lnTo>
                  <a:lnTo>
                    <a:pt x="1509" y="1428"/>
                  </a:lnTo>
                  <a:lnTo>
                    <a:pt x="1503" y="1442"/>
                  </a:lnTo>
                  <a:lnTo>
                    <a:pt x="1495" y="1455"/>
                  </a:lnTo>
                  <a:lnTo>
                    <a:pt x="1485" y="1468"/>
                  </a:lnTo>
                  <a:lnTo>
                    <a:pt x="1475" y="1480"/>
                  </a:lnTo>
                  <a:lnTo>
                    <a:pt x="1463" y="1490"/>
                  </a:lnTo>
                  <a:lnTo>
                    <a:pt x="1451" y="1499"/>
                  </a:lnTo>
                  <a:lnTo>
                    <a:pt x="1438" y="1506"/>
                  </a:lnTo>
                  <a:lnTo>
                    <a:pt x="1425" y="1513"/>
                  </a:lnTo>
                  <a:lnTo>
                    <a:pt x="1411" y="1517"/>
                  </a:lnTo>
                  <a:lnTo>
                    <a:pt x="1397" y="1521"/>
                  </a:lnTo>
                  <a:lnTo>
                    <a:pt x="1382" y="1523"/>
                  </a:lnTo>
                  <a:lnTo>
                    <a:pt x="1367" y="152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63" name="Freeform 161">
              <a:extLst>
                <a:ext uri="{FF2B5EF4-FFF2-40B4-BE49-F238E27FC236}">
                  <a16:creationId xmlns:a16="http://schemas.microsoft.com/office/drawing/2014/main" id="{16C308EB-80E3-419C-B135-22594E00306F}"/>
                </a:ext>
              </a:extLst>
            </p:cNvPr>
            <p:cNvSpPr>
              <a:spLocks/>
            </p:cNvSpPr>
            <p:nvPr/>
          </p:nvSpPr>
          <p:spPr bwMode="auto">
            <a:xfrm>
              <a:off x="425962" y="2481430"/>
              <a:ext cx="73026" cy="73025"/>
            </a:xfrm>
            <a:custGeom>
              <a:avLst/>
              <a:gdLst>
                <a:gd name="T0" fmla="*/ 137 w 1519"/>
                <a:gd name="T1" fmla="*/ 1522 h 1523"/>
                <a:gd name="T2" fmla="*/ 109 w 1519"/>
                <a:gd name="T3" fmla="*/ 1517 h 1523"/>
                <a:gd name="T4" fmla="*/ 82 w 1519"/>
                <a:gd name="T5" fmla="*/ 1505 h 1523"/>
                <a:gd name="T6" fmla="*/ 57 w 1519"/>
                <a:gd name="T7" fmla="*/ 1489 h 1523"/>
                <a:gd name="T8" fmla="*/ 35 w 1519"/>
                <a:gd name="T9" fmla="*/ 1467 h 1523"/>
                <a:gd name="T10" fmla="*/ 17 w 1519"/>
                <a:gd name="T11" fmla="*/ 1441 h 1523"/>
                <a:gd name="T12" fmla="*/ 6 w 1519"/>
                <a:gd name="T13" fmla="*/ 1413 h 1523"/>
                <a:gd name="T14" fmla="*/ 1 w 1519"/>
                <a:gd name="T15" fmla="*/ 1385 h 1523"/>
                <a:gd name="T16" fmla="*/ 1 w 1519"/>
                <a:gd name="T17" fmla="*/ 1355 h 1523"/>
                <a:gd name="T18" fmla="*/ 6 w 1519"/>
                <a:gd name="T19" fmla="*/ 1326 h 1523"/>
                <a:gd name="T20" fmla="*/ 17 w 1519"/>
                <a:gd name="T21" fmla="*/ 1299 h 1523"/>
                <a:gd name="T22" fmla="*/ 35 w 1519"/>
                <a:gd name="T23" fmla="*/ 1274 h 1523"/>
                <a:gd name="T24" fmla="*/ 1259 w 1519"/>
                <a:gd name="T25" fmla="*/ 45 h 1523"/>
                <a:gd name="T26" fmla="*/ 1283 w 1519"/>
                <a:gd name="T27" fmla="*/ 25 h 1523"/>
                <a:gd name="T28" fmla="*/ 1309 w 1519"/>
                <a:gd name="T29" fmla="*/ 11 h 1523"/>
                <a:gd name="T30" fmla="*/ 1338 w 1519"/>
                <a:gd name="T31" fmla="*/ 3 h 1523"/>
                <a:gd name="T32" fmla="*/ 1367 w 1519"/>
                <a:gd name="T33" fmla="*/ 0 h 1523"/>
                <a:gd name="T34" fmla="*/ 1396 w 1519"/>
                <a:gd name="T35" fmla="*/ 3 h 1523"/>
                <a:gd name="T36" fmla="*/ 1424 w 1519"/>
                <a:gd name="T37" fmla="*/ 11 h 1523"/>
                <a:gd name="T38" fmla="*/ 1451 w 1519"/>
                <a:gd name="T39" fmla="*/ 25 h 1523"/>
                <a:gd name="T40" fmla="*/ 1475 w 1519"/>
                <a:gd name="T41" fmla="*/ 45 h 1523"/>
                <a:gd name="T42" fmla="*/ 1494 w 1519"/>
                <a:gd name="T43" fmla="*/ 69 h 1523"/>
                <a:gd name="T44" fmla="*/ 1508 w 1519"/>
                <a:gd name="T45" fmla="*/ 95 h 1523"/>
                <a:gd name="T46" fmla="*/ 1516 w 1519"/>
                <a:gd name="T47" fmla="*/ 123 h 1523"/>
                <a:gd name="T48" fmla="*/ 1519 w 1519"/>
                <a:gd name="T49" fmla="*/ 153 h 1523"/>
                <a:gd name="T50" fmla="*/ 1516 w 1519"/>
                <a:gd name="T51" fmla="*/ 182 h 1523"/>
                <a:gd name="T52" fmla="*/ 1508 w 1519"/>
                <a:gd name="T53" fmla="*/ 210 h 1523"/>
                <a:gd name="T54" fmla="*/ 1494 w 1519"/>
                <a:gd name="T55" fmla="*/ 237 h 1523"/>
                <a:gd name="T56" fmla="*/ 1475 w 1519"/>
                <a:gd name="T57" fmla="*/ 261 h 1523"/>
                <a:gd name="T58" fmla="*/ 248 w 1519"/>
                <a:gd name="T59" fmla="*/ 1489 h 1523"/>
                <a:gd name="T60" fmla="*/ 223 w 1519"/>
                <a:gd name="T61" fmla="*/ 1506 h 1523"/>
                <a:gd name="T62" fmla="*/ 196 w 1519"/>
                <a:gd name="T63" fmla="*/ 1517 h 1523"/>
                <a:gd name="T64" fmla="*/ 168 w 1519"/>
                <a:gd name="T65" fmla="*/ 1522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19" h="1523">
                  <a:moveTo>
                    <a:pt x="153" y="1523"/>
                  </a:moveTo>
                  <a:lnTo>
                    <a:pt x="137" y="1522"/>
                  </a:lnTo>
                  <a:lnTo>
                    <a:pt x="123" y="1520"/>
                  </a:lnTo>
                  <a:lnTo>
                    <a:pt x="109" y="1517"/>
                  </a:lnTo>
                  <a:lnTo>
                    <a:pt x="95" y="1512"/>
                  </a:lnTo>
                  <a:lnTo>
                    <a:pt x="82" y="1505"/>
                  </a:lnTo>
                  <a:lnTo>
                    <a:pt x="69" y="1498"/>
                  </a:lnTo>
                  <a:lnTo>
                    <a:pt x="57" y="1489"/>
                  </a:lnTo>
                  <a:lnTo>
                    <a:pt x="45" y="1478"/>
                  </a:lnTo>
                  <a:lnTo>
                    <a:pt x="35" y="1467"/>
                  </a:lnTo>
                  <a:lnTo>
                    <a:pt x="25" y="1454"/>
                  </a:lnTo>
                  <a:lnTo>
                    <a:pt x="17" y="1441"/>
                  </a:lnTo>
                  <a:lnTo>
                    <a:pt x="11" y="1427"/>
                  </a:lnTo>
                  <a:lnTo>
                    <a:pt x="6" y="1413"/>
                  </a:lnTo>
                  <a:lnTo>
                    <a:pt x="3" y="1399"/>
                  </a:lnTo>
                  <a:lnTo>
                    <a:pt x="1" y="1385"/>
                  </a:lnTo>
                  <a:lnTo>
                    <a:pt x="0" y="1370"/>
                  </a:lnTo>
                  <a:lnTo>
                    <a:pt x="1" y="1355"/>
                  </a:lnTo>
                  <a:lnTo>
                    <a:pt x="3" y="1340"/>
                  </a:lnTo>
                  <a:lnTo>
                    <a:pt x="6" y="1326"/>
                  </a:lnTo>
                  <a:lnTo>
                    <a:pt x="11" y="1312"/>
                  </a:lnTo>
                  <a:lnTo>
                    <a:pt x="17" y="1299"/>
                  </a:lnTo>
                  <a:lnTo>
                    <a:pt x="25" y="1286"/>
                  </a:lnTo>
                  <a:lnTo>
                    <a:pt x="35" y="1274"/>
                  </a:lnTo>
                  <a:lnTo>
                    <a:pt x="45" y="1261"/>
                  </a:lnTo>
                  <a:lnTo>
                    <a:pt x="1259" y="45"/>
                  </a:lnTo>
                  <a:lnTo>
                    <a:pt x="1270" y="35"/>
                  </a:lnTo>
                  <a:lnTo>
                    <a:pt x="1283" y="25"/>
                  </a:lnTo>
                  <a:lnTo>
                    <a:pt x="1296" y="17"/>
                  </a:lnTo>
                  <a:lnTo>
                    <a:pt x="1309" y="11"/>
                  </a:lnTo>
                  <a:lnTo>
                    <a:pt x="1324" y="6"/>
                  </a:lnTo>
                  <a:lnTo>
                    <a:pt x="1338" y="3"/>
                  </a:lnTo>
                  <a:lnTo>
                    <a:pt x="1352" y="1"/>
                  </a:lnTo>
                  <a:lnTo>
                    <a:pt x="1367" y="0"/>
                  </a:lnTo>
                  <a:lnTo>
                    <a:pt x="1381" y="1"/>
                  </a:lnTo>
                  <a:lnTo>
                    <a:pt x="1396" y="3"/>
                  </a:lnTo>
                  <a:lnTo>
                    <a:pt x="1410" y="6"/>
                  </a:lnTo>
                  <a:lnTo>
                    <a:pt x="1424" y="11"/>
                  </a:lnTo>
                  <a:lnTo>
                    <a:pt x="1437" y="17"/>
                  </a:lnTo>
                  <a:lnTo>
                    <a:pt x="1451" y="25"/>
                  </a:lnTo>
                  <a:lnTo>
                    <a:pt x="1463" y="35"/>
                  </a:lnTo>
                  <a:lnTo>
                    <a:pt x="1475" y="45"/>
                  </a:lnTo>
                  <a:lnTo>
                    <a:pt x="1485" y="57"/>
                  </a:lnTo>
                  <a:lnTo>
                    <a:pt x="1494" y="69"/>
                  </a:lnTo>
                  <a:lnTo>
                    <a:pt x="1502" y="82"/>
                  </a:lnTo>
                  <a:lnTo>
                    <a:pt x="1508" y="95"/>
                  </a:lnTo>
                  <a:lnTo>
                    <a:pt x="1513" y="109"/>
                  </a:lnTo>
                  <a:lnTo>
                    <a:pt x="1516" y="123"/>
                  </a:lnTo>
                  <a:lnTo>
                    <a:pt x="1518" y="139"/>
                  </a:lnTo>
                  <a:lnTo>
                    <a:pt x="1519" y="153"/>
                  </a:lnTo>
                  <a:lnTo>
                    <a:pt x="1518" y="168"/>
                  </a:lnTo>
                  <a:lnTo>
                    <a:pt x="1516" y="182"/>
                  </a:lnTo>
                  <a:lnTo>
                    <a:pt x="1513" y="196"/>
                  </a:lnTo>
                  <a:lnTo>
                    <a:pt x="1508" y="210"/>
                  </a:lnTo>
                  <a:lnTo>
                    <a:pt x="1502" y="225"/>
                  </a:lnTo>
                  <a:lnTo>
                    <a:pt x="1494" y="237"/>
                  </a:lnTo>
                  <a:lnTo>
                    <a:pt x="1485" y="250"/>
                  </a:lnTo>
                  <a:lnTo>
                    <a:pt x="1475" y="261"/>
                  </a:lnTo>
                  <a:lnTo>
                    <a:pt x="260" y="1478"/>
                  </a:lnTo>
                  <a:lnTo>
                    <a:pt x="248" y="1489"/>
                  </a:lnTo>
                  <a:lnTo>
                    <a:pt x="236" y="1498"/>
                  </a:lnTo>
                  <a:lnTo>
                    <a:pt x="223" y="1506"/>
                  </a:lnTo>
                  <a:lnTo>
                    <a:pt x="210" y="1512"/>
                  </a:lnTo>
                  <a:lnTo>
                    <a:pt x="196" y="1517"/>
                  </a:lnTo>
                  <a:lnTo>
                    <a:pt x="182" y="1520"/>
                  </a:lnTo>
                  <a:lnTo>
                    <a:pt x="168" y="1522"/>
                  </a:lnTo>
                  <a:lnTo>
                    <a:pt x="153" y="152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64" name="Freeform 162">
              <a:extLst>
                <a:ext uri="{FF2B5EF4-FFF2-40B4-BE49-F238E27FC236}">
                  <a16:creationId xmlns:a16="http://schemas.microsoft.com/office/drawing/2014/main" id="{5A8D549F-1CDC-4342-9746-E707A20CAC83}"/>
                </a:ext>
              </a:extLst>
            </p:cNvPr>
            <p:cNvSpPr>
              <a:spLocks/>
            </p:cNvSpPr>
            <p:nvPr/>
          </p:nvSpPr>
          <p:spPr bwMode="auto">
            <a:xfrm>
              <a:off x="362462" y="2387767"/>
              <a:ext cx="96838" cy="14288"/>
            </a:xfrm>
            <a:custGeom>
              <a:avLst/>
              <a:gdLst>
                <a:gd name="T0" fmla="*/ 152 w 2024"/>
                <a:gd name="T1" fmla="*/ 304 h 304"/>
                <a:gd name="T2" fmla="*/ 121 w 2024"/>
                <a:gd name="T3" fmla="*/ 301 h 304"/>
                <a:gd name="T4" fmla="*/ 93 w 2024"/>
                <a:gd name="T5" fmla="*/ 293 h 304"/>
                <a:gd name="T6" fmla="*/ 67 w 2024"/>
                <a:gd name="T7" fmla="*/ 278 h 304"/>
                <a:gd name="T8" fmla="*/ 44 w 2024"/>
                <a:gd name="T9" fmla="*/ 259 h 304"/>
                <a:gd name="T10" fmla="*/ 25 w 2024"/>
                <a:gd name="T11" fmla="*/ 237 h 304"/>
                <a:gd name="T12" fmla="*/ 11 w 2024"/>
                <a:gd name="T13" fmla="*/ 211 h 304"/>
                <a:gd name="T14" fmla="*/ 3 w 2024"/>
                <a:gd name="T15" fmla="*/ 182 h 304"/>
                <a:gd name="T16" fmla="*/ 0 w 2024"/>
                <a:gd name="T17" fmla="*/ 152 h 304"/>
                <a:gd name="T18" fmla="*/ 3 w 2024"/>
                <a:gd name="T19" fmla="*/ 121 h 304"/>
                <a:gd name="T20" fmla="*/ 11 w 2024"/>
                <a:gd name="T21" fmla="*/ 92 h 304"/>
                <a:gd name="T22" fmla="*/ 25 w 2024"/>
                <a:gd name="T23" fmla="*/ 66 h 304"/>
                <a:gd name="T24" fmla="*/ 44 w 2024"/>
                <a:gd name="T25" fmla="*/ 44 h 304"/>
                <a:gd name="T26" fmla="*/ 67 w 2024"/>
                <a:gd name="T27" fmla="*/ 26 h 304"/>
                <a:gd name="T28" fmla="*/ 93 w 2024"/>
                <a:gd name="T29" fmla="*/ 12 h 304"/>
                <a:gd name="T30" fmla="*/ 121 w 2024"/>
                <a:gd name="T31" fmla="*/ 3 h 304"/>
                <a:gd name="T32" fmla="*/ 152 w 2024"/>
                <a:gd name="T33" fmla="*/ 0 h 304"/>
                <a:gd name="T34" fmla="*/ 1888 w 2024"/>
                <a:gd name="T35" fmla="*/ 1 h 304"/>
                <a:gd name="T36" fmla="*/ 1917 w 2024"/>
                <a:gd name="T37" fmla="*/ 7 h 304"/>
                <a:gd name="T38" fmla="*/ 1945 w 2024"/>
                <a:gd name="T39" fmla="*/ 18 h 304"/>
                <a:gd name="T40" fmla="*/ 1969 w 2024"/>
                <a:gd name="T41" fmla="*/ 34 h 304"/>
                <a:gd name="T42" fmla="*/ 1990 w 2024"/>
                <a:gd name="T43" fmla="*/ 55 h 304"/>
                <a:gd name="T44" fmla="*/ 2006 w 2024"/>
                <a:gd name="T45" fmla="*/ 79 h 304"/>
                <a:gd name="T46" fmla="*/ 2017 w 2024"/>
                <a:gd name="T47" fmla="*/ 107 h 304"/>
                <a:gd name="T48" fmla="*/ 2023 w 2024"/>
                <a:gd name="T49" fmla="*/ 136 h 304"/>
                <a:gd name="T50" fmla="*/ 2023 w 2024"/>
                <a:gd name="T51" fmla="*/ 167 h 304"/>
                <a:gd name="T52" fmla="*/ 2017 w 2024"/>
                <a:gd name="T53" fmla="*/ 198 h 304"/>
                <a:gd name="T54" fmla="*/ 2006 w 2024"/>
                <a:gd name="T55" fmla="*/ 225 h 304"/>
                <a:gd name="T56" fmla="*/ 1990 w 2024"/>
                <a:gd name="T57" fmla="*/ 249 h 304"/>
                <a:gd name="T58" fmla="*/ 1969 w 2024"/>
                <a:gd name="T59" fmla="*/ 269 h 304"/>
                <a:gd name="T60" fmla="*/ 1945 w 2024"/>
                <a:gd name="T61" fmla="*/ 286 h 304"/>
                <a:gd name="T62" fmla="*/ 1917 w 2024"/>
                <a:gd name="T63" fmla="*/ 298 h 304"/>
                <a:gd name="T64" fmla="*/ 1888 w 2024"/>
                <a:gd name="T65"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4" h="304">
                  <a:moveTo>
                    <a:pt x="1872" y="304"/>
                  </a:moveTo>
                  <a:lnTo>
                    <a:pt x="152" y="304"/>
                  </a:lnTo>
                  <a:lnTo>
                    <a:pt x="136" y="304"/>
                  </a:lnTo>
                  <a:lnTo>
                    <a:pt x="121" y="301"/>
                  </a:lnTo>
                  <a:lnTo>
                    <a:pt x="107" y="298"/>
                  </a:lnTo>
                  <a:lnTo>
                    <a:pt x="93" y="293"/>
                  </a:lnTo>
                  <a:lnTo>
                    <a:pt x="80" y="286"/>
                  </a:lnTo>
                  <a:lnTo>
                    <a:pt x="67" y="278"/>
                  </a:lnTo>
                  <a:lnTo>
                    <a:pt x="56" y="269"/>
                  </a:lnTo>
                  <a:lnTo>
                    <a:pt x="44" y="259"/>
                  </a:lnTo>
                  <a:lnTo>
                    <a:pt x="34" y="249"/>
                  </a:lnTo>
                  <a:lnTo>
                    <a:pt x="25" y="237"/>
                  </a:lnTo>
                  <a:lnTo>
                    <a:pt x="18" y="225"/>
                  </a:lnTo>
                  <a:lnTo>
                    <a:pt x="11" y="211"/>
                  </a:lnTo>
                  <a:lnTo>
                    <a:pt x="6" y="198"/>
                  </a:lnTo>
                  <a:lnTo>
                    <a:pt x="3" y="182"/>
                  </a:lnTo>
                  <a:lnTo>
                    <a:pt x="0" y="167"/>
                  </a:lnTo>
                  <a:lnTo>
                    <a:pt x="0" y="152"/>
                  </a:lnTo>
                  <a:lnTo>
                    <a:pt x="0" y="136"/>
                  </a:lnTo>
                  <a:lnTo>
                    <a:pt x="3" y="121"/>
                  </a:lnTo>
                  <a:lnTo>
                    <a:pt x="6" y="107"/>
                  </a:lnTo>
                  <a:lnTo>
                    <a:pt x="11" y="92"/>
                  </a:lnTo>
                  <a:lnTo>
                    <a:pt x="18" y="79"/>
                  </a:lnTo>
                  <a:lnTo>
                    <a:pt x="25" y="66"/>
                  </a:lnTo>
                  <a:lnTo>
                    <a:pt x="34" y="54"/>
                  </a:lnTo>
                  <a:lnTo>
                    <a:pt x="44" y="44"/>
                  </a:lnTo>
                  <a:lnTo>
                    <a:pt x="56" y="34"/>
                  </a:lnTo>
                  <a:lnTo>
                    <a:pt x="67" y="26"/>
                  </a:lnTo>
                  <a:lnTo>
                    <a:pt x="80" y="18"/>
                  </a:lnTo>
                  <a:lnTo>
                    <a:pt x="93" y="12"/>
                  </a:lnTo>
                  <a:lnTo>
                    <a:pt x="107" y="7"/>
                  </a:lnTo>
                  <a:lnTo>
                    <a:pt x="121" y="3"/>
                  </a:lnTo>
                  <a:lnTo>
                    <a:pt x="136" y="1"/>
                  </a:lnTo>
                  <a:lnTo>
                    <a:pt x="152" y="0"/>
                  </a:lnTo>
                  <a:lnTo>
                    <a:pt x="1872" y="0"/>
                  </a:lnTo>
                  <a:lnTo>
                    <a:pt x="1888" y="1"/>
                  </a:lnTo>
                  <a:lnTo>
                    <a:pt x="1903" y="3"/>
                  </a:lnTo>
                  <a:lnTo>
                    <a:pt x="1917" y="7"/>
                  </a:lnTo>
                  <a:lnTo>
                    <a:pt x="1931" y="12"/>
                  </a:lnTo>
                  <a:lnTo>
                    <a:pt x="1945" y="18"/>
                  </a:lnTo>
                  <a:lnTo>
                    <a:pt x="1958" y="26"/>
                  </a:lnTo>
                  <a:lnTo>
                    <a:pt x="1969" y="34"/>
                  </a:lnTo>
                  <a:lnTo>
                    <a:pt x="1980" y="44"/>
                  </a:lnTo>
                  <a:lnTo>
                    <a:pt x="1990" y="55"/>
                  </a:lnTo>
                  <a:lnTo>
                    <a:pt x="1998" y="66"/>
                  </a:lnTo>
                  <a:lnTo>
                    <a:pt x="2006" y="79"/>
                  </a:lnTo>
                  <a:lnTo>
                    <a:pt x="2012" y="92"/>
                  </a:lnTo>
                  <a:lnTo>
                    <a:pt x="2017" y="107"/>
                  </a:lnTo>
                  <a:lnTo>
                    <a:pt x="2021" y="121"/>
                  </a:lnTo>
                  <a:lnTo>
                    <a:pt x="2023" y="136"/>
                  </a:lnTo>
                  <a:lnTo>
                    <a:pt x="2024" y="152"/>
                  </a:lnTo>
                  <a:lnTo>
                    <a:pt x="2023" y="167"/>
                  </a:lnTo>
                  <a:lnTo>
                    <a:pt x="2021" y="182"/>
                  </a:lnTo>
                  <a:lnTo>
                    <a:pt x="2017" y="198"/>
                  </a:lnTo>
                  <a:lnTo>
                    <a:pt x="2012" y="211"/>
                  </a:lnTo>
                  <a:lnTo>
                    <a:pt x="2006" y="225"/>
                  </a:lnTo>
                  <a:lnTo>
                    <a:pt x="1998" y="237"/>
                  </a:lnTo>
                  <a:lnTo>
                    <a:pt x="1990" y="249"/>
                  </a:lnTo>
                  <a:lnTo>
                    <a:pt x="1980" y="259"/>
                  </a:lnTo>
                  <a:lnTo>
                    <a:pt x="1969" y="269"/>
                  </a:lnTo>
                  <a:lnTo>
                    <a:pt x="1958" y="278"/>
                  </a:lnTo>
                  <a:lnTo>
                    <a:pt x="1945" y="286"/>
                  </a:lnTo>
                  <a:lnTo>
                    <a:pt x="1931" y="293"/>
                  </a:lnTo>
                  <a:lnTo>
                    <a:pt x="1917" y="298"/>
                  </a:lnTo>
                  <a:lnTo>
                    <a:pt x="1903" y="301"/>
                  </a:lnTo>
                  <a:lnTo>
                    <a:pt x="1888" y="304"/>
                  </a:lnTo>
                  <a:lnTo>
                    <a:pt x="1872" y="30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65" name="Freeform 163">
              <a:extLst>
                <a:ext uri="{FF2B5EF4-FFF2-40B4-BE49-F238E27FC236}">
                  <a16:creationId xmlns:a16="http://schemas.microsoft.com/office/drawing/2014/main" id="{116FDAEE-BA81-4710-8AD3-4D086FEBB5C9}"/>
                </a:ext>
              </a:extLst>
            </p:cNvPr>
            <p:cNvSpPr>
              <a:spLocks/>
            </p:cNvSpPr>
            <p:nvPr/>
          </p:nvSpPr>
          <p:spPr bwMode="auto">
            <a:xfrm>
              <a:off x="424375" y="2235366"/>
              <a:ext cx="73026" cy="73025"/>
            </a:xfrm>
            <a:custGeom>
              <a:avLst/>
              <a:gdLst>
                <a:gd name="T0" fmla="*/ 1352 w 1519"/>
                <a:gd name="T1" fmla="*/ 1520 h 1521"/>
                <a:gd name="T2" fmla="*/ 1322 w 1519"/>
                <a:gd name="T3" fmla="*/ 1515 h 1521"/>
                <a:gd name="T4" fmla="*/ 1295 w 1519"/>
                <a:gd name="T5" fmla="*/ 1504 h 1521"/>
                <a:gd name="T6" fmla="*/ 1270 w 1519"/>
                <a:gd name="T7" fmla="*/ 1488 h 1521"/>
                <a:gd name="T8" fmla="*/ 45 w 1519"/>
                <a:gd name="T9" fmla="*/ 261 h 1521"/>
                <a:gd name="T10" fmla="*/ 25 w 1519"/>
                <a:gd name="T11" fmla="*/ 237 h 1521"/>
                <a:gd name="T12" fmla="*/ 11 w 1519"/>
                <a:gd name="T13" fmla="*/ 210 h 1521"/>
                <a:gd name="T14" fmla="*/ 3 w 1519"/>
                <a:gd name="T15" fmla="*/ 182 h 1521"/>
                <a:gd name="T16" fmla="*/ 0 w 1519"/>
                <a:gd name="T17" fmla="*/ 153 h 1521"/>
                <a:gd name="T18" fmla="*/ 3 w 1519"/>
                <a:gd name="T19" fmla="*/ 123 h 1521"/>
                <a:gd name="T20" fmla="*/ 11 w 1519"/>
                <a:gd name="T21" fmla="*/ 95 h 1521"/>
                <a:gd name="T22" fmla="*/ 25 w 1519"/>
                <a:gd name="T23" fmla="*/ 69 h 1521"/>
                <a:gd name="T24" fmla="*/ 45 w 1519"/>
                <a:gd name="T25" fmla="*/ 45 h 1521"/>
                <a:gd name="T26" fmla="*/ 69 w 1519"/>
                <a:gd name="T27" fmla="*/ 24 h 1521"/>
                <a:gd name="T28" fmla="*/ 95 w 1519"/>
                <a:gd name="T29" fmla="*/ 11 h 1521"/>
                <a:gd name="T30" fmla="*/ 123 w 1519"/>
                <a:gd name="T31" fmla="*/ 2 h 1521"/>
                <a:gd name="T32" fmla="*/ 152 w 1519"/>
                <a:gd name="T33" fmla="*/ 0 h 1521"/>
                <a:gd name="T34" fmla="*/ 182 w 1519"/>
                <a:gd name="T35" fmla="*/ 2 h 1521"/>
                <a:gd name="T36" fmla="*/ 210 w 1519"/>
                <a:gd name="T37" fmla="*/ 11 h 1521"/>
                <a:gd name="T38" fmla="*/ 236 w 1519"/>
                <a:gd name="T39" fmla="*/ 24 h 1521"/>
                <a:gd name="T40" fmla="*/ 260 w 1519"/>
                <a:gd name="T41" fmla="*/ 45 h 1521"/>
                <a:gd name="T42" fmla="*/ 1485 w 1519"/>
                <a:gd name="T43" fmla="*/ 1272 h 1521"/>
                <a:gd name="T44" fmla="*/ 1502 w 1519"/>
                <a:gd name="T45" fmla="*/ 1298 h 1521"/>
                <a:gd name="T46" fmla="*/ 1513 w 1519"/>
                <a:gd name="T47" fmla="*/ 1325 h 1521"/>
                <a:gd name="T48" fmla="*/ 1518 w 1519"/>
                <a:gd name="T49" fmla="*/ 1354 h 1521"/>
                <a:gd name="T50" fmla="*/ 1518 w 1519"/>
                <a:gd name="T51" fmla="*/ 1383 h 1521"/>
                <a:gd name="T52" fmla="*/ 1513 w 1519"/>
                <a:gd name="T53" fmla="*/ 1412 h 1521"/>
                <a:gd name="T54" fmla="*/ 1502 w 1519"/>
                <a:gd name="T55" fmla="*/ 1440 h 1521"/>
                <a:gd name="T56" fmla="*/ 1485 w 1519"/>
                <a:gd name="T57" fmla="*/ 1466 h 1521"/>
                <a:gd name="T58" fmla="*/ 1463 w 1519"/>
                <a:gd name="T59" fmla="*/ 1488 h 1521"/>
                <a:gd name="T60" fmla="*/ 1437 w 1519"/>
                <a:gd name="T61" fmla="*/ 1504 h 1521"/>
                <a:gd name="T62" fmla="*/ 1410 w 1519"/>
                <a:gd name="T63" fmla="*/ 1515 h 1521"/>
                <a:gd name="T64" fmla="*/ 1381 w 1519"/>
                <a:gd name="T65" fmla="*/ 1520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19" h="1521">
                  <a:moveTo>
                    <a:pt x="1367" y="1521"/>
                  </a:moveTo>
                  <a:lnTo>
                    <a:pt x="1352" y="1520"/>
                  </a:lnTo>
                  <a:lnTo>
                    <a:pt x="1338" y="1518"/>
                  </a:lnTo>
                  <a:lnTo>
                    <a:pt x="1322" y="1515"/>
                  </a:lnTo>
                  <a:lnTo>
                    <a:pt x="1309" y="1510"/>
                  </a:lnTo>
                  <a:lnTo>
                    <a:pt x="1295" y="1504"/>
                  </a:lnTo>
                  <a:lnTo>
                    <a:pt x="1282" y="1496"/>
                  </a:lnTo>
                  <a:lnTo>
                    <a:pt x="1270" y="1488"/>
                  </a:lnTo>
                  <a:lnTo>
                    <a:pt x="1259" y="1477"/>
                  </a:lnTo>
                  <a:lnTo>
                    <a:pt x="45" y="261"/>
                  </a:lnTo>
                  <a:lnTo>
                    <a:pt x="34" y="249"/>
                  </a:lnTo>
                  <a:lnTo>
                    <a:pt x="25" y="237"/>
                  </a:lnTo>
                  <a:lnTo>
                    <a:pt x="17" y="223"/>
                  </a:lnTo>
                  <a:lnTo>
                    <a:pt x="11" y="210"/>
                  </a:lnTo>
                  <a:lnTo>
                    <a:pt x="6" y="196"/>
                  </a:lnTo>
                  <a:lnTo>
                    <a:pt x="3" y="182"/>
                  </a:lnTo>
                  <a:lnTo>
                    <a:pt x="1" y="167"/>
                  </a:lnTo>
                  <a:lnTo>
                    <a:pt x="0" y="153"/>
                  </a:lnTo>
                  <a:lnTo>
                    <a:pt x="1" y="138"/>
                  </a:lnTo>
                  <a:lnTo>
                    <a:pt x="3" y="123"/>
                  </a:lnTo>
                  <a:lnTo>
                    <a:pt x="6" y="109"/>
                  </a:lnTo>
                  <a:lnTo>
                    <a:pt x="11" y="95"/>
                  </a:lnTo>
                  <a:lnTo>
                    <a:pt x="17" y="81"/>
                  </a:lnTo>
                  <a:lnTo>
                    <a:pt x="25" y="69"/>
                  </a:lnTo>
                  <a:lnTo>
                    <a:pt x="34" y="56"/>
                  </a:lnTo>
                  <a:lnTo>
                    <a:pt x="45" y="45"/>
                  </a:lnTo>
                  <a:lnTo>
                    <a:pt x="57" y="34"/>
                  </a:lnTo>
                  <a:lnTo>
                    <a:pt x="69" y="24"/>
                  </a:lnTo>
                  <a:lnTo>
                    <a:pt x="82" y="17"/>
                  </a:lnTo>
                  <a:lnTo>
                    <a:pt x="95" y="11"/>
                  </a:lnTo>
                  <a:lnTo>
                    <a:pt x="109" y="6"/>
                  </a:lnTo>
                  <a:lnTo>
                    <a:pt x="123" y="2"/>
                  </a:lnTo>
                  <a:lnTo>
                    <a:pt x="138" y="0"/>
                  </a:lnTo>
                  <a:lnTo>
                    <a:pt x="152" y="0"/>
                  </a:lnTo>
                  <a:lnTo>
                    <a:pt x="168" y="0"/>
                  </a:lnTo>
                  <a:lnTo>
                    <a:pt x="182" y="2"/>
                  </a:lnTo>
                  <a:lnTo>
                    <a:pt x="196" y="6"/>
                  </a:lnTo>
                  <a:lnTo>
                    <a:pt x="210" y="11"/>
                  </a:lnTo>
                  <a:lnTo>
                    <a:pt x="224" y="17"/>
                  </a:lnTo>
                  <a:lnTo>
                    <a:pt x="236" y="24"/>
                  </a:lnTo>
                  <a:lnTo>
                    <a:pt x="249" y="34"/>
                  </a:lnTo>
                  <a:lnTo>
                    <a:pt x="260" y="45"/>
                  </a:lnTo>
                  <a:lnTo>
                    <a:pt x="1474" y="1260"/>
                  </a:lnTo>
                  <a:lnTo>
                    <a:pt x="1485" y="1272"/>
                  </a:lnTo>
                  <a:lnTo>
                    <a:pt x="1494" y="1285"/>
                  </a:lnTo>
                  <a:lnTo>
                    <a:pt x="1502" y="1298"/>
                  </a:lnTo>
                  <a:lnTo>
                    <a:pt x="1508" y="1311"/>
                  </a:lnTo>
                  <a:lnTo>
                    <a:pt x="1513" y="1325"/>
                  </a:lnTo>
                  <a:lnTo>
                    <a:pt x="1516" y="1339"/>
                  </a:lnTo>
                  <a:lnTo>
                    <a:pt x="1518" y="1354"/>
                  </a:lnTo>
                  <a:lnTo>
                    <a:pt x="1519" y="1369"/>
                  </a:lnTo>
                  <a:lnTo>
                    <a:pt x="1518" y="1383"/>
                  </a:lnTo>
                  <a:lnTo>
                    <a:pt x="1516" y="1398"/>
                  </a:lnTo>
                  <a:lnTo>
                    <a:pt x="1513" y="1412"/>
                  </a:lnTo>
                  <a:lnTo>
                    <a:pt x="1508" y="1426"/>
                  </a:lnTo>
                  <a:lnTo>
                    <a:pt x="1502" y="1440"/>
                  </a:lnTo>
                  <a:lnTo>
                    <a:pt x="1494" y="1452"/>
                  </a:lnTo>
                  <a:lnTo>
                    <a:pt x="1485" y="1466"/>
                  </a:lnTo>
                  <a:lnTo>
                    <a:pt x="1474" y="1477"/>
                  </a:lnTo>
                  <a:lnTo>
                    <a:pt x="1463" y="1488"/>
                  </a:lnTo>
                  <a:lnTo>
                    <a:pt x="1451" y="1496"/>
                  </a:lnTo>
                  <a:lnTo>
                    <a:pt x="1437" y="1504"/>
                  </a:lnTo>
                  <a:lnTo>
                    <a:pt x="1423" y="1510"/>
                  </a:lnTo>
                  <a:lnTo>
                    <a:pt x="1410" y="1515"/>
                  </a:lnTo>
                  <a:lnTo>
                    <a:pt x="1396" y="1518"/>
                  </a:lnTo>
                  <a:lnTo>
                    <a:pt x="1381" y="1520"/>
                  </a:lnTo>
                  <a:lnTo>
                    <a:pt x="1367" y="152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66" name="Freeform 164">
              <a:extLst>
                <a:ext uri="{FF2B5EF4-FFF2-40B4-BE49-F238E27FC236}">
                  <a16:creationId xmlns:a16="http://schemas.microsoft.com/office/drawing/2014/main" id="{F8E378ED-D170-4758-9116-537E9C79FCBF}"/>
                </a:ext>
              </a:extLst>
            </p:cNvPr>
            <p:cNvSpPr>
              <a:spLocks/>
            </p:cNvSpPr>
            <p:nvPr/>
          </p:nvSpPr>
          <p:spPr bwMode="auto">
            <a:xfrm>
              <a:off x="576776" y="2170279"/>
              <a:ext cx="14288" cy="98425"/>
            </a:xfrm>
            <a:custGeom>
              <a:avLst/>
              <a:gdLst>
                <a:gd name="T0" fmla="*/ 136 w 304"/>
                <a:gd name="T1" fmla="*/ 2026 h 2026"/>
                <a:gd name="T2" fmla="*/ 107 w 304"/>
                <a:gd name="T3" fmla="*/ 2019 h 2026"/>
                <a:gd name="T4" fmla="*/ 80 w 304"/>
                <a:gd name="T5" fmla="*/ 2007 h 2026"/>
                <a:gd name="T6" fmla="*/ 55 w 304"/>
                <a:gd name="T7" fmla="*/ 1991 h 2026"/>
                <a:gd name="T8" fmla="*/ 34 w 304"/>
                <a:gd name="T9" fmla="*/ 1971 h 2026"/>
                <a:gd name="T10" fmla="*/ 18 w 304"/>
                <a:gd name="T11" fmla="*/ 1947 h 2026"/>
                <a:gd name="T12" fmla="*/ 6 w 304"/>
                <a:gd name="T13" fmla="*/ 1919 h 2026"/>
                <a:gd name="T14" fmla="*/ 0 w 304"/>
                <a:gd name="T15" fmla="*/ 1889 h 2026"/>
                <a:gd name="T16" fmla="*/ 0 w 304"/>
                <a:gd name="T17" fmla="*/ 153 h 2026"/>
                <a:gd name="T18" fmla="*/ 3 w 304"/>
                <a:gd name="T19" fmla="*/ 121 h 2026"/>
                <a:gd name="T20" fmla="*/ 11 w 304"/>
                <a:gd name="T21" fmla="*/ 93 h 2026"/>
                <a:gd name="T22" fmla="*/ 25 w 304"/>
                <a:gd name="T23" fmla="*/ 67 h 2026"/>
                <a:gd name="T24" fmla="*/ 44 w 304"/>
                <a:gd name="T25" fmla="*/ 45 h 2026"/>
                <a:gd name="T26" fmla="*/ 66 w 304"/>
                <a:gd name="T27" fmla="*/ 26 h 2026"/>
                <a:gd name="T28" fmla="*/ 93 w 304"/>
                <a:gd name="T29" fmla="*/ 12 h 2026"/>
                <a:gd name="T30" fmla="*/ 121 w 304"/>
                <a:gd name="T31" fmla="*/ 3 h 2026"/>
                <a:gd name="T32" fmla="*/ 152 w 304"/>
                <a:gd name="T33" fmla="*/ 0 h 2026"/>
                <a:gd name="T34" fmla="*/ 182 w 304"/>
                <a:gd name="T35" fmla="*/ 3 h 2026"/>
                <a:gd name="T36" fmla="*/ 212 w 304"/>
                <a:gd name="T37" fmla="*/ 12 h 2026"/>
                <a:gd name="T38" fmla="*/ 237 w 304"/>
                <a:gd name="T39" fmla="*/ 25 h 2026"/>
                <a:gd name="T40" fmla="*/ 260 w 304"/>
                <a:gd name="T41" fmla="*/ 45 h 2026"/>
                <a:gd name="T42" fmla="*/ 278 w 304"/>
                <a:gd name="T43" fmla="*/ 67 h 2026"/>
                <a:gd name="T44" fmla="*/ 292 w 304"/>
                <a:gd name="T45" fmla="*/ 93 h 2026"/>
                <a:gd name="T46" fmla="*/ 301 w 304"/>
                <a:gd name="T47" fmla="*/ 121 h 2026"/>
                <a:gd name="T48" fmla="*/ 304 w 304"/>
                <a:gd name="T49" fmla="*/ 153 h 2026"/>
                <a:gd name="T50" fmla="*/ 303 w 304"/>
                <a:gd name="T51" fmla="*/ 1889 h 2026"/>
                <a:gd name="T52" fmla="*/ 297 w 304"/>
                <a:gd name="T53" fmla="*/ 1918 h 2026"/>
                <a:gd name="T54" fmla="*/ 286 w 304"/>
                <a:gd name="T55" fmla="*/ 1947 h 2026"/>
                <a:gd name="T56" fmla="*/ 269 w 304"/>
                <a:gd name="T57" fmla="*/ 1971 h 2026"/>
                <a:gd name="T58" fmla="*/ 249 w 304"/>
                <a:gd name="T59" fmla="*/ 1991 h 2026"/>
                <a:gd name="T60" fmla="*/ 225 w 304"/>
                <a:gd name="T61" fmla="*/ 2007 h 2026"/>
                <a:gd name="T62" fmla="*/ 198 w 304"/>
                <a:gd name="T63" fmla="*/ 2019 h 2026"/>
                <a:gd name="T64" fmla="*/ 167 w 304"/>
                <a:gd name="T65" fmla="*/ 2026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026">
                  <a:moveTo>
                    <a:pt x="152" y="2026"/>
                  </a:moveTo>
                  <a:lnTo>
                    <a:pt x="136" y="2026"/>
                  </a:lnTo>
                  <a:lnTo>
                    <a:pt x="121" y="2022"/>
                  </a:lnTo>
                  <a:lnTo>
                    <a:pt x="107" y="2019"/>
                  </a:lnTo>
                  <a:lnTo>
                    <a:pt x="93" y="2014"/>
                  </a:lnTo>
                  <a:lnTo>
                    <a:pt x="80" y="2007"/>
                  </a:lnTo>
                  <a:lnTo>
                    <a:pt x="66" y="2000"/>
                  </a:lnTo>
                  <a:lnTo>
                    <a:pt x="55" y="1991"/>
                  </a:lnTo>
                  <a:lnTo>
                    <a:pt x="44" y="1981"/>
                  </a:lnTo>
                  <a:lnTo>
                    <a:pt x="34" y="1971"/>
                  </a:lnTo>
                  <a:lnTo>
                    <a:pt x="25" y="1959"/>
                  </a:lnTo>
                  <a:lnTo>
                    <a:pt x="18" y="1947"/>
                  </a:lnTo>
                  <a:lnTo>
                    <a:pt x="11" y="1933"/>
                  </a:lnTo>
                  <a:lnTo>
                    <a:pt x="6" y="1919"/>
                  </a:lnTo>
                  <a:lnTo>
                    <a:pt x="3" y="1904"/>
                  </a:lnTo>
                  <a:lnTo>
                    <a:pt x="0" y="1889"/>
                  </a:lnTo>
                  <a:lnTo>
                    <a:pt x="0" y="1874"/>
                  </a:lnTo>
                  <a:lnTo>
                    <a:pt x="0" y="153"/>
                  </a:lnTo>
                  <a:lnTo>
                    <a:pt x="0" y="137"/>
                  </a:lnTo>
                  <a:lnTo>
                    <a:pt x="3" y="121"/>
                  </a:lnTo>
                  <a:lnTo>
                    <a:pt x="6" y="107"/>
                  </a:lnTo>
                  <a:lnTo>
                    <a:pt x="11" y="93"/>
                  </a:lnTo>
                  <a:lnTo>
                    <a:pt x="18" y="80"/>
                  </a:lnTo>
                  <a:lnTo>
                    <a:pt x="25" y="67"/>
                  </a:lnTo>
                  <a:lnTo>
                    <a:pt x="34" y="56"/>
                  </a:lnTo>
                  <a:lnTo>
                    <a:pt x="44" y="45"/>
                  </a:lnTo>
                  <a:lnTo>
                    <a:pt x="55" y="35"/>
                  </a:lnTo>
                  <a:lnTo>
                    <a:pt x="66" y="26"/>
                  </a:lnTo>
                  <a:lnTo>
                    <a:pt x="80" y="18"/>
                  </a:lnTo>
                  <a:lnTo>
                    <a:pt x="93" y="12"/>
                  </a:lnTo>
                  <a:lnTo>
                    <a:pt x="107" y="7"/>
                  </a:lnTo>
                  <a:lnTo>
                    <a:pt x="121" y="3"/>
                  </a:lnTo>
                  <a:lnTo>
                    <a:pt x="136" y="1"/>
                  </a:lnTo>
                  <a:lnTo>
                    <a:pt x="152" y="0"/>
                  </a:lnTo>
                  <a:lnTo>
                    <a:pt x="167" y="1"/>
                  </a:lnTo>
                  <a:lnTo>
                    <a:pt x="182" y="3"/>
                  </a:lnTo>
                  <a:lnTo>
                    <a:pt x="198" y="7"/>
                  </a:lnTo>
                  <a:lnTo>
                    <a:pt x="212" y="12"/>
                  </a:lnTo>
                  <a:lnTo>
                    <a:pt x="225" y="18"/>
                  </a:lnTo>
                  <a:lnTo>
                    <a:pt x="237" y="25"/>
                  </a:lnTo>
                  <a:lnTo>
                    <a:pt x="249" y="35"/>
                  </a:lnTo>
                  <a:lnTo>
                    <a:pt x="260" y="45"/>
                  </a:lnTo>
                  <a:lnTo>
                    <a:pt x="269" y="56"/>
                  </a:lnTo>
                  <a:lnTo>
                    <a:pt x="278" y="67"/>
                  </a:lnTo>
                  <a:lnTo>
                    <a:pt x="286" y="80"/>
                  </a:lnTo>
                  <a:lnTo>
                    <a:pt x="292" y="93"/>
                  </a:lnTo>
                  <a:lnTo>
                    <a:pt x="297" y="107"/>
                  </a:lnTo>
                  <a:lnTo>
                    <a:pt x="301" y="121"/>
                  </a:lnTo>
                  <a:lnTo>
                    <a:pt x="303" y="137"/>
                  </a:lnTo>
                  <a:lnTo>
                    <a:pt x="304" y="153"/>
                  </a:lnTo>
                  <a:lnTo>
                    <a:pt x="304" y="1874"/>
                  </a:lnTo>
                  <a:lnTo>
                    <a:pt x="303" y="1889"/>
                  </a:lnTo>
                  <a:lnTo>
                    <a:pt x="301" y="1904"/>
                  </a:lnTo>
                  <a:lnTo>
                    <a:pt x="297" y="1918"/>
                  </a:lnTo>
                  <a:lnTo>
                    <a:pt x="292" y="1933"/>
                  </a:lnTo>
                  <a:lnTo>
                    <a:pt x="286" y="1947"/>
                  </a:lnTo>
                  <a:lnTo>
                    <a:pt x="278" y="1959"/>
                  </a:lnTo>
                  <a:lnTo>
                    <a:pt x="269" y="1971"/>
                  </a:lnTo>
                  <a:lnTo>
                    <a:pt x="260" y="1981"/>
                  </a:lnTo>
                  <a:lnTo>
                    <a:pt x="249" y="1991"/>
                  </a:lnTo>
                  <a:lnTo>
                    <a:pt x="237" y="2000"/>
                  </a:lnTo>
                  <a:lnTo>
                    <a:pt x="225" y="2007"/>
                  </a:lnTo>
                  <a:lnTo>
                    <a:pt x="212" y="2014"/>
                  </a:lnTo>
                  <a:lnTo>
                    <a:pt x="198" y="2019"/>
                  </a:lnTo>
                  <a:lnTo>
                    <a:pt x="182" y="2022"/>
                  </a:lnTo>
                  <a:lnTo>
                    <a:pt x="167" y="2026"/>
                  </a:lnTo>
                  <a:lnTo>
                    <a:pt x="152" y="202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67" name="Freeform 165">
              <a:extLst>
                <a:ext uri="{FF2B5EF4-FFF2-40B4-BE49-F238E27FC236}">
                  <a16:creationId xmlns:a16="http://schemas.microsoft.com/office/drawing/2014/main" id="{5C4862B2-7C0E-49B9-9E4F-76D6FF5C8998}"/>
                </a:ext>
              </a:extLst>
            </p:cNvPr>
            <p:cNvSpPr>
              <a:spLocks/>
            </p:cNvSpPr>
            <p:nvPr/>
          </p:nvSpPr>
          <p:spPr bwMode="auto">
            <a:xfrm>
              <a:off x="516451" y="2327442"/>
              <a:ext cx="90488" cy="88900"/>
            </a:xfrm>
            <a:custGeom>
              <a:avLst/>
              <a:gdLst>
                <a:gd name="T0" fmla="*/ 126 w 1873"/>
                <a:gd name="T1" fmla="*/ 1848 h 1850"/>
                <a:gd name="T2" fmla="*/ 87 w 1873"/>
                <a:gd name="T3" fmla="*/ 1834 h 1850"/>
                <a:gd name="T4" fmla="*/ 53 w 1873"/>
                <a:gd name="T5" fmla="*/ 1810 h 1850"/>
                <a:gd name="T6" fmla="*/ 27 w 1873"/>
                <a:gd name="T7" fmla="*/ 1779 h 1850"/>
                <a:gd name="T8" fmla="*/ 9 w 1873"/>
                <a:gd name="T9" fmla="*/ 1741 h 1850"/>
                <a:gd name="T10" fmla="*/ 2 w 1873"/>
                <a:gd name="T11" fmla="*/ 1699 h 1850"/>
                <a:gd name="T12" fmla="*/ 0 w 1873"/>
                <a:gd name="T13" fmla="*/ 1580 h 1850"/>
                <a:gd name="T14" fmla="*/ 5 w 1873"/>
                <a:gd name="T15" fmla="*/ 1483 h 1850"/>
                <a:gd name="T16" fmla="*/ 17 w 1873"/>
                <a:gd name="T17" fmla="*/ 1367 h 1850"/>
                <a:gd name="T18" fmla="*/ 39 w 1873"/>
                <a:gd name="T19" fmla="*/ 1235 h 1850"/>
                <a:gd name="T20" fmla="*/ 74 w 1873"/>
                <a:gd name="T21" fmla="*/ 1093 h 1850"/>
                <a:gd name="T22" fmla="*/ 125 w 1873"/>
                <a:gd name="T23" fmla="*/ 943 h 1850"/>
                <a:gd name="T24" fmla="*/ 195 w 1873"/>
                <a:gd name="T25" fmla="*/ 792 h 1850"/>
                <a:gd name="T26" fmla="*/ 286 w 1873"/>
                <a:gd name="T27" fmla="*/ 641 h 1850"/>
                <a:gd name="T28" fmla="*/ 401 w 1873"/>
                <a:gd name="T29" fmla="*/ 496 h 1850"/>
                <a:gd name="T30" fmla="*/ 490 w 1873"/>
                <a:gd name="T31" fmla="*/ 408 h 1850"/>
                <a:gd name="T32" fmla="*/ 585 w 1873"/>
                <a:gd name="T33" fmla="*/ 329 h 1850"/>
                <a:gd name="T34" fmla="*/ 688 w 1873"/>
                <a:gd name="T35" fmla="*/ 257 h 1850"/>
                <a:gd name="T36" fmla="*/ 799 w 1873"/>
                <a:gd name="T37" fmla="*/ 194 h 1850"/>
                <a:gd name="T38" fmla="*/ 917 w 1873"/>
                <a:gd name="T39" fmla="*/ 141 h 1850"/>
                <a:gd name="T40" fmla="*/ 1042 w 1873"/>
                <a:gd name="T41" fmla="*/ 95 h 1850"/>
                <a:gd name="T42" fmla="*/ 1174 w 1873"/>
                <a:gd name="T43" fmla="*/ 59 h 1850"/>
                <a:gd name="T44" fmla="*/ 1315 w 1873"/>
                <a:gd name="T45" fmla="*/ 32 h 1850"/>
                <a:gd name="T46" fmla="*/ 1461 w 1873"/>
                <a:gd name="T47" fmla="*/ 12 h 1850"/>
                <a:gd name="T48" fmla="*/ 1615 w 1873"/>
                <a:gd name="T49" fmla="*/ 2 h 1850"/>
                <a:gd name="T50" fmla="*/ 1737 w 1873"/>
                <a:gd name="T51" fmla="*/ 1 h 1850"/>
                <a:gd name="T52" fmla="*/ 1780 w 1873"/>
                <a:gd name="T53" fmla="*/ 12 h 1850"/>
                <a:gd name="T54" fmla="*/ 1818 w 1873"/>
                <a:gd name="T55" fmla="*/ 35 h 1850"/>
                <a:gd name="T56" fmla="*/ 1847 w 1873"/>
                <a:gd name="T57" fmla="*/ 68 h 1850"/>
                <a:gd name="T58" fmla="*/ 1866 w 1873"/>
                <a:gd name="T59" fmla="*/ 107 h 1850"/>
                <a:gd name="T60" fmla="*/ 1873 w 1873"/>
                <a:gd name="T61" fmla="*/ 153 h 1850"/>
                <a:gd name="T62" fmla="*/ 1866 w 1873"/>
                <a:gd name="T63" fmla="*/ 198 h 1850"/>
                <a:gd name="T64" fmla="*/ 1847 w 1873"/>
                <a:gd name="T65" fmla="*/ 239 h 1850"/>
                <a:gd name="T66" fmla="*/ 1818 w 1873"/>
                <a:gd name="T67" fmla="*/ 271 h 1850"/>
                <a:gd name="T68" fmla="*/ 1780 w 1873"/>
                <a:gd name="T69" fmla="*/ 294 h 1850"/>
                <a:gd name="T70" fmla="*/ 1737 w 1873"/>
                <a:gd name="T71" fmla="*/ 305 h 1850"/>
                <a:gd name="T72" fmla="*/ 1631 w 1873"/>
                <a:gd name="T73" fmla="*/ 308 h 1850"/>
                <a:gd name="T74" fmla="*/ 1502 w 1873"/>
                <a:gd name="T75" fmla="*/ 316 h 1850"/>
                <a:gd name="T76" fmla="*/ 1379 w 1873"/>
                <a:gd name="T77" fmla="*/ 331 h 1850"/>
                <a:gd name="T78" fmla="*/ 1262 w 1873"/>
                <a:gd name="T79" fmla="*/ 353 h 1850"/>
                <a:gd name="T80" fmla="*/ 1152 w 1873"/>
                <a:gd name="T81" fmla="*/ 381 h 1850"/>
                <a:gd name="T82" fmla="*/ 1048 w 1873"/>
                <a:gd name="T83" fmla="*/ 418 h 1850"/>
                <a:gd name="T84" fmla="*/ 951 w 1873"/>
                <a:gd name="T85" fmla="*/ 461 h 1850"/>
                <a:gd name="T86" fmla="*/ 861 w 1873"/>
                <a:gd name="T87" fmla="*/ 511 h 1850"/>
                <a:gd name="T88" fmla="*/ 776 w 1873"/>
                <a:gd name="T89" fmla="*/ 567 h 1850"/>
                <a:gd name="T90" fmla="*/ 698 w 1873"/>
                <a:gd name="T91" fmla="*/ 630 h 1850"/>
                <a:gd name="T92" fmla="*/ 628 w 1873"/>
                <a:gd name="T93" fmla="*/ 701 h 1850"/>
                <a:gd name="T94" fmla="*/ 536 w 1873"/>
                <a:gd name="T95" fmla="*/ 817 h 1850"/>
                <a:gd name="T96" fmla="*/ 462 w 1873"/>
                <a:gd name="T97" fmla="*/ 939 h 1850"/>
                <a:gd name="T98" fmla="*/ 407 w 1873"/>
                <a:gd name="T99" fmla="*/ 1063 h 1850"/>
                <a:gd name="T100" fmla="*/ 365 w 1873"/>
                <a:gd name="T101" fmla="*/ 1186 h 1850"/>
                <a:gd name="T102" fmla="*/ 337 w 1873"/>
                <a:gd name="T103" fmla="*/ 1303 h 1850"/>
                <a:gd name="T104" fmla="*/ 319 w 1873"/>
                <a:gd name="T105" fmla="*/ 1411 h 1850"/>
                <a:gd name="T106" fmla="*/ 308 w 1873"/>
                <a:gd name="T107" fmla="*/ 1534 h 1850"/>
                <a:gd name="T108" fmla="*/ 306 w 1873"/>
                <a:gd name="T109" fmla="*/ 1657 h 1850"/>
                <a:gd name="T110" fmla="*/ 308 w 1873"/>
                <a:gd name="T111" fmla="*/ 1699 h 1850"/>
                <a:gd name="T112" fmla="*/ 301 w 1873"/>
                <a:gd name="T113" fmla="*/ 1745 h 1850"/>
                <a:gd name="T114" fmla="*/ 281 w 1873"/>
                <a:gd name="T115" fmla="*/ 1784 h 1850"/>
                <a:gd name="T116" fmla="*/ 252 w 1873"/>
                <a:gd name="T117" fmla="*/ 1816 h 1850"/>
                <a:gd name="T118" fmla="*/ 213 w 1873"/>
                <a:gd name="T119" fmla="*/ 1839 h 1850"/>
                <a:gd name="T120" fmla="*/ 169 w 1873"/>
                <a:gd name="T121" fmla="*/ 18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73" h="1850">
                  <a:moveTo>
                    <a:pt x="156" y="1850"/>
                  </a:moveTo>
                  <a:lnTo>
                    <a:pt x="141" y="1850"/>
                  </a:lnTo>
                  <a:lnTo>
                    <a:pt x="126" y="1848"/>
                  </a:lnTo>
                  <a:lnTo>
                    <a:pt x="113" y="1844"/>
                  </a:lnTo>
                  <a:lnTo>
                    <a:pt x="100" y="1840"/>
                  </a:lnTo>
                  <a:lnTo>
                    <a:pt x="87" y="1834"/>
                  </a:lnTo>
                  <a:lnTo>
                    <a:pt x="75" y="1826"/>
                  </a:lnTo>
                  <a:lnTo>
                    <a:pt x="64" y="1819"/>
                  </a:lnTo>
                  <a:lnTo>
                    <a:pt x="53" y="1810"/>
                  </a:lnTo>
                  <a:lnTo>
                    <a:pt x="43" y="1800"/>
                  </a:lnTo>
                  <a:lnTo>
                    <a:pt x="35" y="1790"/>
                  </a:lnTo>
                  <a:lnTo>
                    <a:pt x="27" y="1779"/>
                  </a:lnTo>
                  <a:lnTo>
                    <a:pt x="20" y="1767"/>
                  </a:lnTo>
                  <a:lnTo>
                    <a:pt x="13" y="1754"/>
                  </a:lnTo>
                  <a:lnTo>
                    <a:pt x="9" y="1741"/>
                  </a:lnTo>
                  <a:lnTo>
                    <a:pt x="5" y="1726"/>
                  </a:lnTo>
                  <a:lnTo>
                    <a:pt x="3" y="1711"/>
                  </a:lnTo>
                  <a:lnTo>
                    <a:pt x="2" y="1699"/>
                  </a:lnTo>
                  <a:lnTo>
                    <a:pt x="1" y="1672"/>
                  </a:lnTo>
                  <a:lnTo>
                    <a:pt x="0" y="1631"/>
                  </a:lnTo>
                  <a:lnTo>
                    <a:pt x="0" y="1580"/>
                  </a:lnTo>
                  <a:lnTo>
                    <a:pt x="1" y="1550"/>
                  </a:lnTo>
                  <a:lnTo>
                    <a:pt x="2" y="1517"/>
                  </a:lnTo>
                  <a:lnTo>
                    <a:pt x="5" y="1483"/>
                  </a:lnTo>
                  <a:lnTo>
                    <a:pt x="8" y="1446"/>
                  </a:lnTo>
                  <a:lnTo>
                    <a:pt x="11" y="1407"/>
                  </a:lnTo>
                  <a:lnTo>
                    <a:pt x="17" y="1367"/>
                  </a:lnTo>
                  <a:lnTo>
                    <a:pt x="23" y="1324"/>
                  </a:lnTo>
                  <a:lnTo>
                    <a:pt x="31" y="1281"/>
                  </a:lnTo>
                  <a:lnTo>
                    <a:pt x="39" y="1235"/>
                  </a:lnTo>
                  <a:lnTo>
                    <a:pt x="49" y="1189"/>
                  </a:lnTo>
                  <a:lnTo>
                    <a:pt x="61" y="1141"/>
                  </a:lnTo>
                  <a:lnTo>
                    <a:pt x="74" y="1093"/>
                  </a:lnTo>
                  <a:lnTo>
                    <a:pt x="89" y="1043"/>
                  </a:lnTo>
                  <a:lnTo>
                    <a:pt x="106" y="994"/>
                  </a:lnTo>
                  <a:lnTo>
                    <a:pt x="125" y="943"/>
                  </a:lnTo>
                  <a:lnTo>
                    <a:pt x="146" y="893"/>
                  </a:lnTo>
                  <a:lnTo>
                    <a:pt x="169" y="842"/>
                  </a:lnTo>
                  <a:lnTo>
                    <a:pt x="195" y="792"/>
                  </a:lnTo>
                  <a:lnTo>
                    <a:pt x="222" y="741"/>
                  </a:lnTo>
                  <a:lnTo>
                    <a:pt x="253" y="691"/>
                  </a:lnTo>
                  <a:lnTo>
                    <a:pt x="286" y="641"/>
                  </a:lnTo>
                  <a:lnTo>
                    <a:pt x="321" y="591"/>
                  </a:lnTo>
                  <a:lnTo>
                    <a:pt x="359" y="544"/>
                  </a:lnTo>
                  <a:lnTo>
                    <a:pt x="401" y="496"/>
                  </a:lnTo>
                  <a:lnTo>
                    <a:pt x="429" y="466"/>
                  </a:lnTo>
                  <a:lnTo>
                    <a:pt x="459" y="437"/>
                  </a:lnTo>
                  <a:lnTo>
                    <a:pt x="490" y="408"/>
                  </a:lnTo>
                  <a:lnTo>
                    <a:pt x="520" y="380"/>
                  </a:lnTo>
                  <a:lnTo>
                    <a:pt x="552" y="354"/>
                  </a:lnTo>
                  <a:lnTo>
                    <a:pt x="585" y="329"/>
                  </a:lnTo>
                  <a:lnTo>
                    <a:pt x="619" y="303"/>
                  </a:lnTo>
                  <a:lnTo>
                    <a:pt x="653" y="280"/>
                  </a:lnTo>
                  <a:lnTo>
                    <a:pt x="688" y="257"/>
                  </a:lnTo>
                  <a:lnTo>
                    <a:pt x="725" y="236"/>
                  </a:lnTo>
                  <a:lnTo>
                    <a:pt x="761" y="215"/>
                  </a:lnTo>
                  <a:lnTo>
                    <a:pt x="799" y="194"/>
                  </a:lnTo>
                  <a:lnTo>
                    <a:pt x="837" y="176"/>
                  </a:lnTo>
                  <a:lnTo>
                    <a:pt x="877" y="158"/>
                  </a:lnTo>
                  <a:lnTo>
                    <a:pt x="917" y="141"/>
                  </a:lnTo>
                  <a:lnTo>
                    <a:pt x="958" y="125"/>
                  </a:lnTo>
                  <a:lnTo>
                    <a:pt x="1000" y="109"/>
                  </a:lnTo>
                  <a:lnTo>
                    <a:pt x="1042" y="95"/>
                  </a:lnTo>
                  <a:lnTo>
                    <a:pt x="1086" y="82"/>
                  </a:lnTo>
                  <a:lnTo>
                    <a:pt x="1130" y="70"/>
                  </a:lnTo>
                  <a:lnTo>
                    <a:pt x="1174" y="59"/>
                  </a:lnTo>
                  <a:lnTo>
                    <a:pt x="1220" y="49"/>
                  </a:lnTo>
                  <a:lnTo>
                    <a:pt x="1267" y="40"/>
                  </a:lnTo>
                  <a:lnTo>
                    <a:pt x="1315" y="32"/>
                  </a:lnTo>
                  <a:lnTo>
                    <a:pt x="1362" y="24"/>
                  </a:lnTo>
                  <a:lnTo>
                    <a:pt x="1411" y="17"/>
                  </a:lnTo>
                  <a:lnTo>
                    <a:pt x="1461" y="12"/>
                  </a:lnTo>
                  <a:lnTo>
                    <a:pt x="1511" y="8"/>
                  </a:lnTo>
                  <a:lnTo>
                    <a:pt x="1563" y="4"/>
                  </a:lnTo>
                  <a:lnTo>
                    <a:pt x="1615" y="2"/>
                  </a:lnTo>
                  <a:lnTo>
                    <a:pt x="1668" y="0"/>
                  </a:lnTo>
                  <a:lnTo>
                    <a:pt x="1721" y="0"/>
                  </a:lnTo>
                  <a:lnTo>
                    <a:pt x="1737" y="1"/>
                  </a:lnTo>
                  <a:lnTo>
                    <a:pt x="1752" y="3"/>
                  </a:lnTo>
                  <a:lnTo>
                    <a:pt x="1766" y="7"/>
                  </a:lnTo>
                  <a:lnTo>
                    <a:pt x="1780" y="12"/>
                  </a:lnTo>
                  <a:lnTo>
                    <a:pt x="1794" y="18"/>
                  </a:lnTo>
                  <a:lnTo>
                    <a:pt x="1807" y="27"/>
                  </a:lnTo>
                  <a:lnTo>
                    <a:pt x="1818" y="35"/>
                  </a:lnTo>
                  <a:lnTo>
                    <a:pt x="1829" y="45"/>
                  </a:lnTo>
                  <a:lnTo>
                    <a:pt x="1839" y="56"/>
                  </a:lnTo>
                  <a:lnTo>
                    <a:pt x="1847" y="68"/>
                  </a:lnTo>
                  <a:lnTo>
                    <a:pt x="1855" y="80"/>
                  </a:lnTo>
                  <a:lnTo>
                    <a:pt x="1861" y="94"/>
                  </a:lnTo>
                  <a:lnTo>
                    <a:pt x="1866" y="107"/>
                  </a:lnTo>
                  <a:lnTo>
                    <a:pt x="1870" y="123"/>
                  </a:lnTo>
                  <a:lnTo>
                    <a:pt x="1872" y="138"/>
                  </a:lnTo>
                  <a:lnTo>
                    <a:pt x="1873" y="153"/>
                  </a:lnTo>
                  <a:lnTo>
                    <a:pt x="1872" y="169"/>
                  </a:lnTo>
                  <a:lnTo>
                    <a:pt x="1870" y="184"/>
                  </a:lnTo>
                  <a:lnTo>
                    <a:pt x="1866" y="198"/>
                  </a:lnTo>
                  <a:lnTo>
                    <a:pt x="1861" y="213"/>
                  </a:lnTo>
                  <a:lnTo>
                    <a:pt x="1855" y="226"/>
                  </a:lnTo>
                  <a:lnTo>
                    <a:pt x="1847" y="239"/>
                  </a:lnTo>
                  <a:lnTo>
                    <a:pt x="1839" y="251"/>
                  </a:lnTo>
                  <a:lnTo>
                    <a:pt x="1829" y="261"/>
                  </a:lnTo>
                  <a:lnTo>
                    <a:pt x="1818" y="271"/>
                  </a:lnTo>
                  <a:lnTo>
                    <a:pt x="1807" y="280"/>
                  </a:lnTo>
                  <a:lnTo>
                    <a:pt x="1794" y="287"/>
                  </a:lnTo>
                  <a:lnTo>
                    <a:pt x="1780" y="294"/>
                  </a:lnTo>
                  <a:lnTo>
                    <a:pt x="1766" y="299"/>
                  </a:lnTo>
                  <a:lnTo>
                    <a:pt x="1752" y="302"/>
                  </a:lnTo>
                  <a:lnTo>
                    <a:pt x="1737" y="305"/>
                  </a:lnTo>
                  <a:lnTo>
                    <a:pt x="1721" y="305"/>
                  </a:lnTo>
                  <a:lnTo>
                    <a:pt x="1676" y="306"/>
                  </a:lnTo>
                  <a:lnTo>
                    <a:pt x="1631" y="308"/>
                  </a:lnTo>
                  <a:lnTo>
                    <a:pt x="1588" y="310"/>
                  </a:lnTo>
                  <a:lnTo>
                    <a:pt x="1544" y="312"/>
                  </a:lnTo>
                  <a:lnTo>
                    <a:pt x="1502" y="316"/>
                  </a:lnTo>
                  <a:lnTo>
                    <a:pt x="1461" y="320"/>
                  </a:lnTo>
                  <a:lnTo>
                    <a:pt x="1419" y="325"/>
                  </a:lnTo>
                  <a:lnTo>
                    <a:pt x="1379" y="331"/>
                  </a:lnTo>
                  <a:lnTo>
                    <a:pt x="1340" y="337"/>
                  </a:lnTo>
                  <a:lnTo>
                    <a:pt x="1300" y="345"/>
                  </a:lnTo>
                  <a:lnTo>
                    <a:pt x="1262" y="353"/>
                  </a:lnTo>
                  <a:lnTo>
                    <a:pt x="1225" y="362"/>
                  </a:lnTo>
                  <a:lnTo>
                    <a:pt x="1188" y="371"/>
                  </a:lnTo>
                  <a:lnTo>
                    <a:pt x="1152" y="381"/>
                  </a:lnTo>
                  <a:lnTo>
                    <a:pt x="1117" y="393"/>
                  </a:lnTo>
                  <a:lnTo>
                    <a:pt x="1083" y="406"/>
                  </a:lnTo>
                  <a:lnTo>
                    <a:pt x="1048" y="418"/>
                  </a:lnTo>
                  <a:lnTo>
                    <a:pt x="1015" y="431"/>
                  </a:lnTo>
                  <a:lnTo>
                    <a:pt x="983" y="445"/>
                  </a:lnTo>
                  <a:lnTo>
                    <a:pt x="951" y="461"/>
                  </a:lnTo>
                  <a:lnTo>
                    <a:pt x="920" y="476"/>
                  </a:lnTo>
                  <a:lnTo>
                    <a:pt x="890" y="492"/>
                  </a:lnTo>
                  <a:lnTo>
                    <a:pt x="861" y="511"/>
                  </a:lnTo>
                  <a:lnTo>
                    <a:pt x="831" y="529"/>
                  </a:lnTo>
                  <a:lnTo>
                    <a:pt x="803" y="547"/>
                  </a:lnTo>
                  <a:lnTo>
                    <a:pt x="776" y="567"/>
                  </a:lnTo>
                  <a:lnTo>
                    <a:pt x="750" y="587"/>
                  </a:lnTo>
                  <a:lnTo>
                    <a:pt x="724" y="609"/>
                  </a:lnTo>
                  <a:lnTo>
                    <a:pt x="698" y="630"/>
                  </a:lnTo>
                  <a:lnTo>
                    <a:pt x="674" y="653"/>
                  </a:lnTo>
                  <a:lnTo>
                    <a:pt x="651" y="676"/>
                  </a:lnTo>
                  <a:lnTo>
                    <a:pt x="628" y="701"/>
                  </a:lnTo>
                  <a:lnTo>
                    <a:pt x="594" y="738"/>
                  </a:lnTo>
                  <a:lnTo>
                    <a:pt x="564" y="777"/>
                  </a:lnTo>
                  <a:lnTo>
                    <a:pt x="536" y="817"/>
                  </a:lnTo>
                  <a:lnTo>
                    <a:pt x="510" y="857"/>
                  </a:lnTo>
                  <a:lnTo>
                    <a:pt x="484" y="898"/>
                  </a:lnTo>
                  <a:lnTo>
                    <a:pt x="462" y="939"/>
                  </a:lnTo>
                  <a:lnTo>
                    <a:pt x="442" y="981"/>
                  </a:lnTo>
                  <a:lnTo>
                    <a:pt x="424" y="1022"/>
                  </a:lnTo>
                  <a:lnTo>
                    <a:pt x="407" y="1063"/>
                  </a:lnTo>
                  <a:lnTo>
                    <a:pt x="392" y="1104"/>
                  </a:lnTo>
                  <a:lnTo>
                    <a:pt x="378" y="1145"/>
                  </a:lnTo>
                  <a:lnTo>
                    <a:pt x="365" y="1186"/>
                  </a:lnTo>
                  <a:lnTo>
                    <a:pt x="355" y="1225"/>
                  </a:lnTo>
                  <a:lnTo>
                    <a:pt x="345" y="1265"/>
                  </a:lnTo>
                  <a:lnTo>
                    <a:pt x="337" y="1303"/>
                  </a:lnTo>
                  <a:lnTo>
                    <a:pt x="330" y="1340"/>
                  </a:lnTo>
                  <a:lnTo>
                    <a:pt x="324" y="1376"/>
                  </a:lnTo>
                  <a:lnTo>
                    <a:pt x="319" y="1411"/>
                  </a:lnTo>
                  <a:lnTo>
                    <a:pt x="315" y="1444"/>
                  </a:lnTo>
                  <a:lnTo>
                    <a:pt x="312" y="1476"/>
                  </a:lnTo>
                  <a:lnTo>
                    <a:pt x="308" y="1534"/>
                  </a:lnTo>
                  <a:lnTo>
                    <a:pt x="306" y="1584"/>
                  </a:lnTo>
                  <a:lnTo>
                    <a:pt x="306" y="1625"/>
                  </a:lnTo>
                  <a:lnTo>
                    <a:pt x="306" y="1657"/>
                  </a:lnTo>
                  <a:lnTo>
                    <a:pt x="307" y="1676"/>
                  </a:lnTo>
                  <a:lnTo>
                    <a:pt x="307" y="1684"/>
                  </a:lnTo>
                  <a:lnTo>
                    <a:pt x="308" y="1699"/>
                  </a:lnTo>
                  <a:lnTo>
                    <a:pt x="307" y="1715"/>
                  </a:lnTo>
                  <a:lnTo>
                    <a:pt x="305" y="1729"/>
                  </a:lnTo>
                  <a:lnTo>
                    <a:pt x="301" y="1745"/>
                  </a:lnTo>
                  <a:lnTo>
                    <a:pt x="295" y="1758"/>
                  </a:lnTo>
                  <a:lnTo>
                    <a:pt x="289" y="1771"/>
                  </a:lnTo>
                  <a:lnTo>
                    <a:pt x="281" y="1784"/>
                  </a:lnTo>
                  <a:lnTo>
                    <a:pt x="273" y="1795"/>
                  </a:lnTo>
                  <a:lnTo>
                    <a:pt x="263" y="1806"/>
                  </a:lnTo>
                  <a:lnTo>
                    <a:pt x="252" y="1816"/>
                  </a:lnTo>
                  <a:lnTo>
                    <a:pt x="239" y="1824"/>
                  </a:lnTo>
                  <a:lnTo>
                    <a:pt x="227" y="1833"/>
                  </a:lnTo>
                  <a:lnTo>
                    <a:pt x="213" y="1839"/>
                  </a:lnTo>
                  <a:lnTo>
                    <a:pt x="199" y="1844"/>
                  </a:lnTo>
                  <a:lnTo>
                    <a:pt x="184" y="1847"/>
                  </a:lnTo>
                  <a:lnTo>
                    <a:pt x="169" y="1850"/>
                  </a:lnTo>
                  <a:lnTo>
                    <a:pt x="162" y="1850"/>
                  </a:lnTo>
                  <a:lnTo>
                    <a:pt x="156" y="18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68" name="Freeform 166">
              <a:extLst>
                <a:ext uri="{FF2B5EF4-FFF2-40B4-BE49-F238E27FC236}">
                  <a16:creationId xmlns:a16="http://schemas.microsoft.com/office/drawing/2014/main" id="{4AA2E5BD-2F5F-4E31-B0E4-A22B2BB559D6}"/>
                </a:ext>
              </a:extLst>
            </p:cNvPr>
            <p:cNvSpPr>
              <a:spLocks/>
            </p:cNvSpPr>
            <p:nvPr/>
          </p:nvSpPr>
          <p:spPr bwMode="auto">
            <a:xfrm>
              <a:off x="524388" y="2425867"/>
              <a:ext cx="22225" cy="22225"/>
            </a:xfrm>
            <a:custGeom>
              <a:avLst/>
              <a:gdLst>
                <a:gd name="T0" fmla="*/ 462 w 463"/>
                <a:gd name="T1" fmla="*/ 256 h 464"/>
                <a:gd name="T2" fmla="*/ 456 w 463"/>
                <a:gd name="T3" fmla="*/ 289 h 464"/>
                <a:gd name="T4" fmla="*/ 445 w 463"/>
                <a:gd name="T5" fmla="*/ 322 h 464"/>
                <a:gd name="T6" fmla="*/ 428 w 463"/>
                <a:gd name="T7" fmla="*/ 352 h 464"/>
                <a:gd name="T8" fmla="*/ 409 w 463"/>
                <a:gd name="T9" fmla="*/ 379 h 464"/>
                <a:gd name="T10" fmla="*/ 386 w 463"/>
                <a:gd name="T11" fmla="*/ 403 h 464"/>
                <a:gd name="T12" fmla="*/ 361 w 463"/>
                <a:gd name="T13" fmla="*/ 424 h 464"/>
                <a:gd name="T14" fmla="*/ 332 w 463"/>
                <a:gd name="T15" fmla="*/ 440 h 464"/>
                <a:gd name="T16" fmla="*/ 299 w 463"/>
                <a:gd name="T17" fmla="*/ 454 h 464"/>
                <a:gd name="T18" fmla="*/ 266 w 463"/>
                <a:gd name="T19" fmla="*/ 462 h 464"/>
                <a:gd name="T20" fmla="*/ 231 w 463"/>
                <a:gd name="T21" fmla="*/ 464 h 464"/>
                <a:gd name="T22" fmla="*/ 195 w 463"/>
                <a:gd name="T23" fmla="*/ 462 h 464"/>
                <a:gd name="T24" fmla="*/ 162 w 463"/>
                <a:gd name="T25" fmla="*/ 454 h 464"/>
                <a:gd name="T26" fmla="*/ 131 w 463"/>
                <a:gd name="T27" fmla="*/ 440 h 464"/>
                <a:gd name="T28" fmla="*/ 102 w 463"/>
                <a:gd name="T29" fmla="*/ 424 h 464"/>
                <a:gd name="T30" fmla="*/ 75 w 463"/>
                <a:gd name="T31" fmla="*/ 403 h 464"/>
                <a:gd name="T32" fmla="*/ 52 w 463"/>
                <a:gd name="T33" fmla="*/ 380 h 464"/>
                <a:gd name="T34" fmla="*/ 33 w 463"/>
                <a:gd name="T35" fmla="*/ 352 h 464"/>
                <a:gd name="T36" fmla="*/ 18 w 463"/>
                <a:gd name="T37" fmla="*/ 322 h 464"/>
                <a:gd name="T38" fmla="*/ 7 w 463"/>
                <a:gd name="T39" fmla="*/ 290 h 464"/>
                <a:gd name="T40" fmla="*/ 1 w 463"/>
                <a:gd name="T41" fmla="*/ 256 h 464"/>
                <a:gd name="T42" fmla="*/ 0 w 463"/>
                <a:gd name="T43" fmla="*/ 219 h 464"/>
                <a:gd name="T44" fmla="*/ 4 w 463"/>
                <a:gd name="T45" fmla="*/ 185 h 464"/>
                <a:gd name="T46" fmla="*/ 14 w 463"/>
                <a:gd name="T47" fmla="*/ 151 h 464"/>
                <a:gd name="T48" fmla="*/ 27 w 463"/>
                <a:gd name="T49" fmla="*/ 121 h 464"/>
                <a:gd name="T50" fmla="*/ 45 w 463"/>
                <a:gd name="T51" fmla="*/ 93 h 464"/>
                <a:gd name="T52" fmla="*/ 67 w 463"/>
                <a:gd name="T53" fmla="*/ 68 h 464"/>
                <a:gd name="T54" fmla="*/ 93 w 463"/>
                <a:gd name="T55" fmla="*/ 46 h 464"/>
                <a:gd name="T56" fmla="*/ 121 w 463"/>
                <a:gd name="T57" fmla="*/ 28 h 464"/>
                <a:gd name="T58" fmla="*/ 151 w 463"/>
                <a:gd name="T59" fmla="*/ 14 h 464"/>
                <a:gd name="T60" fmla="*/ 184 w 463"/>
                <a:gd name="T61" fmla="*/ 5 h 464"/>
                <a:gd name="T62" fmla="*/ 219 w 463"/>
                <a:gd name="T63" fmla="*/ 0 h 464"/>
                <a:gd name="T64" fmla="*/ 255 w 463"/>
                <a:gd name="T65" fmla="*/ 1 h 464"/>
                <a:gd name="T66" fmla="*/ 288 w 463"/>
                <a:gd name="T67" fmla="*/ 7 h 464"/>
                <a:gd name="T68" fmla="*/ 320 w 463"/>
                <a:gd name="T69" fmla="*/ 18 h 464"/>
                <a:gd name="T70" fmla="*/ 351 w 463"/>
                <a:gd name="T71" fmla="*/ 33 h 464"/>
                <a:gd name="T72" fmla="*/ 378 w 463"/>
                <a:gd name="T73" fmla="*/ 53 h 464"/>
                <a:gd name="T74" fmla="*/ 402 w 463"/>
                <a:gd name="T75" fmla="*/ 76 h 464"/>
                <a:gd name="T76" fmla="*/ 423 w 463"/>
                <a:gd name="T77" fmla="*/ 102 h 464"/>
                <a:gd name="T78" fmla="*/ 439 w 463"/>
                <a:gd name="T79" fmla="*/ 131 h 464"/>
                <a:gd name="T80" fmla="*/ 453 w 463"/>
                <a:gd name="T81" fmla="*/ 163 h 464"/>
                <a:gd name="T82" fmla="*/ 460 w 463"/>
                <a:gd name="T83" fmla="*/ 196 h 464"/>
                <a:gd name="T84" fmla="*/ 463 w 463"/>
                <a:gd name="T85" fmla="*/ 23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3" h="464">
                  <a:moveTo>
                    <a:pt x="463" y="231"/>
                  </a:moveTo>
                  <a:lnTo>
                    <a:pt x="463" y="243"/>
                  </a:lnTo>
                  <a:lnTo>
                    <a:pt x="462" y="256"/>
                  </a:lnTo>
                  <a:lnTo>
                    <a:pt x="460" y="267"/>
                  </a:lnTo>
                  <a:lnTo>
                    <a:pt x="458" y="278"/>
                  </a:lnTo>
                  <a:lnTo>
                    <a:pt x="456" y="289"/>
                  </a:lnTo>
                  <a:lnTo>
                    <a:pt x="453" y="300"/>
                  </a:lnTo>
                  <a:lnTo>
                    <a:pt x="449" y="311"/>
                  </a:lnTo>
                  <a:lnTo>
                    <a:pt x="445" y="322"/>
                  </a:lnTo>
                  <a:lnTo>
                    <a:pt x="439" y="332"/>
                  </a:lnTo>
                  <a:lnTo>
                    <a:pt x="434" y="342"/>
                  </a:lnTo>
                  <a:lnTo>
                    <a:pt x="428" y="352"/>
                  </a:lnTo>
                  <a:lnTo>
                    <a:pt x="423" y="362"/>
                  </a:lnTo>
                  <a:lnTo>
                    <a:pt x="416" y="371"/>
                  </a:lnTo>
                  <a:lnTo>
                    <a:pt x="409" y="379"/>
                  </a:lnTo>
                  <a:lnTo>
                    <a:pt x="402" y="388"/>
                  </a:lnTo>
                  <a:lnTo>
                    <a:pt x="394" y="396"/>
                  </a:lnTo>
                  <a:lnTo>
                    <a:pt x="386" y="403"/>
                  </a:lnTo>
                  <a:lnTo>
                    <a:pt x="378" y="411"/>
                  </a:lnTo>
                  <a:lnTo>
                    <a:pt x="370" y="418"/>
                  </a:lnTo>
                  <a:lnTo>
                    <a:pt x="361" y="424"/>
                  </a:lnTo>
                  <a:lnTo>
                    <a:pt x="351" y="430"/>
                  </a:lnTo>
                  <a:lnTo>
                    <a:pt x="341" y="435"/>
                  </a:lnTo>
                  <a:lnTo>
                    <a:pt x="332" y="440"/>
                  </a:lnTo>
                  <a:lnTo>
                    <a:pt x="320" y="446"/>
                  </a:lnTo>
                  <a:lnTo>
                    <a:pt x="310" y="450"/>
                  </a:lnTo>
                  <a:lnTo>
                    <a:pt x="299" y="454"/>
                  </a:lnTo>
                  <a:lnTo>
                    <a:pt x="288" y="457"/>
                  </a:lnTo>
                  <a:lnTo>
                    <a:pt x="277" y="460"/>
                  </a:lnTo>
                  <a:lnTo>
                    <a:pt x="266" y="462"/>
                  </a:lnTo>
                  <a:lnTo>
                    <a:pt x="255" y="463"/>
                  </a:lnTo>
                  <a:lnTo>
                    <a:pt x="243" y="464"/>
                  </a:lnTo>
                  <a:lnTo>
                    <a:pt x="231" y="464"/>
                  </a:lnTo>
                  <a:lnTo>
                    <a:pt x="219" y="464"/>
                  </a:lnTo>
                  <a:lnTo>
                    <a:pt x="208" y="463"/>
                  </a:lnTo>
                  <a:lnTo>
                    <a:pt x="195" y="462"/>
                  </a:lnTo>
                  <a:lnTo>
                    <a:pt x="184" y="460"/>
                  </a:lnTo>
                  <a:lnTo>
                    <a:pt x="173" y="457"/>
                  </a:lnTo>
                  <a:lnTo>
                    <a:pt x="162" y="454"/>
                  </a:lnTo>
                  <a:lnTo>
                    <a:pt x="151" y="450"/>
                  </a:lnTo>
                  <a:lnTo>
                    <a:pt x="141" y="446"/>
                  </a:lnTo>
                  <a:lnTo>
                    <a:pt x="131" y="440"/>
                  </a:lnTo>
                  <a:lnTo>
                    <a:pt x="121" y="435"/>
                  </a:lnTo>
                  <a:lnTo>
                    <a:pt x="111" y="430"/>
                  </a:lnTo>
                  <a:lnTo>
                    <a:pt x="102" y="424"/>
                  </a:lnTo>
                  <a:lnTo>
                    <a:pt x="93" y="418"/>
                  </a:lnTo>
                  <a:lnTo>
                    <a:pt x="83" y="411"/>
                  </a:lnTo>
                  <a:lnTo>
                    <a:pt x="75" y="403"/>
                  </a:lnTo>
                  <a:lnTo>
                    <a:pt x="67" y="396"/>
                  </a:lnTo>
                  <a:lnTo>
                    <a:pt x="59" y="388"/>
                  </a:lnTo>
                  <a:lnTo>
                    <a:pt x="52" y="380"/>
                  </a:lnTo>
                  <a:lnTo>
                    <a:pt x="45" y="371"/>
                  </a:lnTo>
                  <a:lnTo>
                    <a:pt x="39" y="362"/>
                  </a:lnTo>
                  <a:lnTo>
                    <a:pt x="33" y="352"/>
                  </a:lnTo>
                  <a:lnTo>
                    <a:pt x="27" y="342"/>
                  </a:lnTo>
                  <a:lnTo>
                    <a:pt x="22" y="332"/>
                  </a:lnTo>
                  <a:lnTo>
                    <a:pt x="18" y="322"/>
                  </a:lnTo>
                  <a:lnTo>
                    <a:pt x="14" y="311"/>
                  </a:lnTo>
                  <a:lnTo>
                    <a:pt x="10" y="301"/>
                  </a:lnTo>
                  <a:lnTo>
                    <a:pt x="7" y="290"/>
                  </a:lnTo>
                  <a:lnTo>
                    <a:pt x="4" y="279"/>
                  </a:lnTo>
                  <a:lnTo>
                    <a:pt x="2" y="267"/>
                  </a:lnTo>
                  <a:lnTo>
                    <a:pt x="1" y="256"/>
                  </a:lnTo>
                  <a:lnTo>
                    <a:pt x="0" y="243"/>
                  </a:lnTo>
                  <a:lnTo>
                    <a:pt x="0" y="231"/>
                  </a:lnTo>
                  <a:lnTo>
                    <a:pt x="0" y="219"/>
                  </a:lnTo>
                  <a:lnTo>
                    <a:pt x="1" y="208"/>
                  </a:lnTo>
                  <a:lnTo>
                    <a:pt x="2" y="196"/>
                  </a:lnTo>
                  <a:lnTo>
                    <a:pt x="4" y="185"/>
                  </a:lnTo>
                  <a:lnTo>
                    <a:pt x="7" y="174"/>
                  </a:lnTo>
                  <a:lnTo>
                    <a:pt x="10" y="163"/>
                  </a:lnTo>
                  <a:lnTo>
                    <a:pt x="14" y="151"/>
                  </a:lnTo>
                  <a:lnTo>
                    <a:pt x="18" y="141"/>
                  </a:lnTo>
                  <a:lnTo>
                    <a:pt x="22" y="131"/>
                  </a:lnTo>
                  <a:lnTo>
                    <a:pt x="27" y="121"/>
                  </a:lnTo>
                  <a:lnTo>
                    <a:pt x="33" y="111"/>
                  </a:lnTo>
                  <a:lnTo>
                    <a:pt x="39" y="102"/>
                  </a:lnTo>
                  <a:lnTo>
                    <a:pt x="45" y="93"/>
                  </a:lnTo>
                  <a:lnTo>
                    <a:pt x="52" y="84"/>
                  </a:lnTo>
                  <a:lnTo>
                    <a:pt x="59" y="76"/>
                  </a:lnTo>
                  <a:lnTo>
                    <a:pt x="67" y="68"/>
                  </a:lnTo>
                  <a:lnTo>
                    <a:pt x="75" y="60"/>
                  </a:lnTo>
                  <a:lnTo>
                    <a:pt x="83" y="53"/>
                  </a:lnTo>
                  <a:lnTo>
                    <a:pt x="93" y="46"/>
                  </a:lnTo>
                  <a:lnTo>
                    <a:pt x="102" y="39"/>
                  </a:lnTo>
                  <a:lnTo>
                    <a:pt x="111" y="33"/>
                  </a:lnTo>
                  <a:lnTo>
                    <a:pt x="121" y="28"/>
                  </a:lnTo>
                  <a:lnTo>
                    <a:pt x="131" y="23"/>
                  </a:lnTo>
                  <a:lnTo>
                    <a:pt x="141" y="18"/>
                  </a:lnTo>
                  <a:lnTo>
                    <a:pt x="151" y="14"/>
                  </a:lnTo>
                  <a:lnTo>
                    <a:pt x="162" y="10"/>
                  </a:lnTo>
                  <a:lnTo>
                    <a:pt x="173" y="7"/>
                  </a:lnTo>
                  <a:lnTo>
                    <a:pt x="184" y="5"/>
                  </a:lnTo>
                  <a:lnTo>
                    <a:pt x="195" y="3"/>
                  </a:lnTo>
                  <a:lnTo>
                    <a:pt x="208" y="1"/>
                  </a:lnTo>
                  <a:lnTo>
                    <a:pt x="219" y="0"/>
                  </a:lnTo>
                  <a:lnTo>
                    <a:pt x="231" y="0"/>
                  </a:lnTo>
                  <a:lnTo>
                    <a:pt x="243" y="0"/>
                  </a:lnTo>
                  <a:lnTo>
                    <a:pt x="255" y="1"/>
                  </a:lnTo>
                  <a:lnTo>
                    <a:pt x="266" y="3"/>
                  </a:lnTo>
                  <a:lnTo>
                    <a:pt x="277" y="5"/>
                  </a:lnTo>
                  <a:lnTo>
                    <a:pt x="288" y="7"/>
                  </a:lnTo>
                  <a:lnTo>
                    <a:pt x="299" y="10"/>
                  </a:lnTo>
                  <a:lnTo>
                    <a:pt x="310" y="14"/>
                  </a:lnTo>
                  <a:lnTo>
                    <a:pt x="320" y="18"/>
                  </a:lnTo>
                  <a:lnTo>
                    <a:pt x="332" y="23"/>
                  </a:lnTo>
                  <a:lnTo>
                    <a:pt x="341" y="28"/>
                  </a:lnTo>
                  <a:lnTo>
                    <a:pt x="351" y="33"/>
                  </a:lnTo>
                  <a:lnTo>
                    <a:pt x="361" y="39"/>
                  </a:lnTo>
                  <a:lnTo>
                    <a:pt x="370" y="46"/>
                  </a:lnTo>
                  <a:lnTo>
                    <a:pt x="378" y="53"/>
                  </a:lnTo>
                  <a:lnTo>
                    <a:pt x="386" y="60"/>
                  </a:lnTo>
                  <a:lnTo>
                    <a:pt x="394" y="68"/>
                  </a:lnTo>
                  <a:lnTo>
                    <a:pt x="402" y="76"/>
                  </a:lnTo>
                  <a:lnTo>
                    <a:pt x="409" y="84"/>
                  </a:lnTo>
                  <a:lnTo>
                    <a:pt x="416" y="93"/>
                  </a:lnTo>
                  <a:lnTo>
                    <a:pt x="423" y="102"/>
                  </a:lnTo>
                  <a:lnTo>
                    <a:pt x="428" y="111"/>
                  </a:lnTo>
                  <a:lnTo>
                    <a:pt x="434" y="121"/>
                  </a:lnTo>
                  <a:lnTo>
                    <a:pt x="439" y="131"/>
                  </a:lnTo>
                  <a:lnTo>
                    <a:pt x="445" y="141"/>
                  </a:lnTo>
                  <a:lnTo>
                    <a:pt x="449" y="151"/>
                  </a:lnTo>
                  <a:lnTo>
                    <a:pt x="453" y="163"/>
                  </a:lnTo>
                  <a:lnTo>
                    <a:pt x="456" y="174"/>
                  </a:lnTo>
                  <a:lnTo>
                    <a:pt x="458" y="185"/>
                  </a:lnTo>
                  <a:lnTo>
                    <a:pt x="460" y="196"/>
                  </a:lnTo>
                  <a:lnTo>
                    <a:pt x="462" y="208"/>
                  </a:lnTo>
                  <a:lnTo>
                    <a:pt x="463" y="219"/>
                  </a:lnTo>
                  <a:lnTo>
                    <a:pt x="463" y="23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grpSp>
      <p:grpSp>
        <p:nvGrpSpPr>
          <p:cNvPr id="69" name="Group 68">
            <a:extLst>
              <a:ext uri="{FF2B5EF4-FFF2-40B4-BE49-F238E27FC236}">
                <a16:creationId xmlns:a16="http://schemas.microsoft.com/office/drawing/2014/main" id="{332938E0-8278-4E3C-8C39-3486CCD69051}"/>
              </a:ext>
            </a:extLst>
          </p:cNvPr>
          <p:cNvGrpSpPr/>
          <p:nvPr/>
        </p:nvGrpSpPr>
        <p:grpSpPr>
          <a:xfrm>
            <a:off x="8664405" y="3225384"/>
            <a:ext cx="328599" cy="199585"/>
            <a:chOff x="8297862" y="2229247"/>
            <a:chExt cx="473075" cy="287338"/>
          </a:xfrm>
        </p:grpSpPr>
        <p:sp>
          <p:nvSpPr>
            <p:cNvPr id="70" name="Freeform 277">
              <a:extLst>
                <a:ext uri="{FF2B5EF4-FFF2-40B4-BE49-F238E27FC236}">
                  <a16:creationId xmlns:a16="http://schemas.microsoft.com/office/drawing/2014/main" id="{4BD9463D-4F30-456B-83D2-1D156CA86667}"/>
                </a:ext>
              </a:extLst>
            </p:cNvPr>
            <p:cNvSpPr>
              <a:spLocks/>
            </p:cNvSpPr>
            <p:nvPr/>
          </p:nvSpPr>
          <p:spPr bwMode="auto">
            <a:xfrm>
              <a:off x="8337549" y="2256234"/>
              <a:ext cx="387350" cy="173038"/>
            </a:xfrm>
            <a:custGeom>
              <a:avLst/>
              <a:gdLst>
                <a:gd name="T0" fmla="*/ 125 w 8064"/>
                <a:gd name="T1" fmla="*/ 3612 h 3612"/>
                <a:gd name="T2" fmla="*/ 108 w 8064"/>
                <a:gd name="T3" fmla="*/ 3610 h 3612"/>
                <a:gd name="T4" fmla="*/ 91 w 8064"/>
                <a:gd name="T5" fmla="*/ 3605 h 3612"/>
                <a:gd name="T6" fmla="*/ 75 w 8064"/>
                <a:gd name="T7" fmla="*/ 3598 h 3612"/>
                <a:gd name="T8" fmla="*/ 59 w 8064"/>
                <a:gd name="T9" fmla="*/ 3590 h 3612"/>
                <a:gd name="T10" fmla="*/ 46 w 8064"/>
                <a:gd name="T11" fmla="*/ 3579 h 3612"/>
                <a:gd name="T12" fmla="*/ 33 w 8064"/>
                <a:gd name="T13" fmla="*/ 3567 h 3612"/>
                <a:gd name="T14" fmla="*/ 22 w 8064"/>
                <a:gd name="T15" fmla="*/ 3553 h 3612"/>
                <a:gd name="T16" fmla="*/ 11 w 8064"/>
                <a:gd name="T17" fmla="*/ 3533 h 3612"/>
                <a:gd name="T18" fmla="*/ 3 w 8064"/>
                <a:gd name="T19" fmla="*/ 3506 h 3612"/>
                <a:gd name="T20" fmla="*/ 0 w 8064"/>
                <a:gd name="T21" fmla="*/ 3481 h 3612"/>
                <a:gd name="T22" fmla="*/ 1 w 8064"/>
                <a:gd name="T23" fmla="*/ 3455 h 3612"/>
                <a:gd name="T24" fmla="*/ 8 w 8064"/>
                <a:gd name="T25" fmla="*/ 3431 h 3612"/>
                <a:gd name="T26" fmla="*/ 19 w 8064"/>
                <a:gd name="T27" fmla="*/ 3406 h 3612"/>
                <a:gd name="T28" fmla="*/ 35 w 8064"/>
                <a:gd name="T29" fmla="*/ 3386 h 3612"/>
                <a:gd name="T30" fmla="*/ 54 w 8064"/>
                <a:gd name="T31" fmla="*/ 3368 h 3612"/>
                <a:gd name="T32" fmla="*/ 4568 w 8064"/>
                <a:gd name="T33" fmla="*/ 756 h 3612"/>
                <a:gd name="T34" fmla="*/ 4587 w 8064"/>
                <a:gd name="T35" fmla="*/ 746 h 3612"/>
                <a:gd name="T36" fmla="*/ 4608 w 8064"/>
                <a:gd name="T37" fmla="*/ 740 h 3612"/>
                <a:gd name="T38" fmla="*/ 4628 w 8064"/>
                <a:gd name="T39" fmla="*/ 737 h 3612"/>
                <a:gd name="T40" fmla="*/ 4649 w 8064"/>
                <a:gd name="T41" fmla="*/ 738 h 3612"/>
                <a:gd name="T42" fmla="*/ 4670 w 8064"/>
                <a:gd name="T43" fmla="*/ 742 h 3612"/>
                <a:gd name="T44" fmla="*/ 4690 w 8064"/>
                <a:gd name="T45" fmla="*/ 748 h 3612"/>
                <a:gd name="T46" fmla="*/ 4708 w 8064"/>
                <a:gd name="T47" fmla="*/ 759 h 3612"/>
                <a:gd name="T48" fmla="*/ 4726 w 8064"/>
                <a:gd name="T49" fmla="*/ 773 h 3612"/>
                <a:gd name="T50" fmla="*/ 7843 w 8064"/>
                <a:gd name="T51" fmla="*/ 34 h 3612"/>
                <a:gd name="T52" fmla="*/ 7865 w 8064"/>
                <a:gd name="T53" fmla="*/ 18 h 3612"/>
                <a:gd name="T54" fmla="*/ 7889 w 8064"/>
                <a:gd name="T55" fmla="*/ 7 h 3612"/>
                <a:gd name="T56" fmla="*/ 7914 w 8064"/>
                <a:gd name="T57" fmla="*/ 1 h 3612"/>
                <a:gd name="T58" fmla="*/ 7939 w 8064"/>
                <a:gd name="T59" fmla="*/ 1 h 3612"/>
                <a:gd name="T60" fmla="*/ 7965 w 8064"/>
                <a:gd name="T61" fmla="*/ 4 h 3612"/>
                <a:gd name="T62" fmla="*/ 7989 w 8064"/>
                <a:gd name="T63" fmla="*/ 13 h 3612"/>
                <a:gd name="T64" fmla="*/ 8012 w 8064"/>
                <a:gd name="T65" fmla="*/ 27 h 3612"/>
                <a:gd name="T66" fmla="*/ 8031 w 8064"/>
                <a:gd name="T67" fmla="*/ 45 h 3612"/>
                <a:gd name="T68" fmla="*/ 8047 w 8064"/>
                <a:gd name="T69" fmla="*/ 67 h 3612"/>
                <a:gd name="T70" fmla="*/ 8058 w 8064"/>
                <a:gd name="T71" fmla="*/ 92 h 3612"/>
                <a:gd name="T72" fmla="*/ 8064 w 8064"/>
                <a:gd name="T73" fmla="*/ 117 h 3612"/>
                <a:gd name="T74" fmla="*/ 8064 w 8064"/>
                <a:gd name="T75" fmla="*/ 143 h 3612"/>
                <a:gd name="T76" fmla="*/ 8060 w 8064"/>
                <a:gd name="T77" fmla="*/ 168 h 3612"/>
                <a:gd name="T78" fmla="*/ 8051 w 8064"/>
                <a:gd name="T79" fmla="*/ 193 h 3612"/>
                <a:gd name="T80" fmla="*/ 8037 w 8064"/>
                <a:gd name="T81" fmla="*/ 215 h 3612"/>
                <a:gd name="T82" fmla="*/ 8019 w 8064"/>
                <a:gd name="T83" fmla="*/ 235 h 3612"/>
                <a:gd name="T84" fmla="*/ 5919 w 8064"/>
                <a:gd name="T85" fmla="*/ 2087 h 3612"/>
                <a:gd name="T86" fmla="*/ 5898 w 8064"/>
                <a:gd name="T87" fmla="*/ 2100 h 3612"/>
                <a:gd name="T88" fmla="*/ 5875 w 8064"/>
                <a:gd name="T89" fmla="*/ 2108 h 3612"/>
                <a:gd name="T90" fmla="*/ 5851 w 8064"/>
                <a:gd name="T91" fmla="*/ 2112 h 3612"/>
                <a:gd name="T92" fmla="*/ 5826 w 8064"/>
                <a:gd name="T93" fmla="*/ 2112 h 3612"/>
                <a:gd name="T94" fmla="*/ 5803 w 8064"/>
                <a:gd name="T95" fmla="*/ 2107 h 3612"/>
                <a:gd name="T96" fmla="*/ 5780 w 8064"/>
                <a:gd name="T97" fmla="*/ 2099 h 3612"/>
                <a:gd name="T98" fmla="*/ 5760 w 8064"/>
                <a:gd name="T99" fmla="*/ 2086 h 3612"/>
                <a:gd name="T100" fmla="*/ 4617 w 8064"/>
                <a:gd name="T101" fmla="*/ 1037 h 3612"/>
                <a:gd name="T102" fmla="*/ 193 w 8064"/>
                <a:gd name="T103" fmla="*/ 3598 h 3612"/>
                <a:gd name="T104" fmla="*/ 176 w 8064"/>
                <a:gd name="T105" fmla="*/ 3605 h 3612"/>
                <a:gd name="T106" fmla="*/ 159 w 8064"/>
                <a:gd name="T107" fmla="*/ 3610 h 3612"/>
                <a:gd name="T108" fmla="*/ 142 w 8064"/>
                <a:gd name="T109" fmla="*/ 3612 h 3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64" h="3612">
                  <a:moveTo>
                    <a:pt x="133" y="3612"/>
                  </a:moveTo>
                  <a:lnTo>
                    <a:pt x="125" y="3612"/>
                  </a:lnTo>
                  <a:lnTo>
                    <a:pt x="116" y="3611"/>
                  </a:lnTo>
                  <a:lnTo>
                    <a:pt x="108" y="3610"/>
                  </a:lnTo>
                  <a:lnTo>
                    <a:pt x="100" y="3608"/>
                  </a:lnTo>
                  <a:lnTo>
                    <a:pt x="91" y="3605"/>
                  </a:lnTo>
                  <a:lnTo>
                    <a:pt x="83" y="3602"/>
                  </a:lnTo>
                  <a:lnTo>
                    <a:pt x="75" y="3598"/>
                  </a:lnTo>
                  <a:lnTo>
                    <a:pt x="68" y="3594"/>
                  </a:lnTo>
                  <a:lnTo>
                    <a:pt x="59" y="3590"/>
                  </a:lnTo>
                  <a:lnTo>
                    <a:pt x="52" y="3585"/>
                  </a:lnTo>
                  <a:lnTo>
                    <a:pt x="46" y="3579"/>
                  </a:lnTo>
                  <a:lnTo>
                    <a:pt x="39" y="3573"/>
                  </a:lnTo>
                  <a:lnTo>
                    <a:pt x="33" y="3567"/>
                  </a:lnTo>
                  <a:lnTo>
                    <a:pt x="27" y="3560"/>
                  </a:lnTo>
                  <a:lnTo>
                    <a:pt x="22" y="3553"/>
                  </a:lnTo>
                  <a:lnTo>
                    <a:pt x="17" y="3545"/>
                  </a:lnTo>
                  <a:lnTo>
                    <a:pt x="11" y="3533"/>
                  </a:lnTo>
                  <a:lnTo>
                    <a:pt x="6" y="3520"/>
                  </a:lnTo>
                  <a:lnTo>
                    <a:pt x="3" y="3506"/>
                  </a:lnTo>
                  <a:lnTo>
                    <a:pt x="1" y="3494"/>
                  </a:lnTo>
                  <a:lnTo>
                    <a:pt x="0" y="3481"/>
                  </a:lnTo>
                  <a:lnTo>
                    <a:pt x="0" y="3468"/>
                  </a:lnTo>
                  <a:lnTo>
                    <a:pt x="1" y="3455"/>
                  </a:lnTo>
                  <a:lnTo>
                    <a:pt x="4" y="3443"/>
                  </a:lnTo>
                  <a:lnTo>
                    <a:pt x="8" y="3431"/>
                  </a:lnTo>
                  <a:lnTo>
                    <a:pt x="13" y="3419"/>
                  </a:lnTo>
                  <a:lnTo>
                    <a:pt x="19" y="3406"/>
                  </a:lnTo>
                  <a:lnTo>
                    <a:pt x="26" y="3396"/>
                  </a:lnTo>
                  <a:lnTo>
                    <a:pt x="35" y="3386"/>
                  </a:lnTo>
                  <a:lnTo>
                    <a:pt x="44" y="3377"/>
                  </a:lnTo>
                  <a:lnTo>
                    <a:pt x="54" y="3368"/>
                  </a:lnTo>
                  <a:lnTo>
                    <a:pt x="67" y="3361"/>
                  </a:lnTo>
                  <a:lnTo>
                    <a:pt x="4568" y="756"/>
                  </a:lnTo>
                  <a:lnTo>
                    <a:pt x="4578" y="750"/>
                  </a:lnTo>
                  <a:lnTo>
                    <a:pt x="4587" y="746"/>
                  </a:lnTo>
                  <a:lnTo>
                    <a:pt x="4597" y="742"/>
                  </a:lnTo>
                  <a:lnTo>
                    <a:pt x="4608" y="740"/>
                  </a:lnTo>
                  <a:lnTo>
                    <a:pt x="4618" y="738"/>
                  </a:lnTo>
                  <a:lnTo>
                    <a:pt x="4628" y="737"/>
                  </a:lnTo>
                  <a:lnTo>
                    <a:pt x="4638" y="737"/>
                  </a:lnTo>
                  <a:lnTo>
                    <a:pt x="4649" y="738"/>
                  </a:lnTo>
                  <a:lnTo>
                    <a:pt x="4660" y="739"/>
                  </a:lnTo>
                  <a:lnTo>
                    <a:pt x="4670" y="742"/>
                  </a:lnTo>
                  <a:lnTo>
                    <a:pt x="4680" y="745"/>
                  </a:lnTo>
                  <a:lnTo>
                    <a:pt x="4690" y="748"/>
                  </a:lnTo>
                  <a:lnTo>
                    <a:pt x="4699" y="753"/>
                  </a:lnTo>
                  <a:lnTo>
                    <a:pt x="4708" y="759"/>
                  </a:lnTo>
                  <a:lnTo>
                    <a:pt x="4717" y="766"/>
                  </a:lnTo>
                  <a:lnTo>
                    <a:pt x="4726" y="773"/>
                  </a:lnTo>
                  <a:lnTo>
                    <a:pt x="5842" y="1797"/>
                  </a:lnTo>
                  <a:lnTo>
                    <a:pt x="7843" y="34"/>
                  </a:lnTo>
                  <a:lnTo>
                    <a:pt x="7854" y="25"/>
                  </a:lnTo>
                  <a:lnTo>
                    <a:pt x="7865" y="18"/>
                  </a:lnTo>
                  <a:lnTo>
                    <a:pt x="7876" y="12"/>
                  </a:lnTo>
                  <a:lnTo>
                    <a:pt x="7889" y="7"/>
                  </a:lnTo>
                  <a:lnTo>
                    <a:pt x="7901" y="4"/>
                  </a:lnTo>
                  <a:lnTo>
                    <a:pt x="7914" y="1"/>
                  </a:lnTo>
                  <a:lnTo>
                    <a:pt x="7926" y="0"/>
                  </a:lnTo>
                  <a:lnTo>
                    <a:pt x="7939" y="1"/>
                  </a:lnTo>
                  <a:lnTo>
                    <a:pt x="7952" y="2"/>
                  </a:lnTo>
                  <a:lnTo>
                    <a:pt x="7965" y="4"/>
                  </a:lnTo>
                  <a:lnTo>
                    <a:pt x="7978" y="8"/>
                  </a:lnTo>
                  <a:lnTo>
                    <a:pt x="7989" y="13"/>
                  </a:lnTo>
                  <a:lnTo>
                    <a:pt x="8001" y="19"/>
                  </a:lnTo>
                  <a:lnTo>
                    <a:pt x="8012" y="27"/>
                  </a:lnTo>
                  <a:lnTo>
                    <a:pt x="8022" y="35"/>
                  </a:lnTo>
                  <a:lnTo>
                    <a:pt x="8031" y="45"/>
                  </a:lnTo>
                  <a:lnTo>
                    <a:pt x="8040" y="56"/>
                  </a:lnTo>
                  <a:lnTo>
                    <a:pt x="8047" y="67"/>
                  </a:lnTo>
                  <a:lnTo>
                    <a:pt x="8053" y="79"/>
                  </a:lnTo>
                  <a:lnTo>
                    <a:pt x="8058" y="92"/>
                  </a:lnTo>
                  <a:lnTo>
                    <a:pt x="8061" y="104"/>
                  </a:lnTo>
                  <a:lnTo>
                    <a:pt x="8064" y="117"/>
                  </a:lnTo>
                  <a:lnTo>
                    <a:pt x="8064" y="130"/>
                  </a:lnTo>
                  <a:lnTo>
                    <a:pt x="8064" y="143"/>
                  </a:lnTo>
                  <a:lnTo>
                    <a:pt x="8063" y="155"/>
                  </a:lnTo>
                  <a:lnTo>
                    <a:pt x="8060" y="168"/>
                  </a:lnTo>
                  <a:lnTo>
                    <a:pt x="8056" y="180"/>
                  </a:lnTo>
                  <a:lnTo>
                    <a:pt x="8051" y="193"/>
                  </a:lnTo>
                  <a:lnTo>
                    <a:pt x="8045" y="204"/>
                  </a:lnTo>
                  <a:lnTo>
                    <a:pt x="8037" y="215"/>
                  </a:lnTo>
                  <a:lnTo>
                    <a:pt x="8029" y="225"/>
                  </a:lnTo>
                  <a:lnTo>
                    <a:pt x="8019" y="235"/>
                  </a:lnTo>
                  <a:lnTo>
                    <a:pt x="5929" y="2078"/>
                  </a:lnTo>
                  <a:lnTo>
                    <a:pt x="5919" y="2087"/>
                  </a:lnTo>
                  <a:lnTo>
                    <a:pt x="5909" y="2094"/>
                  </a:lnTo>
                  <a:lnTo>
                    <a:pt x="5898" y="2100"/>
                  </a:lnTo>
                  <a:lnTo>
                    <a:pt x="5886" y="2104"/>
                  </a:lnTo>
                  <a:lnTo>
                    <a:pt x="5875" y="2108"/>
                  </a:lnTo>
                  <a:lnTo>
                    <a:pt x="5863" y="2110"/>
                  </a:lnTo>
                  <a:lnTo>
                    <a:pt x="5851" y="2112"/>
                  </a:lnTo>
                  <a:lnTo>
                    <a:pt x="5839" y="2112"/>
                  </a:lnTo>
                  <a:lnTo>
                    <a:pt x="5826" y="2112"/>
                  </a:lnTo>
                  <a:lnTo>
                    <a:pt x="5815" y="2110"/>
                  </a:lnTo>
                  <a:lnTo>
                    <a:pt x="5803" y="2107"/>
                  </a:lnTo>
                  <a:lnTo>
                    <a:pt x="5791" y="2104"/>
                  </a:lnTo>
                  <a:lnTo>
                    <a:pt x="5780" y="2099"/>
                  </a:lnTo>
                  <a:lnTo>
                    <a:pt x="5770" y="2093"/>
                  </a:lnTo>
                  <a:lnTo>
                    <a:pt x="5760" y="2086"/>
                  </a:lnTo>
                  <a:lnTo>
                    <a:pt x="5750" y="2077"/>
                  </a:lnTo>
                  <a:lnTo>
                    <a:pt x="4617" y="1037"/>
                  </a:lnTo>
                  <a:lnTo>
                    <a:pt x="201" y="3594"/>
                  </a:lnTo>
                  <a:lnTo>
                    <a:pt x="193" y="3598"/>
                  </a:lnTo>
                  <a:lnTo>
                    <a:pt x="185" y="3601"/>
                  </a:lnTo>
                  <a:lnTo>
                    <a:pt x="176" y="3605"/>
                  </a:lnTo>
                  <a:lnTo>
                    <a:pt x="167" y="3608"/>
                  </a:lnTo>
                  <a:lnTo>
                    <a:pt x="159" y="3610"/>
                  </a:lnTo>
                  <a:lnTo>
                    <a:pt x="150" y="3611"/>
                  </a:lnTo>
                  <a:lnTo>
                    <a:pt x="142" y="3612"/>
                  </a:lnTo>
                  <a:lnTo>
                    <a:pt x="133" y="3612"/>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71" name="Freeform 278">
              <a:extLst>
                <a:ext uri="{FF2B5EF4-FFF2-40B4-BE49-F238E27FC236}">
                  <a16:creationId xmlns:a16="http://schemas.microsoft.com/office/drawing/2014/main" id="{21C4F409-21A5-4371-9E5E-6473C09231F1}"/>
                </a:ext>
              </a:extLst>
            </p:cNvPr>
            <p:cNvSpPr>
              <a:spLocks/>
            </p:cNvSpPr>
            <p:nvPr/>
          </p:nvSpPr>
          <p:spPr bwMode="auto">
            <a:xfrm>
              <a:off x="8664574" y="2229247"/>
              <a:ext cx="104775" cy="93663"/>
            </a:xfrm>
            <a:custGeom>
              <a:avLst/>
              <a:gdLst>
                <a:gd name="T0" fmla="*/ 1579 w 2173"/>
                <a:gd name="T1" fmla="*/ 1963 h 1963"/>
                <a:gd name="T2" fmla="*/ 1562 w 2173"/>
                <a:gd name="T3" fmla="*/ 1960 h 1963"/>
                <a:gd name="T4" fmla="*/ 1540 w 2173"/>
                <a:gd name="T5" fmla="*/ 1954 h 1963"/>
                <a:gd name="T6" fmla="*/ 1517 w 2173"/>
                <a:gd name="T7" fmla="*/ 1942 h 1963"/>
                <a:gd name="T8" fmla="*/ 1495 w 2173"/>
                <a:gd name="T9" fmla="*/ 1927 h 1963"/>
                <a:gd name="T10" fmla="*/ 1479 w 2173"/>
                <a:gd name="T11" fmla="*/ 1907 h 1963"/>
                <a:gd name="T12" fmla="*/ 1466 w 2173"/>
                <a:gd name="T13" fmla="*/ 1885 h 1963"/>
                <a:gd name="T14" fmla="*/ 1457 w 2173"/>
                <a:gd name="T15" fmla="*/ 1860 h 1963"/>
                <a:gd name="T16" fmla="*/ 1454 w 2173"/>
                <a:gd name="T17" fmla="*/ 1834 h 1963"/>
                <a:gd name="T18" fmla="*/ 1455 w 2173"/>
                <a:gd name="T19" fmla="*/ 1808 h 1963"/>
                <a:gd name="T20" fmla="*/ 1859 w 2173"/>
                <a:gd name="T21" fmla="*/ 287 h 1963"/>
                <a:gd name="T22" fmla="*/ 134 w 2173"/>
                <a:gd name="T23" fmla="*/ 452 h 1963"/>
                <a:gd name="T24" fmla="*/ 108 w 2173"/>
                <a:gd name="T25" fmla="*/ 450 h 1963"/>
                <a:gd name="T26" fmla="*/ 83 w 2173"/>
                <a:gd name="T27" fmla="*/ 442 h 1963"/>
                <a:gd name="T28" fmla="*/ 60 w 2173"/>
                <a:gd name="T29" fmla="*/ 430 h 1963"/>
                <a:gd name="T30" fmla="*/ 40 w 2173"/>
                <a:gd name="T31" fmla="*/ 413 h 1963"/>
                <a:gd name="T32" fmla="*/ 23 w 2173"/>
                <a:gd name="T33" fmla="*/ 394 h 1963"/>
                <a:gd name="T34" fmla="*/ 11 w 2173"/>
                <a:gd name="T35" fmla="*/ 370 h 1963"/>
                <a:gd name="T36" fmla="*/ 3 w 2173"/>
                <a:gd name="T37" fmla="*/ 344 h 1963"/>
                <a:gd name="T38" fmla="*/ 0 w 2173"/>
                <a:gd name="T39" fmla="*/ 317 h 1963"/>
                <a:gd name="T40" fmla="*/ 3 w 2173"/>
                <a:gd name="T41" fmla="*/ 291 h 1963"/>
                <a:gd name="T42" fmla="*/ 11 w 2173"/>
                <a:gd name="T43" fmla="*/ 265 h 1963"/>
                <a:gd name="T44" fmla="*/ 23 w 2173"/>
                <a:gd name="T45" fmla="*/ 242 h 1963"/>
                <a:gd name="T46" fmla="*/ 39 w 2173"/>
                <a:gd name="T47" fmla="*/ 223 h 1963"/>
                <a:gd name="T48" fmla="*/ 59 w 2173"/>
                <a:gd name="T49" fmla="*/ 206 h 1963"/>
                <a:gd name="T50" fmla="*/ 82 w 2173"/>
                <a:gd name="T51" fmla="*/ 194 h 1963"/>
                <a:gd name="T52" fmla="*/ 108 w 2173"/>
                <a:gd name="T53" fmla="*/ 186 h 1963"/>
                <a:gd name="T54" fmla="*/ 2026 w 2173"/>
                <a:gd name="T55" fmla="*/ 1 h 1963"/>
                <a:gd name="T56" fmla="*/ 2059 w 2173"/>
                <a:gd name="T57" fmla="*/ 2 h 1963"/>
                <a:gd name="T58" fmla="*/ 2089 w 2173"/>
                <a:gd name="T59" fmla="*/ 10 h 1963"/>
                <a:gd name="T60" fmla="*/ 2118 w 2173"/>
                <a:gd name="T61" fmla="*/ 26 h 1963"/>
                <a:gd name="T62" fmla="*/ 2141 w 2173"/>
                <a:gd name="T63" fmla="*/ 48 h 1963"/>
                <a:gd name="T64" fmla="*/ 2151 w 2173"/>
                <a:gd name="T65" fmla="*/ 60 h 1963"/>
                <a:gd name="T66" fmla="*/ 2159 w 2173"/>
                <a:gd name="T67" fmla="*/ 74 h 1963"/>
                <a:gd name="T68" fmla="*/ 2169 w 2173"/>
                <a:gd name="T69" fmla="*/ 105 h 1963"/>
                <a:gd name="T70" fmla="*/ 2173 w 2173"/>
                <a:gd name="T71" fmla="*/ 137 h 1963"/>
                <a:gd name="T72" fmla="*/ 2168 w 2173"/>
                <a:gd name="T73" fmla="*/ 168 h 1963"/>
                <a:gd name="T74" fmla="*/ 1714 w 2173"/>
                <a:gd name="T75" fmla="*/ 1874 h 1963"/>
                <a:gd name="T76" fmla="*/ 1705 w 2173"/>
                <a:gd name="T77" fmla="*/ 1895 h 1963"/>
                <a:gd name="T78" fmla="*/ 1692 w 2173"/>
                <a:gd name="T79" fmla="*/ 1913 h 1963"/>
                <a:gd name="T80" fmla="*/ 1678 w 2173"/>
                <a:gd name="T81" fmla="*/ 1929 h 1963"/>
                <a:gd name="T82" fmla="*/ 1660 w 2173"/>
                <a:gd name="T83" fmla="*/ 1942 h 1963"/>
                <a:gd name="T84" fmla="*/ 1642 w 2173"/>
                <a:gd name="T85" fmla="*/ 1952 h 1963"/>
                <a:gd name="T86" fmla="*/ 1620 w 2173"/>
                <a:gd name="T87" fmla="*/ 1959 h 1963"/>
                <a:gd name="T88" fmla="*/ 1599 w 2173"/>
                <a:gd name="T89" fmla="*/ 1963 h 1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73" h="1963">
                  <a:moveTo>
                    <a:pt x="1588" y="1963"/>
                  </a:moveTo>
                  <a:lnTo>
                    <a:pt x="1579" y="1963"/>
                  </a:lnTo>
                  <a:lnTo>
                    <a:pt x="1571" y="1962"/>
                  </a:lnTo>
                  <a:lnTo>
                    <a:pt x="1562" y="1960"/>
                  </a:lnTo>
                  <a:lnTo>
                    <a:pt x="1553" y="1958"/>
                  </a:lnTo>
                  <a:lnTo>
                    <a:pt x="1540" y="1954"/>
                  </a:lnTo>
                  <a:lnTo>
                    <a:pt x="1528" y="1949"/>
                  </a:lnTo>
                  <a:lnTo>
                    <a:pt x="1517" y="1942"/>
                  </a:lnTo>
                  <a:lnTo>
                    <a:pt x="1505" y="1935"/>
                  </a:lnTo>
                  <a:lnTo>
                    <a:pt x="1495" y="1927"/>
                  </a:lnTo>
                  <a:lnTo>
                    <a:pt x="1486" y="1917"/>
                  </a:lnTo>
                  <a:lnTo>
                    <a:pt x="1479" y="1907"/>
                  </a:lnTo>
                  <a:lnTo>
                    <a:pt x="1472" y="1897"/>
                  </a:lnTo>
                  <a:lnTo>
                    <a:pt x="1466" y="1885"/>
                  </a:lnTo>
                  <a:lnTo>
                    <a:pt x="1461" y="1872"/>
                  </a:lnTo>
                  <a:lnTo>
                    <a:pt x="1457" y="1860"/>
                  </a:lnTo>
                  <a:lnTo>
                    <a:pt x="1455" y="1847"/>
                  </a:lnTo>
                  <a:lnTo>
                    <a:pt x="1454" y="1834"/>
                  </a:lnTo>
                  <a:lnTo>
                    <a:pt x="1454" y="1821"/>
                  </a:lnTo>
                  <a:lnTo>
                    <a:pt x="1455" y="1808"/>
                  </a:lnTo>
                  <a:lnTo>
                    <a:pt x="1458" y="1794"/>
                  </a:lnTo>
                  <a:lnTo>
                    <a:pt x="1859" y="287"/>
                  </a:lnTo>
                  <a:lnTo>
                    <a:pt x="147" y="450"/>
                  </a:lnTo>
                  <a:lnTo>
                    <a:pt x="134" y="452"/>
                  </a:lnTo>
                  <a:lnTo>
                    <a:pt x="121" y="451"/>
                  </a:lnTo>
                  <a:lnTo>
                    <a:pt x="108" y="450"/>
                  </a:lnTo>
                  <a:lnTo>
                    <a:pt x="95" y="447"/>
                  </a:lnTo>
                  <a:lnTo>
                    <a:pt x="83" y="442"/>
                  </a:lnTo>
                  <a:lnTo>
                    <a:pt x="71" y="437"/>
                  </a:lnTo>
                  <a:lnTo>
                    <a:pt x="60" y="430"/>
                  </a:lnTo>
                  <a:lnTo>
                    <a:pt x="50" y="422"/>
                  </a:lnTo>
                  <a:lnTo>
                    <a:pt x="40" y="413"/>
                  </a:lnTo>
                  <a:lnTo>
                    <a:pt x="31" y="404"/>
                  </a:lnTo>
                  <a:lnTo>
                    <a:pt x="23" y="394"/>
                  </a:lnTo>
                  <a:lnTo>
                    <a:pt x="16" y="382"/>
                  </a:lnTo>
                  <a:lnTo>
                    <a:pt x="11" y="370"/>
                  </a:lnTo>
                  <a:lnTo>
                    <a:pt x="6" y="357"/>
                  </a:lnTo>
                  <a:lnTo>
                    <a:pt x="3" y="344"/>
                  </a:lnTo>
                  <a:lnTo>
                    <a:pt x="1" y="330"/>
                  </a:lnTo>
                  <a:lnTo>
                    <a:pt x="0" y="317"/>
                  </a:lnTo>
                  <a:lnTo>
                    <a:pt x="1" y="303"/>
                  </a:lnTo>
                  <a:lnTo>
                    <a:pt x="3" y="291"/>
                  </a:lnTo>
                  <a:lnTo>
                    <a:pt x="6" y="278"/>
                  </a:lnTo>
                  <a:lnTo>
                    <a:pt x="11" y="265"/>
                  </a:lnTo>
                  <a:lnTo>
                    <a:pt x="16" y="253"/>
                  </a:lnTo>
                  <a:lnTo>
                    <a:pt x="23" y="242"/>
                  </a:lnTo>
                  <a:lnTo>
                    <a:pt x="30" y="232"/>
                  </a:lnTo>
                  <a:lnTo>
                    <a:pt x="39" y="223"/>
                  </a:lnTo>
                  <a:lnTo>
                    <a:pt x="49" y="214"/>
                  </a:lnTo>
                  <a:lnTo>
                    <a:pt x="59" y="206"/>
                  </a:lnTo>
                  <a:lnTo>
                    <a:pt x="70" y="200"/>
                  </a:lnTo>
                  <a:lnTo>
                    <a:pt x="82" y="194"/>
                  </a:lnTo>
                  <a:lnTo>
                    <a:pt x="94" y="190"/>
                  </a:lnTo>
                  <a:lnTo>
                    <a:pt x="108" y="186"/>
                  </a:lnTo>
                  <a:lnTo>
                    <a:pt x="121" y="184"/>
                  </a:lnTo>
                  <a:lnTo>
                    <a:pt x="2026" y="1"/>
                  </a:lnTo>
                  <a:lnTo>
                    <a:pt x="2043" y="0"/>
                  </a:lnTo>
                  <a:lnTo>
                    <a:pt x="2059" y="2"/>
                  </a:lnTo>
                  <a:lnTo>
                    <a:pt x="2074" y="5"/>
                  </a:lnTo>
                  <a:lnTo>
                    <a:pt x="2089" y="10"/>
                  </a:lnTo>
                  <a:lnTo>
                    <a:pt x="2105" y="17"/>
                  </a:lnTo>
                  <a:lnTo>
                    <a:pt x="2118" y="26"/>
                  </a:lnTo>
                  <a:lnTo>
                    <a:pt x="2130" y="36"/>
                  </a:lnTo>
                  <a:lnTo>
                    <a:pt x="2141" y="48"/>
                  </a:lnTo>
                  <a:lnTo>
                    <a:pt x="2146" y="54"/>
                  </a:lnTo>
                  <a:lnTo>
                    <a:pt x="2151" y="60"/>
                  </a:lnTo>
                  <a:lnTo>
                    <a:pt x="2155" y="67"/>
                  </a:lnTo>
                  <a:lnTo>
                    <a:pt x="2159" y="74"/>
                  </a:lnTo>
                  <a:lnTo>
                    <a:pt x="2165" y="90"/>
                  </a:lnTo>
                  <a:lnTo>
                    <a:pt x="2169" y="105"/>
                  </a:lnTo>
                  <a:lnTo>
                    <a:pt x="2172" y="121"/>
                  </a:lnTo>
                  <a:lnTo>
                    <a:pt x="2173" y="137"/>
                  </a:lnTo>
                  <a:lnTo>
                    <a:pt x="2171" y="152"/>
                  </a:lnTo>
                  <a:lnTo>
                    <a:pt x="2168" y="168"/>
                  </a:lnTo>
                  <a:lnTo>
                    <a:pt x="1717" y="1863"/>
                  </a:lnTo>
                  <a:lnTo>
                    <a:pt x="1714" y="1874"/>
                  </a:lnTo>
                  <a:lnTo>
                    <a:pt x="1710" y="1885"/>
                  </a:lnTo>
                  <a:lnTo>
                    <a:pt x="1705" y="1895"/>
                  </a:lnTo>
                  <a:lnTo>
                    <a:pt x="1699" y="1904"/>
                  </a:lnTo>
                  <a:lnTo>
                    <a:pt x="1692" y="1913"/>
                  </a:lnTo>
                  <a:lnTo>
                    <a:pt x="1685" y="1921"/>
                  </a:lnTo>
                  <a:lnTo>
                    <a:pt x="1678" y="1929"/>
                  </a:lnTo>
                  <a:lnTo>
                    <a:pt x="1669" y="1936"/>
                  </a:lnTo>
                  <a:lnTo>
                    <a:pt x="1660" y="1942"/>
                  </a:lnTo>
                  <a:lnTo>
                    <a:pt x="1651" y="1947"/>
                  </a:lnTo>
                  <a:lnTo>
                    <a:pt x="1642" y="1952"/>
                  </a:lnTo>
                  <a:lnTo>
                    <a:pt x="1632" y="1956"/>
                  </a:lnTo>
                  <a:lnTo>
                    <a:pt x="1620" y="1959"/>
                  </a:lnTo>
                  <a:lnTo>
                    <a:pt x="1609" y="1961"/>
                  </a:lnTo>
                  <a:lnTo>
                    <a:pt x="1599" y="1963"/>
                  </a:lnTo>
                  <a:lnTo>
                    <a:pt x="1588" y="196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72" name="Freeform 279">
              <a:extLst>
                <a:ext uri="{FF2B5EF4-FFF2-40B4-BE49-F238E27FC236}">
                  <a16:creationId xmlns:a16="http://schemas.microsoft.com/office/drawing/2014/main" id="{CDBDC3E3-4415-4722-BCC7-14DD6C624C27}"/>
                </a:ext>
              </a:extLst>
            </p:cNvPr>
            <p:cNvSpPr>
              <a:spLocks noEditPoints="1"/>
            </p:cNvSpPr>
            <p:nvPr/>
          </p:nvSpPr>
          <p:spPr bwMode="auto">
            <a:xfrm>
              <a:off x="8312149" y="2454672"/>
              <a:ext cx="74613" cy="61913"/>
            </a:xfrm>
            <a:custGeom>
              <a:avLst/>
              <a:gdLst>
                <a:gd name="T0" fmla="*/ 1281 w 1551"/>
                <a:gd name="T1" fmla="*/ 1026 h 1294"/>
                <a:gd name="T2" fmla="*/ 268 w 1551"/>
                <a:gd name="T3" fmla="*/ 890 h 1294"/>
                <a:gd name="T4" fmla="*/ 1416 w 1551"/>
                <a:gd name="T5" fmla="*/ 1294 h 1294"/>
                <a:gd name="T6" fmla="*/ 120 w 1551"/>
                <a:gd name="T7" fmla="*/ 1294 h 1294"/>
                <a:gd name="T8" fmla="*/ 93 w 1551"/>
                <a:gd name="T9" fmla="*/ 1287 h 1294"/>
                <a:gd name="T10" fmla="*/ 69 w 1551"/>
                <a:gd name="T11" fmla="*/ 1277 h 1294"/>
                <a:gd name="T12" fmla="*/ 48 w 1551"/>
                <a:gd name="T13" fmla="*/ 1263 h 1294"/>
                <a:gd name="T14" fmla="*/ 30 w 1551"/>
                <a:gd name="T15" fmla="*/ 1245 h 1294"/>
                <a:gd name="T16" fmla="*/ 16 w 1551"/>
                <a:gd name="T17" fmla="*/ 1224 h 1294"/>
                <a:gd name="T18" fmla="*/ 6 w 1551"/>
                <a:gd name="T19" fmla="*/ 1200 h 1294"/>
                <a:gd name="T20" fmla="*/ 0 w 1551"/>
                <a:gd name="T21" fmla="*/ 1173 h 1294"/>
                <a:gd name="T22" fmla="*/ 0 w 1551"/>
                <a:gd name="T23" fmla="*/ 809 h 1294"/>
                <a:gd name="T24" fmla="*/ 1 w 1551"/>
                <a:gd name="T25" fmla="*/ 791 h 1294"/>
                <a:gd name="T26" fmla="*/ 5 w 1551"/>
                <a:gd name="T27" fmla="*/ 773 h 1294"/>
                <a:gd name="T28" fmla="*/ 11 w 1551"/>
                <a:gd name="T29" fmla="*/ 756 h 1294"/>
                <a:gd name="T30" fmla="*/ 19 w 1551"/>
                <a:gd name="T31" fmla="*/ 740 h 1294"/>
                <a:gd name="T32" fmla="*/ 29 w 1551"/>
                <a:gd name="T33" fmla="*/ 726 h 1294"/>
                <a:gd name="T34" fmla="*/ 41 w 1551"/>
                <a:gd name="T35" fmla="*/ 712 h 1294"/>
                <a:gd name="T36" fmla="*/ 55 w 1551"/>
                <a:gd name="T37" fmla="*/ 700 h 1294"/>
                <a:gd name="T38" fmla="*/ 71 w 1551"/>
                <a:gd name="T39" fmla="*/ 690 h 1294"/>
                <a:gd name="T40" fmla="*/ 1361 w 1551"/>
                <a:gd name="T41" fmla="*/ 11 h 1294"/>
                <a:gd name="T42" fmla="*/ 1377 w 1551"/>
                <a:gd name="T43" fmla="*/ 5 h 1294"/>
                <a:gd name="T44" fmla="*/ 1394 w 1551"/>
                <a:gd name="T45" fmla="*/ 1 h 1294"/>
                <a:gd name="T46" fmla="*/ 1412 w 1551"/>
                <a:gd name="T47" fmla="*/ 0 h 1294"/>
                <a:gd name="T48" fmla="*/ 1429 w 1551"/>
                <a:gd name="T49" fmla="*/ 0 h 1294"/>
                <a:gd name="T50" fmla="*/ 1445 w 1551"/>
                <a:gd name="T51" fmla="*/ 3 h 1294"/>
                <a:gd name="T52" fmla="*/ 1462 w 1551"/>
                <a:gd name="T53" fmla="*/ 7 h 1294"/>
                <a:gd name="T54" fmla="*/ 1478 w 1551"/>
                <a:gd name="T55" fmla="*/ 14 h 1294"/>
                <a:gd name="T56" fmla="*/ 1492 w 1551"/>
                <a:gd name="T57" fmla="*/ 23 h 1294"/>
                <a:gd name="T58" fmla="*/ 1506 w 1551"/>
                <a:gd name="T59" fmla="*/ 34 h 1294"/>
                <a:gd name="T60" fmla="*/ 1518 w 1551"/>
                <a:gd name="T61" fmla="*/ 46 h 1294"/>
                <a:gd name="T62" fmla="*/ 1529 w 1551"/>
                <a:gd name="T63" fmla="*/ 61 h 1294"/>
                <a:gd name="T64" fmla="*/ 1537 w 1551"/>
                <a:gd name="T65" fmla="*/ 76 h 1294"/>
                <a:gd name="T66" fmla="*/ 1543 w 1551"/>
                <a:gd name="T67" fmla="*/ 91 h 1294"/>
                <a:gd name="T68" fmla="*/ 1548 w 1551"/>
                <a:gd name="T69" fmla="*/ 108 h 1294"/>
                <a:gd name="T70" fmla="*/ 1550 w 1551"/>
                <a:gd name="T71" fmla="*/ 125 h 1294"/>
                <a:gd name="T72" fmla="*/ 1551 w 1551"/>
                <a:gd name="T73" fmla="*/ 1160 h 1294"/>
                <a:gd name="T74" fmla="*/ 1548 w 1551"/>
                <a:gd name="T75" fmla="*/ 1186 h 1294"/>
                <a:gd name="T76" fmla="*/ 1540 w 1551"/>
                <a:gd name="T77" fmla="*/ 1212 h 1294"/>
                <a:gd name="T78" fmla="*/ 1528 w 1551"/>
                <a:gd name="T79" fmla="*/ 1235 h 1294"/>
                <a:gd name="T80" fmla="*/ 1511 w 1551"/>
                <a:gd name="T81" fmla="*/ 1254 h 1294"/>
                <a:gd name="T82" fmla="*/ 1491 w 1551"/>
                <a:gd name="T83" fmla="*/ 1270 h 1294"/>
                <a:gd name="T84" fmla="*/ 1468 w 1551"/>
                <a:gd name="T85" fmla="*/ 1283 h 1294"/>
                <a:gd name="T86" fmla="*/ 1443 w 1551"/>
                <a:gd name="T87" fmla="*/ 1292 h 1294"/>
                <a:gd name="T88" fmla="*/ 1416 w 1551"/>
                <a:gd name="T89" fmla="*/ 1294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1" h="1294">
                  <a:moveTo>
                    <a:pt x="268" y="1026"/>
                  </a:moveTo>
                  <a:lnTo>
                    <a:pt x="1281" y="1026"/>
                  </a:lnTo>
                  <a:lnTo>
                    <a:pt x="1281" y="356"/>
                  </a:lnTo>
                  <a:lnTo>
                    <a:pt x="268" y="890"/>
                  </a:lnTo>
                  <a:lnTo>
                    <a:pt x="268" y="1026"/>
                  </a:lnTo>
                  <a:close/>
                  <a:moveTo>
                    <a:pt x="1416" y="1294"/>
                  </a:moveTo>
                  <a:lnTo>
                    <a:pt x="134" y="1294"/>
                  </a:lnTo>
                  <a:lnTo>
                    <a:pt x="120" y="1294"/>
                  </a:lnTo>
                  <a:lnTo>
                    <a:pt x="106" y="1292"/>
                  </a:lnTo>
                  <a:lnTo>
                    <a:pt x="93" y="1287"/>
                  </a:lnTo>
                  <a:lnTo>
                    <a:pt x="81" y="1283"/>
                  </a:lnTo>
                  <a:lnTo>
                    <a:pt x="69" y="1277"/>
                  </a:lnTo>
                  <a:lnTo>
                    <a:pt x="58" y="1270"/>
                  </a:lnTo>
                  <a:lnTo>
                    <a:pt x="48" y="1263"/>
                  </a:lnTo>
                  <a:lnTo>
                    <a:pt x="39" y="1254"/>
                  </a:lnTo>
                  <a:lnTo>
                    <a:pt x="30" y="1245"/>
                  </a:lnTo>
                  <a:lnTo>
                    <a:pt x="22" y="1235"/>
                  </a:lnTo>
                  <a:lnTo>
                    <a:pt x="16" y="1224"/>
                  </a:lnTo>
                  <a:lnTo>
                    <a:pt x="10" y="1212"/>
                  </a:lnTo>
                  <a:lnTo>
                    <a:pt x="6" y="1200"/>
                  </a:lnTo>
                  <a:lnTo>
                    <a:pt x="2" y="1186"/>
                  </a:lnTo>
                  <a:lnTo>
                    <a:pt x="0" y="1173"/>
                  </a:lnTo>
                  <a:lnTo>
                    <a:pt x="0" y="1160"/>
                  </a:lnTo>
                  <a:lnTo>
                    <a:pt x="0" y="809"/>
                  </a:lnTo>
                  <a:lnTo>
                    <a:pt x="0" y="799"/>
                  </a:lnTo>
                  <a:lnTo>
                    <a:pt x="1" y="791"/>
                  </a:lnTo>
                  <a:lnTo>
                    <a:pt x="3" y="782"/>
                  </a:lnTo>
                  <a:lnTo>
                    <a:pt x="5" y="773"/>
                  </a:lnTo>
                  <a:lnTo>
                    <a:pt x="8" y="765"/>
                  </a:lnTo>
                  <a:lnTo>
                    <a:pt x="11" y="756"/>
                  </a:lnTo>
                  <a:lnTo>
                    <a:pt x="15" y="748"/>
                  </a:lnTo>
                  <a:lnTo>
                    <a:pt x="19" y="740"/>
                  </a:lnTo>
                  <a:lnTo>
                    <a:pt x="24" y="733"/>
                  </a:lnTo>
                  <a:lnTo>
                    <a:pt x="29" y="726"/>
                  </a:lnTo>
                  <a:lnTo>
                    <a:pt x="35" y="718"/>
                  </a:lnTo>
                  <a:lnTo>
                    <a:pt x="41" y="712"/>
                  </a:lnTo>
                  <a:lnTo>
                    <a:pt x="48" y="705"/>
                  </a:lnTo>
                  <a:lnTo>
                    <a:pt x="55" y="700"/>
                  </a:lnTo>
                  <a:lnTo>
                    <a:pt x="63" y="695"/>
                  </a:lnTo>
                  <a:lnTo>
                    <a:pt x="71" y="690"/>
                  </a:lnTo>
                  <a:lnTo>
                    <a:pt x="1354" y="15"/>
                  </a:lnTo>
                  <a:lnTo>
                    <a:pt x="1361" y="11"/>
                  </a:lnTo>
                  <a:lnTo>
                    <a:pt x="1369" y="8"/>
                  </a:lnTo>
                  <a:lnTo>
                    <a:pt x="1377" y="5"/>
                  </a:lnTo>
                  <a:lnTo>
                    <a:pt x="1385" y="3"/>
                  </a:lnTo>
                  <a:lnTo>
                    <a:pt x="1394" y="1"/>
                  </a:lnTo>
                  <a:lnTo>
                    <a:pt x="1402" y="0"/>
                  </a:lnTo>
                  <a:lnTo>
                    <a:pt x="1412" y="0"/>
                  </a:lnTo>
                  <a:lnTo>
                    <a:pt x="1420" y="0"/>
                  </a:lnTo>
                  <a:lnTo>
                    <a:pt x="1429" y="0"/>
                  </a:lnTo>
                  <a:lnTo>
                    <a:pt x="1437" y="1"/>
                  </a:lnTo>
                  <a:lnTo>
                    <a:pt x="1445" y="3"/>
                  </a:lnTo>
                  <a:lnTo>
                    <a:pt x="1454" y="5"/>
                  </a:lnTo>
                  <a:lnTo>
                    <a:pt x="1462" y="7"/>
                  </a:lnTo>
                  <a:lnTo>
                    <a:pt x="1470" y="11"/>
                  </a:lnTo>
                  <a:lnTo>
                    <a:pt x="1478" y="14"/>
                  </a:lnTo>
                  <a:lnTo>
                    <a:pt x="1485" y="19"/>
                  </a:lnTo>
                  <a:lnTo>
                    <a:pt x="1492" y="23"/>
                  </a:lnTo>
                  <a:lnTo>
                    <a:pt x="1499" y="29"/>
                  </a:lnTo>
                  <a:lnTo>
                    <a:pt x="1506" y="34"/>
                  </a:lnTo>
                  <a:lnTo>
                    <a:pt x="1512" y="40"/>
                  </a:lnTo>
                  <a:lnTo>
                    <a:pt x="1518" y="46"/>
                  </a:lnTo>
                  <a:lnTo>
                    <a:pt x="1524" y="54"/>
                  </a:lnTo>
                  <a:lnTo>
                    <a:pt x="1529" y="61"/>
                  </a:lnTo>
                  <a:lnTo>
                    <a:pt x="1533" y="68"/>
                  </a:lnTo>
                  <a:lnTo>
                    <a:pt x="1537" y="76"/>
                  </a:lnTo>
                  <a:lnTo>
                    <a:pt x="1540" y="84"/>
                  </a:lnTo>
                  <a:lnTo>
                    <a:pt x="1543" y="91"/>
                  </a:lnTo>
                  <a:lnTo>
                    <a:pt x="1546" y="100"/>
                  </a:lnTo>
                  <a:lnTo>
                    <a:pt x="1548" y="108"/>
                  </a:lnTo>
                  <a:lnTo>
                    <a:pt x="1549" y="116"/>
                  </a:lnTo>
                  <a:lnTo>
                    <a:pt x="1550" y="125"/>
                  </a:lnTo>
                  <a:lnTo>
                    <a:pt x="1551" y="134"/>
                  </a:lnTo>
                  <a:lnTo>
                    <a:pt x="1551" y="1160"/>
                  </a:lnTo>
                  <a:lnTo>
                    <a:pt x="1550" y="1173"/>
                  </a:lnTo>
                  <a:lnTo>
                    <a:pt x="1548" y="1186"/>
                  </a:lnTo>
                  <a:lnTo>
                    <a:pt x="1544" y="1200"/>
                  </a:lnTo>
                  <a:lnTo>
                    <a:pt x="1540" y="1212"/>
                  </a:lnTo>
                  <a:lnTo>
                    <a:pt x="1534" y="1224"/>
                  </a:lnTo>
                  <a:lnTo>
                    <a:pt x="1528" y="1235"/>
                  </a:lnTo>
                  <a:lnTo>
                    <a:pt x="1519" y="1245"/>
                  </a:lnTo>
                  <a:lnTo>
                    <a:pt x="1511" y="1254"/>
                  </a:lnTo>
                  <a:lnTo>
                    <a:pt x="1501" y="1263"/>
                  </a:lnTo>
                  <a:lnTo>
                    <a:pt x="1491" y="1270"/>
                  </a:lnTo>
                  <a:lnTo>
                    <a:pt x="1480" y="1277"/>
                  </a:lnTo>
                  <a:lnTo>
                    <a:pt x="1468" y="1283"/>
                  </a:lnTo>
                  <a:lnTo>
                    <a:pt x="1456" y="1287"/>
                  </a:lnTo>
                  <a:lnTo>
                    <a:pt x="1443" y="1292"/>
                  </a:lnTo>
                  <a:lnTo>
                    <a:pt x="1430" y="1294"/>
                  </a:lnTo>
                  <a:lnTo>
                    <a:pt x="1416" y="129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73" name="Freeform 280">
              <a:extLst>
                <a:ext uri="{FF2B5EF4-FFF2-40B4-BE49-F238E27FC236}">
                  <a16:creationId xmlns:a16="http://schemas.microsoft.com/office/drawing/2014/main" id="{E378C7F1-BC74-47CC-9D0C-7BACE99FE970}"/>
                </a:ext>
              </a:extLst>
            </p:cNvPr>
            <p:cNvSpPr>
              <a:spLocks noEditPoints="1"/>
            </p:cNvSpPr>
            <p:nvPr/>
          </p:nvSpPr>
          <p:spPr bwMode="auto">
            <a:xfrm>
              <a:off x="8408987" y="2413397"/>
              <a:ext cx="74613" cy="103188"/>
            </a:xfrm>
            <a:custGeom>
              <a:avLst/>
              <a:gdLst>
                <a:gd name="T0" fmla="*/ 1282 w 1551"/>
                <a:gd name="T1" fmla="*/ 1883 h 2151"/>
                <a:gd name="T2" fmla="*/ 268 w 1551"/>
                <a:gd name="T3" fmla="*/ 891 h 2151"/>
                <a:gd name="T4" fmla="*/ 1417 w 1551"/>
                <a:gd name="T5" fmla="*/ 2151 h 2151"/>
                <a:gd name="T6" fmla="*/ 120 w 1551"/>
                <a:gd name="T7" fmla="*/ 2151 h 2151"/>
                <a:gd name="T8" fmla="*/ 93 w 1551"/>
                <a:gd name="T9" fmla="*/ 2144 h 2151"/>
                <a:gd name="T10" fmla="*/ 70 w 1551"/>
                <a:gd name="T11" fmla="*/ 2134 h 2151"/>
                <a:gd name="T12" fmla="*/ 49 w 1551"/>
                <a:gd name="T13" fmla="*/ 2120 h 2151"/>
                <a:gd name="T14" fmla="*/ 31 w 1551"/>
                <a:gd name="T15" fmla="*/ 2102 h 2151"/>
                <a:gd name="T16" fmla="*/ 16 w 1551"/>
                <a:gd name="T17" fmla="*/ 2081 h 2151"/>
                <a:gd name="T18" fmla="*/ 6 w 1551"/>
                <a:gd name="T19" fmla="*/ 2057 h 2151"/>
                <a:gd name="T20" fmla="*/ 1 w 1551"/>
                <a:gd name="T21" fmla="*/ 2030 h 2151"/>
                <a:gd name="T22" fmla="*/ 0 w 1551"/>
                <a:gd name="T23" fmla="*/ 810 h 2151"/>
                <a:gd name="T24" fmla="*/ 1 w 1551"/>
                <a:gd name="T25" fmla="*/ 791 h 2151"/>
                <a:gd name="T26" fmla="*/ 5 w 1551"/>
                <a:gd name="T27" fmla="*/ 773 h 2151"/>
                <a:gd name="T28" fmla="*/ 11 w 1551"/>
                <a:gd name="T29" fmla="*/ 757 h 2151"/>
                <a:gd name="T30" fmla="*/ 19 w 1551"/>
                <a:gd name="T31" fmla="*/ 741 h 2151"/>
                <a:gd name="T32" fmla="*/ 30 w 1551"/>
                <a:gd name="T33" fmla="*/ 726 h 2151"/>
                <a:gd name="T34" fmla="*/ 42 w 1551"/>
                <a:gd name="T35" fmla="*/ 712 h 2151"/>
                <a:gd name="T36" fmla="*/ 56 w 1551"/>
                <a:gd name="T37" fmla="*/ 700 h 2151"/>
                <a:gd name="T38" fmla="*/ 71 w 1551"/>
                <a:gd name="T39" fmla="*/ 691 h 2151"/>
                <a:gd name="T40" fmla="*/ 1362 w 1551"/>
                <a:gd name="T41" fmla="*/ 11 h 2151"/>
                <a:gd name="T42" fmla="*/ 1377 w 1551"/>
                <a:gd name="T43" fmla="*/ 5 h 2151"/>
                <a:gd name="T44" fmla="*/ 1394 w 1551"/>
                <a:gd name="T45" fmla="*/ 2 h 2151"/>
                <a:gd name="T46" fmla="*/ 1412 w 1551"/>
                <a:gd name="T47" fmla="*/ 0 h 2151"/>
                <a:gd name="T48" fmla="*/ 1428 w 1551"/>
                <a:gd name="T49" fmla="*/ 0 h 2151"/>
                <a:gd name="T50" fmla="*/ 1445 w 1551"/>
                <a:gd name="T51" fmla="*/ 3 h 2151"/>
                <a:gd name="T52" fmla="*/ 1462 w 1551"/>
                <a:gd name="T53" fmla="*/ 8 h 2151"/>
                <a:gd name="T54" fmla="*/ 1478 w 1551"/>
                <a:gd name="T55" fmla="*/ 15 h 2151"/>
                <a:gd name="T56" fmla="*/ 1493 w 1551"/>
                <a:gd name="T57" fmla="*/ 24 h 2151"/>
                <a:gd name="T58" fmla="*/ 1506 w 1551"/>
                <a:gd name="T59" fmla="*/ 34 h 2151"/>
                <a:gd name="T60" fmla="*/ 1518 w 1551"/>
                <a:gd name="T61" fmla="*/ 46 h 2151"/>
                <a:gd name="T62" fmla="*/ 1529 w 1551"/>
                <a:gd name="T63" fmla="*/ 61 h 2151"/>
                <a:gd name="T64" fmla="*/ 1537 w 1551"/>
                <a:gd name="T65" fmla="*/ 76 h 2151"/>
                <a:gd name="T66" fmla="*/ 1544 w 1551"/>
                <a:gd name="T67" fmla="*/ 91 h 2151"/>
                <a:gd name="T68" fmla="*/ 1548 w 1551"/>
                <a:gd name="T69" fmla="*/ 108 h 2151"/>
                <a:gd name="T70" fmla="*/ 1551 w 1551"/>
                <a:gd name="T71" fmla="*/ 125 h 2151"/>
                <a:gd name="T72" fmla="*/ 1551 w 1551"/>
                <a:gd name="T73" fmla="*/ 2017 h 2151"/>
                <a:gd name="T74" fmla="*/ 1548 w 1551"/>
                <a:gd name="T75" fmla="*/ 2043 h 2151"/>
                <a:gd name="T76" fmla="*/ 1540 w 1551"/>
                <a:gd name="T77" fmla="*/ 2069 h 2151"/>
                <a:gd name="T78" fmla="*/ 1527 w 1551"/>
                <a:gd name="T79" fmla="*/ 2092 h 2151"/>
                <a:gd name="T80" fmla="*/ 1511 w 1551"/>
                <a:gd name="T81" fmla="*/ 2111 h 2151"/>
                <a:gd name="T82" fmla="*/ 1491 w 1551"/>
                <a:gd name="T83" fmla="*/ 2127 h 2151"/>
                <a:gd name="T84" fmla="*/ 1469 w 1551"/>
                <a:gd name="T85" fmla="*/ 2140 h 2151"/>
                <a:gd name="T86" fmla="*/ 1444 w 1551"/>
                <a:gd name="T87" fmla="*/ 2149 h 2151"/>
                <a:gd name="T88" fmla="*/ 1417 w 1551"/>
                <a:gd name="T89" fmla="*/ 2151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1" h="2151">
                  <a:moveTo>
                    <a:pt x="268" y="1883"/>
                  </a:moveTo>
                  <a:lnTo>
                    <a:pt x="1282" y="1883"/>
                  </a:lnTo>
                  <a:lnTo>
                    <a:pt x="1282" y="357"/>
                  </a:lnTo>
                  <a:lnTo>
                    <a:pt x="268" y="891"/>
                  </a:lnTo>
                  <a:lnTo>
                    <a:pt x="268" y="1883"/>
                  </a:lnTo>
                  <a:close/>
                  <a:moveTo>
                    <a:pt x="1417" y="2151"/>
                  </a:moveTo>
                  <a:lnTo>
                    <a:pt x="134" y="2151"/>
                  </a:lnTo>
                  <a:lnTo>
                    <a:pt x="120" y="2151"/>
                  </a:lnTo>
                  <a:lnTo>
                    <a:pt x="106" y="2149"/>
                  </a:lnTo>
                  <a:lnTo>
                    <a:pt x="93" y="2144"/>
                  </a:lnTo>
                  <a:lnTo>
                    <a:pt x="81" y="2140"/>
                  </a:lnTo>
                  <a:lnTo>
                    <a:pt x="70" y="2134"/>
                  </a:lnTo>
                  <a:lnTo>
                    <a:pt x="59" y="2127"/>
                  </a:lnTo>
                  <a:lnTo>
                    <a:pt x="49" y="2120"/>
                  </a:lnTo>
                  <a:lnTo>
                    <a:pt x="39" y="2111"/>
                  </a:lnTo>
                  <a:lnTo>
                    <a:pt x="31" y="2102"/>
                  </a:lnTo>
                  <a:lnTo>
                    <a:pt x="23" y="2092"/>
                  </a:lnTo>
                  <a:lnTo>
                    <a:pt x="16" y="2081"/>
                  </a:lnTo>
                  <a:lnTo>
                    <a:pt x="11" y="2069"/>
                  </a:lnTo>
                  <a:lnTo>
                    <a:pt x="6" y="2057"/>
                  </a:lnTo>
                  <a:lnTo>
                    <a:pt x="3" y="2043"/>
                  </a:lnTo>
                  <a:lnTo>
                    <a:pt x="1" y="2030"/>
                  </a:lnTo>
                  <a:lnTo>
                    <a:pt x="0" y="2017"/>
                  </a:lnTo>
                  <a:lnTo>
                    <a:pt x="0" y="810"/>
                  </a:lnTo>
                  <a:lnTo>
                    <a:pt x="1" y="800"/>
                  </a:lnTo>
                  <a:lnTo>
                    <a:pt x="1" y="791"/>
                  </a:lnTo>
                  <a:lnTo>
                    <a:pt x="3" y="782"/>
                  </a:lnTo>
                  <a:lnTo>
                    <a:pt x="5" y="773"/>
                  </a:lnTo>
                  <a:lnTo>
                    <a:pt x="8" y="765"/>
                  </a:lnTo>
                  <a:lnTo>
                    <a:pt x="11" y="757"/>
                  </a:lnTo>
                  <a:lnTo>
                    <a:pt x="15" y="749"/>
                  </a:lnTo>
                  <a:lnTo>
                    <a:pt x="19" y="741"/>
                  </a:lnTo>
                  <a:lnTo>
                    <a:pt x="24" y="733"/>
                  </a:lnTo>
                  <a:lnTo>
                    <a:pt x="30" y="726"/>
                  </a:lnTo>
                  <a:lnTo>
                    <a:pt x="36" y="718"/>
                  </a:lnTo>
                  <a:lnTo>
                    <a:pt x="42" y="712"/>
                  </a:lnTo>
                  <a:lnTo>
                    <a:pt x="49" y="706"/>
                  </a:lnTo>
                  <a:lnTo>
                    <a:pt x="56" y="700"/>
                  </a:lnTo>
                  <a:lnTo>
                    <a:pt x="63" y="695"/>
                  </a:lnTo>
                  <a:lnTo>
                    <a:pt x="71" y="691"/>
                  </a:lnTo>
                  <a:lnTo>
                    <a:pt x="1354" y="15"/>
                  </a:lnTo>
                  <a:lnTo>
                    <a:pt x="1362" y="11"/>
                  </a:lnTo>
                  <a:lnTo>
                    <a:pt x="1369" y="8"/>
                  </a:lnTo>
                  <a:lnTo>
                    <a:pt x="1377" y="5"/>
                  </a:lnTo>
                  <a:lnTo>
                    <a:pt x="1386" y="3"/>
                  </a:lnTo>
                  <a:lnTo>
                    <a:pt x="1394" y="2"/>
                  </a:lnTo>
                  <a:lnTo>
                    <a:pt x="1402" y="0"/>
                  </a:lnTo>
                  <a:lnTo>
                    <a:pt x="1412" y="0"/>
                  </a:lnTo>
                  <a:lnTo>
                    <a:pt x="1420" y="0"/>
                  </a:lnTo>
                  <a:lnTo>
                    <a:pt x="1428" y="0"/>
                  </a:lnTo>
                  <a:lnTo>
                    <a:pt x="1437" y="1"/>
                  </a:lnTo>
                  <a:lnTo>
                    <a:pt x="1445" y="3"/>
                  </a:lnTo>
                  <a:lnTo>
                    <a:pt x="1454" y="5"/>
                  </a:lnTo>
                  <a:lnTo>
                    <a:pt x="1462" y="8"/>
                  </a:lnTo>
                  <a:lnTo>
                    <a:pt x="1470" y="11"/>
                  </a:lnTo>
                  <a:lnTo>
                    <a:pt x="1478" y="15"/>
                  </a:lnTo>
                  <a:lnTo>
                    <a:pt x="1485" y="19"/>
                  </a:lnTo>
                  <a:lnTo>
                    <a:pt x="1493" y="24"/>
                  </a:lnTo>
                  <a:lnTo>
                    <a:pt x="1500" y="29"/>
                  </a:lnTo>
                  <a:lnTo>
                    <a:pt x="1506" y="34"/>
                  </a:lnTo>
                  <a:lnTo>
                    <a:pt x="1512" y="40"/>
                  </a:lnTo>
                  <a:lnTo>
                    <a:pt x="1518" y="46"/>
                  </a:lnTo>
                  <a:lnTo>
                    <a:pt x="1523" y="53"/>
                  </a:lnTo>
                  <a:lnTo>
                    <a:pt x="1529" y="61"/>
                  </a:lnTo>
                  <a:lnTo>
                    <a:pt x="1533" y="68"/>
                  </a:lnTo>
                  <a:lnTo>
                    <a:pt x="1537" y="76"/>
                  </a:lnTo>
                  <a:lnTo>
                    <a:pt x="1541" y="84"/>
                  </a:lnTo>
                  <a:lnTo>
                    <a:pt x="1544" y="91"/>
                  </a:lnTo>
                  <a:lnTo>
                    <a:pt x="1546" y="100"/>
                  </a:lnTo>
                  <a:lnTo>
                    <a:pt x="1548" y="108"/>
                  </a:lnTo>
                  <a:lnTo>
                    <a:pt x="1550" y="117"/>
                  </a:lnTo>
                  <a:lnTo>
                    <a:pt x="1551" y="125"/>
                  </a:lnTo>
                  <a:lnTo>
                    <a:pt x="1551" y="134"/>
                  </a:lnTo>
                  <a:lnTo>
                    <a:pt x="1551" y="2017"/>
                  </a:lnTo>
                  <a:lnTo>
                    <a:pt x="1550" y="2030"/>
                  </a:lnTo>
                  <a:lnTo>
                    <a:pt x="1548" y="2043"/>
                  </a:lnTo>
                  <a:lnTo>
                    <a:pt x="1545" y="2057"/>
                  </a:lnTo>
                  <a:lnTo>
                    <a:pt x="1540" y="2069"/>
                  </a:lnTo>
                  <a:lnTo>
                    <a:pt x="1535" y="2081"/>
                  </a:lnTo>
                  <a:lnTo>
                    <a:pt x="1527" y="2092"/>
                  </a:lnTo>
                  <a:lnTo>
                    <a:pt x="1519" y="2102"/>
                  </a:lnTo>
                  <a:lnTo>
                    <a:pt x="1511" y="2111"/>
                  </a:lnTo>
                  <a:lnTo>
                    <a:pt x="1501" y="2120"/>
                  </a:lnTo>
                  <a:lnTo>
                    <a:pt x="1491" y="2127"/>
                  </a:lnTo>
                  <a:lnTo>
                    <a:pt x="1480" y="2134"/>
                  </a:lnTo>
                  <a:lnTo>
                    <a:pt x="1469" y="2140"/>
                  </a:lnTo>
                  <a:lnTo>
                    <a:pt x="1457" y="2144"/>
                  </a:lnTo>
                  <a:lnTo>
                    <a:pt x="1444" y="2149"/>
                  </a:lnTo>
                  <a:lnTo>
                    <a:pt x="1431" y="2151"/>
                  </a:lnTo>
                  <a:lnTo>
                    <a:pt x="1417" y="215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74" name="Freeform 281">
              <a:extLst>
                <a:ext uri="{FF2B5EF4-FFF2-40B4-BE49-F238E27FC236}">
                  <a16:creationId xmlns:a16="http://schemas.microsoft.com/office/drawing/2014/main" id="{228ACD6C-F003-41F0-A961-944D919F05D1}"/>
                </a:ext>
              </a:extLst>
            </p:cNvPr>
            <p:cNvSpPr>
              <a:spLocks noEditPoints="1"/>
            </p:cNvSpPr>
            <p:nvPr/>
          </p:nvSpPr>
          <p:spPr bwMode="auto">
            <a:xfrm>
              <a:off x="8504237" y="2357834"/>
              <a:ext cx="74613" cy="158750"/>
            </a:xfrm>
            <a:custGeom>
              <a:avLst/>
              <a:gdLst>
                <a:gd name="T0" fmla="*/ 1283 w 1552"/>
                <a:gd name="T1" fmla="*/ 3038 h 3306"/>
                <a:gd name="T2" fmla="*/ 270 w 1552"/>
                <a:gd name="T3" fmla="*/ 890 h 3306"/>
                <a:gd name="T4" fmla="*/ 1418 w 1552"/>
                <a:gd name="T5" fmla="*/ 3306 h 3306"/>
                <a:gd name="T6" fmla="*/ 122 w 1552"/>
                <a:gd name="T7" fmla="*/ 3306 h 3306"/>
                <a:gd name="T8" fmla="*/ 95 w 1552"/>
                <a:gd name="T9" fmla="*/ 3299 h 3306"/>
                <a:gd name="T10" fmla="*/ 71 w 1552"/>
                <a:gd name="T11" fmla="*/ 3289 h 3306"/>
                <a:gd name="T12" fmla="*/ 50 w 1552"/>
                <a:gd name="T13" fmla="*/ 3275 h 3306"/>
                <a:gd name="T14" fmla="*/ 32 w 1552"/>
                <a:gd name="T15" fmla="*/ 3257 h 3306"/>
                <a:gd name="T16" fmla="*/ 18 w 1552"/>
                <a:gd name="T17" fmla="*/ 3236 h 3306"/>
                <a:gd name="T18" fmla="*/ 7 w 1552"/>
                <a:gd name="T19" fmla="*/ 3212 h 3306"/>
                <a:gd name="T20" fmla="*/ 1 w 1552"/>
                <a:gd name="T21" fmla="*/ 3185 h 3306"/>
                <a:gd name="T22" fmla="*/ 0 w 1552"/>
                <a:gd name="T23" fmla="*/ 809 h 3306"/>
                <a:gd name="T24" fmla="*/ 2 w 1552"/>
                <a:gd name="T25" fmla="*/ 791 h 3306"/>
                <a:gd name="T26" fmla="*/ 6 w 1552"/>
                <a:gd name="T27" fmla="*/ 773 h 3306"/>
                <a:gd name="T28" fmla="*/ 12 w 1552"/>
                <a:gd name="T29" fmla="*/ 756 h 3306"/>
                <a:gd name="T30" fmla="*/ 21 w 1552"/>
                <a:gd name="T31" fmla="*/ 740 h 3306"/>
                <a:gd name="T32" fmla="*/ 31 w 1552"/>
                <a:gd name="T33" fmla="*/ 725 h 3306"/>
                <a:gd name="T34" fmla="*/ 43 w 1552"/>
                <a:gd name="T35" fmla="*/ 712 h 3306"/>
                <a:gd name="T36" fmla="*/ 57 w 1552"/>
                <a:gd name="T37" fmla="*/ 700 h 3306"/>
                <a:gd name="T38" fmla="*/ 73 w 1552"/>
                <a:gd name="T39" fmla="*/ 691 h 3306"/>
                <a:gd name="T40" fmla="*/ 1363 w 1552"/>
                <a:gd name="T41" fmla="*/ 11 h 3306"/>
                <a:gd name="T42" fmla="*/ 1379 w 1552"/>
                <a:gd name="T43" fmla="*/ 5 h 3306"/>
                <a:gd name="T44" fmla="*/ 1395 w 1552"/>
                <a:gd name="T45" fmla="*/ 1 h 3306"/>
                <a:gd name="T46" fmla="*/ 1412 w 1552"/>
                <a:gd name="T47" fmla="*/ 0 h 3306"/>
                <a:gd name="T48" fmla="*/ 1430 w 1552"/>
                <a:gd name="T49" fmla="*/ 0 h 3306"/>
                <a:gd name="T50" fmla="*/ 1447 w 1552"/>
                <a:gd name="T51" fmla="*/ 3 h 3306"/>
                <a:gd name="T52" fmla="*/ 1463 w 1552"/>
                <a:gd name="T53" fmla="*/ 8 h 3306"/>
                <a:gd name="T54" fmla="*/ 1479 w 1552"/>
                <a:gd name="T55" fmla="*/ 15 h 3306"/>
                <a:gd name="T56" fmla="*/ 1494 w 1552"/>
                <a:gd name="T57" fmla="*/ 23 h 3306"/>
                <a:gd name="T58" fmla="*/ 1508 w 1552"/>
                <a:gd name="T59" fmla="*/ 34 h 3306"/>
                <a:gd name="T60" fmla="*/ 1519 w 1552"/>
                <a:gd name="T61" fmla="*/ 46 h 3306"/>
                <a:gd name="T62" fmla="*/ 1530 w 1552"/>
                <a:gd name="T63" fmla="*/ 60 h 3306"/>
                <a:gd name="T64" fmla="*/ 1539 w 1552"/>
                <a:gd name="T65" fmla="*/ 76 h 3306"/>
                <a:gd name="T66" fmla="*/ 1545 w 1552"/>
                <a:gd name="T67" fmla="*/ 91 h 3306"/>
                <a:gd name="T68" fmla="*/ 1550 w 1552"/>
                <a:gd name="T69" fmla="*/ 108 h 3306"/>
                <a:gd name="T70" fmla="*/ 1552 w 1552"/>
                <a:gd name="T71" fmla="*/ 125 h 3306"/>
                <a:gd name="T72" fmla="*/ 1552 w 1552"/>
                <a:gd name="T73" fmla="*/ 3172 h 3306"/>
                <a:gd name="T74" fmla="*/ 1550 w 1552"/>
                <a:gd name="T75" fmla="*/ 3198 h 3306"/>
                <a:gd name="T76" fmla="*/ 1542 w 1552"/>
                <a:gd name="T77" fmla="*/ 3224 h 3306"/>
                <a:gd name="T78" fmla="*/ 1528 w 1552"/>
                <a:gd name="T79" fmla="*/ 3247 h 3306"/>
                <a:gd name="T80" fmla="*/ 1512 w 1552"/>
                <a:gd name="T81" fmla="*/ 3266 h 3306"/>
                <a:gd name="T82" fmla="*/ 1493 w 1552"/>
                <a:gd name="T83" fmla="*/ 3282 h 3306"/>
                <a:gd name="T84" fmla="*/ 1470 w 1552"/>
                <a:gd name="T85" fmla="*/ 3295 h 3306"/>
                <a:gd name="T86" fmla="*/ 1445 w 1552"/>
                <a:gd name="T87" fmla="*/ 3304 h 3306"/>
                <a:gd name="T88" fmla="*/ 1418 w 1552"/>
                <a:gd name="T89" fmla="*/ 3306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2" h="3306">
                  <a:moveTo>
                    <a:pt x="270" y="3038"/>
                  </a:moveTo>
                  <a:lnTo>
                    <a:pt x="1283" y="3038"/>
                  </a:lnTo>
                  <a:lnTo>
                    <a:pt x="1283" y="357"/>
                  </a:lnTo>
                  <a:lnTo>
                    <a:pt x="270" y="890"/>
                  </a:lnTo>
                  <a:lnTo>
                    <a:pt x="270" y="3038"/>
                  </a:lnTo>
                  <a:close/>
                  <a:moveTo>
                    <a:pt x="1418" y="3306"/>
                  </a:moveTo>
                  <a:lnTo>
                    <a:pt x="136" y="3306"/>
                  </a:lnTo>
                  <a:lnTo>
                    <a:pt x="122" y="3306"/>
                  </a:lnTo>
                  <a:lnTo>
                    <a:pt x="108" y="3304"/>
                  </a:lnTo>
                  <a:lnTo>
                    <a:pt x="95" y="3299"/>
                  </a:lnTo>
                  <a:lnTo>
                    <a:pt x="83" y="3295"/>
                  </a:lnTo>
                  <a:lnTo>
                    <a:pt x="71" y="3289"/>
                  </a:lnTo>
                  <a:lnTo>
                    <a:pt x="60" y="3282"/>
                  </a:lnTo>
                  <a:lnTo>
                    <a:pt x="50" y="3275"/>
                  </a:lnTo>
                  <a:lnTo>
                    <a:pt x="40" y="3266"/>
                  </a:lnTo>
                  <a:lnTo>
                    <a:pt x="32" y="3257"/>
                  </a:lnTo>
                  <a:lnTo>
                    <a:pt x="24" y="3247"/>
                  </a:lnTo>
                  <a:lnTo>
                    <a:pt x="18" y="3236"/>
                  </a:lnTo>
                  <a:lnTo>
                    <a:pt x="12" y="3224"/>
                  </a:lnTo>
                  <a:lnTo>
                    <a:pt x="7" y="3212"/>
                  </a:lnTo>
                  <a:lnTo>
                    <a:pt x="4" y="3198"/>
                  </a:lnTo>
                  <a:lnTo>
                    <a:pt x="1" y="3185"/>
                  </a:lnTo>
                  <a:lnTo>
                    <a:pt x="0" y="3172"/>
                  </a:lnTo>
                  <a:lnTo>
                    <a:pt x="0" y="809"/>
                  </a:lnTo>
                  <a:lnTo>
                    <a:pt x="1" y="800"/>
                  </a:lnTo>
                  <a:lnTo>
                    <a:pt x="2" y="791"/>
                  </a:lnTo>
                  <a:lnTo>
                    <a:pt x="4" y="782"/>
                  </a:lnTo>
                  <a:lnTo>
                    <a:pt x="6" y="773"/>
                  </a:lnTo>
                  <a:lnTo>
                    <a:pt x="9" y="765"/>
                  </a:lnTo>
                  <a:lnTo>
                    <a:pt x="12" y="756"/>
                  </a:lnTo>
                  <a:lnTo>
                    <a:pt x="16" y="748"/>
                  </a:lnTo>
                  <a:lnTo>
                    <a:pt x="21" y="740"/>
                  </a:lnTo>
                  <a:lnTo>
                    <a:pt x="26" y="732"/>
                  </a:lnTo>
                  <a:lnTo>
                    <a:pt x="31" y="725"/>
                  </a:lnTo>
                  <a:lnTo>
                    <a:pt x="37" y="718"/>
                  </a:lnTo>
                  <a:lnTo>
                    <a:pt x="43" y="712"/>
                  </a:lnTo>
                  <a:lnTo>
                    <a:pt x="50" y="706"/>
                  </a:lnTo>
                  <a:lnTo>
                    <a:pt x="57" y="700"/>
                  </a:lnTo>
                  <a:lnTo>
                    <a:pt x="65" y="695"/>
                  </a:lnTo>
                  <a:lnTo>
                    <a:pt x="73" y="691"/>
                  </a:lnTo>
                  <a:lnTo>
                    <a:pt x="1355" y="15"/>
                  </a:lnTo>
                  <a:lnTo>
                    <a:pt x="1363" y="11"/>
                  </a:lnTo>
                  <a:lnTo>
                    <a:pt x="1371" y="8"/>
                  </a:lnTo>
                  <a:lnTo>
                    <a:pt x="1379" y="5"/>
                  </a:lnTo>
                  <a:lnTo>
                    <a:pt x="1387" y="3"/>
                  </a:lnTo>
                  <a:lnTo>
                    <a:pt x="1395" y="1"/>
                  </a:lnTo>
                  <a:lnTo>
                    <a:pt x="1404" y="0"/>
                  </a:lnTo>
                  <a:lnTo>
                    <a:pt x="1412" y="0"/>
                  </a:lnTo>
                  <a:lnTo>
                    <a:pt x="1422" y="0"/>
                  </a:lnTo>
                  <a:lnTo>
                    <a:pt x="1430" y="0"/>
                  </a:lnTo>
                  <a:lnTo>
                    <a:pt x="1439" y="1"/>
                  </a:lnTo>
                  <a:lnTo>
                    <a:pt x="1447" y="3"/>
                  </a:lnTo>
                  <a:lnTo>
                    <a:pt x="1455" y="5"/>
                  </a:lnTo>
                  <a:lnTo>
                    <a:pt x="1463" y="8"/>
                  </a:lnTo>
                  <a:lnTo>
                    <a:pt x="1471" y="11"/>
                  </a:lnTo>
                  <a:lnTo>
                    <a:pt x="1479" y="15"/>
                  </a:lnTo>
                  <a:lnTo>
                    <a:pt x="1487" y="19"/>
                  </a:lnTo>
                  <a:lnTo>
                    <a:pt x="1494" y="23"/>
                  </a:lnTo>
                  <a:lnTo>
                    <a:pt x="1501" y="29"/>
                  </a:lnTo>
                  <a:lnTo>
                    <a:pt x="1508" y="34"/>
                  </a:lnTo>
                  <a:lnTo>
                    <a:pt x="1514" y="40"/>
                  </a:lnTo>
                  <a:lnTo>
                    <a:pt x="1519" y="46"/>
                  </a:lnTo>
                  <a:lnTo>
                    <a:pt x="1525" y="53"/>
                  </a:lnTo>
                  <a:lnTo>
                    <a:pt x="1530" y="60"/>
                  </a:lnTo>
                  <a:lnTo>
                    <a:pt x="1535" y="68"/>
                  </a:lnTo>
                  <a:lnTo>
                    <a:pt x="1539" y="76"/>
                  </a:lnTo>
                  <a:lnTo>
                    <a:pt x="1542" y="83"/>
                  </a:lnTo>
                  <a:lnTo>
                    <a:pt x="1545" y="91"/>
                  </a:lnTo>
                  <a:lnTo>
                    <a:pt x="1548" y="99"/>
                  </a:lnTo>
                  <a:lnTo>
                    <a:pt x="1550" y="108"/>
                  </a:lnTo>
                  <a:lnTo>
                    <a:pt x="1551" y="116"/>
                  </a:lnTo>
                  <a:lnTo>
                    <a:pt x="1552" y="125"/>
                  </a:lnTo>
                  <a:lnTo>
                    <a:pt x="1552" y="134"/>
                  </a:lnTo>
                  <a:lnTo>
                    <a:pt x="1552" y="3172"/>
                  </a:lnTo>
                  <a:lnTo>
                    <a:pt x="1552" y="3185"/>
                  </a:lnTo>
                  <a:lnTo>
                    <a:pt x="1550" y="3198"/>
                  </a:lnTo>
                  <a:lnTo>
                    <a:pt x="1546" y="3212"/>
                  </a:lnTo>
                  <a:lnTo>
                    <a:pt x="1542" y="3224"/>
                  </a:lnTo>
                  <a:lnTo>
                    <a:pt x="1536" y="3236"/>
                  </a:lnTo>
                  <a:lnTo>
                    <a:pt x="1528" y="3247"/>
                  </a:lnTo>
                  <a:lnTo>
                    <a:pt x="1521" y="3257"/>
                  </a:lnTo>
                  <a:lnTo>
                    <a:pt x="1512" y="3266"/>
                  </a:lnTo>
                  <a:lnTo>
                    <a:pt x="1503" y="3275"/>
                  </a:lnTo>
                  <a:lnTo>
                    <a:pt x="1493" y="3282"/>
                  </a:lnTo>
                  <a:lnTo>
                    <a:pt x="1482" y="3289"/>
                  </a:lnTo>
                  <a:lnTo>
                    <a:pt x="1470" y="3295"/>
                  </a:lnTo>
                  <a:lnTo>
                    <a:pt x="1458" y="3299"/>
                  </a:lnTo>
                  <a:lnTo>
                    <a:pt x="1445" y="3304"/>
                  </a:lnTo>
                  <a:lnTo>
                    <a:pt x="1432" y="3306"/>
                  </a:lnTo>
                  <a:lnTo>
                    <a:pt x="1418" y="330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75" name="Freeform 282">
              <a:extLst>
                <a:ext uri="{FF2B5EF4-FFF2-40B4-BE49-F238E27FC236}">
                  <a16:creationId xmlns:a16="http://schemas.microsoft.com/office/drawing/2014/main" id="{7DEACC6A-7AF3-4598-917C-1FE48194984A}"/>
                </a:ext>
              </a:extLst>
            </p:cNvPr>
            <p:cNvSpPr>
              <a:spLocks noEditPoints="1"/>
            </p:cNvSpPr>
            <p:nvPr/>
          </p:nvSpPr>
          <p:spPr bwMode="auto">
            <a:xfrm>
              <a:off x="8601074" y="2373709"/>
              <a:ext cx="74613" cy="142875"/>
            </a:xfrm>
            <a:custGeom>
              <a:avLst/>
              <a:gdLst>
                <a:gd name="T0" fmla="*/ 1283 w 1551"/>
                <a:gd name="T1" fmla="*/ 2706 h 2974"/>
                <a:gd name="T2" fmla="*/ 269 w 1551"/>
                <a:gd name="T3" fmla="*/ 892 h 2974"/>
                <a:gd name="T4" fmla="*/ 1416 w 1551"/>
                <a:gd name="T5" fmla="*/ 2974 h 2974"/>
                <a:gd name="T6" fmla="*/ 120 w 1551"/>
                <a:gd name="T7" fmla="*/ 2974 h 2974"/>
                <a:gd name="T8" fmla="*/ 94 w 1551"/>
                <a:gd name="T9" fmla="*/ 2967 h 2974"/>
                <a:gd name="T10" fmla="*/ 70 w 1551"/>
                <a:gd name="T11" fmla="*/ 2957 h 2974"/>
                <a:gd name="T12" fmla="*/ 49 w 1551"/>
                <a:gd name="T13" fmla="*/ 2943 h 2974"/>
                <a:gd name="T14" fmla="*/ 31 w 1551"/>
                <a:gd name="T15" fmla="*/ 2925 h 2974"/>
                <a:gd name="T16" fmla="*/ 17 w 1551"/>
                <a:gd name="T17" fmla="*/ 2904 h 2974"/>
                <a:gd name="T18" fmla="*/ 6 w 1551"/>
                <a:gd name="T19" fmla="*/ 2880 h 2974"/>
                <a:gd name="T20" fmla="*/ 0 w 1551"/>
                <a:gd name="T21" fmla="*/ 2853 h 2974"/>
                <a:gd name="T22" fmla="*/ 0 w 1551"/>
                <a:gd name="T23" fmla="*/ 811 h 2974"/>
                <a:gd name="T24" fmla="*/ 1 w 1551"/>
                <a:gd name="T25" fmla="*/ 792 h 2974"/>
                <a:gd name="T26" fmla="*/ 5 w 1551"/>
                <a:gd name="T27" fmla="*/ 774 h 2974"/>
                <a:gd name="T28" fmla="*/ 12 w 1551"/>
                <a:gd name="T29" fmla="*/ 757 h 2974"/>
                <a:gd name="T30" fmla="*/ 20 w 1551"/>
                <a:gd name="T31" fmla="*/ 741 h 2974"/>
                <a:gd name="T32" fmla="*/ 30 w 1551"/>
                <a:gd name="T33" fmla="*/ 726 h 2974"/>
                <a:gd name="T34" fmla="*/ 42 w 1551"/>
                <a:gd name="T35" fmla="*/ 713 h 2974"/>
                <a:gd name="T36" fmla="*/ 56 w 1551"/>
                <a:gd name="T37" fmla="*/ 702 h 2974"/>
                <a:gd name="T38" fmla="*/ 72 w 1551"/>
                <a:gd name="T39" fmla="*/ 692 h 2974"/>
                <a:gd name="T40" fmla="*/ 1362 w 1551"/>
                <a:gd name="T41" fmla="*/ 11 h 2974"/>
                <a:gd name="T42" fmla="*/ 1378 w 1551"/>
                <a:gd name="T43" fmla="*/ 5 h 2974"/>
                <a:gd name="T44" fmla="*/ 1395 w 1551"/>
                <a:gd name="T45" fmla="*/ 2 h 2974"/>
                <a:gd name="T46" fmla="*/ 1411 w 1551"/>
                <a:gd name="T47" fmla="*/ 0 h 2974"/>
                <a:gd name="T48" fmla="*/ 1429 w 1551"/>
                <a:gd name="T49" fmla="*/ 0 h 2974"/>
                <a:gd name="T50" fmla="*/ 1446 w 1551"/>
                <a:gd name="T51" fmla="*/ 3 h 2974"/>
                <a:gd name="T52" fmla="*/ 1463 w 1551"/>
                <a:gd name="T53" fmla="*/ 8 h 2974"/>
                <a:gd name="T54" fmla="*/ 1478 w 1551"/>
                <a:gd name="T55" fmla="*/ 15 h 2974"/>
                <a:gd name="T56" fmla="*/ 1493 w 1551"/>
                <a:gd name="T57" fmla="*/ 25 h 2974"/>
                <a:gd name="T58" fmla="*/ 1507 w 1551"/>
                <a:gd name="T59" fmla="*/ 35 h 2974"/>
                <a:gd name="T60" fmla="*/ 1519 w 1551"/>
                <a:gd name="T61" fmla="*/ 48 h 2974"/>
                <a:gd name="T62" fmla="*/ 1529 w 1551"/>
                <a:gd name="T63" fmla="*/ 61 h 2974"/>
                <a:gd name="T64" fmla="*/ 1537 w 1551"/>
                <a:gd name="T65" fmla="*/ 76 h 2974"/>
                <a:gd name="T66" fmla="*/ 1545 w 1551"/>
                <a:gd name="T67" fmla="*/ 92 h 2974"/>
                <a:gd name="T68" fmla="*/ 1549 w 1551"/>
                <a:gd name="T69" fmla="*/ 108 h 2974"/>
                <a:gd name="T70" fmla="*/ 1551 w 1551"/>
                <a:gd name="T71" fmla="*/ 126 h 2974"/>
                <a:gd name="T72" fmla="*/ 1551 w 1551"/>
                <a:gd name="T73" fmla="*/ 2840 h 2974"/>
                <a:gd name="T74" fmla="*/ 1549 w 1551"/>
                <a:gd name="T75" fmla="*/ 2866 h 2974"/>
                <a:gd name="T76" fmla="*/ 1541 w 1551"/>
                <a:gd name="T77" fmla="*/ 2892 h 2974"/>
                <a:gd name="T78" fmla="*/ 1528 w 1551"/>
                <a:gd name="T79" fmla="*/ 2915 h 2974"/>
                <a:gd name="T80" fmla="*/ 1511 w 1551"/>
                <a:gd name="T81" fmla="*/ 2934 h 2974"/>
                <a:gd name="T82" fmla="*/ 1492 w 1551"/>
                <a:gd name="T83" fmla="*/ 2950 h 2974"/>
                <a:gd name="T84" fmla="*/ 1469 w 1551"/>
                <a:gd name="T85" fmla="*/ 2963 h 2974"/>
                <a:gd name="T86" fmla="*/ 1444 w 1551"/>
                <a:gd name="T87" fmla="*/ 2972 h 2974"/>
                <a:gd name="T88" fmla="*/ 1416 w 1551"/>
                <a:gd name="T89" fmla="*/ 2974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1" h="2974">
                  <a:moveTo>
                    <a:pt x="269" y="2706"/>
                  </a:moveTo>
                  <a:lnTo>
                    <a:pt x="1283" y="2706"/>
                  </a:lnTo>
                  <a:lnTo>
                    <a:pt x="1283" y="357"/>
                  </a:lnTo>
                  <a:lnTo>
                    <a:pt x="269" y="892"/>
                  </a:lnTo>
                  <a:lnTo>
                    <a:pt x="269" y="2706"/>
                  </a:lnTo>
                  <a:close/>
                  <a:moveTo>
                    <a:pt x="1416" y="2974"/>
                  </a:moveTo>
                  <a:lnTo>
                    <a:pt x="135" y="2974"/>
                  </a:lnTo>
                  <a:lnTo>
                    <a:pt x="120" y="2974"/>
                  </a:lnTo>
                  <a:lnTo>
                    <a:pt x="107" y="2972"/>
                  </a:lnTo>
                  <a:lnTo>
                    <a:pt x="94" y="2967"/>
                  </a:lnTo>
                  <a:lnTo>
                    <a:pt x="82" y="2963"/>
                  </a:lnTo>
                  <a:lnTo>
                    <a:pt x="70" y="2957"/>
                  </a:lnTo>
                  <a:lnTo>
                    <a:pt x="59" y="2950"/>
                  </a:lnTo>
                  <a:lnTo>
                    <a:pt x="49" y="2943"/>
                  </a:lnTo>
                  <a:lnTo>
                    <a:pt x="40" y="2934"/>
                  </a:lnTo>
                  <a:lnTo>
                    <a:pt x="31" y="2925"/>
                  </a:lnTo>
                  <a:lnTo>
                    <a:pt x="23" y="2915"/>
                  </a:lnTo>
                  <a:lnTo>
                    <a:pt x="17" y="2904"/>
                  </a:lnTo>
                  <a:lnTo>
                    <a:pt x="11" y="2892"/>
                  </a:lnTo>
                  <a:lnTo>
                    <a:pt x="6" y="2880"/>
                  </a:lnTo>
                  <a:lnTo>
                    <a:pt x="2" y="2866"/>
                  </a:lnTo>
                  <a:lnTo>
                    <a:pt x="0" y="2853"/>
                  </a:lnTo>
                  <a:lnTo>
                    <a:pt x="0" y="2840"/>
                  </a:lnTo>
                  <a:lnTo>
                    <a:pt x="0" y="811"/>
                  </a:lnTo>
                  <a:lnTo>
                    <a:pt x="0" y="801"/>
                  </a:lnTo>
                  <a:lnTo>
                    <a:pt x="1" y="792"/>
                  </a:lnTo>
                  <a:lnTo>
                    <a:pt x="2" y="783"/>
                  </a:lnTo>
                  <a:lnTo>
                    <a:pt x="5" y="774"/>
                  </a:lnTo>
                  <a:lnTo>
                    <a:pt x="9" y="765"/>
                  </a:lnTo>
                  <a:lnTo>
                    <a:pt x="12" y="757"/>
                  </a:lnTo>
                  <a:lnTo>
                    <a:pt x="16" y="749"/>
                  </a:lnTo>
                  <a:lnTo>
                    <a:pt x="20" y="741"/>
                  </a:lnTo>
                  <a:lnTo>
                    <a:pt x="25" y="733"/>
                  </a:lnTo>
                  <a:lnTo>
                    <a:pt x="30" y="726"/>
                  </a:lnTo>
                  <a:lnTo>
                    <a:pt x="36" y="720"/>
                  </a:lnTo>
                  <a:lnTo>
                    <a:pt x="42" y="713"/>
                  </a:lnTo>
                  <a:lnTo>
                    <a:pt x="49" y="707"/>
                  </a:lnTo>
                  <a:lnTo>
                    <a:pt x="56" y="702"/>
                  </a:lnTo>
                  <a:lnTo>
                    <a:pt x="64" y="697"/>
                  </a:lnTo>
                  <a:lnTo>
                    <a:pt x="72" y="692"/>
                  </a:lnTo>
                  <a:lnTo>
                    <a:pt x="1354" y="15"/>
                  </a:lnTo>
                  <a:lnTo>
                    <a:pt x="1362" y="11"/>
                  </a:lnTo>
                  <a:lnTo>
                    <a:pt x="1370" y="8"/>
                  </a:lnTo>
                  <a:lnTo>
                    <a:pt x="1378" y="5"/>
                  </a:lnTo>
                  <a:lnTo>
                    <a:pt x="1386" y="3"/>
                  </a:lnTo>
                  <a:lnTo>
                    <a:pt x="1395" y="2"/>
                  </a:lnTo>
                  <a:lnTo>
                    <a:pt x="1403" y="0"/>
                  </a:lnTo>
                  <a:lnTo>
                    <a:pt x="1411" y="0"/>
                  </a:lnTo>
                  <a:lnTo>
                    <a:pt x="1420" y="0"/>
                  </a:lnTo>
                  <a:lnTo>
                    <a:pt x="1429" y="0"/>
                  </a:lnTo>
                  <a:lnTo>
                    <a:pt x="1438" y="2"/>
                  </a:lnTo>
                  <a:lnTo>
                    <a:pt x="1446" y="3"/>
                  </a:lnTo>
                  <a:lnTo>
                    <a:pt x="1454" y="5"/>
                  </a:lnTo>
                  <a:lnTo>
                    <a:pt x="1463" y="8"/>
                  </a:lnTo>
                  <a:lnTo>
                    <a:pt x="1470" y="11"/>
                  </a:lnTo>
                  <a:lnTo>
                    <a:pt x="1478" y="15"/>
                  </a:lnTo>
                  <a:lnTo>
                    <a:pt x="1486" y="19"/>
                  </a:lnTo>
                  <a:lnTo>
                    <a:pt x="1493" y="25"/>
                  </a:lnTo>
                  <a:lnTo>
                    <a:pt x="1500" y="30"/>
                  </a:lnTo>
                  <a:lnTo>
                    <a:pt x="1507" y="35"/>
                  </a:lnTo>
                  <a:lnTo>
                    <a:pt x="1513" y="42"/>
                  </a:lnTo>
                  <a:lnTo>
                    <a:pt x="1519" y="48"/>
                  </a:lnTo>
                  <a:lnTo>
                    <a:pt x="1524" y="54"/>
                  </a:lnTo>
                  <a:lnTo>
                    <a:pt x="1529" y="61"/>
                  </a:lnTo>
                  <a:lnTo>
                    <a:pt x="1533" y="68"/>
                  </a:lnTo>
                  <a:lnTo>
                    <a:pt x="1537" y="76"/>
                  </a:lnTo>
                  <a:lnTo>
                    <a:pt x="1542" y="84"/>
                  </a:lnTo>
                  <a:lnTo>
                    <a:pt x="1545" y="92"/>
                  </a:lnTo>
                  <a:lnTo>
                    <a:pt x="1547" y="100"/>
                  </a:lnTo>
                  <a:lnTo>
                    <a:pt x="1549" y="108"/>
                  </a:lnTo>
                  <a:lnTo>
                    <a:pt x="1550" y="117"/>
                  </a:lnTo>
                  <a:lnTo>
                    <a:pt x="1551" y="126"/>
                  </a:lnTo>
                  <a:lnTo>
                    <a:pt x="1551" y="134"/>
                  </a:lnTo>
                  <a:lnTo>
                    <a:pt x="1551" y="2840"/>
                  </a:lnTo>
                  <a:lnTo>
                    <a:pt x="1551" y="2853"/>
                  </a:lnTo>
                  <a:lnTo>
                    <a:pt x="1549" y="2866"/>
                  </a:lnTo>
                  <a:lnTo>
                    <a:pt x="1545" y="2880"/>
                  </a:lnTo>
                  <a:lnTo>
                    <a:pt x="1541" y="2892"/>
                  </a:lnTo>
                  <a:lnTo>
                    <a:pt x="1534" y="2904"/>
                  </a:lnTo>
                  <a:lnTo>
                    <a:pt x="1528" y="2915"/>
                  </a:lnTo>
                  <a:lnTo>
                    <a:pt x="1520" y="2925"/>
                  </a:lnTo>
                  <a:lnTo>
                    <a:pt x="1511" y="2934"/>
                  </a:lnTo>
                  <a:lnTo>
                    <a:pt x="1502" y="2943"/>
                  </a:lnTo>
                  <a:lnTo>
                    <a:pt x="1492" y="2950"/>
                  </a:lnTo>
                  <a:lnTo>
                    <a:pt x="1481" y="2957"/>
                  </a:lnTo>
                  <a:lnTo>
                    <a:pt x="1469" y="2963"/>
                  </a:lnTo>
                  <a:lnTo>
                    <a:pt x="1457" y="2967"/>
                  </a:lnTo>
                  <a:lnTo>
                    <a:pt x="1444" y="2972"/>
                  </a:lnTo>
                  <a:lnTo>
                    <a:pt x="1431" y="2974"/>
                  </a:lnTo>
                  <a:lnTo>
                    <a:pt x="1416" y="297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76" name="Freeform 283">
              <a:extLst>
                <a:ext uri="{FF2B5EF4-FFF2-40B4-BE49-F238E27FC236}">
                  <a16:creationId xmlns:a16="http://schemas.microsoft.com/office/drawing/2014/main" id="{42294797-4FE8-43E2-81D5-909395404194}"/>
                </a:ext>
              </a:extLst>
            </p:cNvPr>
            <p:cNvSpPr>
              <a:spLocks noEditPoints="1"/>
            </p:cNvSpPr>
            <p:nvPr/>
          </p:nvSpPr>
          <p:spPr bwMode="auto">
            <a:xfrm>
              <a:off x="8696324" y="2341959"/>
              <a:ext cx="74613" cy="174625"/>
            </a:xfrm>
            <a:custGeom>
              <a:avLst/>
              <a:gdLst>
                <a:gd name="T0" fmla="*/ 1283 w 1552"/>
                <a:gd name="T1" fmla="*/ 3365 h 3633"/>
                <a:gd name="T2" fmla="*/ 269 w 1552"/>
                <a:gd name="T3" fmla="*/ 893 h 3633"/>
                <a:gd name="T4" fmla="*/ 1417 w 1552"/>
                <a:gd name="T5" fmla="*/ 3633 h 3633"/>
                <a:gd name="T6" fmla="*/ 121 w 1552"/>
                <a:gd name="T7" fmla="*/ 3633 h 3633"/>
                <a:gd name="T8" fmla="*/ 95 w 1552"/>
                <a:gd name="T9" fmla="*/ 3626 h 3633"/>
                <a:gd name="T10" fmla="*/ 71 w 1552"/>
                <a:gd name="T11" fmla="*/ 3616 h 3633"/>
                <a:gd name="T12" fmla="*/ 49 w 1552"/>
                <a:gd name="T13" fmla="*/ 3602 h 3633"/>
                <a:gd name="T14" fmla="*/ 31 w 1552"/>
                <a:gd name="T15" fmla="*/ 3584 h 3633"/>
                <a:gd name="T16" fmla="*/ 17 w 1552"/>
                <a:gd name="T17" fmla="*/ 3563 h 3633"/>
                <a:gd name="T18" fmla="*/ 6 w 1552"/>
                <a:gd name="T19" fmla="*/ 3539 h 3633"/>
                <a:gd name="T20" fmla="*/ 1 w 1552"/>
                <a:gd name="T21" fmla="*/ 3512 h 3633"/>
                <a:gd name="T22" fmla="*/ 0 w 1552"/>
                <a:gd name="T23" fmla="*/ 811 h 3633"/>
                <a:gd name="T24" fmla="*/ 1 w 1552"/>
                <a:gd name="T25" fmla="*/ 793 h 3633"/>
                <a:gd name="T26" fmla="*/ 5 w 1552"/>
                <a:gd name="T27" fmla="*/ 774 h 3633"/>
                <a:gd name="T28" fmla="*/ 11 w 1552"/>
                <a:gd name="T29" fmla="*/ 757 h 3633"/>
                <a:gd name="T30" fmla="*/ 20 w 1552"/>
                <a:gd name="T31" fmla="*/ 741 h 3633"/>
                <a:gd name="T32" fmla="*/ 31 w 1552"/>
                <a:gd name="T33" fmla="*/ 727 h 3633"/>
                <a:gd name="T34" fmla="*/ 43 w 1552"/>
                <a:gd name="T35" fmla="*/ 714 h 3633"/>
                <a:gd name="T36" fmla="*/ 57 w 1552"/>
                <a:gd name="T37" fmla="*/ 702 h 3633"/>
                <a:gd name="T38" fmla="*/ 72 w 1552"/>
                <a:gd name="T39" fmla="*/ 692 h 3633"/>
                <a:gd name="T40" fmla="*/ 1363 w 1552"/>
                <a:gd name="T41" fmla="*/ 12 h 3633"/>
                <a:gd name="T42" fmla="*/ 1379 w 1552"/>
                <a:gd name="T43" fmla="*/ 6 h 3633"/>
                <a:gd name="T44" fmla="*/ 1395 w 1552"/>
                <a:gd name="T45" fmla="*/ 2 h 3633"/>
                <a:gd name="T46" fmla="*/ 1412 w 1552"/>
                <a:gd name="T47" fmla="*/ 0 h 3633"/>
                <a:gd name="T48" fmla="*/ 1430 w 1552"/>
                <a:gd name="T49" fmla="*/ 1 h 3633"/>
                <a:gd name="T50" fmla="*/ 1447 w 1552"/>
                <a:gd name="T51" fmla="*/ 3 h 3633"/>
                <a:gd name="T52" fmla="*/ 1463 w 1552"/>
                <a:gd name="T53" fmla="*/ 8 h 3633"/>
                <a:gd name="T54" fmla="*/ 1479 w 1552"/>
                <a:gd name="T55" fmla="*/ 16 h 3633"/>
                <a:gd name="T56" fmla="*/ 1494 w 1552"/>
                <a:gd name="T57" fmla="*/ 25 h 3633"/>
                <a:gd name="T58" fmla="*/ 1507 w 1552"/>
                <a:gd name="T59" fmla="*/ 36 h 3633"/>
                <a:gd name="T60" fmla="*/ 1519 w 1552"/>
                <a:gd name="T61" fmla="*/ 48 h 3633"/>
                <a:gd name="T62" fmla="*/ 1529 w 1552"/>
                <a:gd name="T63" fmla="*/ 62 h 3633"/>
                <a:gd name="T64" fmla="*/ 1538 w 1552"/>
                <a:gd name="T65" fmla="*/ 76 h 3633"/>
                <a:gd name="T66" fmla="*/ 1545 w 1552"/>
                <a:gd name="T67" fmla="*/ 92 h 3633"/>
                <a:gd name="T68" fmla="*/ 1549 w 1552"/>
                <a:gd name="T69" fmla="*/ 108 h 3633"/>
                <a:gd name="T70" fmla="*/ 1551 w 1552"/>
                <a:gd name="T71" fmla="*/ 127 h 3633"/>
                <a:gd name="T72" fmla="*/ 1552 w 1552"/>
                <a:gd name="T73" fmla="*/ 3499 h 3633"/>
                <a:gd name="T74" fmla="*/ 1549 w 1552"/>
                <a:gd name="T75" fmla="*/ 3525 h 3633"/>
                <a:gd name="T76" fmla="*/ 1540 w 1552"/>
                <a:gd name="T77" fmla="*/ 3551 h 3633"/>
                <a:gd name="T78" fmla="*/ 1528 w 1552"/>
                <a:gd name="T79" fmla="*/ 3574 h 3633"/>
                <a:gd name="T80" fmla="*/ 1512 w 1552"/>
                <a:gd name="T81" fmla="*/ 3593 h 3633"/>
                <a:gd name="T82" fmla="*/ 1492 w 1552"/>
                <a:gd name="T83" fmla="*/ 3609 h 3633"/>
                <a:gd name="T84" fmla="*/ 1470 w 1552"/>
                <a:gd name="T85" fmla="*/ 3622 h 3633"/>
                <a:gd name="T86" fmla="*/ 1445 w 1552"/>
                <a:gd name="T87" fmla="*/ 3631 h 3633"/>
                <a:gd name="T88" fmla="*/ 1417 w 1552"/>
                <a:gd name="T89" fmla="*/ 3633 h 3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2" h="3633">
                  <a:moveTo>
                    <a:pt x="269" y="3365"/>
                  </a:moveTo>
                  <a:lnTo>
                    <a:pt x="1283" y="3365"/>
                  </a:lnTo>
                  <a:lnTo>
                    <a:pt x="1283" y="358"/>
                  </a:lnTo>
                  <a:lnTo>
                    <a:pt x="269" y="893"/>
                  </a:lnTo>
                  <a:lnTo>
                    <a:pt x="269" y="3365"/>
                  </a:lnTo>
                  <a:close/>
                  <a:moveTo>
                    <a:pt x="1417" y="3633"/>
                  </a:moveTo>
                  <a:lnTo>
                    <a:pt x="136" y="3633"/>
                  </a:lnTo>
                  <a:lnTo>
                    <a:pt x="121" y="3633"/>
                  </a:lnTo>
                  <a:lnTo>
                    <a:pt x="108" y="3631"/>
                  </a:lnTo>
                  <a:lnTo>
                    <a:pt x="95" y="3626"/>
                  </a:lnTo>
                  <a:lnTo>
                    <a:pt x="82" y="3622"/>
                  </a:lnTo>
                  <a:lnTo>
                    <a:pt x="71" y="3616"/>
                  </a:lnTo>
                  <a:lnTo>
                    <a:pt x="60" y="3609"/>
                  </a:lnTo>
                  <a:lnTo>
                    <a:pt x="49" y="3602"/>
                  </a:lnTo>
                  <a:lnTo>
                    <a:pt x="40" y="3593"/>
                  </a:lnTo>
                  <a:lnTo>
                    <a:pt x="31" y="3584"/>
                  </a:lnTo>
                  <a:lnTo>
                    <a:pt x="24" y="3574"/>
                  </a:lnTo>
                  <a:lnTo>
                    <a:pt x="17" y="3563"/>
                  </a:lnTo>
                  <a:lnTo>
                    <a:pt x="11" y="3551"/>
                  </a:lnTo>
                  <a:lnTo>
                    <a:pt x="6" y="3539"/>
                  </a:lnTo>
                  <a:lnTo>
                    <a:pt x="3" y="3525"/>
                  </a:lnTo>
                  <a:lnTo>
                    <a:pt x="1" y="3512"/>
                  </a:lnTo>
                  <a:lnTo>
                    <a:pt x="0" y="3499"/>
                  </a:lnTo>
                  <a:lnTo>
                    <a:pt x="0" y="811"/>
                  </a:lnTo>
                  <a:lnTo>
                    <a:pt x="0" y="802"/>
                  </a:lnTo>
                  <a:lnTo>
                    <a:pt x="1" y="793"/>
                  </a:lnTo>
                  <a:lnTo>
                    <a:pt x="3" y="784"/>
                  </a:lnTo>
                  <a:lnTo>
                    <a:pt x="5" y="774"/>
                  </a:lnTo>
                  <a:lnTo>
                    <a:pt x="8" y="766"/>
                  </a:lnTo>
                  <a:lnTo>
                    <a:pt x="11" y="757"/>
                  </a:lnTo>
                  <a:lnTo>
                    <a:pt x="16" y="749"/>
                  </a:lnTo>
                  <a:lnTo>
                    <a:pt x="20" y="741"/>
                  </a:lnTo>
                  <a:lnTo>
                    <a:pt x="25" y="734"/>
                  </a:lnTo>
                  <a:lnTo>
                    <a:pt x="31" y="727"/>
                  </a:lnTo>
                  <a:lnTo>
                    <a:pt x="37" y="720"/>
                  </a:lnTo>
                  <a:lnTo>
                    <a:pt x="43" y="714"/>
                  </a:lnTo>
                  <a:lnTo>
                    <a:pt x="50" y="708"/>
                  </a:lnTo>
                  <a:lnTo>
                    <a:pt x="57" y="702"/>
                  </a:lnTo>
                  <a:lnTo>
                    <a:pt x="64" y="697"/>
                  </a:lnTo>
                  <a:lnTo>
                    <a:pt x="72" y="692"/>
                  </a:lnTo>
                  <a:lnTo>
                    <a:pt x="1355" y="17"/>
                  </a:lnTo>
                  <a:lnTo>
                    <a:pt x="1363" y="12"/>
                  </a:lnTo>
                  <a:lnTo>
                    <a:pt x="1371" y="9"/>
                  </a:lnTo>
                  <a:lnTo>
                    <a:pt x="1379" y="6"/>
                  </a:lnTo>
                  <a:lnTo>
                    <a:pt x="1387" y="4"/>
                  </a:lnTo>
                  <a:lnTo>
                    <a:pt x="1395" y="2"/>
                  </a:lnTo>
                  <a:lnTo>
                    <a:pt x="1404" y="1"/>
                  </a:lnTo>
                  <a:lnTo>
                    <a:pt x="1412" y="0"/>
                  </a:lnTo>
                  <a:lnTo>
                    <a:pt x="1421" y="0"/>
                  </a:lnTo>
                  <a:lnTo>
                    <a:pt x="1430" y="1"/>
                  </a:lnTo>
                  <a:lnTo>
                    <a:pt x="1438" y="2"/>
                  </a:lnTo>
                  <a:lnTo>
                    <a:pt x="1447" y="3"/>
                  </a:lnTo>
                  <a:lnTo>
                    <a:pt x="1455" y="5"/>
                  </a:lnTo>
                  <a:lnTo>
                    <a:pt x="1463" y="8"/>
                  </a:lnTo>
                  <a:lnTo>
                    <a:pt x="1471" y="11"/>
                  </a:lnTo>
                  <a:lnTo>
                    <a:pt x="1479" y="16"/>
                  </a:lnTo>
                  <a:lnTo>
                    <a:pt x="1487" y="20"/>
                  </a:lnTo>
                  <a:lnTo>
                    <a:pt x="1494" y="25"/>
                  </a:lnTo>
                  <a:lnTo>
                    <a:pt x="1501" y="30"/>
                  </a:lnTo>
                  <a:lnTo>
                    <a:pt x="1507" y="36"/>
                  </a:lnTo>
                  <a:lnTo>
                    <a:pt x="1514" y="42"/>
                  </a:lnTo>
                  <a:lnTo>
                    <a:pt x="1519" y="48"/>
                  </a:lnTo>
                  <a:lnTo>
                    <a:pt x="1525" y="55"/>
                  </a:lnTo>
                  <a:lnTo>
                    <a:pt x="1529" y="62"/>
                  </a:lnTo>
                  <a:lnTo>
                    <a:pt x="1534" y="69"/>
                  </a:lnTo>
                  <a:lnTo>
                    <a:pt x="1538" y="76"/>
                  </a:lnTo>
                  <a:lnTo>
                    <a:pt x="1541" y="84"/>
                  </a:lnTo>
                  <a:lnTo>
                    <a:pt x="1545" y="92"/>
                  </a:lnTo>
                  <a:lnTo>
                    <a:pt x="1547" y="100"/>
                  </a:lnTo>
                  <a:lnTo>
                    <a:pt x="1549" y="108"/>
                  </a:lnTo>
                  <a:lnTo>
                    <a:pt x="1550" y="118"/>
                  </a:lnTo>
                  <a:lnTo>
                    <a:pt x="1551" y="127"/>
                  </a:lnTo>
                  <a:lnTo>
                    <a:pt x="1552" y="135"/>
                  </a:lnTo>
                  <a:lnTo>
                    <a:pt x="1552" y="3499"/>
                  </a:lnTo>
                  <a:lnTo>
                    <a:pt x="1551" y="3512"/>
                  </a:lnTo>
                  <a:lnTo>
                    <a:pt x="1549" y="3525"/>
                  </a:lnTo>
                  <a:lnTo>
                    <a:pt x="1546" y="3539"/>
                  </a:lnTo>
                  <a:lnTo>
                    <a:pt x="1540" y="3551"/>
                  </a:lnTo>
                  <a:lnTo>
                    <a:pt x="1535" y="3563"/>
                  </a:lnTo>
                  <a:lnTo>
                    <a:pt x="1528" y="3574"/>
                  </a:lnTo>
                  <a:lnTo>
                    <a:pt x="1520" y="3584"/>
                  </a:lnTo>
                  <a:lnTo>
                    <a:pt x="1512" y="3593"/>
                  </a:lnTo>
                  <a:lnTo>
                    <a:pt x="1502" y="3602"/>
                  </a:lnTo>
                  <a:lnTo>
                    <a:pt x="1492" y="3609"/>
                  </a:lnTo>
                  <a:lnTo>
                    <a:pt x="1481" y="3616"/>
                  </a:lnTo>
                  <a:lnTo>
                    <a:pt x="1470" y="3622"/>
                  </a:lnTo>
                  <a:lnTo>
                    <a:pt x="1457" y="3626"/>
                  </a:lnTo>
                  <a:lnTo>
                    <a:pt x="1445" y="3631"/>
                  </a:lnTo>
                  <a:lnTo>
                    <a:pt x="1432" y="3633"/>
                  </a:lnTo>
                  <a:lnTo>
                    <a:pt x="1417" y="363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77" name="Freeform 284">
              <a:extLst>
                <a:ext uri="{FF2B5EF4-FFF2-40B4-BE49-F238E27FC236}">
                  <a16:creationId xmlns:a16="http://schemas.microsoft.com/office/drawing/2014/main" id="{98252255-A0FB-46FF-9890-0F6C1A733817}"/>
                </a:ext>
              </a:extLst>
            </p:cNvPr>
            <p:cNvSpPr>
              <a:spLocks/>
            </p:cNvSpPr>
            <p:nvPr/>
          </p:nvSpPr>
          <p:spPr bwMode="auto">
            <a:xfrm>
              <a:off x="8297862" y="2434034"/>
              <a:ext cx="14288" cy="15875"/>
            </a:xfrm>
            <a:custGeom>
              <a:avLst/>
              <a:gdLst>
                <a:gd name="T0" fmla="*/ 323 w 324"/>
                <a:gd name="T1" fmla="*/ 145 h 325"/>
                <a:gd name="T2" fmla="*/ 317 w 324"/>
                <a:gd name="T3" fmla="*/ 114 h 325"/>
                <a:gd name="T4" fmla="*/ 304 w 324"/>
                <a:gd name="T5" fmla="*/ 85 h 325"/>
                <a:gd name="T6" fmla="*/ 286 w 324"/>
                <a:gd name="T7" fmla="*/ 58 h 325"/>
                <a:gd name="T8" fmla="*/ 265 w 324"/>
                <a:gd name="T9" fmla="*/ 37 h 325"/>
                <a:gd name="T10" fmla="*/ 239 w 324"/>
                <a:gd name="T11" fmla="*/ 19 h 325"/>
                <a:gd name="T12" fmla="*/ 210 w 324"/>
                <a:gd name="T13" fmla="*/ 7 h 325"/>
                <a:gd name="T14" fmla="*/ 178 w 324"/>
                <a:gd name="T15" fmla="*/ 1 h 325"/>
                <a:gd name="T16" fmla="*/ 145 w 324"/>
                <a:gd name="T17" fmla="*/ 1 h 325"/>
                <a:gd name="T18" fmla="*/ 114 w 324"/>
                <a:gd name="T19" fmla="*/ 7 h 325"/>
                <a:gd name="T20" fmla="*/ 85 w 324"/>
                <a:gd name="T21" fmla="*/ 19 h 325"/>
                <a:gd name="T22" fmla="*/ 59 w 324"/>
                <a:gd name="T23" fmla="*/ 37 h 325"/>
                <a:gd name="T24" fmla="*/ 37 w 324"/>
                <a:gd name="T25" fmla="*/ 59 h 325"/>
                <a:gd name="T26" fmla="*/ 20 w 324"/>
                <a:gd name="T27" fmla="*/ 85 h 325"/>
                <a:gd name="T28" fmla="*/ 8 w 324"/>
                <a:gd name="T29" fmla="*/ 114 h 325"/>
                <a:gd name="T30" fmla="*/ 1 w 324"/>
                <a:gd name="T31" fmla="*/ 145 h 325"/>
                <a:gd name="T32" fmla="*/ 1 w 324"/>
                <a:gd name="T33" fmla="*/ 179 h 325"/>
                <a:gd name="T34" fmla="*/ 8 w 324"/>
                <a:gd name="T35" fmla="*/ 210 h 325"/>
                <a:gd name="T36" fmla="*/ 20 w 324"/>
                <a:gd name="T37" fmla="*/ 239 h 325"/>
                <a:gd name="T38" fmla="*/ 37 w 324"/>
                <a:gd name="T39" fmla="*/ 265 h 325"/>
                <a:gd name="T40" fmla="*/ 59 w 324"/>
                <a:gd name="T41" fmla="*/ 288 h 325"/>
                <a:gd name="T42" fmla="*/ 85 w 324"/>
                <a:gd name="T43" fmla="*/ 305 h 325"/>
                <a:gd name="T44" fmla="*/ 114 w 324"/>
                <a:gd name="T45" fmla="*/ 317 h 325"/>
                <a:gd name="T46" fmla="*/ 145 w 324"/>
                <a:gd name="T47" fmla="*/ 324 h 325"/>
                <a:gd name="T48" fmla="*/ 178 w 324"/>
                <a:gd name="T49" fmla="*/ 324 h 325"/>
                <a:gd name="T50" fmla="*/ 210 w 324"/>
                <a:gd name="T51" fmla="*/ 317 h 325"/>
                <a:gd name="T52" fmla="*/ 239 w 324"/>
                <a:gd name="T53" fmla="*/ 305 h 325"/>
                <a:gd name="T54" fmla="*/ 265 w 324"/>
                <a:gd name="T55" fmla="*/ 288 h 325"/>
                <a:gd name="T56" fmla="*/ 286 w 324"/>
                <a:gd name="T57" fmla="*/ 265 h 325"/>
                <a:gd name="T58" fmla="*/ 304 w 324"/>
                <a:gd name="T59" fmla="*/ 239 h 325"/>
                <a:gd name="T60" fmla="*/ 317 w 324"/>
                <a:gd name="T61" fmla="*/ 210 h 325"/>
                <a:gd name="T62" fmla="*/ 323 w 324"/>
                <a:gd name="T63" fmla="*/ 179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4" h="325">
                  <a:moveTo>
                    <a:pt x="324" y="162"/>
                  </a:moveTo>
                  <a:lnTo>
                    <a:pt x="323" y="145"/>
                  </a:lnTo>
                  <a:lnTo>
                    <a:pt x="321" y="129"/>
                  </a:lnTo>
                  <a:lnTo>
                    <a:pt x="317" y="114"/>
                  </a:lnTo>
                  <a:lnTo>
                    <a:pt x="312" y="99"/>
                  </a:lnTo>
                  <a:lnTo>
                    <a:pt x="304" y="85"/>
                  </a:lnTo>
                  <a:lnTo>
                    <a:pt x="296" y="71"/>
                  </a:lnTo>
                  <a:lnTo>
                    <a:pt x="286" y="58"/>
                  </a:lnTo>
                  <a:lnTo>
                    <a:pt x="276" y="47"/>
                  </a:lnTo>
                  <a:lnTo>
                    <a:pt x="265" y="37"/>
                  </a:lnTo>
                  <a:lnTo>
                    <a:pt x="253" y="28"/>
                  </a:lnTo>
                  <a:lnTo>
                    <a:pt x="239" y="19"/>
                  </a:lnTo>
                  <a:lnTo>
                    <a:pt x="225" y="13"/>
                  </a:lnTo>
                  <a:lnTo>
                    <a:pt x="210" y="7"/>
                  </a:lnTo>
                  <a:lnTo>
                    <a:pt x="195" y="3"/>
                  </a:lnTo>
                  <a:lnTo>
                    <a:pt x="178" y="1"/>
                  </a:lnTo>
                  <a:lnTo>
                    <a:pt x="162" y="0"/>
                  </a:lnTo>
                  <a:lnTo>
                    <a:pt x="145" y="1"/>
                  </a:lnTo>
                  <a:lnTo>
                    <a:pt x="129" y="3"/>
                  </a:lnTo>
                  <a:lnTo>
                    <a:pt x="114" y="7"/>
                  </a:lnTo>
                  <a:lnTo>
                    <a:pt x="99" y="13"/>
                  </a:lnTo>
                  <a:lnTo>
                    <a:pt x="85" y="19"/>
                  </a:lnTo>
                  <a:lnTo>
                    <a:pt x="72" y="28"/>
                  </a:lnTo>
                  <a:lnTo>
                    <a:pt x="59" y="37"/>
                  </a:lnTo>
                  <a:lnTo>
                    <a:pt x="47" y="47"/>
                  </a:lnTo>
                  <a:lnTo>
                    <a:pt x="37" y="59"/>
                  </a:lnTo>
                  <a:lnTo>
                    <a:pt x="28" y="71"/>
                  </a:lnTo>
                  <a:lnTo>
                    <a:pt x="20" y="85"/>
                  </a:lnTo>
                  <a:lnTo>
                    <a:pt x="13" y="99"/>
                  </a:lnTo>
                  <a:lnTo>
                    <a:pt x="8" y="114"/>
                  </a:lnTo>
                  <a:lnTo>
                    <a:pt x="4" y="130"/>
                  </a:lnTo>
                  <a:lnTo>
                    <a:pt x="1" y="145"/>
                  </a:lnTo>
                  <a:lnTo>
                    <a:pt x="0" y="162"/>
                  </a:lnTo>
                  <a:lnTo>
                    <a:pt x="1" y="179"/>
                  </a:lnTo>
                  <a:lnTo>
                    <a:pt x="4" y="195"/>
                  </a:lnTo>
                  <a:lnTo>
                    <a:pt x="8" y="210"/>
                  </a:lnTo>
                  <a:lnTo>
                    <a:pt x="13" y="225"/>
                  </a:lnTo>
                  <a:lnTo>
                    <a:pt x="20" y="239"/>
                  </a:lnTo>
                  <a:lnTo>
                    <a:pt x="28" y="253"/>
                  </a:lnTo>
                  <a:lnTo>
                    <a:pt x="37" y="265"/>
                  </a:lnTo>
                  <a:lnTo>
                    <a:pt x="47" y="277"/>
                  </a:lnTo>
                  <a:lnTo>
                    <a:pt x="59" y="288"/>
                  </a:lnTo>
                  <a:lnTo>
                    <a:pt x="72" y="297"/>
                  </a:lnTo>
                  <a:lnTo>
                    <a:pt x="85" y="305"/>
                  </a:lnTo>
                  <a:lnTo>
                    <a:pt x="99" y="312"/>
                  </a:lnTo>
                  <a:lnTo>
                    <a:pt x="114" y="317"/>
                  </a:lnTo>
                  <a:lnTo>
                    <a:pt x="129" y="321"/>
                  </a:lnTo>
                  <a:lnTo>
                    <a:pt x="145" y="324"/>
                  </a:lnTo>
                  <a:lnTo>
                    <a:pt x="162" y="325"/>
                  </a:lnTo>
                  <a:lnTo>
                    <a:pt x="178" y="324"/>
                  </a:lnTo>
                  <a:lnTo>
                    <a:pt x="195" y="321"/>
                  </a:lnTo>
                  <a:lnTo>
                    <a:pt x="210" y="317"/>
                  </a:lnTo>
                  <a:lnTo>
                    <a:pt x="225" y="312"/>
                  </a:lnTo>
                  <a:lnTo>
                    <a:pt x="239" y="305"/>
                  </a:lnTo>
                  <a:lnTo>
                    <a:pt x="253" y="297"/>
                  </a:lnTo>
                  <a:lnTo>
                    <a:pt x="265" y="288"/>
                  </a:lnTo>
                  <a:lnTo>
                    <a:pt x="276" y="277"/>
                  </a:lnTo>
                  <a:lnTo>
                    <a:pt x="286" y="265"/>
                  </a:lnTo>
                  <a:lnTo>
                    <a:pt x="296" y="253"/>
                  </a:lnTo>
                  <a:lnTo>
                    <a:pt x="304" y="239"/>
                  </a:lnTo>
                  <a:lnTo>
                    <a:pt x="312" y="225"/>
                  </a:lnTo>
                  <a:lnTo>
                    <a:pt x="317" y="210"/>
                  </a:lnTo>
                  <a:lnTo>
                    <a:pt x="321" y="195"/>
                  </a:lnTo>
                  <a:lnTo>
                    <a:pt x="323" y="179"/>
                  </a:lnTo>
                  <a:lnTo>
                    <a:pt x="324" y="162"/>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grpSp>
      <p:sp>
        <p:nvSpPr>
          <p:cNvPr id="86" name="Rectangle 85">
            <a:extLst>
              <a:ext uri="{FF2B5EF4-FFF2-40B4-BE49-F238E27FC236}">
                <a16:creationId xmlns:a16="http://schemas.microsoft.com/office/drawing/2014/main" id="{3C40AF3F-B752-4B3B-83E7-F150F103977A}"/>
              </a:ext>
            </a:extLst>
          </p:cNvPr>
          <p:cNvSpPr/>
          <p:nvPr/>
        </p:nvSpPr>
        <p:spPr>
          <a:xfrm>
            <a:off x="4403992" y="3490161"/>
            <a:ext cx="3754112" cy="3074508"/>
          </a:xfrm>
          <a:prstGeom prst="rect">
            <a:avLst/>
          </a:prstGeom>
          <a:ln>
            <a:solidFill>
              <a:srgbClr val="92D050"/>
            </a:solidFill>
          </a:ln>
          <a:effectLst>
            <a:outerShdw blurRad="50800" dist="38100" algn="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anchor="ctr">
            <a:noAutofit/>
          </a:bodyPr>
          <a:lstStyle/>
          <a:p>
            <a:pPr marL="228594" indent="-228594">
              <a:spcBef>
                <a:spcPts val="400"/>
              </a:spcBef>
              <a:spcAft>
                <a:spcPts val="400"/>
              </a:spcAft>
              <a:buClr>
                <a:schemeClr val="accent6"/>
              </a:buClr>
              <a:buFont typeface="Arial" panose="020B0604020202020204" pitchFamily="34" charset="0"/>
              <a:buChar char="•"/>
            </a:pPr>
            <a:r>
              <a:rPr lang="en-US" sz="1333" dirty="0">
                <a:latin typeface="Arial" panose="020B0604020202020204" pitchFamily="34" charset="0"/>
                <a:cs typeface="Arial" panose="020B0604020202020204" pitchFamily="34" charset="0"/>
              </a:rPr>
              <a:t>COMPANY supplied, designed, implemented and tested monitoring solutions for the OT landscape.</a:t>
            </a:r>
          </a:p>
          <a:p>
            <a:pPr marL="228594" indent="-228594">
              <a:spcBef>
                <a:spcPts val="400"/>
              </a:spcBef>
              <a:spcAft>
                <a:spcPts val="400"/>
              </a:spcAft>
              <a:buClr>
                <a:schemeClr val="accent6"/>
              </a:buClr>
              <a:buFont typeface="Arial" panose="020B0604020202020204" pitchFamily="34" charset="0"/>
              <a:buChar char="•"/>
            </a:pPr>
            <a:r>
              <a:rPr lang="en-US" sz="1333" dirty="0">
                <a:latin typeface="Arial" panose="020B0604020202020204" pitchFamily="34" charset="0"/>
                <a:cs typeface="Arial" panose="020B0604020202020204" pitchFamily="34" charset="0"/>
              </a:rPr>
              <a:t>Handling OT monitoring operations for </a:t>
            </a:r>
            <a:r>
              <a:rPr lang="en-US" sz="1333" b="1" dirty="0">
                <a:latin typeface="Arial" panose="020B0604020202020204" pitchFamily="34" charset="0"/>
                <a:cs typeface="Arial" panose="020B0604020202020204" pitchFamily="34" charset="0"/>
              </a:rPr>
              <a:t>128 manufacturing </a:t>
            </a:r>
            <a:r>
              <a:rPr lang="en-US" sz="1333" dirty="0">
                <a:latin typeface="Arial" panose="020B0604020202020204" pitchFamily="34" charset="0"/>
                <a:cs typeface="Arial" panose="020B0604020202020204" pitchFamily="34" charset="0"/>
              </a:rPr>
              <a:t>sites across </a:t>
            </a:r>
            <a:r>
              <a:rPr lang="en-US" sz="1333" b="1" dirty="0">
                <a:latin typeface="Arial" panose="020B0604020202020204" pitchFamily="34" charset="0"/>
                <a:cs typeface="Arial" panose="020B0604020202020204" pitchFamily="34" charset="0"/>
              </a:rPr>
              <a:t>30+ countries </a:t>
            </a:r>
            <a:r>
              <a:rPr lang="en-US" sz="1333" dirty="0">
                <a:latin typeface="Arial" panose="020B0604020202020204" pitchFamily="34" charset="0"/>
                <a:cs typeface="Arial" panose="020B0604020202020204" pitchFamily="34" charset="0"/>
              </a:rPr>
              <a:t>globally.</a:t>
            </a:r>
          </a:p>
          <a:p>
            <a:pPr marL="228594" indent="-228594">
              <a:spcBef>
                <a:spcPts val="400"/>
              </a:spcBef>
              <a:spcAft>
                <a:spcPts val="400"/>
              </a:spcAft>
              <a:buClr>
                <a:schemeClr val="accent6"/>
              </a:buClr>
              <a:buFont typeface="Arial" panose="020B0604020202020204" pitchFamily="34" charset="0"/>
              <a:buChar char="•"/>
            </a:pPr>
            <a:r>
              <a:rPr lang="en-US" sz="1333" dirty="0">
                <a:latin typeface="Arial" panose="020B0604020202020204" pitchFamily="34" charset="0"/>
                <a:cs typeface="Arial" panose="020B0604020202020204" pitchFamily="34" charset="0"/>
              </a:rPr>
              <a:t>Leveraged </a:t>
            </a:r>
            <a:r>
              <a:rPr lang="en-US" sz="1333" b="1" dirty="0">
                <a:latin typeface="Arial" panose="020B0604020202020204" pitchFamily="34" charset="0"/>
                <a:cs typeface="Arial" panose="020B0604020202020204" pitchFamily="34" charset="0"/>
              </a:rPr>
              <a:t>Nozomi Networks </a:t>
            </a:r>
            <a:r>
              <a:rPr lang="en-US" sz="1333" dirty="0">
                <a:latin typeface="Arial" panose="020B0604020202020204" pitchFamily="34" charset="0"/>
                <a:cs typeface="Arial" panose="020B0604020202020204" pitchFamily="34" charset="0"/>
              </a:rPr>
              <a:t>for OT monitoring solution </a:t>
            </a:r>
          </a:p>
          <a:p>
            <a:pPr marL="228594" indent="-228594">
              <a:spcBef>
                <a:spcPts val="400"/>
              </a:spcBef>
              <a:spcAft>
                <a:spcPts val="400"/>
              </a:spcAft>
              <a:buClr>
                <a:schemeClr val="accent6"/>
              </a:buClr>
              <a:buFont typeface="Arial" panose="020B0604020202020204" pitchFamily="34" charset="0"/>
              <a:buChar char="•"/>
            </a:pPr>
            <a:r>
              <a:rPr lang="en-US" sz="1333" dirty="0">
                <a:latin typeface="Arial" panose="020B0604020202020204" pitchFamily="34" charset="0"/>
                <a:cs typeface="Arial" panose="020B0604020202020204" pitchFamily="34" charset="0"/>
              </a:rPr>
              <a:t>Also integrated OT logs into </a:t>
            </a:r>
            <a:r>
              <a:rPr lang="en-US" sz="1333" b="1" dirty="0">
                <a:latin typeface="Arial" panose="020B0604020202020204" pitchFamily="34" charset="0"/>
                <a:cs typeface="Arial" panose="020B0604020202020204" pitchFamily="34" charset="0"/>
              </a:rPr>
              <a:t>SIEM ( SPLUNK)</a:t>
            </a:r>
          </a:p>
        </p:txBody>
      </p:sp>
      <p:sp>
        <p:nvSpPr>
          <p:cNvPr id="87" name="Rectangle 86">
            <a:extLst>
              <a:ext uri="{FF2B5EF4-FFF2-40B4-BE49-F238E27FC236}">
                <a16:creationId xmlns:a16="http://schemas.microsoft.com/office/drawing/2014/main" id="{3C40AF3F-B752-4B3B-83E7-F150F103977A}"/>
              </a:ext>
            </a:extLst>
          </p:cNvPr>
          <p:cNvSpPr/>
          <p:nvPr/>
        </p:nvSpPr>
        <p:spPr>
          <a:xfrm>
            <a:off x="8394015" y="3478507"/>
            <a:ext cx="3512000" cy="3086163"/>
          </a:xfrm>
          <a:prstGeom prst="rect">
            <a:avLst/>
          </a:prstGeom>
          <a:ln>
            <a:solidFill>
              <a:srgbClr val="034EA2"/>
            </a:solidFill>
          </a:ln>
          <a:effectLst>
            <a:outerShdw blurRad="50800" dist="38100" algn="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anchor="ctr">
            <a:noAutofit/>
          </a:bodyPr>
          <a:lstStyle/>
          <a:p>
            <a:pPr marL="228594" indent="-228594">
              <a:spcBef>
                <a:spcPts val="400"/>
              </a:spcBef>
              <a:spcAft>
                <a:spcPts val="400"/>
              </a:spcAft>
              <a:buClr>
                <a:schemeClr val="accent6"/>
              </a:buClr>
              <a:buFont typeface="Arial" panose="020B0604020202020204" pitchFamily="34" charset="0"/>
              <a:buChar char="•"/>
              <a:defRPr/>
            </a:pPr>
            <a:r>
              <a:rPr lang="en-US" sz="1333" b="1" dirty="0">
                <a:latin typeface="Arial" panose="020B0604020202020204" pitchFamily="34" charset="0"/>
                <a:cs typeface="Arial" panose="020B0604020202020204" pitchFamily="34" charset="0"/>
              </a:rPr>
              <a:t>Remote implementation </a:t>
            </a:r>
            <a:r>
              <a:rPr lang="en-US" sz="1333" dirty="0">
                <a:latin typeface="Arial" panose="020B0604020202020204" pitchFamily="34" charset="0"/>
                <a:cs typeface="Arial" panose="020B0604020202020204" pitchFamily="34" charset="0"/>
              </a:rPr>
              <a:t>to aid current COVID situation </a:t>
            </a:r>
          </a:p>
          <a:p>
            <a:pPr marL="228594" indent="-228594">
              <a:spcBef>
                <a:spcPts val="400"/>
              </a:spcBef>
              <a:spcAft>
                <a:spcPts val="400"/>
              </a:spcAft>
              <a:buClr>
                <a:schemeClr val="accent6"/>
              </a:buClr>
              <a:buFont typeface="Arial" panose="020B0604020202020204" pitchFamily="34" charset="0"/>
              <a:buChar char="•"/>
              <a:defRPr/>
            </a:pPr>
            <a:r>
              <a:rPr lang="en-US" sz="1333" b="1" dirty="0">
                <a:latin typeface="Arial" panose="020B0604020202020204" pitchFamily="34" charset="0"/>
                <a:cs typeface="Arial" panose="020B0604020202020204" pitchFamily="34" charset="0"/>
              </a:rPr>
              <a:t>Hybrid implementation </a:t>
            </a:r>
            <a:r>
              <a:rPr lang="en-US" sz="1333" dirty="0">
                <a:latin typeface="Arial" panose="020B0604020202020204" pitchFamily="34" charset="0"/>
                <a:cs typeface="Arial" panose="020B0604020202020204" pitchFamily="34" charset="0"/>
              </a:rPr>
              <a:t>approach : an amalgamation of Agile and Waterfall for robust roll out across 128 manufacturing sites. </a:t>
            </a:r>
          </a:p>
          <a:p>
            <a:pPr marL="228594" indent="-228594">
              <a:spcBef>
                <a:spcPts val="400"/>
              </a:spcBef>
              <a:spcAft>
                <a:spcPts val="400"/>
              </a:spcAft>
              <a:buClr>
                <a:schemeClr val="accent6"/>
              </a:buClr>
              <a:buFont typeface="Arial" panose="020B0604020202020204" pitchFamily="34" charset="0"/>
              <a:buChar char="•"/>
              <a:defRPr/>
            </a:pPr>
            <a:r>
              <a:rPr lang="en-US" sz="1333" b="1" dirty="0">
                <a:latin typeface="Arial" panose="020B0604020202020204" pitchFamily="34" charset="0"/>
                <a:cs typeface="Arial" panose="020B0604020202020204" pitchFamily="34" charset="0"/>
              </a:rPr>
              <a:t>Rapid deployment </a:t>
            </a:r>
            <a:r>
              <a:rPr lang="en-US" sz="1333" dirty="0">
                <a:latin typeface="Arial" panose="020B0604020202020204" pitchFamily="34" charset="0"/>
                <a:cs typeface="Arial" panose="020B0604020202020204" pitchFamily="34" charset="0"/>
              </a:rPr>
              <a:t>of OT monitoring capability, while avoiding the extended duration and cost associated with achieving full coverage of al OT networks for each site.</a:t>
            </a:r>
          </a:p>
        </p:txBody>
      </p:sp>
      <p:sp>
        <p:nvSpPr>
          <p:cNvPr id="45" name="Text Placeholder 2">
            <a:extLst>
              <a:ext uri="{FF2B5EF4-FFF2-40B4-BE49-F238E27FC236}">
                <a16:creationId xmlns:a16="http://schemas.microsoft.com/office/drawing/2014/main" id="{C32A9CBF-D1C7-4F29-9C35-B6FAEEA691BD}"/>
              </a:ext>
            </a:extLst>
          </p:cNvPr>
          <p:cNvSpPr>
            <a:spLocks noGrp="1"/>
          </p:cNvSpPr>
          <p:nvPr>
            <p:ph type="body" sz="quarter" idx="4294967295"/>
          </p:nvPr>
        </p:nvSpPr>
        <p:spPr>
          <a:xfrm>
            <a:off x="0" y="611188"/>
            <a:ext cx="8272463" cy="1117600"/>
          </a:xfrm>
          <a:prstGeom prst="rect">
            <a:avLst/>
          </a:prstGeom>
        </p:spPr>
        <p:txBody>
          <a:bodyPr/>
          <a:lstStyle/>
          <a:p>
            <a:pPr marL="0" indent="0">
              <a:buNone/>
            </a:pPr>
            <a:r>
              <a:rPr lang="en-GB" b="1" dirty="0">
                <a:solidFill>
                  <a:srgbClr val="034EA2"/>
                </a:solidFill>
              </a:rPr>
              <a:t>Industrial OT Threat Monitoring </a:t>
            </a:r>
            <a:endParaRPr lang="en-IN" b="1" dirty="0">
              <a:solidFill>
                <a:srgbClr val="034EA2"/>
              </a:solidFill>
            </a:endParaRPr>
          </a:p>
        </p:txBody>
      </p:sp>
      <p:grpSp>
        <p:nvGrpSpPr>
          <p:cNvPr id="52" name="Group 51">
            <a:extLst>
              <a:ext uri="{FF2B5EF4-FFF2-40B4-BE49-F238E27FC236}">
                <a16:creationId xmlns:a16="http://schemas.microsoft.com/office/drawing/2014/main" id="{2652C70C-854C-4D2C-B6B8-D29981ED4A95}"/>
              </a:ext>
            </a:extLst>
          </p:cNvPr>
          <p:cNvGrpSpPr/>
          <p:nvPr/>
        </p:nvGrpSpPr>
        <p:grpSpPr>
          <a:xfrm>
            <a:off x="3927" y="2054209"/>
            <a:ext cx="8281091" cy="445671"/>
            <a:chOff x="-1" y="1210105"/>
            <a:chExt cx="6210818" cy="334253"/>
          </a:xfrm>
        </p:grpSpPr>
        <p:sp>
          <p:nvSpPr>
            <p:cNvPr id="78" name="Rectangle 77">
              <a:extLst>
                <a:ext uri="{FF2B5EF4-FFF2-40B4-BE49-F238E27FC236}">
                  <a16:creationId xmlns:a16="http://schemas.microsoft.com/office/drawing/2014/main" id="{13D4D690-2ED7-4A29-B5D3-7E968420574F}"/>
                </a:ext>
              </a:extLst>
            </p:cNvPr>
            <p:cNvSpPr/>
            <p:nvPr/>
          </p:nvSpPr>
          <p:spPr>
            <a:xfrm>
              <a:off x="-1" y="1210105"/>
              <a:ext cx="6138082" cy="334253"/>
            </a:xfrm>
            <a:prstGeom prst="rect">
              <a:avLst/>
            </a:prstGeom>
            <a:solidFill>
              <a:srgbClr val="00B49D"/>
            </a:solidFill>
            <a:ln>
              <a:noFill/>
            </a:ln>
          </p:spPr>
          <p:txBody>
            <a:bodyPr spcFirstLastPara="1" wrap="square" lIns="121900" tIns="60933" rIns="121900" bIns="60933" anchor="ctr" anchorCtr="0">
              <a:noAutofit/>
            </a:bodyPr>
            <a:lstStyle/>
            <a:p>
              <a:endParaRPr lang="en-US" sz="1467" b="1"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80FA451C-E715-412E-87D3-709C4828249B}"/>
                </a:ext>
              </a:extLst>
            </p:cNvPr>
            <p:cNvSpPr/>
            <p:nvPr/>
          </p:nvSpPr>
          <p:spPr>
            <a:xfrm>
              <a:off x="390524" y="1300311"/>
              <a:ext cx="5820293" cy="153841"/>
            </a:xfrm>
            <a:prstGeom prst="rect">
              <a:avLst/>
            </a:prstGeom>
          </p:spPr>
          <p:txBody>
            <a:bodyPr wrap="square" lIns="0" tIns="0" rIns="0" bIns="0" anchor="ctr">
              <a:spAutoFit/>
            </a:bodyPr>
            <a:lstStyle/>
            <a:p>
              <a:r>
                <a:rPr lang="en-GB" sz="1333" b="1" dirty="0">
                  <a:solidFill>
                    <a:schemeClr val="bg1"/>
                  </a:solidFill>
                  <a:latin typeface="Arial" panose="020B0604020202020204" pitchFamily="34" charset="0"/>
                  <a:cs typeface="Arial" panose="020B0604020202020204" pitchFamily="34" charset="0"/>
                </a:rPr>
                <a:t>Global</a:t>
              </a:r>
              <a:r>
                <a:rPr lang="en-US" sz="1333" b="1" dirty="0">
                  <a:solidFill>
                    <a:schemeClr val="bg1"/>
                  </a:solidFill>
                  <a:latin typeface="Arial" panose="020B0604020202020204" pitchFamily="34" charset="0"/>
                  <a:cs typeface="Arial" panose="020B0604020202020204" pitchFamily="34" charset="0"/>
                </a:rPr>
                <a:t> science-based company active in health, nutrition and materials manufacturing</a:t>
              </a:r>
            </a:p>
          </p:txBody>
        </p:sp>
        <p:grpSp>
          <p:nvGrpSpPr>
            <p:cNvPr id="82" name="Group 81">
              <a:extLst>
                <a:ext uri="{FF2B5EF4-FFF2-40B4-BE49-F238E27FC236}">
                  <a16:creationId xmlns:a16="http://schemas.microsoft.com/office/drawing/2014/main" id="{00D8FB7B-B906-4801-A550-B35A2A4124CC}"/>
                </a:ext>
              </a:extLst>
            </p:cNvPr>
            <p:cNvGrpSpPr/>
            <p:nvPr/>
          </p:nvGrpSpPr>
          <p:grpSpPr>
            <a:xfrm>
              <a:off x="190500" y="1308651"/>
              <a:ext cx="169069" cy="137160"/>
              <a:chOff x="4009310" y="1308651"/>
              <a:chExt cx="169069" cy="137160"/>
            </a:xfrm>
            <a:solidFill>
              <a:schemeClr val="bg1"/>
            </a:solidFill>
          </p:grpSpPr>
          <p:sp>
            <p:nvSpPr>
              <p:cNvPr id="83" name="Arrow: Chevron 18">
                <a:extLst>
                  <a:ext uri="{FF2B5EF4-FFF2-40B4-BE49-F238E27FC236}">
                    <a16:creationId xmlns:a16="http://schemas.microsoft.com/office/drawing/2014/main" id="{5B145799-AF0C-4505-9471-36D054D8EE3B}"/>
                  </a:ext>
                </a:extLst>
              </p:cNvPr>
              <p:cNvSpPr/>
              <p:nvPr/>
            </p:nvSpPr>
            <p:spPr>
              <a:xfrm>
                <a:off x="4086939" y="1308651"/>
                <a:ext cx="91440" cy="137160"/>
              </a:xfrm>
              <a:prstGeom prst="chevron">
                <a:avLst/>
              </a:prstGeom>
              <a:grp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467" dirty="0">
                  <a:solidFill>
                    <a:schemeClr val="accent2"/>
                  </a:solidFill>
                  <a:latin typeface="Arial" panose="020B0604020202020204" pitchFamily="34" charset="0"/>
                  <a:cs typeface="Arial" panose="020B0604020202020204" pitchFamily="34" charset="0"/>
                </a:endParaRPr>
              </a:p>
            </p:txBody>
          </p:sp>
          <p:sp>
            <p:nvSpPr>
              <p:cNvPr id="84" name="Arrow: Chevron 19">
                <a:extLst>
                  <a:ext uri="{FF2B5EF4-FFF2-40B4-BE49-F238E27FC236}">
                    <a16:creationId xmlns:a16="http://schemas.microsoft.com/office/drawing/2014/main" id="{3D9340EC-B0CF-4806-B446-FC9F27016E8C}"/>
                  </a:ext>
                </a:extLst>
              </p:cNvPr>
              <p:cNvSpPr/>
              <p:nvPr/>
            </p:nvSpPr>
            <p:spPr>
              <a:xfrm>
                <a:off x="4009310" y="1308651"/>
                <a:ext cx="91440" cy="137160"/>
              </a:xfrm>
              <a:prstGeom prst="chevron">
                <a:avLst/>
              </a:prstGeom>
              <a:grp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467" dirty="0">
                  <a:solidFill>
                    <a:schemeClr val="accent2"/>
                  </a:solidFill>
                  <a:latin typeface="Arial" panose="020B0604020202020204" pitchFamily="34" charset="0"/>
                  <a:cs typeface="Arial" panose="020B0604020202020204" pitchFamily="34" charset="0"/>
                </a:endParaRPr>
              </a:p>
            </p:txBody>
          </p:sp>
        </p:grpSp>
      </p:grpSp>
      <p:sp>
        <p:nvSpPr>
          <p:cNvPr id="44" name="TextBox 43"/>
          <p:cNvSpPr txBox="1"/>
          <p:nvPr/>
        </p:nvSpPr>
        <p:spPr>
          <a:xfrm>
            <a:off x="82443" y="48367"/>
            <a:ext cx="1809420" cy="235898"/>
          </a:xfrm>
          <a:prstGeom prst="rect">
            <a:avLst/>
          </a:prstGeom>
          <a:noFill/>
          <a:ln>
            <a:noFill/>
            <a:prstDash val="dash"/>
          </a:ln>
        </p:spPr>
        <p:txBody>
          <a:bodyPr wrap="square" rtlCol="0">
            <a:spAutoFit/>
          </a:bodyPr>
          <a:lstStyle/>
          <a:p>
            <a:pPr>
              <a:buClr>
                <a:srgbClr val="00B0F0"/>
              </a:buClr>
            </a:pPr>
            <a:r>
              <a:rPr lang="en-IN" sz="933" b="1" dirty="0">
                <a:solidFill>
                  <a:srgbClr val="034EA2"/>
                </a:solidFill>
                <a:latin typeface="Arial" panose="020B0604020202020204" pitchFamily="34" charset="0"/>
                <a:cs typeface="Arial" panose="020B0604020202020204" pitchFamily="34" charset="0"/>
              </a:rPr>
              <a:t>Case Study &gt;&gt; Vertical</a:t>
            </a:r>
          </a:p>
        </p:txBody>
      </p:sp>
      <p:sp>
        <p:nvSpPr>
          <p:cNvPr id="6" name="AutoShape 4" descr="data:image/jpeg;base64,/9j/4AAQSkZJRgABAQEAYABgAAD/2wBDAAgGBgcGBQgHBwcJCQgKDBQNDAsLDBkSEw8UHRofHh0aHBwgJC4nICIsIxwcKDcpLDAxNDQ0Hyc5PTgyPC4zNDL/2wBDAQkJCQwLDBgNDRgyIRwhMjIyMjIyMjIyMjIyMjIyMjIyMjIyMjIyMjIyMjIyMjIyMjIyMjIyMjIyMjIyMjIyMjL/wAARCACSAy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xNS1qWx8T6PpaxxmG+SdpJGJynlqCMfnRcDborItfFXh++vhY2ms2M90U8wQxzqzbfXANZ2g+P/D+vw6hLBqFsgsXk80GYEiNTjzD6KexoA6iisV/F/hyO2uLl9c09YLdxHNIbhdqMegJz19qsvr2kRaONXfU7RdNKhhdGVfLIP+10oA0aK5TQfG1jrF1qO67shaR3yWllPHLkXBZAwAPQnk9PSt59X02OS7SS+t0azVWuQ0gHlAjILemaHorgncu0Vymq/ETw3p2gf2xDqdpeWxuEtwYZ1I3semfYZJ9gavW3iaw1HWbS107VNMuIpbZp2RZszMvG1kA4K9ck+1H9fhcV0btFZdh4k0TVLye0sNWs7m4t/wDWxQzKzJ9QDTLPxVoGo362FlrNjcXbJvWGKdWYr64BoGa9FFFABRRRQAUUUUAFFFFABRRRQAUUUUAFFFFABRRRQAUUUUAFFFFABRRRQAUUUUAFFFFABRRRQAUUUUAFFFFABRRRQAUUUUAFFFFABRRRQAUUUUAFFFFABRRRQAUUUUAFFFFABRRRQAUUUUAFFFFABRRRQAUUUUAFFFFABRRRQAUUUUAFFFFABRRRQAUUUUAFFFFABRRRQAUUUUAFFFFABRRRQAUUUUAFFFFABRRRQAVzGu2F3ceMdAuobd3ggiuhLIOiFkAXP1NdPXH+LdR8K6NdwzeINbvNPkuQREsd9cRq23GcLGcDqO1TJJ6MaOd0vwnPZ+HfBzJo3k6hbaiJLtljUSIh37ixHUHIpItK1G10TxhoC+Gp0muBdy297EieXOrnKICDnPPQjtW/OnhO30Ia5L4hvl0wjIuf7ZuCp9hh+T7daWyi8L6jptrqNprmpyWd1KIYJf7VugHcnAUZfrkGqau2u9/xt/kStLP+tL/5mVqvh99Ibw5qNt4aGpWdjbNFPp0Eab1kZVAkCtgMRgg855rJXw9rFrbWesy+GzcWQ1Se9bQYyhaJHQKhCn5SwIJK/wC1XdDQNIN+bEalq32oRiUxf2tc5CE4z9/pkUl7oWj6dCkt3qOrxI8ixKTqtzyzHCj7/c0PV3/rf/MXKkrf1tb8jhE0jWXtrzV7fwxc2vk69DqMenfu1keJYgrbQDtzntmku9J8Qa9f61q0vhq4iha6srkadcyJm7ijVtyHBK55B2n0Feif8InYf8/msf8Ag2uf/i6r3ehaPY+R9p1HV4/PlEMWdVufmc9B9/2o9PL9F+iG1ff+t3+rOa1WzuPEHgzUGsvBj6dOlzBMlrOkSyXIjZS2AMgHAIGTzTtQ0q/8QX9jdWWj3GkedpF5anzY1RoHbaEDbScZwcYrq/8AhE7D/n81j/wbXP8A8XSP4W06NGd77V1VRks2r3IAH/fdJpP+vKw1/X33OK0XStQu9W0GOLwi2hjRkcXV0wjAn/dlNkZU5YE85PpTtL8Jz2Xh3wY0ejCDULXUFku2SNVkRTv3FiOo5FdRJpGhQ3dnavquqia93fZ1GrXJ8zaMnBD46c1oQ+GLKCeOVbrVSyMGAfU7hlJHqC+CPY1V9b+af3MnlVreVjZooopFBRRRQAUUUUAFFFFABRRWZqXiHSdHvLO01C+iguL1/Lt4myWkb2A/nQBp0VWvr+1020kuryZYYIxl3bsKkFxEQCJBg8ipc4rdjsyWio/Pi/vimTXttbwSTyzKkUal3Y9gBkml7WHdByvsT0VWtdQtL20huradZIJkDxuOjKeQal8+L++KHUgtLoEm9iSio/Pi/vijz4v74o9rDug5X2JKKj8+L++KYt5bPI8aTxs8ZAdQ2SuemfSj2kO6DlfYnoqnZarY6jbC5tLhJYSzKGGeoOD19wasefF/fFHtId0FmSUVH58X98UefF/fFHtYd0HK+xJRUfnxf3xSG4hVSzSKABkknpR7WHdByvsS0Vzun+PPC2qahLYWOuWk91ECWjVuTjrjs34ZrLPxd8BA4PiO3yP+mcn/AMTVJp7CO2oqvBe21zbxzwzK8Uqh0YdwRkGpPPi/vip9pBdUNJskoqlf6vYaZaNdXtykMCsql2zgFiAOnuRVnz4v74o9pDugsySio/Pi/vijz4v74o9rDug5X2JKKj8+L++KPPi/vij2sO6DlfYkoqPz4v74o8+L++KPaw7oOV9iSiq9xfWtrbS3E8ypFEpd2PYDqaSLUbOYRmO5jbzIxIg3clT0OOuOaPaQ7oLMs0VH58X98UefF/fFHtYd0HK+xJRUfnxf3xR58X98Ue1h3Qcr7ElFR+fF/fFHnxf3xR7WHdByvsSUVH58X98UefF/fFHtYd0HK+xJRUfnxf3xUE+p2VtPbwzXCpJcuUhU5+dgMkflR7SHdBZluio/Pi/vioL3U7LT7OW7u7hYreIZdznAH4Ue0h3Qcr7FuioFvbV5DGs8ZcKGKhuQD0OKf58X98Ue0h3QWZJRUfnxf3xR58X98Ue1h3Qcr7ElFR+fF/fFHnxf3xR7WHdByvsSUVH58X98VnL4l0Z9dbRE1CFtSSPzWt1yWVfU9h9KFUg9mFmjVoqPz4v74psl3bxRtJJMiIoyzM2AB7mj2sO6DlfYmoqIXEJAIkUg8gg0vnxf3xR7SHdByskoqn/atj/aP2D7Qn2ryvO8vnOzOM/nVjz4v74o9pDugsySio/Pi/vijz4v74o9rDug5X2JKKpNq+npfGye6jW4WHzyh4xHnG7PTGasLcwOiukqsrDIIOQRR7SHdBZktFR+fF/fFPVlcZUgimpxbsmFmhaKKgtL22voWltZkmjV2jLIcgMpwR+BFUInooooAKKKKACimJLHKXEciOUbawVgdp9D6Gn0AFFFFABRRRQAUUUUAFFFFABXHa00SfEzw+ZmRU+w3eS5AH8HrXY1ja54T0HxK0DazpcF6YM+UZQTtzjP8hS6p/1s0G6scJY6Jb65ea/caTeQWtpaavHc6dMUDW5nWPEny5AKkkg478iqWv6pqPjOCw0aFYoNRsr+aSR7Vi0TyW6b1KH+6WYA+h4r0u98MaHqGjJo91pdtJpyEFLbZhFI6YAp9h4d0fSzbmx063t/s0bRQ+WuNisQSB9SBRayt6fekrP8NhW6/wBWd9PxPPPCesT6x47t/EzpIlrrMUlnAj5G1YVVs4928z8q6vxzdahYQaRdWOoS2w/tKCGaNEUiZHYKQcjj8K3Ro+nKLQLZxKLRzJbgDHlsc5I+uT+dS3un2moxxx3kCTJHKsyBuzqcqfqDT7eT/W/+YrOz8/8AK3+Rx+k3mq2fjeW31zW5XF48osbSOOP7OVXkYYfOHC9Q3HoaveLrrULHVvDc1nqEkEM2opbXFuqKVmVgTySMjGO3rWnZ+FNB0/WZ9YtNKtotRnJMlwqfOxPXntn2q/d6faX7W7XUCSm3lE0Jb+BxnDD35NC2j5WG9ebzPL5tU8VR2t94hXxCxtrLWGtV082ybHi84IQzYznDcEeldx47hln8Ca2kNy9u/wBjkbzEAJwFJI59Rx+NX20DSWsZrJrGI20832iSPHDSbg24++QDWg6JLG0cihkYFWVhkEHsahxbp8v9bL9Sk7T5v63PIY9M1KSPwLaW3iWVrmZJmS9MMbNChgHyKBxx2JzSaj4t8V2mlQ6LbzPeaidUnsDfR+VFI6RqGBG/5A5B/TivRdM8HeHdGkjk03Sba2eKRpUMYI2sw2sR9RxU114Y0O9srqzutMtpre7mM88bpkPIerfXjqKuWrv/AFuv+D6kRjZJf11/4Bh/D2+8R3en3kfiGJg0E2yCWSWF5HGOQ/lHbkH6Vi6vda5d+JvEot/GB0i20pIpIoGhiZGJj3HcWGduR29a77SdG07QrBbHSrOG0tVJIjiXAyep+tc23w/0zUfFmq6xrenWV8s7wtaeYpZo9iYOe3J7c0S1enb/ACGtEY2n6p4j8UazZxpqsmlwPo9vfTRwxIzFy5yFLDgECqMHiTXRY2Xih/Ecbi5v1tjoQhTaFMmzYD9/zAOSfbpXp8em2cV+19HbRrdNEIDIBg7AchfoCaz4/CPh6LXW1uPR7NdTY5NyIxuz6/X360fav/W/+WnkKzs/66f56nKaHfazr982sSeKo7KGK/e3/shYYyNquV2MT829hz+I4rmbPxb491TVhqdnbTG0N6bdbU3FqsG0PtIIJEu7Gfx7V6hL4P8ADs2urrcmj2jamhDC58v5sjofr70N4P8ADra6NbOjWn9phtwufL+bPr9ffrRHRq/QbV7nKWd34jt9T1OyvdfB1a6gmfT4Hij+yrtPBVl+bIGMhvXvW14HvZ3gvNP1DVrq/wBStXUzi5jjUx7hkbTH8rKcHB6+uKvW3gvw1aXF7PBo1okt8rLcuE5kDfeB9j3q3ovh3R/Dlq1to+nwWULtuZYlxuPqT1NEdN+wNa/M4nW9U1m/1zXxb+Jk0ODREVo4DDG32jKb97ludpPHGO9U/Df9pa38TLTWLjU54hLocN01p5SbVDsQYwSMhcjdnrzXeat4S8P67ewXmqaRa3dxB/q5JUyR3x7j2NXk0yyj1JtRS2jW7aEQGUDnywchfpmlHSz/AK2f56egSV9P63Ry3xFub+08N3V5p9/JZz2zI+5FVt43AFTuB4Oa5LXr/wARM3ie9sfEM1nHoxjeK2W3R1kzGGIYkZxnP516jqmk2+q28ltdQpNbygCSN+jYORVKTwzYyx30clnAyXwAugc/vsDAz+HFeTOlUVST5b6v9P8AJnQmrLU811HV/Eegx6nBNr0l7JLox1CGZ4EQ28gYDCgDBXnv6VYku9X065/s+58RDW4dS0u5mdHjRXtyseQw2fwnOOa7HxL4OXWNGvYrWG2TUJbM2kU0hOFQkHacduPSp9F8FaToKOdO0yztppkAmeJfv8c/h7VLozcH7muvRfL7v0EnZrX+tP8Agnml54h15dL8M6N4f80LLpSXDzWssKyMRgbQZflwO+Oa0bPUPFurPoOm3WpSaTc3cd0ZJoVhmZ1jK7G4yoPJBxXbz+AvD91psenT6NYvZxyNIkJXhGY5JHcZq7b+GbC1eze3sreJrJGjttgx5St1A+uKp05v7Hfp62/QS0SVzzPTdV8T21rpesXniB7yJ9V/s2SzNsirIm8pvyOd/GfSqVj4p8canqseo2tvKbV7zyBbGe2EG0PgggnzN2M++e1er/8ACK6d9mjtvsNv5MVx9qROcLLndvHvk5qD/hCNE/toaz/ZFl/aQbd9p2fNn19M+9Eac73dP8Bu1nZ/1r/wDz6TVPE0VleeIBr7tb2ertajTzbpseLzgmGbGc4PB9q0PD2m3v8Awm3iwjxHcr+/C+R5cfJaMFW6Z+XoPXHNdy3hfT2spbJrKA2003nyRc4aTdu3H3yM02Twnpkutx60+n2x1ONdq3WDvAxj+RNR7KpZrk6W2Xl+qf3jbV736/5/ozzfSNQ8Sa5/YOnR+IprR7i2unuLpbeNncxyhVIBGAcVFc+KdbGi6UL/AFuXTrfzrm3utTtrQTSSSRvtQbADgMMknHUdq9PtPC+n2MsEtrZQQyQK6RMucoHO5gPqea5bxf8AD691G2s10BbO2NvLJI0bXE0G8ycsd8Zz15xirVKbklyaei8/+B5C+f8AVjS8FSX8/hOym1RZReS73czAhmyxwSD93Iwcdq4mXxVrC+MILrT7vULnQ5dSWycXHkLCCW2sqL/rDg9DXonhXw9qWi+H4LHUL/7ZcIWJkLM20E5CgtyQOmTzTJPAPh6a/mv5NFsWu5mDPNs+YsDkHPY5A5FSqE41W3C6DmvTtfU4OfVPEyWmpa+uvv8AZ7DVmtlsPs6bJIvMCkM2M5weMeldf4688+B9X+zbt3kHdt67Mjd/47mtlvC+ntZz2bWUBtriYzyx84eQkHcffIBq+bJyMHaQeCDUSo1WlaG3/A/W5cZJSbb/AKued+KZtHk8N6GukvaNctd239miDaW+8M7cdBt3ZrUmRP8AhaNuNiY/sh/4R/z1FbGn+B9D0rUHv7DR7G2u3zuljTB5649PwrROiwnUFvzDF9rWIwibncEJzt+mabo1OkX1/FWJ0ta/b8HczPEOoy6P4b1HUbeESy20DSIh6Egd/auVgt/EJ0ma8t/GY1K7mtBcw2yRRBdwIbCY52EZXn1FeiNZOylW2FSMEHoRWBH4Ls9DjvLzwzpOmWuqTLhXcMEY5/ixyB7CphQqpP3dfQqUou2pwXibXZ/Eug6pe2d35WlwRWkajAI+0PIrMTn+4MDFWtQ8Qa34TfVIDrC+ICmnG8id40VoH3BQG2cbTnIz6Guy0bwPbWPhn+yL+G1u1mlae5GzCSSM24nHoDjH0q7pfg/SNEt5oNM0uztYp/8AWrGnD+xz1HtWroyScVDT/hupCd7Nv+v+GPM9J1vxtCl/Jf8A2hrY6fNcCaee1cxOFypQRHO3PHIPau38IQaqdIhv9V1iS/lvIIpBGYlRIcrkhcDJznkmr1h4E0HS0uksdHsrdbtDHOI1I8xT1U+3sK14NMFtbxwQKkcUShEQdFUcAVNSlUlflhbbp6jjZPV/1p/wTh7m81TTfGXm6lrEqabNL5VnaQRxmJyU4WQ/fDkg4I46VyekeKfHOpaha6pHbTSWc9wUNqZ7YQhASCAM+ZuAHfnPavUv+EM0f+3P7bOmWh1Tr9qKkvnGM/XHemx+CNEh1o6zHpFkmpE7jcKmGz6+mfenClNLWF9O39feEmnezOT8N3er6yltrs/imNEneQHSUij2LgkBM/e3jAz/ACqna+Kb+Twj4UnbVA1/e6kkNxyu+RN7BlIxxwB2ruI/BOiRa0dZj0mzTUidxuVTDZ9fTPvUSeAPD0eonUE0WxW8Mom85Uw28dGHoaPYyvrB9Oi6dP8Agib0dn3/ABOHSXxNfeEtZ1w+KLm3Nq10sEMMEZGI5DjcSOTgY+lS21te3XxLsbp9fnt/M0aCdoQkeJBuG6PkdCeeOea9DTw5ZR6dNp6WkK2c5cywjO195JbP1JNV73wdpGpSWT3um2s72WPszMDmLGMYP4ChU6ifwfguw5Wa3/q6aORTWtWa+g8NG8caqmpESz7Rua0A8wN0xyuF6da1vHN9e2OgxPp96bGaW9gh88KrbFZsHhuKt6V4X1BfE99r+qtYm6kiFrbLbK3yQhiRuJ6sc89uKl8WeF5/EOkw2K/Z2QXcMsqzZ2sitlh07ip+r1OaPu9r/r/XqPmVpa+n9f10OF1HWte0KHxBpqa//akltYx3UN60aB4HZ9uxto2kEcjvWhef2/Dq1hoMniqS3e+jku3v2gjDDbtAhiB4AGScnJxXX2vgjRLHTJ9NtdJs4bKc5lhRSA/17mp9W8Ladr1otrqthbXkCHcqSjO0+o7iq9lO/wAH4IWnf+v6+655dc+LNY+xW8N1r8lnYQ3dxay6zaWYledo8bPkAIGcnJAxkdqvWF14mvYfDOn/ANp3GnXGoQ3UtzM8QaRgGyrBW+6SCMDoM1ueLvh/e6hY6ZB4fWxtUsdyrCZpbcbW7BoufwxzWv4Z8IXGlaZYjVLhL7UbUSCO4ZmYxK55RWbkgDAyeeKv2MuS/Lr6eT/rsS3ra/8AX9fM8/1vxNrdhrrz6VqOo3ljZXMVrd+eIFg35VWGOJGJznI6E1c1/UPEip4m1Oy8RS2sekXgjhtPs8bI6kIcMSM45Nd1eeA9A1DUJb+70axmu5V2yTOnzMP8ffrVt/C2nyW13bvZQNDeMHuEOcSkAAE/kPyqVTmkvc28l5f8H7ym1fR6f8P/AF8jlvDtxrFl4uu9F1LV31SNrFL2OSSFY2jYsVKjb/DVrXrm/tPF3h8QX8iWl000U1qEXaxVCwbOM5rpl0OBNQN+sEQuzEIDNzu8sHIX6ZpbjRYbq4t554YpJbZi0LtnKEjBI+o4rJ0Krd+Qaas1f+v+HPMtH1LxMkHhzWrzX2u4NSvPsstkbdFRUJYBgw53DaK6jx7cX1l4Rur3T76SzntmSTciK28bgCp3A8HNbyeGLCO1tLVLOAQWkglt4xnEbjOCPfk/nU97o0WpWclpewxz28gw8b5w3OaqVGo5J8mz7dATXfp/meeWFlen4p6zOuvSx4tLeQWromyQFWAU99qnnjnmtPwhd6hHqF1p2t6xNd6oYhOYWSMRKucExMnVc8YbBFdJeeENK1DUbfUbvTraa9thiGdgdyD60mkeDtI0F5n0nTLWzeY5kaJcFvxpulUcbOL2tshaJ7nM682s3/i86Tp+uz6XCum/aiYYUclw5H8Q44rE0HWPEUMnhjU9S1w3lvrDyRTWpt0RItqsQykc5+XnPrXpp0SBr83xgiN0YvIMvO7y852/TNQR+F9PijsY47KBUsGL2qjOIScgkfmfzpRpVFG3J+C8/wDgfcEmm20/6sv1PMtC8Ua3L4v09ku7+60HU5pY4XvfIAIAJGxU+cYx1bqKn0vUvEyW2ha5da+1zBe6h9kksTboqBCzKDuAzuGBzXcweAPD1reNeW+i2MVyZRN5qJhg47g9uvbiry+GLBLS3tFs4Bb20omhjGcI4JO4e+Sfzq3SnpaHbov6v5iet9Tzv/hKtQ/4QWC5Oqgak+sfZS2U3lPP2lduP7vtUGhNLoWm+NNU1DXr1kS/lgDpDHvV/lCuvHLHIGDxXey+APD0+oyajJoli15I4kabZ8xYHIP1yKvDwzYC2vLb7FbmC9dpLmMjIlZupI96XsppNKD1/wCB/kx6c2+n/D/5o8w0nxb4l0yy8RJqYnnmsrJLq2+2tEzjcxXLeVxtHXHXg1L4lsdU/wCEG1iSfxsdQWWyE5jjhiG3kZ24/gPTnmvQdN8EaJo5zp2k2dsTGYj5a43KeSD6j602w8CaDpf2r7Do9lALtSk4ROJFPUHPb2punO91D8F/SBPu/wCtP+CczaXt7pWveGNNn11721uba4aaaYRr5hAUqDjjjJ6VlJ4g1zUVhistYCG48Qz2Sz7FcCAISABjBx2rtj8PfDh0pdLOiWRsUkMqwFSQrnqR3q3a+ENJskhS1021hSCc3MSxjASQjBYD1xS9jK9+R/cu9/8AgCWisn/Vrf8ABOD1S813w9d63bnxBc3ph0M3ULzxRgpKG27htHf0NT2934n0nVY4JdW/td9Q0uW7hilhWJYpkAIVdv8ACd2Oa7u78NWN9LNJdWkEzzwfZpWbPzxZztPtmm3fhyC5UOIIBcR2728MjAny1YYI+nA/KpdKry6w79F52/Qq6vvp/wAN/k/vPOvBGsapq/iWAvrN9qtsto73YmtDbpaTnHyDgbu+OuMZrofGbaxD9mubPVZbDToVd7s20cbzHGCCBJwVAzkDms/wZ8PfEega0lze6nCLSGJo/Jhup5RPxgFlk4THX5a7DV/B+la+YDq+nW14YCTF5oJ2561pVoTVROMdPT16f195MJKzTZ594lur69/t+CDXJ30+40AXsAESYTnBxxnDAHOemTUGoapr+ieGfDumaXqNxqNzqK5+1BoEeNQikRoW+TPPfnivUf8AhH7T7Sbj7LB5pg+zFsdYv7mOmKzU8AeHo9Kl0tdFshYyyea8G07S/wDe9j9KlU5pWcPw9f8AgDvre/8AVl+qOKsbnxxf+GpEnuXspYLwIbgPbyXMsIXkDB8veG9ccV3XhXWrG702wA1QXMtzEfLabakszJwx2juO+OKZJ4D0GXRo9Hk0ezOnRv5iW+0hQ3r65rSsvDelWklnKmn2ySWKMlqUTHkqeoX0zW1CnL2qbjZX7eRMn7u/9XG+K9Y/sHwzfX6I7zIm2GNF3M8jfKoAHU5Irg/CWpXMcGs6LpFrqGlXL2oubM6zaGHM2MSNgk7gWwx92r0y80+01DyPtcCy+RKs0W7+Fx0b6iotQ0bTtVZWvrOKcrG8YLj+Fxhh9CBXpWevn/X5mXb+v60MLwReTyW15YX+rXV/qNrIvni5jjVo9y5ABj+UqeSD1+lYOs3Gt3fijxClv4vOj22mRQyxQtDEyMShJ3Fhnbkdq7bRfD2keHLVrbR9Pgs4XbcyxLjcfUnvWDN4A0zVPFmp6vrenWV8kxhNr5ilmj2Lhs9sE445oldvQUdFqcXrnjHX9Q07T7rSLjUItSi01Ly9tbfyFgUNkhmMvJzg/KvOK3otQ8QeJvEOnWtrrb6ZbT6LDfTCGFHYuzchdwOM9K67UvCXh7WLu3utR0ezuprddsTSRA7R6fT2qxY6Fpemyxy2dlFDJHALZGXOViByF+mTTW9/P/P/ADX3Cadvl/l/wfvOK+HFhd22s+I3m8QXF2i6lPG1pIkYy3ynzDgZzjj0r0asqPw3o0OvPrkWnQJqkibHuVXDsPetWhfCl2Q7avzYUUUUDCiiigAooooAKKKKACsTxB4s0nwyIBqEspmnz5UFvC0sjgdSFUE4HrW3XJeIdK12DxHb+IfD8Nnd3C2ptJra7lMYKltwZWAOCD1GORSe6AxvF3xFhj0/R49BvZUk1eXal7HYtceSozu+Tu4IxtPTk9q9BgDx2kYmlMsioN8mzbvOOTgdM+lcHZeDNXtW8PzTS28lxDqs2o3/AJbFUUyKw2oO4BIFeg0+j7/8Bf15i1b/AK7s82i+JT6v4X8TXNlDPa3umpO8LyWjqgVDhSSwwW9V/StnS/iJomo2NwUnuWuLW0FxIptHVpFA5eNSPnGfSsuTw34mGm+KNDFvYyWGoG4mtbrzyHLyYIRlxwBzzmtm48P30niDRr5FiEdpps1rKd2DvYJjHHI+U1OvL8vxs/1sN/F83911+lyCz8eaTbWGjxXN9dahdX8Kyo8Ni+4oTgO6KDsGeOfSuyrzR/DHii08P6JYaZZWCX9vbCGTUftjxvbndnACj94vfaeD6V6RGHWJBIwZwoDMBjJ7mrdtfVkq5ycPxM8MzakLH7RcxsZzbedJayLEJA23aZCNucj1q0fHehDV5tM86f7RbyPHORA+yHau4l3xhRjuTzXCaHpniTxDoFzosVvp0ehzanO0t40rGYKs5YqExjORwc11sfg+4uNK8WWFy6QjV7mR4ZIzkhSihS34jpU62v5f5f8ABK+1bz/z/wCAXNJ+IHh3WbiWC2u5Y2jiaYNcQPEska9XQsAGUdciodP+I2hardyQWZun8uB7hnkt2jUxKPvruA3g9tuaxX0LxHqksE/ie20qCw0m0nRY7aZj9qLRlCWJA2LjPHPX2rj/AAVqC6xqQsLqa/ur99MntdN82a3eKBCoyp8olh0A3P6UNvVLt/n/AJLT1Fd6X7/5f1c9Li+Imh3GnTahax6lc2sXl5khsZGDb+m3A+bHfHSpJPiD4ej0i31Jp7gwzzNAqC2kMglUElCmNwbA6YrJ1rwtrk3gPRNJsPJL2aRJeWYuWgS5UJgp5icgZ5464rN8OeBdY0ibT0NrZ29vb6u18VhunkCxtCVKguNxIb161Vvea6f8N/wRXfKn/Wz/AFsblv8AFTwrczQxLc3SNJIInMlpIqwuTgLISMISfWu0rgNU8Iard6D4os4lg83UtSW5t8yYBQGPqccH5TXfKMIAewpLb+uyHrf+u55db6v4zTStT8UDW7a7sbO6nVtLkslT9zG5B2yqc7to4yKvx69q+seNvskfiC30azQQy21nJaK76hEyhiwdjxySuF6VVtvDXjGSwv8Aw48Wm2ekXd1NJJerOzzNFI5YqqYwGIOMk8VpeKtB17WhHoVnpumRaSgjEeoSTEzwbcElE28NxgHNKN9L+X/B/p+fkEt38/z0/peQ6Lx4kfivxTp11gW2lWyzwvtxu2rmQZ7kEr+dbXgrWp/EPhDT9TugFupUPnLjG1wSCMdulctc/Dy81CztftM4juDq8l1dlH/1lu7coTjnIVOK6zw3pVzpH9qQzLGsEt/JPbBGz8j4PI7Hdupx217f1+f4A7307/1+X4kOq+JLPT/Etnp099La/uJbmRWtiY5EVTn950UrjOBVnw94m0/xPbS3GnLdCKNgN09u8W7IyCu4DI9xVXXtHvL/AMQaRfQRQSwWkVysscrYDF0AUYwcgnrVTwZpviGxmvG1aK2srJlRbawguXnWIjOSGYDaDx8o4GKUfP8ArUH5Gj4j1uHSX023e7mtZL27SGORLYyqxyMox6Lnpk1nv8SPDUer/wBmtdTiZbk2sj/Zn8uOXOArPjaMnpzV/wAVaTd6va6dHaBC0GoQXEm9sfIjZOPesC58I6nN4T1vTglubi81VruLL8bPNVgSccHANEb31/r4f+D9wS8v63/4BbsfH9tc+ONU8Oy29xELTaEmNu+zO0s5duijjg96uab490HVdR+xW01wHbPlSS20iRz4GT5bsAG454rM1Hw7rknibWBbx2smka5bJDcTNKVltiqMuVXGG6g9RWD4T+Gs2k6xbSXmg6bELJG8q9h1G4kaR8YDCJjtT3HNJN2+X4/194P+v6/qx1tj8RPDuoW091BcT/ZYIhLJO9s6oMnG0HHLZ/hGTRD8RPDsum3d689xbragGSK5tZI5SGOFKoRlsngY71j3HgK6v/hXY+G5/s6XlsVkKFm8p2Vi20lcHBz1HNUtB8DXOl6dql1/wimkxX80SxQ2x1KeZZFzk7nfO3nkYHUVT3f9f1/TDWyNTWvibZabBolzDZ37wajcNG4eylEiKoOcLjO7OMDuMntWtqnjvQ9ImhhuXu2kkjWVkhtJJDCrcgybQdn41zz+H/GDaJYXTm0m1Sx1I3kFnLdO6LEVK+WZiNxI3E5I9qyvEPw61LU9dn1dtF07UJtRjjMyTajPB9lkChSB5eBInGeQDS128/0X9f8ADh/X4nZ65490LR4YQ11JPLcwedCtpA05CEcOQoOF9zVvwZqV1rHg7StRvZBJc3EAeRwoUEn2HSuYPhbX/DWoyyeF7LTbi0u7OK1kguZ3T7MYwQNjYJZeeh5rqfCGmXOi+EdL029CC5t4Aknltlc+xpq2v9d/+ALW6v8A1t/wTJHjyAfEOfwu9rc4SKMpKts5Bds5y2MBcAc9M59Ks2nxB8OXutLpcF3IZXkMUcxgcQyOOqrIRtJ68A9qr6jpGuxeOG1PT4LW40++tY7S78yYxyQBWY7l4O7hjxx0rFs/CfigwaX4du101NE0y5Sdb2KRjNMsbblXYRhSeMnJ6H1oj0v/AFr/AJff8hyur2/rT/P7j0o8DNc5pPjbR9Y1RtNiF5b3YDFY7u1eHeF+9tLABse1b1ykslrKkMnlSshCSYztOODj2ryfRPh7r8GvWeoaha2omRZoLu9XUZZZbgSIV8za42rg87R/Sld3G9je1D4jWN3ruk6bolzK7S6isE0ptW8mVMNuCSEbSQQOhpuu/EeyOpWOmaJdSvcNqUVvNMLVmhZd2HUSEbc/Q1Ss/DPjBYtB0W7tdL/svSLlGF5DOwklRVZQdm3AODzz1plv4W8YQWmkaA1tpb6Tpl/FOt6s7LLJGrluU243c88047r1/DT7vQmV7P0/HX7+mp6iTgZrm9M8c6NquoS2EYvYLpEZxHdWkkJcL97buADY9q37lJZbWaOCXypWQhJMZ2sRwce1eU6B4B8Q2PiKy1W9s7M3MSzQ3V3/AGjLNJdb0I8za42rzj5R6+1S27v0K6HYaR8RvDeuanb2FlcztJcAmF3t3SOQgZKq5GCw9Pat7WNSj0bRb3UpVLR2sLSso6naM4rkrPwpqUOi+DbV0g87SbkSXOH4A2ODtOOeWFddqunQ6vpN3p1xnyrqFonI6gMMZpz+F23CO6vscNLf+NNH0uPxRqGq2NzYsI5bnS0tNnkxMRnZLnLMoPcYODUOrQeN4PFGm2Ft44RLfU2nePOkRHyVQbgOvzcHGeKmfQvG2qafB4b1RtLj0mMok9/C7GW5iQj5RGRhScDJye+K6bU9IubnxVoGoQBPs1iJxLlsEb0AXA79KbtfTb9P676krmtrv+pq6bBd22nQQ3159tukTEtx5Qj8w+u0cD6VzF38UPC9jdyW9zc3SeVM0Ekv2SQxpIpI2lwuM5HFdjXAy+EtVfw1e2AWDzptc+3IDJx5XnB+uOuB0o1cv67op6R0/rRmvafEDw7d6Re6l9rkghsmVJ0uIHjkUt90bCMnd2wOaji+I/ht9JuNRe5nghtpEjnSe3dJIy5wpKEZwfWsnW/Bur33iLVdVtGtlkMlncWQlY7ZJId2VcDoDnrVS88J+J9emuNW1SGwt72SS1jjtIJiyLFFLvZmcjljzgYpR1f9ff8A1sJtpGxcfEXRLnw7ql7a3d5bNaKFkZrFzLDv+7J5bAEr3z04psPj6FfG0PhuSK5lDWkTi4S0fDyP3JHCrjv0zxnijXvC+pahqfiS4tlh26hpCWkJZ8EyAv144HzDmlfR/EOneJ9O1HT7ezubd7CKxvElnKNEFbJZeDu6njjpTW6/rv8A8D7wlezt/W3/AAfuLv8AwsHw5/bn9k/a5DL53ked5D+R5vTZ5mNu7PGM9aZN8QdDjvbyyQ3stxaNIs4gs5JPLKDJyQMfT1rn/wDhEfFAsl8LAacNAF35/wBv8xvPMfm+Zt2YxuzxuzXT+HtEu9Mi18TrEHvr+a4iKNnKsAFz6Hip15fk/wBP+D9w/tW8/wDP/gfeZkXxF0TTdJ0432oXV7c3VqLmNorB98qEkbtig7cY5q9f/ELw5p9lY3b3cs6X0XnQrbQPKxj7uVUZAHQk1n+EvCup6PfadNeLBtg0f7G+x9x8zzC3HHTHeuD8QW974Ph0G1E72Wo/ZJ4ppbO5gBaIy7gmJsLjngjkGnJ6/N/r/khRu/69P+Ce0aTqUOsaVb6jbhhDcJvj3YyVPQ8eo5rI1vxzoWgagLC7mne5wGkS3t3l8pT0L7Qdo+tO8CTafN4I0ptKinislh2RpcY3jBIOSODznkcGsm60rxTo3iTU73QLbTL221V0kl+1ytG8DqoXsDuXAzjiqkrSshRbcbmpeeOdG0/WE027F7CzlAtw1pJ5HzY2/vMbecgdetVtR+JHhzStVudPu5rtZbVwlxItpI0cWQCCzgYAwRzXIeKfAHiTXNZvp5IbO93Ok1nczX8sf2cLtPlLEvyHkH5j65qaOPxRfa34v07SLPTTb3dysVxNdTNugLQIDhQMOMH1FSrtef8Aww76/wBeZ2Wr+ONH0S8igvftgjljWQXMdq7wBT0JkUEAVjX3xBtdC8YanZ6pPO1ikEEkAgtWkCBgxZmZQcL05NYHiX4b63qMv2GJLa/05LKO3s3ub6WH7GyJtJ8tOHJODk1r/wBkeMtO1Oe703T9KlW9sre2lW5uWHlMiEFuF+YZPTjND7r+tw16/wBbGnqXi6CS+uYdM1J/Mj0iW9ijFrujlGAVkWQ8HH933pbHxT5s/hy1ur2ZLy6sPtcsa2e5Lj93k4fopBycCqNt4EvLRtPtEnje2g0SeweYnnzZCDkL/d6/pU+leHtcWbwlLqEVojaTFPDceTKSCCgRGXI7gZI7U7a6f1rL/gE3e/8AW0f+CM8M/E3T9a02e6u7e6tvKuvJLG1kVAGkKISxGM9M+ma62PVrSbWp9JjZmuoIVmkAU7VViQOemTg8VxdrpF7pWha7o/iM6fD4fkM8kWoG52tmRywDKRhSCeueoFaHw3t7yTw+2s6myvf6m4kdwMZjUbI//HRn/gVC1+5FO6fzJ/G3jOPwgNKL200wvLoRP5cLybUxyRt/i6YHfmn6p8QNA0d7eO6lufNmhWcxxWsjtDGejSAD5B9fQ0/xppOp6nYWE2kCB72wvY7tIZ3KJLtyCpYZx1rDn0rxlaaheajpllpUk2sQRreRXFw2LWVV25UhfnXB6cdPep1s/X9P6/pje/y/U7y2uYby1iubaVZYJUDxyIchlPIIrn9W8eaDo2q/2bczzvcgqJRBbvKsO7pvKghc+9aPhzSP7A8OafpRm842sKxmTGNx7nH1rmjpXivQtd1JtDttLvLDU7oXMkl1KySQMQAwwAd4wOOlW7c9uglflu9zRvPiD4csNZOmT3cnmo4jllWB2hic9FeQDap5HU96i1P4k+GtIv57O8uLlHt5fKnkW1kaOI4BBZwMAcisK98KeKRbap4dsl006Lqdy8730sjedCsjbnXZjDHqAc+lXLvwhqcmheLbGIQltTnV7TdJ1UIi/NxwflNSr2u/62/4Idbf11/ryNK3+I/hy40/Ub1bi4SPT0Es6y2zo+wnAdVIyyn1FQP8QNM1TRtYOkTzxahaWUlxHHdWzRMQFOHVXA3LmsL4iaNexQa1rGIvsp0aO1UlufMEwbkenvV8eHPEniS7mvNei06w8vTp7K1S1kaUsZQAXYkDAGBgUpXcXbz/AFt9+n3hFu6v5fp/wfuNd/GthpOhaTPqkk815d2ySmK1tmldsqCW2oDgZPWlvfiF4esra1nNxcTrdRGWFba2eVmCnDcKMgg9QcYri9V+HesahHpOoXeladqF7b2K2M1o1/NAihCdsiOmDyOqkV0vh/wdPomq6LLBa21ta21hNFPFDM7hZZHVvlL5JHB5Jq3q36v9bfoJXSS9P0uW9K+JPhnWdRtbKyu5me64hke2dI2fGSm4jG4c8e1TxePvD82sDTUuJt7SeUtwbdxAz5xtEuNpOeOtYcHg7VU8PeH7F1gEtlqzXc+JOBGWkPBxycMOKwtD+Fcmm65bRXWiadcWdvceaNR/tC4EjgHcv7nOwNnHtxSWstf62B3S0/rc7OD4keGrjVo9NjuZ/Oec2282ziNZQSNhfG0NkdM1F4Z8eQeIPEmraP8AZbmJ7Odo42Ns6qyqBksx4ByTgenNUf8AhENUPg8aaUtzdDWftv8ArOPL+0eZnOOu2tLSNN17SfGGqnyLSbRtRn+1G484iWJtgXbsxgjK9c96I+f9bf8ABG79P63/AOAa/iXV4dD8PXl/PNLAkaY86KAzNGTwG2DqAea5yx+IEDeMYvDkkd1Pm0hdbpbRwJJHGcnHCrjHPTJI7V03iOxn1Pw1qdjbbfPuLaSKPccDcVIGTXNQaJ4i0nxJp1/ZW9lc20mnwWN6skxRodhJLJwd3U8cdKUfi1/rRhL4dP61X/BNvRfF+k+IL65tdOa4kMGczNbusT4ODtcjDc+laepalaaTYS319MsNvEMs55+gAHJJ9BXLaBpXiK28UzzzWtnpujgSD7Pb3LSidi2Q+wgCM9Scdc1f8deGW8WeGJdNjaMSCRJkWUsEcoc7WK8gHpkciht8qY1u0MtPH2hXljd3SNdxi0USTRTWkkcioTjftYAlfcU3XPGel2mkalNDfTKLaNQ13bWxuFiZx8pwOGxwSOwIzXOeG/Beo6La6ld2vh/TNO1S4jW2hI1Ca5UIT8zN5nYcEKBzirUHgvU9J8I654XsDDPY3EDNZTSMEcSP99HwOmeQfQ47UPr/AF/Wgk3f5m6PGukR6tFoxlurm98tWkaG0dkUldw3MBhSRzjPesLSPibaav4Z1bUZor2zazLgyLYyMEXeVRgCPmI4JHbnNWbnRvEY8RWD6daWVnbx+R9pv1un3zKowyNEBtbuASeOvFR6boPiO00jX9Blgsmsp1uXs7pZzvdpSSFZcfLjcec9qJbP5hHpfyLlz8RNC0aC1gv7y5ubprSO4Yw2Tszow/1hVQdo4OfSrOq/EHw7pCWrTXUsouYBcJ9mgeXbEejttB2r7mqei+GdQsdSnnuFh8uTRbexGHyfMQNuHTpyOa868RRXXhRdI04zy2l02kC3vzZXNuPOjDH5P32MdThl55NE3Z28/wDP/JfeEb21/rb/ADZ7hp16uo6bbXqIUS4jWRVYgkAjI6cVyTT+Itd1XxDp2na6umNY3cQhl+xpNhDFkrg46k5zW74TmsbjwlpUumxSxWRtkEKTDDqoGAD71BomkXdh4h8Q3s4Tyb+eN4NrZOFjCnI7ciqkrSa/rdCi24pnP+AR4t1OOPVdW8VJd2glmhazGnRx7irFQd4OR0zjFegVgeDtIu9E0D7HeBBN9omk+Rtww0jMOfoRW/S6IfVhRRRQMKKKKACiiigAooooAKKK4TxVp663480nSLi9voLSawuJJEtLloS5Vkxkqfel1t/W1w6XO7orxTR4LrTdP8N67FrGp3F9caqbBxc3bPG8W51CFTx/COetN07U4jdaXdw69qU/jOa/WK805p2KKm8iRWi+6qKvIPsOaa1dv66f569hN2v/AF3/AMj22s251u1sjdteLNbQ2zRqZ5YyEkL4xsI+9yQD715Zc2k6aZqvidNZ1MXtjrrRQJ9qbyUj89VKbOhBDHrUXivTYJLXxpDPc3zWtpqFnc4+0ufLDAFz14UAk46DAPapUrpP+un+Y3u1/XX/ACPaqK8cvrzw1Jf2tpf+J7y28MRWIfTriG/dRcSh2Em6Ucsy8YBP4VPZJf8AiN/B9nqeo6jCl1a3hkKStDLPEpHllsYIJXBJ6/nVb7f1v/kK/wDX3f5np1k8EV1c2NvYSWyQkOXEISKQvkkqR1OevuavV45rMD6SfFmn2OpX8MaXWmiNzdOzxb2AbaSeM1Lqtre+Gp/EukaTrF8IBp8F2DdXZeRSZCrhHY/KWUYHbNK+l/62uF/6+dj10lSdpwSR09qp2ej6Zp00s1jp1payzHMjwQKjP9SBz+NcL8MrSQX+rXsMF/BpsixR28ep3ImuFYbi/IZtqkngE1P8QLuFNZ0mz1rU7rTPDs0chnuIJGiDzDGxHkXlRjJ7ZIpvRrzBO9z0CivEfFl/pTaboum6VqrND5Mstrqmo6pPBG4342BoxmRhjjPb1zTP7XsNWj8JyeKfEFxaWsulTefLFePAJJVkUDcVI569aFr/AF6/5A3b+vT/ADPcaz7zWLax1bTtNlWQz35kEJVcqNi7jk9uK8c1PVzL4P06yuruRoJr64GnapqF9Nax+Qn3DI6fM5IJwO+M1DHqVrqWieET4l1t4oIbq9t57yG5dCAowo8z72CMcnBIIz1oWoN/1/Xoe4Xl59jSJvs9xP5kqxYgj3FdxxuPoo6k9qz4PEtrdWN9dW1reTizumtZI4otzs6sASozyOc59K8zt3aWy0+e11XULrTLTxDDBpt1JcODNC+3erHjzFBBAJzS30kX/COeI0W6ngv9P8RefsilaNlEkihS2OqkE+1EdX/X93/MTl/X/gX+R63b6ha3V1c20Ewea1ZVmUfwEjIB/Dmiyu/tsLSfZ7iDbI0e2ePYx2nGQPQ9Qe4rzXw9p+hWfxQ8SW9zqF1DqdzKDb28l2485HiBZlXOGwd2D2xx0rl9RvNVt/COk2MGqLb6W1/exXF1f3cyL8khEaPMmXHGfY4pJ6J90P8AzPe6K8Rj8z/hCLWbW/F9mdPS8kNulvqU0aXCBf8AVidhvJVhkdRXpejeKNKng0SzV54rnUbQzW0FwrFyiAZ3N689+tVb+vlcXN/XzsaOuawND077YdP1C/8AnC+TYQebJz325HFcvYfFHT9QEzp4f8RxQQCQy3E2n7Y4ygJYM27g8Yx613Vec6Yw/wCFceLjkcXOo8/i1Zyk0m/Jv8i0rtLu7fmd/Z3Ud9Y293EGEc8ayIGGDgjIzU9eRWdle+GJNDm0fUdQurnU9HnZ4Lmcyq8iRKyFVPC4PGBWR8Pp9Zu/FenzDxJpk88oL39st9cyzOoHzBonXYjA+mPatNHNxX9av/IzUvc5n/Wx7pRXGfE6dYPCsLSXk1nCb63WaeGQxsiFxu+YcjiuFuL2GDR/FEHhfXb280SOxicXL3Dy+TcmTGEkPJ+XkjNSne/9dLlvS39dbHslzd/ZpraP7PcS+fJ5e6KPcI+Ccuew4xn1IqzXmupaDDoGveF5rfUNSkmubyUTtPeO4kzCxOVJx1AwMcVzen6Kb3TfCF6+t60JtYna3uyuoPh49rnaBn5fujpzT/4b7yeb8rnt1FeKahqK6d4V1TRLm4nmt4Nceztbq6v5IltlCBgZZl+bbyRjvnFRaLf6hqHhWx02TW2LxeI47VbizuXf9yykgK7/ADMpycFv6Uk77eX42/zG3bfz/C/+R7hRXmGtRy+ApJbLTZrySDWbf7NaefO8rJeZwDuYkjKsT/wCvQ9OsBYaPbWBlkl8mFYjI7Es2Bgknrk091df1/X6hfW39f1/kSWl19qEx8ieHypWj/fJt3Y/iX1U9jSXl/a6esLXUwjE0qwx5BO524AryO2tHng0vRV1XUorZ/EN5bM6Xb+a0SqfkLk5xxVLWtOtI9MuLLUtRv20zR/EUcSzPdPuhhdVJ3PnPBPBPTNJO9vl+Nv8wel/n+v+R7lRXh3ja/nl1TT7S012ytvDq2CPZT3uoXEKXDZIJEsWS7AAcMe+a1dP0u/8Qatoel63rt3KraM87vp91JEs/wC9Gwk8McAjk4NPfbz/AAv/AJA3bf8Arb/M9Tm1C1gvraylmVbm5DGGPBy4UZb8silS73381r9nnXykVvNZMRtnPCt3Ixz9RXiJTTp5fBup+JdWu4oYxd2r3rXbxgmNyIwzA9SBz64ra1+4uNO1rxOLPUL2KylexkupkmZ2t4ZC3mPH12jGOg4HNK+39en+YX3/AK9T1yivELu/gt9I8RW/hbXb+70aO2t2+1tctL5Nw0wBEch5+7yRzXZ+HtPPh74gXGk2+oX1zaXOmi7dLy4aYiUSbSwJ6ZB6DimtX/XTUTl/X3f5naXd39kWJvInm8yVY8QpuK5/iPoo7mrFcd46i23Xhq8SeeOVNWhiAjmZVdXPIYA4boOtYvhW8020+IF3ZJrE2sX9yZi8yXryLCFbOySH7sZHQEdcdqUXd29fwSf6jk7fh+Lf+R6Fe6ha6esLXcyxCaVYY8g/M7dAPrUEOs202vXOjIJPtVtAk7kr8u1yQMH1+U1xvxasLG50nR7rUZriG1t9Th86WKZoxHGxwzEr0xxz2rHfRNN8ReKtQ+yavffYoNEt3tpbS8ZfMwZNrswOXxjuaV9G30b/ACuN729PzsetVWa/tV1JNPMw+1vEZliwclAQCfzIrwzxFr02q6NoAlvY7XVBpS3AvrrUZrZJycjCLH/rHyM8+vvWnBJo954o8Ka9r+qTwPd6SjCf7W8cclwrKNnBxk85XvVpe9bzt+f+RLlpfyv+X+Z7LPPFbW8k8zhIolLu56KAMk1nT+IbCBtJGZJF1Vwls6LwcqWBOegwKh8YWK6l4O1e1IlO+0kwImKsSFJABHPUfjXl1hZ6JqPh7wbp2k6vdOkl+BdvFdsZYpDAdyBjynToMYqU7tr0/Fjeiv6/gj2S9uvsVo9x5E8+3H7uBN7nJxwKsV45f28ln4a8QWA1K/ePRdYg+xu10+9VbZlGbOWHztwa14bzTdP+KZSXWJtSv7qdokt4r182YKZ2vAPl2jH3uvI4pp3a8/8AJP8AUG7Jvt/m/wDI9Mqpf6Vp2qoqajYWt4iHKrcQrIAfUbgayPHEaSeE7tZdYGkRZXfdGQoNu4ZUsOVDdMjnmvNU1fSL2PTLK/1a/wBO8LxrOn2pdQkZbi4VhgfaMBmTacjp6dqV7u39f1+o3oetXmq2ek3em2DxurXshggEaDapVS3PoMCtKvILDVGW18K319dzyabFrc8Npe3QO54SjLEWPueAT14qjdeKrez8IXOiz6tLHrq67j7OZG81UNyCPcLt/DHFNau3f/gf5k3sv68/8j2KHUrW5lvIreXzZLNtkyIDlW2hsfXBH50mmmCa2F7DZNaPdASyJLEI5ScY+cf3scc15VYaVoMHizxnY3GpXkGpzs7QW5vpEaSMxByyjPOCDz2AxUJvrS4sPDNv4o1y90/RH0dJY50uniE9xnkPIOSQvIGecmknon6fim/0+8b3t6/ml+p7PRXjumR3fia48M6fqGqaqlnPDfFXSdoZbmBHXymcjB5GDnrXa/DuadvDk1tPcy3P2K+uLWOWVtzlEchdx7kDjNNf199hX/r8TrarX139htWn+z3E+GUeXbpvc5IGcegzk+wNef63FrY8Qah4a0y5uITqTLqMFyWLCFV/1iZ7AuE49HNZGqz3et+H7rxTcTX1mw1G2gtIFmeMIqSKj5UHnLF+voKI62+X52/PT5Dk7f18/wAju9S8S6K2m6w99avcW2lzrDcxvCrhm+UgqCcH7wrowVEYIGFA4AHavJNbuIk0z4iWTEi6S6jujFtO7ycR/OB3HB59q9UtLqC+02G6tZVlt5og8ciHIZSOCKm/uX8l+Qfat6/mQ6LrFtr2kw6laLIIJt20SLhuCQePqKv14N4ZudOtrPRpdE129l8TNe+XLpouGeMxGQ7g0fRVC87v8ag0688R3/i6KaTxDplrrLXxja0mvbkTKof7nkbfL27RwenfNUtZW/rp/mDdk3/XX/I9/dtiM2CcDOAMk1DZ3P2yziuPJmh8xd3lzptdfYjsaqa/bJeeHtQt5HlRXt3y0UhRhxnhhyK8z0fTW8UXHh+xvdV1NLc+Hkndbe7aMyv5mAzEHJ60r62/rZv9BvTX+t0v1PVZ9Qtba9tbOaZVuLosIYyDl9oy2PoKs14XMmn3lt4H1XxLql3HCgubaW9N08Y+QkJuYHhjjk96reJtQ1q78Yaj5niDTtOkhmC6dHc31zC/lkDY6JGCsgOepz6Gmt7ev9eornvFzBBc27w3UUcsLD50lUMp+oPFSDGBjGO2K8R8Tw6tfeI7zT7ia/u9VbyFtJbW8WOzgBVd6yoWHU7jyDkEV01rYrceLvFGoXl1qM0ekSxSQWNvOyoWEAJ+UHnPYdKV9L/10/zC93ZHpNVrC/tdTs0u7OUS27khXAODgkHr7g14j4I1E3Pi6G1i1KEabq1rMklpDqk9xLE23IDl+EcZP3eevpTtJuItG+FuoR+GtSlGspKqahHLcSO1onmspbbyUGOpUZ70PT+vOwXuz3Ws99Zto/EEOilZPtUtu1ypC/JsVgp59ckV4xol9r2n6Dr1zpmv2N9aRwJ5g068nu3gLON0gMo4ITccD0HFbvg3/hHR8SrceHtbuNViOlSNK81205VvMTu3QnuKpK8rev5MTlpf+t1/mepXl39jjjf7PPNvkWPEKbiuTjcfQDuasVx3j6PafD92k88UsWrQRjy5mRWDtghgDhuneuJjtZ4NI/4SlNZ1M30OvNboj3bGERG5KFNmcYwTUx1dvO35f5jk+XXy/wA/8j1621C1vJ7qC3mEklrII5gAfkbAOPyIqzXivl2mga342Om310niTe72lq9y7F42RWZ1jPDEfNg84xitbwjd6anjGwg8Ma7f6tbT20kmqCe4aZI2AGxiW+45bI2j8qcdben6BJ2v6npd9qFrplt9pvJlhh3qm45+8xAA/EkCq66zav4hk0QLJ9qjthck7fk2Fio59ciuV+Ldhb3ngvzbp50htruCR2ikZNq7wGJx2AJPt17VzseiaL4k8WC20/WL6TTYdDUwz2l826TErDLODlsHPU0k+vr+Vxv/AC/Ox67RXgut61rmoaB4Xju9XtbawmsnaW6vbqa3SaZXKgNJFznaAcHAPNeofDv+0D4Otm1HUbfUGZmMM8Du6mLPyjc4DNjpk1Vt/IV9jqqK8F8XX2uXHjXVEuNe0/TJbecJp8V1e3MD7CBtZEjBWTJ9c88V0muXl7a62kT6jctpvlwL4jlt2PlwPgYKNnKBv48dFweKmLuk+/8AX/DhJ2b8v6/4Y9Oju/MvZ7byJ18kKfNZMI+c8Ke5GOapazBoU0tkmsWlncSSzCO2FxAsh34JwuQcHAP5V57qMFvHeeMrY+IZtNsd9nMZ5bttihwSUDZyit0+WsjVv+Ef1Xw54Yvp7m/ttKs9TktZbr+0JGULhvnEvBZScAMcelCd7fIL/r+R7It0q6j9gW1nAWESCYR/uuuNu7+93x6Varx7xPItpea9LpWqXYguNEt54pVumYA+aFDpk8ZUDkdauz6fe+G9Y1bTtI1u8ButCe7El/cmXy5lfHmAt93g/Shysrvz/C/+Qdben42/zPU9wDBSRk9BS15X8NbeWbxFNfQQanFYrZCNxql2s8jTlgS0eGYqpA9geOK9UqmrAncKKKKQwooooAKKKKACiiigAppjjMgkKKZFGA2OQPrTq4/xJCl3448N2kwZoJ4LxJEDEbgUUHpSb7AdX9mgCqogj2o25RsGAfUe9AtoFnM6wxiZhgyBBuI+vWvKrH4aeEz8Q9R086ZJ9lt7GCeKP7XN8rlmBOd+ewrtr3GoeL9O01N3kafEbyYDpuPyRg+/3j+FNdP6/rYTe/l/X6m/9ngKMhhj2M25l2jBPr9aXyIT5mYk/ecP8o+b6+tedaZ4XsPHC6hresy3jXq3s8Nq0d08f2NY2KrsCkDPGSSD1rnNW0DS/EPgOx8SanbyTaxJcw2st0LiRfNVZhHnaGC8qOuO9Ja287fj/Wv6g3Zv5/geyGwszCsJtIDEhyqeWNqn2FSmKMyK5RS6jCtjkfSszQPDWk+F7J7PR7U28Dv5jKZXky2MZyxJ7VF4t1ybw74budTt7ZbmaIoqQs+wMWcL17dabaQ0azW8Dli0MbFyCxKg5x0z9Kz/ABBocGv6Ne6dI/km6i8ppljVmx1xgjBHtXJ3XjzW9Gg1GPXdBgtr2Gye9tVguvNjmVSAyltoIYZHbvU0ni/xKGtrJPD1qdVv90trbteYVIFAy8rbeDlgNozSaTVv6/rR/cF7MseCPh9D4Oubq6+2rcXFwgjIgtUtogoOR8icFueprsJoYriMxzRJJGequoIP4GuHHj6/ltobGDQw3iN7mS1aya4AiRkUMzmTH3MEEcZ5qp4j+JN74V02yi1fTrO11m6Z8RPdMYFRcfNvVCec8DFNsSXY9ANpbMkaNbwlYjmMFBhD7elZNx4ZtbnxJbas/l+XDbSQG2MIKsXZW3fX5fTvXIW/xQvNU0K0vdK0q1eR7h4Lia4ujHaxFQDnzCucNnjIHSty48U6sniu00lNMs0tnjjeS4uLvZ5hbqIRj94VxyMg0df67f5Curf10f8AmdVJbQTRrHLBG8akFVZAQMdOKa1lauGDW0LBiSwMYOc9c/lXls3xusk8QNbR29s9gtx9nP75/tLHdt3BNm3Gf9rpXXaV4n1PUfFt5pkum2trZwMyq0t1i4kxjDiLHKHPUGha6rqNuzszp/Ih8tI/Jj2IQUXaMLjpgdqRreByxeGNi+N2VB3Y6Z+lS1keKbm+s/CuqXOmqjXkVs7x732gEDrnHYc/hSlLlTZSV3Y0jbwNOs7QxmZRhZCo3AexoNrbtC0LQRGJjkoUG0nr0rzFviPqPhnwRo9xrtraDUb5VFszXLGN0CA+ZIwUkE56AGrelfFN9a0iIadpkd1rE10bWKCKciB2Cby/mMoO0Drxmm1ZtdiU7pPuegvZWkkKRPawtGn3UaMEL9B2qTyo96vsXcowrY5A9q828Q6l4lM/haa50WGPV11KVEtI7zMUg8lsNvxwPqM8VbPj/Vl06NDoMbayNT/s2W0FzhA5TcGVyPu4x29aP6/L/ML/ANff/keg1GIIhG0YiQI5JZQowc9c1waeP9VWKXTp9Ci/4SQXgs47OO5/dOSnmB/MI+6F68ZqlrPiG+1TT49P1SxWw1Wx1eyE8cM3mRsruCrK3GQeeCO1C1aXp+Nv8wcrK/r+F/8AI9K8mLKHy0zGMIdo+Ue3pTY7W3imeWOCJJH+86oAW+p71xuqeNNYS/1L+xdBjvtO0lit7PJdCNiwUMyxrg5IB74rL1X4mX4jvbvR9Kgk0uzWLz7m4n2SAyKpBSPHzABh3Ge1JO+39f8ADg9NDtfEGhrr1lb2zTmEQ3UVxnZu3bGztx71oLaWyQGBLeJYT1jCAKfwrlbrxlPZWOsLJZo+o2U8UVvCrEC4EuPKbpkZJOfTaa65N3lrvAD4G4DpmmttP62/4AXTYjRRuVLxqxQ5UkZ2/Smi3gVY1WGMCM5QBR8p9vSuH8feP5vBd3b4TS5bd497Rz3bJOcHoqBTnjoTgZp19421ufUVtPD+gwXobTotQL3F15W1Hz8uMHJ4GKV1a/8AX9aDas7f1/Wp2rWls6SI9vEySHc6lAQx9T60C1tw24W8QbIOdg6jp+VcV/wneo6vDp0XhrRo7u9ubNb2dLm48pLeMnABOCSxIIGB2q58Mnlk8DWrzArKZ5yylt20+a/Ge+Kq2/kTdaef/DmneeHn1DxLaand6hI9pZfPb2IjUKsuCPMLdScHgdq3KwfFuuXugaSlzYWC3czzLF+9k8uKIH+ORsHCj1x3rk/E3xT/AOEdg023kh07+0rq3FxJvumNui5wNsioS2e3Aqbq1v67lW1PRRbwAgiGMEMXB2jhj1P1oa2gdJEaCMrJzICgw/19a4GD4k3mq6focuiaMl1cao08XlyT7FR4h13Y5T3xnHatD/hMb+1tL621DT4F1yCaGGK1hlLJMZcbCGIBxndnjjaaduguZbnWPZWskKQvbQtEn3UaMFV+g7VIIoxIJBGm8LtDbRkD0+lcDJ4sm0nWteE+ixvqQntrW2SC5J+1GQHy924YTAzn+tO1jx7qnhXQGu/EmkWlpeSziG1SK7LxSEgnLMFyoGOeD7UuZWuPrY7h7O1khEL20LRA7gjRgrn1xUnkxZY+UmXG1jtHI9DXH+AfHsfjSO8jMUKXNoV3tbSM8Ths42syqc8cjFdPqt6dO0i9vlQO1vA8oUnAO0E4/SnL3VdhH3nZEq2dqkBgS2hWEnJjCALn6VL5cfmeZsXzMbd2Ocema4LTPHOul9Nl1vQLe0s9VjzZzQXXmkPsLhXG0YyAeRmorTx/rk+i2epP4egX+0tkOmwC7+eaVs53ZGEQAE55OO1D0dhJpnoTxpJt3orbTuG4ZwfWmR2tvDK8sUESSP8AfZUALfU964qLxxqlrJJba1pENpdWk0P2zyrjzEWCUlVlU45w2AQcetReIvE9zPpt5LHpMF3pcGpxWbPJcNGz/MoZ12jnDkDGecGjrp/W3+aBtf18/wDI7ySKOaNo5UV0YYKsMg/hTY7aCL/VwRp8u35UA49PpXm3jbxPrGpaL4ittI0iKXSrJXtrq9kufLfeAN3lrjnbnuRVfXfi7B4d1BNJt4bSVrSGP7Qbmd42YlAdsYVGycHuRyaSaY2eofZLY+Vm3h/df6v5B8n09KRrK0aNI2tYSiHcimMYU+o9DXG23jfVNZ1iKz0PRopoZLS3vGnuJzH5ccmcgjBywxwB713NVZiTT2CoEs7WI5jtoUO7f8sYHzev1rjdOvZbHWfHd1G8G+CaJ0+1S+XECIV+83O0e9ZOkfFltR0TXbk2VpNd6VEs220uGeKUMcYDMoIP4Y5FSn+SY/8AOx6UbeBg4aGMhyC+VHzEdz60La263DXCwRCZhgyBBuP49a4iHx7qGn3F9H4m0aOwEVib+D7PcedvjB27TwMPkj25rIn13xL/AMJhpV/qvh9IPLsLya1tba682Sb5VO1hgAN09etF7f16/wCQrp/16f5nqEsUc8ZjljSRG6q65B/Co2s7V7cW7W0JgHSMoNo/DpXGW/jnUV8Npf3emWkt/c3SWtpaWV55gd2GQHYgbCOcgjjFT3niXxFpXhe91HV9N0mwu7d1CCa/PkSKevzbcg+2Oab0vf8Ar+rjTvax2DQxPGI3iRkGMKVBAx04qNrO1eRpHtoWdsbmKAk46ZNee2HxQudV8LLqOn6ZbXF9/aKaeYluSInZujK5UHH1FSXvxMuPD1lqEfiXSY7PU7YRNFHDOZIplkJCnftyACDnj86Hpv8A1/VxJpnoDWtu84maCJpQNocoC2PTNJJaW0sKwyW8LxL91GQFR9BXFeAviLH4xu7uxkitlubeMS77SVpImUnGMsqkEemK7um1YE7jPKj3q/lpuQYVtoyB6ClSNIgRGioCSSFGMk965vx1peoav4c+zWAkkxOj3FtHN5TXMIPzxh+xIrm7TxDa+H9GsNM8IaG32ia/a0k0+/uHjeCQoX+YtuOOB0yCOlSne43oek7V3bto3AYzjnFNaGJ4/LaNGTOdpUEZzn+dedaj8UpNB0y7j1zS4rPWbedIBAJy0L71LK+8LkLgHPGeKi0b4tpqulz+Xp8dzqizxW8ENpMTFO8mduHZVxjBzkdqe+wm7bnpRhiLs5iQuy7WYqMkeh9qVESNAiKqoowFUYAFcDreteIofDLS674cslUXsMcyR37FTGzDDqQAchscHFZmlDW9T+I/iTUrvTLWWfSU8mxJv3CxkplV2gYw4OWJHB6Ur7/1/W4X/r+vQ9NjtLaKXzY7eJJMbdyoAcemaX7Lb/aPtHkRefjHmbBux9eted6L4u1CbRdK0/w14fgkvpLU3U0Mt2yw26FyuN5BZiSDipPFvxE1DwnBp815Z6VC80HmT2s98RMrd1QKpDD0JwM03p+QLXY9EIBBBAIPUGmJBDGVKRRqVXYCqgYX0+lcEt+upeMLq9hLrDceGVmRSem5mI/GpvCGvPYaL4YsbqMC1u9L3pclznzEGSp/4Dk59jR6/wBfF/kHMnt/W3+Z2j2drJAIHtoWhByI2QFc/Sh7a1kkSSSCFnj+4zICV+h7Vl6Hq9xrPhyLU5rYW32gs0SBiT5e47SfcjB/Gpa48Ti/YT5bXNYQ51e5yXij4WW3ifxFJqkuqJEkyqssZsYpJAFGB5cp+ZPrzXeW9vDaxBIwOFClj95sDAye5rhNd8Ta1Z61c6Zo+kW169vZrdyPPdGIBSWBAGDk8VmWvxEvY0tL3WdGSy0u+tZLi1ljufMkOxdxDrgAZHSs442XLpHT1/rzG6a5tXr/AF/wD05LS0jOUt4FIbf8qAfN6/X3pUt7aOSSRIYleT77BQC31PevP7DxZrP2+yj1nQ4rG21FWNlJHdea2Qu8LIMcEr6ZqppHjnWr19HuL3QIbXTtVfybeZLve4kwSNy44U7T70fXJ/y/j/XYXLHe56XDb21shSCGKJTyVRQoP5UkNpaW7boLeCJueUQDr16V43Jr3iIQaY2k6XaW1xNrk0N3B9tfZLKAeNxH3Tgk49BxzXRXvi7XFuL0aZoMF3BpYA1CRrvYQ+0MyxDHzYB6nGabxkt+X8Q5Fe39bv8AyPRnSOQAOqNtO4bgDg+tN8i38vy/Ki2bt23aMZznP1zXn0fi7VNT10WGiaTBcQfZre6NzPcGMLHJnPGDlhjgfWsy08V6hZWTfZtAtzqV5rMtnJbpeNsMgTO/ew4HAyMULGT/AJfxDkja9/6tc9UMFubgXBiiMwGBIVG4D0z1pIYLe33eRDFFvOW2KBuPqcV5r/wnepR2b202ixLrq6gLAW/2n9xvK7wxkI+7t9utbPhPXb3XIdQN/BDb3FpdG2eGF96qQozh/wCLOfQY6UnjZJX5fx9P8x8iva/9a/5M7V1SRGRwrKwwVYZBFRxW1tBjyYIY8LtGxAOPT6VzPii6uLLwxqNzbWsV08ULM0MspjVkx83zDkcZrmn8V6zE0dhofh+3uVg0yC8Yy3ZQIjKfkHBJPHH61Mce5K6j+I3Ss7X/AK0/zPSmtbWSAQPbwtCOkZQFR+HSpVCIoVAqqBgAcAV43r2oX3i7V/CdtHp8Uuj6hCbx4ZLx4mYqBuDbf7mcgZ5Na/8AwnGorGdUj0RD4ZSf7P8Aa/tP74gPs3iPH3c++a0+ty093X187fmRyx3vp/TPSZLe2mlSWWGJ5E+6zKCV+h7UvkwFJEMce2Q5cbRhvr615xN4y1ndrc1vo1u1hpEkySzyXJUvsQMu1cd88+lQDxj4tbULaxTwxYme9tzdWpOofL5YxnedvB5HAqVjJNfD+PzKcEup6Y1raujI0ELK4AYFAQwHTP0pTbWzW/2cwQmDGPLKDb+XSvMdR+Iktt4S07XIYNOhNw7RzQX10yFGUkEJtUluQe1U5/GGu6zeeEb3QbSA29+szSQTXJQOygggkDoMZB71Sxc39ny3JcYpXuetG2tSuDBCRtCY2D7o6D6VDqNhDqNjc2zMI2nhaEyqqllUjtkH8q86uPFEuleINcEujxtqCtbW9sIbkk3Rk3bA2eExznFOufHGq6VaajHq+iRRapaRRzxwQXO+OeN32cNjgg+tS8ZKStyb+ff/AIcrkSe5peDPhnb+E9YbUv7QS4mERhjWCzjtl2nH3wn3zx1PvXe1wugeI9VudfuNJ1nSorC6jgW6i8m481XjLFcE4GGBruhyM100cQ6ujVrfMzcFHYKKKK3EFFFFABRRRQAUUUUAFZl5osV5rum6q0zrJYLKqRgDD7wAc/TFadYmseKNL0IK+p6haWcbttRriTbuPtWVWrCnZyKUXLYnh0SKHxLd62JnMtzbx25iIG1QhJBHfPzVNZaYlne3935rSS3kgdiwHyqqgKo9hyfxNYtx480GztbW5vNUtLaG7BNu87FBKAcEjPb3qtq/xE0jRdY0ywu7q2QX6NIszS4VFA+U++48Cs1i6bdlfr0+bBwe7/roGpeAEutQu57DXtU0u3vm33lraOoSZiMEjIJQkdSK1L7wrY3Xhy10OAta2ls8TRiPBIEbBgOfXHNYtl8QbP8AtrUtN1S80+0mhvfs1rG0m15RtU5wT1ycVr6l4v0jRp4YNT1OytJpv9Wk0oUt+FL63TVkr9LafNfd+Aezbb+f/BOgrlviHY3OpeCry0s4ppZ5Hi2rAuXH7xSSPoOfwqxeeL9I0+cQXmpWUEzbMI8mCd/C4HfODihfGGjvq50ldUsW1EcG2Eo359MevtS+uUn3+7sPkaMsfDtJ7XUV1LXdR1G7vLY2q3Nxs3QRE5IVQAM5HJxzWprvhRNYSylt9Ru9O1CyUrBeWxXeFIAZSCCCDgcH0rJ8T/EKy0QfZLa80+XVvOiT7G8nz7WcAnAPUA5ro7nWYbR4UuJYomnk8qIOcb3PRR78U3jKVk9fu/ruL2bv/X9dDAPw6sl0qGG31PUIdTiuGuhqquDO0rjDlsjBBHG3GOBT5/Ask9naMfEeqDV7VnKaoCnmlXxuQrjaV4HGOK2JfEFpDFdSy3NukdqwW4YtxESAcN6cEfnXOXnjuRdPnvdPm0y+hXUobRDCzNsVmVWD/wC2Mnpx0oji6UnZeXT0QOm0rv8ArqaN74RvrrQrfTE8U6pEybvPuNsbPcBuobK4A9MVBdeAVuRp9qNc1GPSbJIlFguzbIYzkEvjdnIGcHtVzS/Ed1fa7rlhJDCsenzRxxsucsGTcc8+tUNR8fWujeK303VrqxsrP7Gs6TTOVZnLldvXGMDNCxdJuy3328roPZuz8tPxJ7bwO1hq4nsdf1K203zzcHTEKeVuJyRkjcFJ525qY+EpZfFEetXmt391Hbu0lrZMEWOFmGOCACRjPBNWNQ8W6TpNnDeahqVlbW83+qlklAV/p61dt9VS6t47i3eKWCRdySRtlWHqCKX12klfX7h+yb+ZD4a0660zSPJvJ55pXmklHny+Y0asxITd3wK0ru2ivbOe1mBMU0bRuAcZBGDXM2njfT2tbm8utW0kWYuWhhmjlIXhc7WJ438Hp2qtqvxL0PTdFt9VjvrS5tZ7lbdHjl+XJPzHP+yOTT+tU5e7r22Dka19RsXw7aLTLe2/4STUzcWT50+7+QSWqbduwfLhlI67s1cuPBH2vRre1udc1KTUbaY3EGp7lE0bkYOABt24424xVi68Z6LY6db6jdarYw2dyMwTPLhZB/s+tOvfGGj6dZwXl7qljBbXH+pleUBZPoe9H1yn5/c9wVJkNr4PeNtLlvdbvr+4sLp7kTXG3MhZCu3AAAUA9qG8F2zao199sn3Nqa6jtwMbhHs2/THNLJ430SC0jurnUrW3hlQyRtM2zcgbbuGeozj8xTh420M6qul/2tYi/fG23MmHORkce4INH1yne+v3drf5IXs9P6/rqQal4FtdQur68XULu2vLi4juYbiAgNbSImz5eOQR1B61X/4V1avo15a3Gq38+oXc8dxJqbsvneZGRsIGNoAx0xjrUmifEHS9d1nUdKtri3+1WcrRhBJlpAoG5gPQE4/Cr1j4w0fU76WxsNUsbm6izvhilDMuOvFH1ulHv0e39eQ/Ztmbqfw+TULu4ki13U7O3vQo1C2t2UJdEAKSeMqSBg7cZrhPF+g6tbeOkn0vw59sW3jhTTzLpYniUKoG0yhwEGe7Akcmu31D4hWSa9pukabeafdXU14Le5hWTc8S7WJOAeuQBWtrXiNdLjtla6sLe4uZ1ihF2zASc8gY/ix0oWLppxev3f18hOm9V5f1+RhvpVxr3xFsb+fTLq0h0uH/AEiVwBFcy4BQJ3YIS3zetd7XN/8ACbaF/aSacNXsPtruY1g80bywOCMeuRVTS/iBpeq+ItQ0SG4t/tVpJsVfMyZcDLED0U8H6ULF07aX77B7Np3Y7W/AsWr63NqUOr39gbq3FveR22zE6DOBlgSvU9KtaP4Ri0i5E/22adxp0en/ADqo+RCSG4784/Cn2Hi/SNVvJrPT9Tsbq5hz5kUMoZlxx0qj4i8fab4YvtNttRmgh+2yMu+R9ojUDJY+2cD6mksXSfuK+vl6/wCbG6b37f8AA/yRW/4VxHb2+nf2Zruo6deWdv8AZWurfZuniyTtdSCOCeDjiuh8NaDH4a0OHS4rmW5WJnbzZsbmLMWOccd655viHZWfiS/0/VLzT7O2iSBraSSTa0pkBJ6nnoK2NT8XaToohOp6lZWnnf6rzpQN/wBPb3qnjKa76+XzEqd/kXdc0271XT/s9nqtzpku4N9ot1VmwO2GBGDXNj4cw2tpZjS9c1LT7+3Rke9iKM8ysxZg6kbfvEkYAxXQz6x5WnS3saLPGkRlURHO8AZ49c1yuieLPEt9oN3r15b6Mtg1o1xaR20kjyAgEhZCeM+uKlYyjZu+w/ZybS7nQx+GEW70S6lv7qebSkkUPKQWmLrgljjr9Kmu/DdheeJbHXpVb7XZxvGgB+Vt3Qkeo5x/vGuJuvHfiW4vNOttMXw9btcaZHeytqUsiLuY42pg1rXXjS90W48N2OspYm81WZoZWtWby1IHyld3OCSo59a0eJpprvr+t/1IUdPK3/BNHU/BFlqt1qlxNdXKS3rQSI8TBWt5IgQrofXnvVY+BZLjS2g1DxHql3epMs9tfMUWS2cAgbABjGCcgjmptI8YDVvEWt6VHHH/AMSx40LAn5iy5P5HirGpeMtH0a7itdT1OztLiYZjjmk2lhnHH41n9bpL3VfW3+Zfs3v2LmgaPc6PaSR3er3eqTyPvae62gjtgBQABUniGKSfw1qkMMbSSvaSqiKMliVOABVK78WaVY39vY3eo2cN3c48mF5MNJnpge9Wr7W4NMspLy+mht7aIZklkOFUe9KeMpSjZ318hxpyT0OV8LeBJY7HSrzV9X1O6kt7RRb2lztVbR2j2twACSASBnpWxJ4KtJPCdhoX2y5jaw2tbXkZCyxuvRx279OhqSHxnotxpv8AaMOq2D2XmCMziUbAx6AnsfrU+l+J9O1yB5tKvrW9iRtrNA+4KfQ1csbSd27/AHExpNJIp6X4JtbOz1OO/vrrVLrU4/Kuru6I3sgBCqAAAoGe3eppfB9m3hK18OxTSxW9uYmEgwXYowbJz3JHP1o1Lxlo+jXcVrqep2dpcTDMccz7Swzjj8afqvizTNEhjk1PULO0WXiIzSbd59qn67S31+7sP2T2/rUx9X+HCajcaibTX9T06z1Il7uzgKGORyMFvmBIz3x1qxfeBDNfPdabr+paUZ0RLtLUptn2qFDfMDtbAxkVDpPj+zfwpp+s65d2Gn/a9wXdJtUkMR8uTk8CoNC8fNq8emeZc6XFPcvOzwF23vEhYK0fr93Jz71X1mnG/kLlb17nTWehRWev3errPK8lzbxQMjYwAmcHPqc1rVwVh8UdF1TSNQvINR0+BrR3T9/KdoG7ajtjorHFbFx4z0rTUs01TVdOtri5jVkUy4D5A5XPOM9CaHi6a0d/u+YKD/ry0INU8BWOqXOsySXt3HDq0SLPAjDaJExtkXI6jA46GqY+HPmRXwvPEOo3kt7aC1mkmSPO1W3KVAUAY5H41qX/AI10PSp/I1DVrC2lyo2SygHkZHHuKW/8aaLpV1Da6hqtlazzqGiSWTaXB6Ee1SsXS0tf7humx2qeELDWb4z3ryPG1g9g8IwAVYg7s9QRisuw8AXNpqEV7P4q1W7lt4JYLYziM+SHAGR8vJGByc1fi8SXMnjC40fyYfs8dilysgzuLMxGOuMYFXdS8RWWjWhu9Tu7aztwQvmTPtGfSj65R+//AIP+bBUn93+S/wCAYcfw6geyvFv9a1G81C5ljmF+zKkkTxg7CgUAAjJ7c06fwFLe6QtrfeJdTuryK5W6t72QJuhdRgbV27cYJ6iodK+I1hPpV5qepXthbWMd/Ja29wHOyVRgqc+pFT618RdH0bTtPv3u7WW2vp1iilWX5dp+8+fQd6r61TvbXp066fiLk/X9bmNrfga8s7COO01TVLye91a2nnuNqmWJlG1pQQuAMAdRgYrYj+HVpJZXY1HVdQvtRuWjf+0ZHVZYjGcpswMLgk8Y5yc1cufHWgWb2qXOsWELXaLJb75MeardGHsa131IRQtNI0SRKu5nY4AHrn0qXjKUVrf7vRfhYfsm3/X9dTKs/C15Do2o2V34l1S7nvE2C7cojwjBA2bQADzW9Z25tLKC2M0kxijVDJIcs+BjJPqaxLXxlo17p0+o2uqWMtlAcS3CyjYh9z2og8Z6Ndad/aFvqllLZ+YIvOSTK7ycBfqTT+uU/Pp0+4Xs3+f/AATT1mwudS02S2tNSuNOmYgi4t1UuuPZgRzXBax4FubZtGistQ1Oa9n1T7Re6qArSqREyhjxtCjgYxiuxuvE2n2U00V1eW0MkEQmlV2wUQnAY+xPFVX8caDHZTXr6xp62sMphkmMo2rIP4c9z9KSxlLdX+4bpy2/rYor8O7U6dKk2rahNqsk63P9qs4E6yKNqkcbQAONuMc1YbwR9q0J7DU9c1K9uvPW4ivmZUlgkX7pTaABj0xzk1YuPGuiWmmwalcatYRWVx/qZ2lG2T6etaNvqqXdvHcWzxTQyLuSSNtysPUEUPGUktb/AHAqTMYeDJptBuNN1LxBqGoPPPHMbicJldjBgqgAADjmtTT9Ai07VdYv0nkd9UkR3VgMJtTbx/8AXrUhk82MN0Pen10pqautn/wP8iLWZxP/AArqO3srBNM1zUNOvbOEwfbINu6WMsW2upBU4J4Palu/h2lxdrcR+INVgkktVtL11ZGa7Rc43FlODyemK7WiqauBy1n4It7O8025GoXTPaWJ0+VflC3MP8IcY6j1GK53X/Ck0Ph3TvB9iuqXm65EkN+QoWyhDcqz8fwEqByTmvS6KN3d/wBa3/MVrLT+uhz2q6JPcTaJDYSzW1vYSh38uTarIq4CMv8AFnj6YrQ+zy/3DWjRXNXwsKz5pM0hPk2OYk8M+Zrd5qhklEl1ZCzZMDCqCTuHv81ZzeALWWy0W0nkmlg0uGSAKwH75XTYd3px6V3FFZLAwX2n/V/82P2jve39f0jg9M+H7WN/Bc3eralqS2kbR2UV0y7bYEbcjA+Y44yasweCkt9M0OxE85TSJ1njYhcyEBhhvT73auzoqng4v7T/AA/y8xc/kcJc+AFm05reK/vLacag+ow3UQXfFI3UAHgjBI5qC8+HUt3JKy69qtul2ipqEcJQC8IG0s3Hykjg7cV6FRQsHFfaf4f5DdS+tjl9N8LxaXq1xfWwdVlt4bZYMDbGseduO/eqUfgeOO6hnFxOTFqb6kBhcF2XaV+n612tFL6lG9+Zi59LW/rb8jy3x14Uu10TVZrG2uL59QvIp57cWyzgKq7cBMgsOAeDnNXfhrZ6vb+HpLe90hLCCOX/AEZRa/ZndSOS0e4kHPGScmvRaKpYOHI4Xf8AX/DA5ttMxNR0p9S0y6sX3olzC0TMuMqGGMis2x8JLY3ctwk0ztJYRWJDAYCoCA31Oa62is1l8Emrsp1W/wCv67HGWHgpLCbQpUuJ3Oj28kEYYL+8DgAlvcY7VRf4bxPdlTqeo/2Qbj7SdJ3L5Jk3buuN23dztzivQaKv6mr35n+Hr27k8+lrHIf8Igv9ma3Y+dNs1aSSSRsDMe9QpC/THepo/DAj1TTb8SSl7Cza0RMDDqdvzH3+WupoqfqMP5n/AErfkP2nl/W552PhqIYNP+xatf2d1ZGUJcxKhZkkbcykEEDnuOaefhyU0yxtbTV9Qtp7CeSW2u0CGRRJncpyMMOTzivQaKr6mv5n+H+QufyOIvvAcOozX01xc3XnXaQASIQrRPFnbIpH8WT9KrD4dCS0vlv9Vv76+vBGj3s+3eqIwYIqgYAz1r0CihYOK2k/w/yDn8jnk8P/APFS/wBsl5BIbUWpjIG3bu3Z9c10NFFa0aEaKshSlzBRRRW5IUUUUAFFFFABRRRQAV5F8SZJdO8Q6Ze2sSyXb281uRPYvdx7MgnCJyG9+mOteu1ia94R0HxN5Z1jTkuWi+429kZfxUg49q569F1JRa6X/FFxlZNHk8mn3194b0Gy0Y6pqOhLatGZtP8AKinE+7kP5oOxByMD0q7a6Tq+l6T4Qu5fDtxfzaVHNb3VqNhlGRhWGTgjivWbHSNP02zis7K1jgt4hhI0GAKsfZof7n61zvDVb6W3v18/8wTjbXseT33hm5vNG8aO2j7r2+n8y03IpkcBFxtPbBBrJ8ReEdVk8RXl49pr13FfQxKh0y6iRUwgUpIJASOcnI9a9u+zQ/3P1o+zQ/3P1qY4WtHqvx7JfoVzRPOdE8LfYfFMkklm728Gk29tbXNxtdgyltwz6jjkAVx+j+BNRi1a0sdRtvER8m7857tLyH7IcMWDgbd+SccdevNe7fZof7n60fZof7n60LDV073X4ivC1v62seKT6NrMGlyaG3hSa5uzqS3LavGYysi+cH3Ek7s7eMe1eh+KdNl1TQLmG2AN3GRPbH/pqh3L+ZGPxrqPs0P9z9aPs0P9z9amWDrO2q016+X+RSnBNvv/AF+p5XF4R1NrzTmmAMOpSrea2u7gSod6gD0yQv8AwEU3UdB1b7D4ie101nc6zDe28KlV89E2E7e2eD1r1b7ND/c/Wj7ND/c/WmsLWTvdfj3T/RL0FzQe9/6TX6nD6HBqFv4v1yW40+WO11BYbmKcsCFIQKY2HXcPyrM1+G9tPGz6ovhabW7STTltgI/LO197E8OemOpHrXpf2aH+5+tH2aH+5+tSsFVvfTa3X0H7SNmu54VeeB9as49LuZLfVZoo7d4za6Ncxq9qzSFwo8wEMuCBkelejeDdHGh+GbWz2XUbEtK8d1KskiMxyQSoA/Kuv+zQ/wBz9aPs0P8Ac/Wqnha8o8ra/ESlFO55OfDN7Leqk2lb7X/hJTdlGRSnk+XgPj0zTNY8M3+7xDJZaOJY/wC07S9t4FVQJ1RV8zYDxk4x2zXrf2aH+5+tH2aH+5+tCwtdWs1pbv0t/kDlB/13v/meN+KdD1TV9T0/XU0rXYbY2nkGx0+aKOe2bcTyrAqVI9OnFZmq6Y/hS20FrW3uDdyW06PFqFqb8IrsGYYiAwwPcDFe7/Zof7n61j654O0DxIsQ1bTkuDF9xt7oy+2VIOPaqjhaqsna3z8/8wco7/10/wAjz/wxo1nd3Xhe5tUOo6XZ6bPF9pmiwFlLjgofun7wx2xWV4p0PxNqmuXbvp+qS+RcpLZmzeFLUwqykBgfnZ+DxmvZbLSNP02zis7K1jgt4hhI04Aqx9mh/ufrR9WqqfMmuu/rcSlHls/60seXR6Xqaar4n06PR5YV1ffLbaogQJFuiA2t/EDuHb1rn/Dngm/+328c9t4isp7OCQJcXN3C1ushQqNgVdzA5PpXuP2aH+5+tH2aH+5+tSsLWSsrbW69NB80f68zxzS9M1VZvC+nP4Qlsm0q6U3N+pjMcgCsCwIO4gk55rsPGWn3Go6Tax2tsZ5o7+3lwoGVVXBY8+grs/s0P9z9aPs0P9z9aJYStKSlpo79QUopNeVv6+88lufC1y/hXWAukA6lLrRuYmCL5jJ5ykOG9Nue9WrnStSXxB4lsYdIlWPWUzb6rEE2QHytpDfxAkjt616h9mh/ufrR9mh/ufrS+p1rWuvx8v8AIfPG9/63b/U8o0fTNSutX8Px/wDCLf2JHowP2i5JTE3ybNke3llJ5JNbXjWyu5LjRNTtdJOqfYLovNbRhfMZGQr8u7g4JBxXe/Zof7n60fZof7n603hKzkpaaeolKCTR5q2gyajq/iW9u9G+W806GO3EyKW3bGyg9CCQK5PUPCGtrNZXk9pr1wH0yC38vTLmJHhdFwyyCQHjPcV7t9mh/ufrR9mh/ufrTjha0Xpb8Q5o/wBfL/I5fw5pg0PwxZWCLOfIh+5NIHcHqVLAAHk4rjotO1K+1XULvT/DV1odtJY3EdzDK6D7ZKy4TaikjIP8XHWvWfs0P9z9aPs0P9z9aj6lVu22tfXqUqkUkl0PGbzRJYdQ0ibU/BVxrsEWjQ25jVI28mUHnO49celauo6NfeKLlrptKn05YNJKWcc4XdFceZlRwSMjYv516j9mh/ufrR9mh/ufrVvC1n1V9e/W/wDmQpRX4fhb/I818K6BqGi6rp9xcQu8t3YSHUZhjAuDIHwf++mH4Vn+P9I8Qa1qslpHZ6jNpr2u23bT3hQCU53eczjO3pwK9a+zQ/3P1o+zQ/3P1qfqdbm5tPxKU4pdTyQ2urWjaPLp3hq9/tY2tvFcXUoiMACcFZNxLAgZwVweRXWeMV1d/DVwuixmS6ZlDIoUuY8/PsDfLux0zXX/AGaH+5+tH2aH+5+tEsHVk03bfz/qwRnGOx4ZZeFNW+y6hbyaRqr295e2VwF1F4pHKI2H37MDgc4x0rvdL0l7Hx3rN1DZiCxuLS3COihUd1LZ4HcDFdt9mh/ufrR9mh/ufrTlha0uq/HyX6CUo/163PJvH2k6/rOrPaxWmozaa9ttt2054UxKc7vOZxnb04FRQWOr6Zd2WoXXhefWFl0mGzEX7syWkiAhgQxxtbrkGvXvs0P9z9aPs0P9z9aFhKqjy6fiNzi3f+un+R4vo2jazoKaPf3fheXVUSwa1NmpjMlo5kZs4Y4wwIBI9K0fD+g6lbnwnJPpT25tbi8a4Uhf3Kvu2gkdjntXq/2aH+5+tH2aH+5+tU8NWfb8fP8AzJvA8ntNK1GDQfE2gSeHJBJL9qlt7tVjMc+8koo75579MVBNpWq6ZJqCN4UOstqlpDHFNmP/AEYiIIY5N3KqDzke9ev/AGaH+5+tH2aH+5+tT9Uq9ba+pXPG9/V/eeU6b4PuII9ah1CwjupW0iC1hndA3mOsbBgpPPXH6Vi65oHifUNOsdMlsNTe2XS44oRZSQpsm24cTs+TjOOBXuH2aH+5+tH2aH+5+tP6rXvdtfj/AF1EpRSVun/A/wAjzjQrPVbTxJpt3Pps4t59GitZpGIzbyxnJDjPfsRmpfFtlfJ4g0jWYdHbWrS0SWOSyQrvVmxiRQ3BIwR+NehfZof7n60fZof7n61LwdZyUtOvfrf/ADBSio8vp+Fv8jxdtN8SJ4dmSDRb60t7rVpp7i0tfK+0pEwGzyy2UHPUiiz8OavaeDkgbRbu4nsdaF8tvcvG8s0JOSAw+UtzyOBmvaPs0P8Ac/Wj7ND/AHP1qvqtZbW6d+lv8gcovfz/ABv/AJnjfi7T/EXiKZYxo+qwWM1mBbQWbwRmGQ53LOWzx04Xiu0tbVp/AcNnqOnzTMbART2ZIDuQuCuc4yccc12H2aH+5+tH2aH+5+tTLB1XHl0/EanFSUv66f5Hj/8AZmvX+jc6BMtlYX0FxBp135SzXKKCGRtvynHBUtycc0y90HWdYg1nVbbQDpvmtaNBprsiyTGF9zMdvygkcD6V7H9mh/ufrR9mh/ufrVfVayd1b8fL/Im8Nv6/rU8a1ex1/wASXWv3knhu8s0utLitoIpXRnkIlyQcHg47elbuv6RNp+s6Tqtl4fXVLO0geF7GAIGjZsYkVW+UnAwe9ekfZof7n60fZof7n60vqlXS1tPUfNF3v/W3+R4v4j8O6nqF5p2sR6NrFrbfZmhOn6VPCk1u5cnJDAqQw646Gup8OWd74a0PR9PtNLvJkuZ3a7N1cIz2gbLEsQAG57D1rv8A7ND/AHP1o+zQ/wBz9aHhKzjy6W+Yc8b3/rsMswRCT6mrFIAFAAGAKWu+lDkgo9jOTu7hRRRWgg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EooooAKKKKACiiigAooooAKKKKACiiigAooooAKKKKACiiigAooooAKKKKACiiigAooooAKKKKACiiigAooooAKKKKACiiigAooooAKKKKACiiigAooooAKKKKACiiigAooooAKKKKACiiigAooooAKKKKACiiigAooooAKKKKACiiigAooooAKKKKACiiigAooooAKKKKACiiigAooooAKKKKACiiigAooooAKKKKACiiigAooooAKKKKACiiigAooooAKKKKAP/9k="/>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1114909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 y="4403"/>
            <a:ext cx="12192000" cy="2844012"/>
          </a:xfrm>
          <a:prstGeom prst="rect">
            <a:avLst/>
          </a:prstGeom>
        </p:spPr>
      </p:pic>
      <p:sp>
        <p:nvSpPr>
          <p:cNvPr id="22" name="Arrow: Pentagon 21">
            <a:extLst>
              <a:ext uri="{FF2B5EF4-FFF2-40B4-BE49-F238E27FC236}">
                <a16:creationId xmlns:a16="http://schemas.microsoft.com/office/drawing/2014/main" id="{F4894281-FCDC-4A91-B469-52D93C52B472}"/>
              </a:ext>
            </a:extLst>
          </p:cNvPr>
          <p:cNvSpPr/>
          <p:nvPr/>
        </p:nvSpPr>
        <p:spPr>
          <a:xfrm>
            <a:off x="367693" y="3147377"/>
            <a:ext cx="3552000" cy="355599"/>
          </a:xfrm>
          <a:prstGeom prst="homePlate">
            <a:avLst/>
          </a:prstGeom>
          <a:solidFill>
            <a:schemeClr val="accent6"/>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467" b="1" dirty="0">
                <a:solidFill>
                  <a:schemeClr val="bg1"/>
                </a:solidFill>
                <a:latin typeface="Arial" panose="020B0604020202020204" pitchFamily="34" charset="0"/>
                <a:cs typeface="Arial" panose="020B0604020202020204" pitchFamily="34" charset="0"/>
              </a:rPr>
              <a:t>    Situation &amp; Challenges</a:t>
            </a:r>
          </a:p>
        </p:txBody>
      </p:sp>
      <p:sp>
        <p:nvSpPr>
          <p:cNvPr id="25" name="Oval 24">
            <a:extLst>
              <a:ext uri="{FF2B5EF4-FFF2-40B4-BE49-F238E27FC236}">
                <a16:creationId xmlns:a16="http://schemas.microsoft.com/office/drawing/2014/main" id="{EE9F96EE-8793-4486-957B-AA9CA50E4185}"/>
              </a:ext>
            </a:extLst>
          </p:cNvPr>
          <p:cNvSpPr/>
          <p:nvPr/>
        </p:nvSpPr>
        <p:spPr>
          <a:xfrm>
            <a:off x="476701" y="3045775"/>
            <a:ext cx="558800" cy="558800"/>
          </a:xfrm>
          <a:prstGeom prst="ellipse">
            <a:avLst/>
          </a:prstGeom>
          <a:solidFill>
            <a:schemeClr val="accent6"/>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a:latin typeface="Arial" panose="020B0604020202020204" pitchFamily="34" charset="0"/>
              <a:cs typeface="Arial" panose="020B0604020202020204" pitchFamily="34" charset="0"/>
            </a:endParaRPr>
          </a:p>
        </p:txBody>
      </p:sp>
      <p:sp>
        <p:nvSpPr>
          <p:cNvPr id="28" name="Arrow: Pentagon 27">
            <a:extLst>
              <a:ext uri="{FF2B5EF4-FFF2-40B4-BE49-F238E27FC236}">
                <a16:creationId xmlns:a16="http://schemas.microsoft.com/office/drawing/2014/main" id="{4CE86B98-9593-4BC2-80C9-98F3A3033486}"/>
              </a:ext>
            </a:extLst>
          </p:cNvPr>
          <p:cNvSpPr/>
          <p:nvPr/>
        </p:nvSpPr>
        <p:spPr>
          <a:xfrm>
            <a:off x="4403993" y="3147377"/>
            <a:ext cx="3552000" cy="355599"/>
          </a:xfrm>
          <a:prstGeom prst="homePlate">
            <a:avLst/>
          </a:prstGeom>
          <a:solidFill>
            <a:schemeClr val="accent3"/>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31520" tIns="0" rIns="0" bIns="0" numCol="1" spcCol="0" rtlCol="0" fromWordArt="0" anchor="ctr" anchorCtr="0" forceAA="0" compatLnSpc="1">
            <a:prstTxWarp prst="textNoShape">
              <a:avLst/>
            </a:prstTxWarp>
            <a:noAutofit/>
          </a:bodyPr>
          <a:lstStyle/>
          <a:p>
            <a:r>
              <a:rPr lang="en-IN" sz="1467" b="1" dirty="0">
                <a:solidFill>
                  <a:schemeClr val="bg1"/>
                </a:solidFill>
                <a:latin typeface="Arial" panose="020B0604020202020204" pitchFamily="34" charset="0"/>
                <a:cs typeface="Arial" panose="020B0604020202020204" pitchFamily="34" charset="0"/>
              </a:rPr>
              <a:t>Solution Highlights</a:t>
            </a:r>
          </a:p>
        </p:txBody>
      </p:sp>
      <p:sp>
        <p:nvSpPr>
          <p:cNvPr id="29" name="Oval 28">
            <a:extLst>
              <a:ext uri="{FF2B5EF4-FFF2-40B4-BE49-F238E27FC236}">
                <a16:creationId xmlns:a16="http://schemas.microsoft.com/office/drawing/2014/main" id="{1F2B1399-1972-4E11-BE9B-2C2CCD277381}"/>
              </a:ext>
            </a:extLst>
          </p:cNvPr>
          <p:cNvSpPr/>
          <p:nvPr/>
        </p:nvSpPr>
        <p:spPr>
          <a:xfrm>
            <a:off x="4513001" y="3044367"/>
            <a:ext cx="558800" cy="558800"/>
          </a:xfrm>
          <a:prstGeom prst="ellips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a:latin typeface="Arial" panose="020B0604020202020204" pitchFamily="34" charset="0"/>
              <a:cs typeface="Arial" panose="020B0604020202020204" pitchFamily="34" charset="0"/>
            </a:endParaRPr>
          </a:p>
        </p:txBody>
      </p:sp>
      <p:sp>
        <p:nvSpPr>
          <p:cNvPr id="31" name="Arrow: Pentagon 30">
            <a:extLst>
              <a:ext uri="{FF2B5EF4-FFF2-40B4-BE49-F238E27FC236}">
                <a16:creationId xmlns:a16="http://schemas.microsoft.com/office/drawing/2014/main" id="{21554C97-50DB-44CB-B10D-272B82164E99}"/>
              </a:ext>
            </a:extLst>
          </p:cNvPr>
          <p:cNvSpPr/>
          <p:nvPr/>
        </p:nvSpPr>
        <p:spPr>
          <a:xfrm>
            <a:off x="8440295" y="3147377"/>
            <a:ext cx="3551997" cy="355599"/>
          </a:xfrm>
          <a:prstGeom prst="homePlate">
            <a:avLst/>
          </a:prstGeom>
          <a:solidFill>
            <a:srgbClr val="034EA2"/>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r>
              <a:rPr lang="en-IN" sz="1467" b="1" dirty="0">
                <a:solidFill>
                  <a:schemeClr val="bg1"/>
                </a:solidFill>
                <a:latin typeface="Arial" panose="020B0604020202020204" pitchFamily="34" charset="0"/>
                <a:cs typeface="Arial" panose="020B0604020202020204" pitchFamily="34" charset="0"/>
              </a:rPr>
              <a:t>        Value Proposition</a:t>
            </a:r>
          </a:p>
        </p:txBody>
      </p:sp>
      <p:sp>
        <p:nvSpPr>
          <p:cNvPr id="32" name="Oval 31">
            <a:extLst>
              <a:ext uri="{FF2B5EF4-FFF2-40B4-BE49-F238E27FC236}">
                <a16:creationId xmlns:a16="http://schemas.microsoft.com/office/drawing/2014/main" id="{0297A328-6CDF-4915-AE95-4DC13E6B05D6}"/>
              </a:ext>
            </a:extLst>
          </p:cNvPr>
          <p:cNvSpPr/>
          <p:nvPr/>
        </p:nvSpPr>
        <p:spPr>
          <a:xfrm>
            <a:off x="8549303" y="3045775"/>
            <a:ext cx="558800" cy="558800"/>
          </a:xfrm>
          <a:prstGeom prst="ellipse">
            <a:avLst/>
          </a:prstGeom>
          <a:solidFill>
            <a:srgbClr val="034EA2"/>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C40AF3F-B752-4B3B-83E7-F150F103977A}"/>
              </a:ext>
            </a:extLst>
          </p:cNvPr>
          <p:cNvSpPr/>
          <p:nvPr/>
        </p:nvSpPr>
        <p:spPr>
          <a:xfrm>
            <a:off x="367693" y="3671571"/>
            <a:ext cx="3552000" cy="2801664"/>
          </a:xfrm>
          <a:prstGeom prst="rect">
            <a:avLst/>
          </a:prstGeom>
          <a:ln>
            <a:solidFill>
              <a:srgbClr val="00B49D"/>
            </a:solidFill>
          </a:ln>
          <a:effectLst>
            <a:outerShdw blurRad="50800" dist="38100" algn="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a:spAutoFit/>
          </a:bodyPr>
          <a:lstStyle/>
          <a:p>
            <a:pPr marL="228594" indent="-228594">
              <a:spcAft>
                <a:spcPts val="800"/>
              </a:spcAft>
              <a:buClr>
                <a:schemeClr val="accent6"/>
              </a:buClr>
              <a:buFont typeface="Arial" panose="020B0604020202020204" pitchFamily="34" charset="0"/>
              <a:buChar char="•"/>
            </a:pPr>
            <a:r>
              <a:rPr lang="en-GB" sz="1067" dirty="0">
                <a:latin typeface="Arial" panose="020B0604020202020204" pitchFamily="34" charset="0"/>
                <a:cs typeface="Arial" panose="020B0604020202020204" pitchFamily="34" charset="0"/>
              </a:rPr>
              <a:t>Client desire to conduct a Global IT optimisation program (including Factory/Production IT)</a:t>
            </a:r>
          </a:p>
          <a:p>
            <a:pPr marL="228594" indent="-228594">
              <a:spcAft>
                <a:spcPts val="800"/>
              </a:spcAft>
              <a:buClr>
                <a:schemeClr val="accent6"/>
              </a:buClr>
              <a:buFont typeface="Arial" panose="020B0604020202020204" pitchFamily="34" charset="0"/>
              <a:buChar char="•"/>
            </a:pPr>
            <a:r>
              <a:rPr lang="en-GB" sz="1067" dirty="0">
                <a:latin typeface="Arial" panose="020B0604020202020204" pitchFamily="34" charset="0"/>
                <a:cs typeface="Arial" panose="020B0604020202020204" pitchFamily="34" charset="0"/>
              </a:rPr>
              <a:t>Existing factory/production technology operational on a single network alongside traditional Enterprise IT with no segmentation in place</a:t>
            </a:r>
          </a:p>
          <a:p>
            <a:pPr marL="228594" indent="-228594">
              <a:spcAft>
                <a:spcPts val="800"/>
              </a:spcAft>
              <a:buClr>
                <a:schemeClr val="accent6"/>
              </a:buClr>
              <a:buFont typeface="Arial" panose="020B0604020202020204" pitchFamily="34" charset="0"/>
              <a:buChar char="•"/>
            </a:pPr>
            <a:r>
              <a:rPr lang="en-GB" sz="1067" dirty="0">
                <a:latin typeface="Arial" panose="020B0604020202020204" pitchFamily="34" charset="0"/>
                <a:cs typeface="Arial" panose="020B0604020202020204" pitchFamily="34" charset="0"/>
              </a:rPr>
              <a:t>Client had a self-admitted low level of security maturity, with cybersecurity focus on Enterprise IT and limited to no knowledge of OT Security</a:t>
            </a:r>
          </a:p>
          <a:p>
            <a:pPr marL="228594" indent="-228594">
              <a:spcAft>
                <a:spcPts val="800"/>
              </a:spcAft>
              <a:buClr>
                <a:schemeClr val="accent6"/>
              </a:buClr>
              <a:buFont typeface="Arial" panose="020B0604020202020204" pitchFamily="34" charset="0"/>
              <a:buChar char="•"/>
            </a:pPr>
            <a:r>
              <a:rPr lang="en-GB" sz="1067" dirty="0">
                <a:latin typeface="Arial" panose="020B0604020202020204" pitchFamily="34" charset="0"/>
                <a:cs typeface="Arial" panose="020B0604020202020204" pitchFamily="34" charset="0"/>
              </a:rPr>
              <a:t>Healthcare globally is the #1 attacked vertical by cyber-criminals and the client is at the heart of technology innovation in Healthcare</a:t>
            </a:r>
          </a:p>
          <a:p>
            <a:pPr marL="228594" indent="-228594">
              <a:spcAft>
                <a:spcPts val="800"/>
              </a:spcAft>
              <a:buClr>
                <a:schemeClr val="accent6"/>
              </a:buClr>
              <a:buFont typeface="Arial" panose="020B0604020202020204" pitchFamily="34" charset="0"/>
              <a:buChar char="•"/>
            </a:pPr>
            <a:r>
              <a:rPr lang="en-GB" sz="1067" dirty="0">
                <a:latin typeface="Arial" panose="020B0604020202020204" pitchFamily="34" charset="0"/>
                <a:cs typeface="Arial" panose="020B0604020202020204" pitchFamily="34" charset="0"/>
              </a:rPr>
              <a:t>Core Enterprise IT and production technology largely legacy in nature and not aligned to technology innovation</a:t>
            </a:r>
          </a:p>
        </p:txBody>
      </p:sp>
      <p:grpSp>
        <p:nvGrpSpPr>
          <p:cNvPr id="53" name="Group 52">
            <a:extLst>
              <a:ext uri="{FF2B5EF4-FFF2-40B4-BE49-F238E27FC236}">
                <a16:creationId xmlns:a16="http://schemas.microsoft.com/office/drawing/2014/main" id="{F53123B8-0377-4DD0-A1CD-95BC6AB3B5C6}"/>
              </a:ext>
            </a:extLst>
          </p:cNvPr>
          <p:cNvGrpSpPr/>
          <p:nvPr/>
        </p:nvGrpSpPr>
        <p:grpSpPr>
          <a:xfrm>
            <a:off x="587292" y="3156972"/>
            <a:ext cx="337619" cy="336409"/>
            <a:chOff x="357188" y="4085590"/>
            <a:chExt cx="442912" cy="441325"/>
          </a:xfrm>
        </p:grpSpPr>
        <p:sp>
          <p:nvSpPr>
            <p:cNvPr id="54" name="Freeform 6">
              <a:extLst>
                <a:ext uri="{FF2B5EF4-FFF2-40B4-BE49-F238E27FC236}">
                  <a16:creationId xmlns:a16="http://schemas.microsoft.com/office/drawing/2014/main" id="{A84E4151-E900-4F24-923C-7C319BD029F6}"/>
                </a:ext>
              </a:extLst>
            </p:cNvPr>
            <p:cNvSpPr>
              <a:spLocks noEditPoints="1"/>
            </p:cNvSpPr>
            <p:nvPr/>
          </p:nvSpPr>
          <p:spPr bwMode="auto">
            <a:xfrm>
              <a:off x="400050" y="4085590"/>
              <a:ext cx="400050" cy="400050"/>
            </a:xfrm>
            <a:custGeom>
              <a:avLst/>
              <a:gdLst>
                <a:gd name="T0" fmla="*/ 7046 w 8310"/>
                <a:gd name="T1" fmla="*/ 1249 h 8319"/>
                <a:gd name="T2" fmla="*/ 7839 w 8310"/>
                <a:gd name="T3" fmla="*/ 1306 h 8319"/>
                <a:gd name="T4" fmla="*/ 2555 w 8310"/>
                <a:gd name="T5" fmla="*/ 5894 h 8319"/>
                <a:gd name="T6" fmla="*/ 3157 w 8310"/>
                <a:gd name="T7" fmla="*/ 5474 h 8319"/>
                <a:gd name="T8" fmla="*/ 3219 w 8310"/>
                <a:gd name="T9" fmla="*/ 5686 h 8319"/>
                <a:gd name="T10" fmla="*/ 3195 w 8310"/>
                <a:gd name="T11" fmla="*/ 6007 h 8319"/>
                <a:gd name="T12" fmla="*/ 2991 w 8310"/>
                <a:gd name="T13" fmla="*/ 6334 h 8319"/>
                <a:gd name="T14" fmla="*/ 2648 w 8310"/>
                <a:gd name="T15" fmla="*/ 6513 h 8319"/>
                <a:gd name="T16" fmla="*/ 2249 w 8310"/>
                <a:gd name="T17" fmla="*/ 6488 h 8319"/>
                <a:gd name="T18" fmla="*/ 1933 w 8310"/>
                <a:gd name="T19" fmla="*/ 6269 h 8319"/>
                <a:gd name="T20" fmla="*/ 1771 w 8310"/>
                <a:gd name="T21" fmla="*/ 5916 h 8319"/>
                <a:gd name="T22" fmla="*/ 1816 w 8310"/>
                <a:gd name="T23" fmla="*/ 5518 h 8319"/>
                <a:gd name="T24" fmla="*/ 2049 w 8310"/>
                <a:gd name="T25" fmla="*/ 5212 h 8319"/>
                <a:gd name="T26" fmla="*/ 2411 w 8310"/>
                <a:gd name="T27" fmla="*/ 5067 h 8319"/>
                <a:gd name="T28" fmla="*/ 2671 w 8310"/>
                <a:gd name="T29" fmla="*/ 5084 h 8319"/>
                <a:gd name="T30" fmla="*/ 2372 w 8310"/>
                <a:gd name="T31" fmla="*/ 5666 h 8319"/>
                <a:gd name="T32" fmla="*/ 2384 w 8310"/>
                <a:gd name="T33" fmla="*/ 5826 h 8319"/>
                <a:gd name="T34" fmla="*/ 4665 w 8310"/>
                <a:gd name="T35" fmla="*/ 6170 h 8319"/>
                <a:gd name="T36" fmla="*/ 4150 w 8310"/>
                <a:gd name="T37" fmla="*/ 7187 h 8319"/>
                <a:gd name="T38" fmla="*/ 3198 w 8310"/>
                <a:gd name="T39" fmla="*/ 7799 h 8319"/>
                <a:gd name="T40" fmla="*/ 2019 w 8310"/>
                <a:gd name="T41" fmla="*/ 7829 h 8319"/>
                <a:gd name="T42" fmla="*/ 1034 w 8310"/>
                <a:gd name="T43" fmla="*/ 7266 h 8319"/>
                <a:gd name="T44" fmla="*/ 470 w 8310"/>
                <a:gd name="T45" fmla="*/ 6281 h 8319"/>
                <a:gd name="T46" fmla="*/ 497 w 8310"/>
                <a:gd name="T47" fmla="*/ 5100 h 8319"/>
                <a:gd name="T48" fmla="*/ 1104 w 8310"/>
                <a:gd name="T49" fmla="*/ 4143 h 8319"/>
                <a:gd name="T50" fmla="*/ 2118 w 8310"/>
                <a:gd name="T51" fmla="*/ 3625 h 8319"/>
                <a:gd name="T52" fmla="*/ 2872 w 8310"/>
                <a:gd name="T53" fmla="*/ 3605 h 8319"/>
                <a:gd name="T54" fmla="*/ 3355 w 8310"/>
                <a:gd name="T55" fmla="*/ 3735 h 8319"/>
                <a:gd name="T56" fmla="*/ 3796 w 8310"/>
                <a:gd name="T57" fmla="*/ 3975 h 8319"/>
                <a:gd name="T58" fmla="*/ 2999 w 8310"/>
                <a:gd name="T59" fmla="*/ 4822 h 8319"/>
                <a:gd name="T60" fmla="*/ 2601 w 8310"/>
                <a:gd name="T61" fmla="*/ 4723 h 8319"/>
                <a:gd name="T62" fmla="*/ 2070 w 8310"/>
                <a:gd name="T63" fmla="*/ 4852 h 8319"/>
                <a:gd name="T64" fmla="*/ 1680 w 8310"/>
                <a:gd name="T65" fmla="*/ 5231 h 8319"/>
                <a:gd name="T66" fmla="*/ 1534 w 8310"/>
                <a:gd name="T67" fmla="*/ 5770 h 8319"/>
                <a:gd name="T68" fmla="*/ 1689 w 8310"/>
                <a:gd name="T69" fmla="*/ 6308 h 8319"/>
                <a:gd name="T70" fmla="*/ 2085 w 8310"/>
                <a:gd name="T71" fmla="*/ 6680 h 8319"/>
                <a:gd name="T72" fmla="*/ 2634 w 8310"/>
                <a:gd name="T73" fmla="*/ 6799 h 8319"/>
                <a:gd name="T74" fmla="*/ 3159 w 8310"/>
                <a:gd name="T75" fmla="*/ 6619 h 8319"/>
                <a:gd name="T76" fmla="*/ 3511 w 8310"/>
                <a:gd name="T77" fmla="*/ 6205 h 8319"/>
                <a:gd name="T78" fmla="*/ 3606 w 8310"/>
                <a:gd name="T79" fmla="*/ 5678 h 8319"/>
                <a:gd name="T80" fmla="*/ 3493 w 8310"/>
                <a:gd name="T81" fmla="*/ 5283 h 8319"/>
                <a:gd name="T82" fmla="*/ 4368 w 8310"/>
                <a:gd name="T83" fmla="*/ 4565 h 8319"/>
                <a:gd name="T84" fmla="*/ 4593 w 8310"/>
                <a:gd name="T85" fmla="*/ 5028 h 8319"/>
                <a:gd name="T86" fmla="*/ 4701 w 8310"/>
                <a:gd name="T87" fmla="*/ 5534 h 8319"/>
                <a:gd name="T88" fmla="*/ 8292 w 8310"/>
                <a:gd name="T89" fmla="*/ 1216 h 8319"/>
                <a:gd name="T90" fmla="*/ 8284 w 8310"/>
                <a:gd name="T91" fmla="*/ 1060 h 8319"/>
                <a:gd name="T92" fmla="*/ 7289 w 8310"/>
                <a:gd name="T93" fmla="*/ 1034 h 8319"/>
                <a:gd name="T94" fmla="*/ 7243 w 8310"/>
                <a:gd name="T95" fmla="*/ 27 h 8319"/>
                <a:gd name="T96" fmla="*/ 7091 w 8310"/>
                <a:gd name="T97" fmla="*/ 0 h 8319"/>
                <a:gd name="T98" fmla="*/ 6043 w 8310"/>
                <a:gd name="T99" fmla="*/ 1019 h 8319"/>
                <a:gd name="T100" fmla="*/ 3393 w 8310"/>
                <a:gd name="T101" fmla="*/ 3468 h 8319"/>
                <a:gd name="T102" fmla="*/ 2087 w 8310"/>
                <a:gd name="T103" fmla="*/ 3340 h 8319"/>
                <a:gd name="T104" fmla="*/ 883 w 8310"/>
                <a:gd name="T105" fmla="*/ 3899 h 8319"/>
                <a:gd name="T106" fmla="*/ 122 w 8310"/>
                <a:gd name="T107" fmla="*/ 5035 h 8319"/>
                <a:gd name="T108" fmla="*/ 56 w 8310"/>
                <a:gd name="T109" fmla="*/ 6346 h 8319"/>
                <a:gd name="T110" fmla="*/ 677 w 8310"/>
                <a:gd name="T111" fmla="*/ 7529 h 8319"/>
                <a:gd name="T112" fmla="*/ 1843 w 8310"/>
                <a:gd name="T113" fmla="*/ 8232 h 8319"/>
                <a:gd name="T114" fmla="*/ 3152 w 8310"/>
                <a:gd name="T115" fmla="*/ 8234 h 8319"/>
                <a:gd name="T116" fmla="*/ 4305 w 8310"/>
                <a:gd name="T117" fmla="*/ 7551 h 8319"/>
                <a:gd name="T118" fmla="*/ 4912 w 8310"/>
                <a:gd name="T119" fmla="*/ 6488 h 8319"/>
                <a:gd name="T120" fmla="*/ 4954 w 8310"/>
                <a:gd name="T121" fmla="*/ 5312 h 8319"/>
                <a:gd name="T122" fmla="*/ 4438 w 8310"/>
                <a:gd name="T123" fmla="*/ 4224 h 8319"/>
                <a:gd name="T124" fmla="*/ 7394 w 8310"/>
                <a:gd name="T125" fmla="*/ 2241 h 8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10" h="8319">
                  <a:moveTo>
                    <a:pt x="6330" y="1988"/>
                  </a:moveTo>
                  <a:lnTo>
                    <a:pt x="6330" y="1113"/>
                  </a:lnTo>
                  <a:lnTo>
                    <a:pt x="7010" y="502"/>
                  </a:lnTo>
                  <a:lnTo>
                    <a:pt x="7010" y="1149"/>
                  </a:lnTo>
                  <a:lnTo>
                    <a:pt x="7010" y="1165"/>
                  </a:lnTo>
                  <a:lnTo>
                    <a:pt x="7014" y="1181"/>
                  </a:lnTo>
                  <a:lnTo>
                    <a:pt x="7018" y="1196"/>
                  </a:lnTo>
                  <a:lnTo>
                    <a:pt x="7023" y="1210"/>
                  </a:lnTo>
                  <a:lnTo>
                    <a:pt x="7029" y="1224"/>
                  </a:lnTo>
                  <a:lnTo>
                    <a:pt x="7037" y="1237"/>
                  </a:lnTo>
                  <a:lnTo>
                    <a:pt x="7046" y="1249"/>
                  </a:lnTo>
                  <a:lnTo>
                    <a:pt x="7056" y="1260"/>
                  </a:lnTo>
                  <a:lnTo>
                    <a:pt x="7067" y="1270"/>
                  </a:lnTo>
                  <a:lnTo>
                    <a:pt x="7079" y="1279"/>
                  </a:lnTo>
                  <a:lnTo>
                    <a:pt x="7092" y="1287"/>
                  </a:lnTo>
                  <a:lnTo>
                    <a:pt x="7105" y="1294"/>
                  </a:lnTo>
                  <a:lnTo>
                    <a:pt x="7120" y="1299"/>
                  </a:lnTo>
                  <a:lnTo>
                    <a:pt x="7136" y="1303"/>
                  </a:lnTo>
                  <a:lnTo>
                    <a:pt x="7151" y="1305"/>
                  </a:lnTo>
                  <a:lnTo>
                    <a:pt x="7167" y="1306"/>
                  </a:lnTo>
                  <a:lnTo>
                    <a:pt x="7167" y="1306"/>
                  </a:lnTo>
                  <a:lnTo>
                    <a:pt x="7839" y="1306"/>
                  </a:lnTo>
                  <a:lnTo>
                    <a:pt x="7236" y="1988"/>
                  </a:lnTo>
                  <a:lnTo>
                    <a:pt x="6330" y="1988"/>
                  </a:lnTo>
                  <a:close/>
                  <a:moveTo>
                    <a:pt x="2442" y="5840"/>
                  </a:moveTo>
                  <a:lnTo>
                    <a:pt x="2453" y="5852"/>
                  </a:lnTo>
                  <a:lnTo>
                    <a:pt x="2465" y="5862"/>
                  </a:lnTo>
                  <a:lnTo>
                    <a:pt x="2478" y="5871"/>
                  </a:lnTo>
                  <a:lnTo>
                    <a:pt x="2492" y="5879"/>
                  </a:lnTo>
                  <a:lnTo>
                    <a:pt x="2507" y="5885"/>
                  </a:lnTo>
                  <a:lnTo>
                    <a:pt x="2522" y="5890"/>
                  </a:lnTo>
                  <a:lnTo>
                    <a:pt x="2539" y="5893"/>
                  </a:lnTo>
                  <a:lnTo>
                    <a:pt x="2555" y="5894"/>
                  </a:lnTo>
                  <a:lnTo>
                    <a:pt x="2568" y="5898"/>
                  </a:lnTo>
                  <a:lnTo>
                    <a:pt x="2581" y="5901"/>
                  </a:lnTo>
                  <a:lnTo>
                    <a:pt x="2594" y="5903"/>
                  </a:lnTo>
                  <a:lnTo>
                    <a:pt x="2607" y="5903"/>
                  </a:lnTo>
                  <a:lnTo>
                    <a:pt x="2620" y="5903"/>
                  </a:lnTo>
                  <a:lnTo>
                    <a:pt x="2633" y="5901"/>
                  </a:lnTo>
                  <a:lnTo>
                    <a:pt x="2646" y="5898"/>
                  </a:lnTo>
                  <a:lnTo>
                    <a:pt x="2660" y="5894"/>
                  </a:lnTo>
                  <a:lnTo>
                    <a:pt x="2660" y="5894"/>
                  </a:lnTo>
                  <a:lnTo>
                    <a:pt x="3157" y="5395"/>
                  </a:lnTo>
                  <a:lnTo>
                    <a:pt x="3157" y="5474"/>
                  </a:lnTo>
                  <a:lnTo>
                    <a:pt x="3165" y="5492"/>
                  </a:lnTo>
                  <a:lnTo>
                    <a:pt x="3173" y="5511"/>
                  </a:lnTo>
                  <a:lnTo>
                    <a:pt x="3180" y="5530"/>
                  </a:lnTo>
                  <a:lnTo>
                    <a:pt x="3187" y="5549"/>
                  </a:lnTo>
                  <a:lnTo>
                    <a:pt x="3193" y="5568"/>
                  </a:lnTo>
                  <a:lnTo>
                    <a:pt x="3199" y="5587"/>
                  </a:lnTo>
                  <a:lnTo>
                    <a:pt x="3204" y="5607"/>
                  </a:lnTo>
                  <a:lnTo>
                    <a:pt x="3209" y="5627"/>
                  </a:lnTo>
                  <a:lnTo>
                    <a:pt x="3213" y="5647"/>
                  </a:lnTo>
                  <a:lnTo>
                    <a:pt x="3216" y="5666"/>
                  </a:lnTo>
                  <a:lnTo>
                    <a:pt x="3219" y="5686"/>
                  </a:lnTo>
                  <a:lnTo>
                    <a:pt x="3222" y="5707"/>
                  </a:lnTo>
                  <a:lnTo>
                    <a:pt x="3224" y="5727"/>
                  </a:lnTo>
                  <a:lnTo>
                    <a:pt x="3225" y="5747"/>
                  </a:lnTo>
                  <a:lnTo>
                    <a:pt x="3226" y="5767"/>
                  </a:lnTo>
                  <a:lnTo>
                    <a:pt x="3226" y="5788"/>
                  </a:lnTo>
                  <a:lnTo>
                    <a:pt x="3225" y="5826"/>
                  </a:lnTo>
                  <a:lnTo>
                    <a:pt x="3223" y="5863"/>
                  </a:lnTo>
                  <a:lnTo>
                    <a:pt x="3218" y="5900"/>
                  </a:lnTo>
                  <a:lnTo>
                    <a:pt x="3212" y="5936"/>
                  </a:lnTo>
                  <a:lnTo>
                    <a:pt x="3205" y="5971"/>
                  </a:lnTo>
                  <a:lnTo>
                    <a:pt x="3195" y="6007"/>
                  </a:lnTo>
                  <a:lnTo>
                    <a:pt x="3184" y="6041"/>
                  </a:lnTo>
                  <a:lnTo>
                    <a:pt x="3172" y="6074"/>
                  </a:lnTo>
                  <a:lnTo>
                    <a:pt x="3157" y="6107"/>
                  </a:lnTo>
                  <a:lnTo>
                    <a:pt x="3142" y="6139"/>
                  </a:lnTo>
                  <a:lnTo>
                    <a:pt x="3124" y="6169"/>
                  </a:lnTo>
                  <a:lnTo>
                    <a:pt x="3105" y="6200"/>
                  </a:lnTo>
                  <a:lnTo>
                    <a:pt x="3085" y="6229"/>
                  </a:lnTo>
                  <a:lnTo>
                    <a:pt x="3064" y="6256"/>
                  </a:lnTo>
                  <a:lnTo>
                    <a:pt x="3041" y="6284"/>
                  </a:lnTo>
                  <a:lnTo>
                    <a:pt x="3018" y="6309"/>
                  </a:lnTo>
                  <a:lnTo>
                    <a:pt x="2991" y="6334"/>
                  </a:lnTo>
                  <a:lnTo>
                    <a:pt x="2965" y="6357"/>
                  </a:lnTo>
                  <a:lnTo>
                    <a:pt x="2938" y="6380"/>
                  </a:lnTo>
                  <a:lnTo>
                    <a:pt x="2910" y="6400"/>
                  </a:lnTo>
                  <a:lnTo>
                    <a:pt x="2880" y="6419"/>
                  </a:lnTo>
                  <a:lnTo>
                    <a:pt x="2850" y="6437"/>
                  </a:lnTo>
                  <a:lnTo>
                    <a:pt x="2818" y="6454"/>
                  </a:lnTo>
                  <a:lnTo>
                    <a:pt x="2786" y="6469"/>
                  </a:lnTo>
                  <a:lnTo>
                    <a:pt x="2752" y="6483"/>
                  </a:lnTo>
                  <a:lnTo>
                    <a:pt x="2719" y="6495"/>
                  </a:lnTo>
                  <a:lnTo>
                    <a:pt x="2685" y="6505"/>
                  </a:lnTo>
                  <a:lnTo>
                    <a:pt x="2648" y="6513"/>
                  </a:lnTo>
                  <a:lnTo>
                    <a:pt x="2613" y="6520"/>
                  </a:lnTo>
                  <a:lnTo>
                    <a:pt x="2577" y="6525"/>
                  </a:lnTo>
                  <a:lnTo>
                    <a:pt x="2540" y="6528"/>
                  </a:lnTo>
                  <a:lnTo>
                    <a:pt x="2501" y="6530"/>
                  </a:lnTo>
                  <a:lnTo>
                    <a:pt x="2464" y="6529"/>
                  </a:lnTo>
                  <a:lnTo>
                    <a:pt x="2427" y="6527"/>
                  </a:lnTo>
                  <a:lnTo>
                    <a:pt x="2390" y="6523"/>
                  </a:lnTo>
                  <a:lnTo>
                    <a:pt x="2354" y="6517"/>
                  </a:lnTo>
                  <a:lnTo>
                    <a:pt x="2319" y="6509"/>
                  </a:lnTo>
                  <a:lnTo>
                    <a:pt x="2283" y="6499"/>
                  </a:lnTo>
                  <a:lnTo>
                    <a:pt x="2249" y="6488"/>
                  </a:lnTo>
                  <a:lnTo>
                    <a:pt x="2216" y="6476"/>
                  </a:lnTo>
                  <a:lnTo>
                    <a:pt x="2184" y="6461"/>
                  </a:lnTo>
                  <a:lnTo>
                    <a:pt x="2151" y="6445"/>
                  </a:lnTo>
                  <a:lnTo>
                    <a:pt x="2121" y="6427"/>
                  </a:lnTo>
                  <a:lnTo>
                    <a:pt x="2091" y="6409"/>
                  </a:lnTo>
                  <a:lnTo>
                    <a:pt x="2061" y="6389"/>
                  </a:lnTo>
                  <a:lnTo>
                    <a:pt x="2034" y="6368"/>
                  </a:lnTo>
                  <a:lnTo>
                    <a:pt x="2007" y="6344"/>
                  </a:lnTo>
                  <a:lnTo>
                    <a:pt x="1982" y="6320"/>
                  </a:lnTo>
                  <a:lnTo>
                    <a:pt x="1957" y="6295"/>
                  </a:lnTo>
                  <a:lnTo>
                    <a:pt x="1933" y="6269"/>
                  </a:lnTo>
                  <a:lnTo>
                    <a:pt x="1911" y="6241"/>
                  </a:lnTo>
                  <a:lnTo>
                    <a:pt x="1891" y="6213"/>
                  </a:lnTo>
                  <a:lnTo>
                    <a:pt x="1872" y="6183"/>
                  </a:lnTo>
                  <a:lnTo>
                    <a:pt x="1854" y="6152"/>
                  </a:lnTo>
                  <a:lnTo>
                    <a:pt x="1837" y="6121"/>
                  </a:lnTo>
                  <a:lnTo>
                    <a:pt x="1821" y="6089"/>
                  </a:lnTo>
                  <a:lnTo>
                    <a:pt x="1808" y="6055"/>
                  </a:lnTo>
                  <a:lnTo>
                    <a:pt x="1796" y="6022"/>
                  </a:lnTo>
                  <a:lnTo>
                    <a:pt x="1786" y="5987"/>
                  </a:lnTo>
                  <a:lnTo>
                    <a:pt x="1778" y="5951"/>
                  </a:lnTo>
                  <a:lnTo>
                    <a:pt x="1771" y="5916"/>
                  </a:lnTo>
                  <a:lnTo>
                    <a:pt x="1766" y="5878"/>
                  </a:lnTo>
                  <a:lnTo>
                    <a:pt x="1763" y="5842"/>
                  </a:lnTo>
                  <a:lnTo>
                    <a:pt x="1761" y="5804"/>
                  </a:lnTo>
                  <a:lnTo>
                    <a:pt x="1762" y="5766"/>
                  </a:lnTo>
                  <a:lnTo>
                    <a:pt x="1764" y="5729"/>
                  </a:lnTo>
                  <a:lnTo>
                    <a:pt x="1769" y="5692"/>
                  </a:lnTo>
                  <a:lnTo>
                    <a:pt x="1775" y="5656"/>
                  </a:lnTo>
                  <a:lnTo>
                    <a:pt x="1782" y="5621"/>
                  </a:lnTo>
                  <a:lnTo>
                    <a:pt x="1792" y="5585"/>
                  </a:lnTo>
                  <a:lnTo>
                    <a:pt x="1803" y="5551"/>
                  </a:lnTo>
                  <a:lnTo>
                    <a:pt x="1816" y="5518"/>
                  </a:lnTo>
                  <a:lnTo>
                    <a:pt x="1831" y="5485"/>
                  </a:lnTo>
                  <a:lnTo>
                    <a:pt x="1846" y="5453"/>
                  </a:lnTo>
                  <a:lnTo>
                    <a:pt x="1864" y="5423"/>
                  </a:lnTo>
                  <a:lnTo>
                    <a:pt x="1882" y="5392"/>
                  </a:lnTo>
                  <a:lnTo>
                    <a:pt x="1902" y="5363"/>
                  </a:lnTo>
                  <a:lnTo>
                    <a:pt x="1923" y="5335"/>
                  </a:lnTo>
                  <a:lnTo>
                    <a:pt x="1946" y="5308"/>
                  </a:lnTo>
                  <a:lnTo>
                    <a:pt x="1971" y="5282"/>
                  </a:lnTo>
                  <a:lnTo>
                    <a:pt x="1996" y="5258"/>
                  </a:lnTo>
                  <a:lnTo>
                    <a:pt x="2022" y="5235"/>
                  </a:lnTo>
                  <a:lnTo>
                    <a:pt x="2049" y="5212"/>
                  </a:lnTo>
                  <a:lnTo>
                    <a:pt x="2078" y="5192"/>
                  </a:lnTo>
                  <a:lnTo>
                    <a:pt x="2107" y="5172"/>
                  </a:lnTo>
                  <a:lnTo>
                    <a:pt x="2138" y="5155"/>
                  </a:lnTo>
                  <a:lnTo>
                    <a:pt x="2169" y="5138"/>
                  </a:lnTo>
                  <a:lnTo>
                    <a:pt x="2202" y="5123"/>
                  </a:lnTo>
                  <a:lnTo>
                    <a:pt x="2235" y="5109"/>
                  </a:lnTo>
                  <a:lnTo>
                    <a:pt x="2268" y="5097"/>
                  </a:lnTo>
                  <a:lnTo>
                    <a:pt x="2304" y="5087"/>
                  </a:lnTo>
                  <a:lnTo>
                    <a:pt x="2338" y="5079"/>
                  </a:lnTo>
                  <a:lnTo>
                    <a:pt x="2374" y="5072"/>
                  </a:lnTo>
                  <a:lnTo>
                    <a:pt x="2411" y="5067"/>
                  </a:lnTo>
                  <a:lnTo>
                    <a:pt x="2448" y="5064"/>
                  </a:lnTo>
                  <a:lnTo>
                    <a:pt x="2486" y="5062"/>
                  </a:lnTo>
                  <a:lnTo>
                    <a:pt x="2506" y="5062"/>
                  </a:lnTo>
                  <a:lnTo>
                    <a:pt x="2527" y="5063"/>
                  </a:lnTo>
                  <a:lnTo>
                    <a:pt x="2548" y="5064"/>
                  </a:lnTo>
                  <a:lnTo>
                    <a:pt x="2569" y="5066"/>
                  </a:lnTo>
                  <a:lnTo>
                    <a:pt x="2590" y="5069"/>
                  </a:lnTo>
                  <a:lnTo>
                    <a:pt x="2610" y="5072"/>
                  </a:lnTo>
                  <a:lnTo>
                    <a:pt x="2630" y="5075"/>
                  </a:lnTo>
                  <a:lnTo>
                    <a:pt x="2650" y="5079"/>
                  </a:lnTo>
                  <a:lnTo>
                    <a:pt x="2671" y="5084"/>
                  </a:lnTo>
                  <a:lnTo>
                    <a:pt x="2691" y="5089"/>
                  </a:lnTo>
                  <a:lnTo>
                    <a:pt x="2711" y="5095"/>
                  </a:lnTo>
                  <a:lnTo>
                    <a:pt x="2731" y="5101"/>
                  </a:lnTo>
                  <a:lnTo>
                    <a:pt x="2750" y="5108"/>
                  </a:lnTo>
                  <a:lnTo>
                    <a:pt x="2769" y="5116"/>
                  </a:lnTo>
                  <a:lnTo>
                    <a:pt x="2789" y="5124"/>
                  </a:lnTo>
                  <a:lnTo>
                    <a:pt x="2808" y="5134"/>
                  </a:lnTo>
                  <a:lnTo>
                    <a:pt x="2895" y="5134"/>
                  </a:lnTo>
                  <a:lnTo>
                    <a:pt x="2389" y="5640"/>
                  </a:lnTo>
                  <a:lnTo>
                    <a:pt x="2380" y="5653"/>
                  </a:lnTo>
                  <a:lnTo>
                    <a:pt x="2372" y="5666"/>
                  </a:lnTo>
                  <a:lnTo>
                    <a:pt x="2366" y="5681"/>
                  </a:lnTo>
                  <a:lnTo>
                    <a:pt x="2362" y="5695"/>
                  </a:lnTo>
                  <a:lnTo>
                    <a:pt x="2358" y="5711"/>
                  </a:lnTo>
                  <a:lnTo>
                    <a:pt x="2357" y="5726"/>
                  </a:lnTo>
                  <a:lnTo>
                    <a:pt x="2356" y="5741"/>
                  </a:lnTo>
                  <a:lnTo>
                    <a:pt x="2358" y="5756"/>
                  </a:lnTo>
                  <a:lnTo>
                    <a:pt x="2360" y="5770"/>
                  </a:lnTo>
                  <a:lnTo>
                    <a:pt x="2364" y="5785"/>
                  </a:lnTo>
                  <a:lnTo>
                    <a:pt x="2370" y="5800"/>
                  </a:lnTo>
                  <a:lnTo>
                    <a:pt x="2376" y="5813"/>
                  </a:lnTo>
                  <a:lnTo>
                    <a:pt x="2384" y="5826"/>
                  </a:lnTo>
                  <a:lnTo>
                    <a:pt x="2394" y="5838"/>
                  </a:lnTo>
                  <a:lnTo>
                    <a:pt x="2405" y="5850"/>
                  </a:lnTo>
                  <a:lnTo>
                    <a:pt x="2417" y="5860"/>
                  </a:lnTo>
                  <a:lnTo>
                    <a:pt x="2429" y="5868"/>
                  </a:lnTo>
                  <a:lnTo>
                    <a:pt x="2442" y="5875"/>
                  </a:lnTo>
                  <a:lnTo>
                    <a:pt x="2442" y="5840"/>
                  </a:lnTo>
                  <a:close/>
                  <a:moveTo>
                    <a:pt x="4708" y="5736"/>
                  </a:moveTo>
                  <a:lnTo>
                    <a:pt x="4706" y="5846"/>
                  </a:lnTo>
                  <a:lnTo>
                    <a:pt x="4697" y="5956"/>
                  </a:lnTo>
                  <a:lnTo>
                    <a:pt x="4684" y="6064"/>
                  </a:lnTo>
                  <a:lnTo>
                    <a:pt x="4665" y="6170"/>
                  </a:lnTo>
                  <a:lnTo>
                    <a:pt x="4641" y="6275"/>
                  </a:lnTo>
                  <a:lnTo>
                    <a:pt x="4612" y="6378"/>
                  </a:lnTo>
                  <a:lnTo>
                    <a:pt x="4579" y="6478"/>
                  </a:lnTo>
                  <a:lnTo>
                    <a:pt x="4541" y="6576"/>
                  </a:lnTo>
                  <a:lnTo>
                    <a:pt x="4497" y="6672"/>
                  </a:lnTo>
                  <a:lnTo>
                    <a:pt x="4450" y="6765"/>
                  </a:lnTo>
                  <a:lnTo>
                    <a:pt x="4398" y="6855"/>
                  </a:lnTo>
                  <a:lnTo>
                    <a:pt x="4342" y="6943"/>
                  </a:lnTo>
                  <a:lnTo>
                    <a:pt x="4282" y="7028"/>
                  </a:lnTo>
                  <a:lnTo>
                    <a:pt x="4218" y="7109"/>
                  </a:lnTo>
                  <a:lnTo>
                    <a:pt x="4150" y="7187"/>
                  </a:lnTo>
                  <a:lnTo>
                    <a:pt x="4080" y="7262"/>
                  </a:lnTo>
                  <a:lnTo>
                    <a:pt x="4005" y="7334"/>
                  </a:lnTo>
                  <a:lnTo>
                    <a:pt x="3926" y="7401"/>
                  </a:lnTo>
                  <a:lnTo>
                    <a:pt x="3846" y="7466"/>
                  </a:lnTo>
                  <a:lnTo>
                    <a:pt x="3761" y="7527"/>
                  </a:lnTo>
                  <a:lnTo>
                    <a:pt x="3674" y="7582"/>
                  </a:lnTo>
                  <a:lnTo>
                    <a:pt x="3583" y="7635"/>
                  </a:lnTo>
                  <a:lnTo>
                    <a:pt x="3491" y="7682"/>
                  </a:lnTo>
                  <a:lnTo>
                    <a:pt x="3396" y="7726"/>
                  </a:lnTo>
                  <a:lnTo>
                    <a:pt x="3298" y="7764"/>
                  </a:lnTo>
                  <a:lnTo>
                    <a:pt x="3198" y="7799"/>
                  </a:lnTo>
                  <a:lnTo>
                    <a:pt x="3095" y="7828"/>
                  </a:lnTo>
                  <a:lnTo>
                    <a:pt x="2991" y="7852"/>
                  </a:lnTo>
                  <a:lnTo>
                    <a:pt x="2885" y="7871"/>
                  </a:lnTo>
                  <a:lnTo>
                    <a:pt x="2778" y="7886"/>
                  </a:lnTo>
                  <a:lnTo>
                    <a:pt x="2669" y="7894"/>
                  </a:lnTo>
                  <a:lnTo>
                    <a:pt x="2558" y="7897"/>
                  </a:lnTo>
                  <a:lnTo>
                    <a:pt x="2447" y="7894"/>
                  </a:lnTo>
                  <a:lnTo>
                    <a:pt x="2337" y="7886"/>
                  </a:lnTo>
                  <a:lnTo>
                    <a:pt x="2230" y="7872"/>
                  </a:lnTo>
                  <a:lnTo>
                    <a:pt x="2123" y="7853"/>
                  </a:lnTo>
                  <a:lnTo>
                    <a:pt x="2019" y="7829"/>
                  </a:lnTo>
                  <a:lnTo>
                    <a:pt x="1917" y="7801"/>
                  </a:lnTo>
                  <a:lnTo>
                    <a:pt x="1816" y="7766"/>
                  </a:lnTo>
                  <a:lnTo>
                    <a:pt x="1719" y="7728"/>
                  </a:lnTo>
                  <a:lnTo>
                    <a:pt x="1624" y="7684"/>
                  </a:lnTo>
                  <a:lnTo>
                    <a:pt x="1531" y="7637"/>
                  </a:lnTo>
                  <a:lnTo>
                    <a:pt x="1440" y="7585"/>
                  </a:lnTo>
                  <a:lnTo>
                    <a:pt x="1352" y="7530"/>
                  </a:lnTo>
                  <a:lnTo>
                    <a:pt x="1269" y="7469"/>
                  </a:lnTo>
                  <a:lnTo>
                    <a:pt x="1187" y="7405"/>
                  </a:lnTo>
                  <a:lnTo>
                    <a:pt x="1108" y="7338"/>
                  </a:lnTo>
                  <a:lnTo>
                    <a:pt x="1034" y="7266"/>
                  </a:lnTo>
                  <a:lnTo>
                    <a:pt x="962" y="7191"/>
                  </a:lnTo>
                  <a:lnTo>
                    <a:pt x="895" y="7113"/>
                  </a:lnTo>
                  <a:lnTo>
                    <a:pt x="831" y="7032"/>
                  </a:lnTo>
                  <a:lnTo>
                    <a:pt x="771" y="6948"/>
                  </a:lnTo>
                  <a:lnTo>
                    <a:pt x="714" y="6860"/>
                  </a:lnTo>
                  <a:lnTo>
                    <a:pt x="663" y="6770"/>
                  </a:lnTo>
                  <a:lnTo>
                    <a:pt x="614" y="6677"/>
                  </a:lnTo>
                  <a:lnTo>
                    <a:pt x="572" y="6581"/>
                  </a:lnTo>
                  <a:lnTo>
                    <a:pt x="532" y="6483"/>
                  </a:lnTo>
                  <a:lnTo>
                    <a:pt x="499" y="6383"/>
                  </a:lnTo>
                  <a:lnTo>
                    <a:pt x="470" y="6281"/>
                  </a:lnTo>
                  <a:lnTo>
                    <a:pt x="446" y="6177"/>
                  </a:lnTo>
                  <a:lnTo>
                    <a:pt x="427" y="6070"/>
                  </a:lnTo>
                  <a:lnTo>
                    <a:pt x="412" y="5962"/>
                  </a:lnTo>
                  <a:lnTo>
                    <a:pt x="404" y="5852"/>
                  </a:lnTo>
                  <a:lnTo>
                    <a:pt x="401" y="5742"/>
                  </a:lnTo>
                  <a:lnTo>
                    <a:pt x="403" y="5631"/>
                  </a:lnTo>
                  <a:lnTo>
                    <a:pt x="411" y="5521"/>
                  </a:lnTo>
                  <a:lnTo>
                    <a:pt x="426" y="5413"/>
                  </a:lnTo>
                  <a:lnTo>
                    <a:pt x="445" y="5306"/>
                  </a:lnTo>
                  <a:lnTo>
                    <a:pt x="468" y="5202"/>
                  </a:lnTo>
                  <a:lnTo>
                    <a:pt x="497" y="5100"/>
                  </a:lnTo>
                  <a:lnTo>
                    <a:pt x="530" y="4999"/>
                  </a:lnTo>
                  <a:lnTo>
                    <a:pt x="570" y="4901"/>
                  </a:lnTo>
                  <a:lnTo>
                    <a:pt x="612" y="4806"/>
                  </a:lnTo>
                  <a:lnTo>
                    <a:pt x="660" y="4712"/>
                  </a:lnTo>
                  <a:lnTo>
                    <a:pt x="712" y="4622"/>
                  </a:lnTo>
                  <a:lnTo>
                    <a:pt x="767" y="4534"/>
                  </a:lnTo>
                  <a:lnTo>
                    <a:pt x="827" y="4449"/>
                  </a:lnTo>
                  <a:lnTo>
                    <a:pt x="892" y="4369"/>
                  </a:lnTo>
                  <a:lnTo>
                    <a:pt x="959" y="4290"/>
                  </a:lnTo>
                  <a:lnTo>
                    <a:pt x="1030" y="4215"/>
                  </a:lnTo>
                  <a:lnTo>
                    <a:pt x="1104" y="4143"/>
                  </a:lnTo>
                  <a:lnTo>
                    <a:pt x="1183" y="4075"/>
                  </a:lnTo>
                  <a:lnTo>
                    <a:pt x="1264" y="4011"/>
                  </a:lnTo>
                  <a:lnTo>
                    <a:pt x="1348" y="3951"/>
                  </a:lnTo>
                  <a:lnTo>
                    <a:pt x="1436" y="3895"/>
                  </a:lnTo>
                  <a:lnTo>
                    <a:pt x="1526" y="3843"/>
                  </a:lnTo>
                  <a:lnTo>
                    <a:pt x="1619" y="3795"/>
                  </a:lnTo>
                  <a:lnTo>
                    <a:pt x="1714" y="3751"/>
                  </a:lnTo>
                  <a:lnTo>
                    <a:pt x="1811" y="3713"/>
                  </a:lnTo>
                  <a:lnTo>
                    <a:pt x="1912" y="3678"/>
                  </a:lnTo>
                  <a:lnTo>
                    <a:pt x="2014" y="3650"/>
                  </a:lnTo>
                  <a:lnTo>
                    <a:pt x="2118" y="3625"/>
                  </a:lnTo>
                  <a:lnTo>
                    <a:pt x="2224" y="3607"/>
                  </a:lnTo>
                  <a:lnTo>
                    <a:pt x="2332" y="3592"/>
                  </a:lnTo>
                  <a:lnTo>
                    <a:pt x="2441" y="3583"/>
                  </a:lnTo>
                  <a:lnTo>
                    <a:pt x="2552" y="3580"/>
                  </a:lnTo>
                  <a:lnTo>
                    <a:pt x="2598" y="3581"/>
                  </a:lnTo>
                  <a:lnTo>
                    <a:pt x="2644" y="3582"/>
                  </a:lnTo>
                  <a:lnTo>
                    <a:pt x="2690" y="3585"/>
                  </a:lnTo>
                  <a:lnTo>
                    <a:pt x="2736" y="3588"/>
                  </a:lnTo>
                  <a:lnTo>
                    <a:pt x="2782" y="3592"/>
                  </a:lnTo>
                  <a:lnTo>
                    <a:pt x="2827" y="3598"/>
                  </a:lnTo>
                  <a:lnTo>
                    <a:pt x="2872" y="3605"/>
                  </a:lnTo>
                  <a:lnTo>
                    <a:pt x="2918" y="3612"/>
                  </a:lnTo>
                  <a:lnTo>
                    <a:pt x="2962" y="3620"/>
                  </a:lnTo>
                  <a:lnTo>
                    <a:pt x="3007" y="3629"/>
                  </a:lnTo>
                  <a:lnTo>
                    <a:pt x="3052" y="3639"/>
                  </a:lnTo>
                  <a:lnTo>
                    <a:pt x="3095" y="3650"/>
                  </a:lnTo>
                  <a:lnTo>
                    <a:pt x="3140" y="3662"/>
                  </a:lnTo>
                  <a:lnTo>
                    <a:pt x="3183" y="3674"/>
                  </a:lnTo>
                  <a:lnTo>
                    <a:pt x="3227" y="3688"/>
                  </a:lnTo>
                  <a:lnTo>
                    <a:pt x="3270" y="3704"/>
                  </a:lnTo>
                  <a:lnTo>
                    <a:pt x="3313" y="3719"/>
                  </a:lnTo>
                  <a:lnTo>
                    <a:pt x="3355" y="3735"/>
                  </a:lnTo>
                  <a:lnTo>
                    <a:pt x="3397" y="3753"/>
                  </a:lnTo>
                  <a:lnTo>
                    <a:pt x="3439" y="3771"/>
                  </a:lnTo>
                  <a:lnTo>
                    <a:pt x="3481" y="3790"/>
                  </a:lnTo>
                  <a:lnTo>
                    <a:pt x="3521" y="3811"/>
                  </a:lnTo>
                  <a:lnTo>
                    <a:pt x="3562" y="3831"/>
                  </a:lnTo>
                  <a:lnTo>
                    <a:pt x="3602" y="3853"/>
                  </a:lnTo>
                  <a:lnTo>
                    <a:pt x="3642" y="3875"/>
                  </a:lnTo>
                  <a:lnTo>
                    <a:pt x="3681" y="3900"/>
                  </a:lnTo>
                  <a:lnTo>
                    <a:pt x="3720" y="3924"/>
                  </a:lnTo>
                  <a:lnTo>
                    <a:pt x="3758" y="3949"/>
                  </a:lnTo>
                  <a:lnTo>
                    <a:pt x="3796" y="3975"/>
                  </a:lnTo>
                  <a:lnTo>
                    <a:pt x="3834" y="4002"/>
                  </a:lnTo>
                  <a:lnTo>
                    <a:pt x="3870" y="4030"/>
                  </a:lnTo>
                  <a:lnTo>
                    <a:pt x="3906" y="4058"/>
                  </a:lnTo>
                  <a:lnTo>
                    <a:pt x="3968" y="4102"/>
                  </a:lnTo>
                  <a:lnTo>
                    <a:pt x="3915" y="4154"/>
                  </a:lnTo>
                  <a:lnTo>
                    <a:pt x="3174" y="4897"/>
                  </a:lnTo>
                  <a:lnTo>
                    <a:pt x="3131" y="4897"/>
                  </a:lnTo>
                  <a:lnTo>
                    <a:pt x="3098" y="4876"/>
                  </a:lnTo>
                  <a:lnTo>
                    <a:pt x="3066" y="4857"/>
                  </a:lnTo>
                  <a:lnTo>
                    <a:pt x="3033" y="4838"/>
                  </a:lnTo>
                  <a:lnTo>
                    <a:pt x="2999" y="4822"/>
                  </a:lnTo>
                  <a:lnTo>
                    <a:pt x="2965" y="4806"/>
                  </a:lnTo>
                  <a:lnTo>
                    <a:pt x="2931" y="4792"/>
                  </a:lnTo>
                  <a:lnTo>
                    <a:pt x="2896" y="4779"/>
                  </a:lnTo>
                  <a:lnTo>
                    <a:pt x="2860" y="4768"/>
                  </a:lnTo>
                  <a:lnTo>
                    <a:pt x="2824" y="4758"/>
                  </a:lnTo>
                  <a:lnTo>
                    <a:pt x="2788" y="4749"/>
                  </a:lnTo>
                  <a:lnTo>
                    <a:pt x="2750" y="4740"/>
                  </a:lnTo>
                  <a:lnTo>
                    <a:pt x="2714" y="4734"/>
                  </a:lnTo>
                  <a:lnTo>
                    <a:pt x="2677" y="4729"/>
                  </a:lnTo>
                  <a:lnTo>
                    <a:pt x="2639" y="4725"/>
                  </a:lnTo>
                  <a:lnTo>
                    <a:pt x="2601" y="4723"/>
                  </a:lnTo>
                  <a:lnTo>
                    <a:pt x="2564" y="4722"/>
                  </a:lnTo>
                  <a:lnTo>
                    <a:pt x="2510" y="4724"/>
                  </a:lnTo>
                  <a:lnTo>
                    <a:pt x="2458" y="4728"/>
                  </a:lnTo>
                  <a:lnTo>
                    <a:pt x="2405" y="4735"/>
                  </a:lnTo>
                  <a:lnTo>
                    <a:pt x="2355" y="4746"/>
                  </a:lnTo>
                  <a:lnTo>
                    <a:pt x="2305" y="4758"/>
                  </a:lnTo>
                  <a:lnTo>
                    <a:pt x="2255" y="4772"/>
                  </a:lnTo>
                  <a:lnTo>
                    <a:pt x="2208" y="4788"/>
                  </a:lnTo>
                  <a:lnTo>
                    <a:pt x="2160" y="4807"/>
                  </a:lnTo>
                  <a:lnTo>
                    <a:pt x="2115" y="4828"/>
                  </a:lnTo>
                  <a:lnTo>
                    <a:pt x="2070" y="4852"/>
                  </a:lnTo>
                  <a:lnTo>
                    <a:pt x="2027" y="4877"/>
                  </a:lnTo>
                  <a:lnTo>
                    <a:pt x="1985" y="4905"/>
                  </a:lnTo>
                  <a:lnTo>
                    <a:pt x="1944" y="4934"/>
                  </a:lnTo>
                  <a:lnTo>
                    <a:pt x="1905" y="4966"/>
                  </a:lnTo>
                  <a:lnTo>
                    <a:pt x="1868" y="4998"/>
                  </a:lnTo>
                  <a:lnTo>
                    <a:pt x="1833" y="5033"/>
                  </a:lnTo>
                  <a:lnTo>
                    <a:pt x="1798" y="5070"/>
                  </a:lnTo>
                  <a:lnTo>
                    <a:pt x="1766" y="5107"/>
                  </a:lnTo>
                  <a:lnTo>
                    <a:pt x="1736" y="5147"/>
                  </a:lnTo>
                  <a:lnTo>
                    <a:pt x="1706" y="5188"/>
                  </a:lnTo>
                  <a:lnTo>
                    <a:pt x="1680" y="5231"/>
                  </a:lnTo>
                  <a:lnTo>
                    <a:pt x="1656" y="5274"/>
                  </a:lnTo>
                  <a:lnTo>
                    <a:pt x="1633" y="5319"/>
                  </a:lnTo>
                  <a:lnTo>
                    <a:pt x="1613" y="5365"/>
                  </a:lnTo>
                  <a:lnTo>
                    <a:pt x="1595" y="5413"/>
                  </a:lnTo>
                  <a:lnTo>
                    <a:pt x="1578" y="5461"/>
                  </a:lnTo>
                  <a:lnTo>
                    <a:pt x="1565" y="5511"/>
                  </a:lnTo>
                  <a:lnTo>
                    <a:pt x="1554" y="5561"/>
                  </a:lnTo>
                  <a:lnTo>
                    <a:pt x="1545" y="5613"/>
                  </a:lnTo>
                  <a:lnTo>
                    <a:pt x="1539" y="5664"/>
                  </a:lnTo>
                  <a:lnTo>
                    <a:pt x="1535" y="5717"/>
                  </a:lnTo>
                  <a:lnTo>
                    <a:pt x="1534" y="5770"/>
                  </a:lnTo>
                  <a:lnTo>
                    <a:pt x="1536" y="5824"/>
                  </a:lnTo>
                  <a:lnTo>
                    <a:pt x="1541" y="5876"/>
                  </a:lnTo>
                  <a:lnTo>
                    <a:pt x="1548" y="5929"/>
                  </a:lnTo>
                  <a:lnTo>
                    <a:pt x="1557" y="5979"/>
                  </a:lnTo>
                  <a:lnTo>
                    <a:pt x="1569" y="6030"/>
                  </a:lnTo>
                  <a:lnTo>
                    <a:pt x="1583" y="6080"/>
                  </a:lnTo>
                  <a:lnTo>
                    <a:pt x="1601" y="6127"/>
                  </a:lnTo>
                  <a:lnTo>
                    <a:pt x="1620" y="6175"/>
                  </a:lnTo>
                  <a:lnTo>
                    <a:pt x="1641" y="6220"/>
                  </a:lnTo>
                  <a:lnTo>
                    <a:pt x="1664" y="6264"/>
                  </a:lnTo>
                  <a:lnTo>
                    <a:pt x="1689" y="6308"/>
                  </a:lnTo>
                  <a:lnTo>
                    <a:pt x="1717" y="6350"/>
                  </a:lnTo>
                  <a:lnTo>
                    <a:pt x="1746" y="6391"/>
                  </a:lnTo>
                  <a:lnTo>
                    <a:pt x="1777" y="6430"/>
                  </a:lnTo>
                  <a:lnTo>
                    <a:pt x="1809" y="6468"/>
                  </a:lnTo>
                  <a:lnTo>
                    <a:pt x="1845" y="6503"/>
                  </a:lnTo>
                  <a:lnTo>
                    <a:pt x="1881" y="6537"/>
                  </a:lnTo>
                  <a:lnTo>
                    <a:pt x="1918" y="6570"/>
                  </a:lnTo>
                  <a:lnTo>
                    <a:pt x="1958" y="6600"/>
                  </a:lnTo>
                  <a:lnTo>
                    <a:pt x="1999" y="6628"/>
                  </a:lnTo>
                  <a:lnTo>
                    <a:pt x="2041" y="6656"/>
                  </a:lnTo>
                  <a:lnTo>
                    <a:pt x="2085" y="6680"/>
                  </a:lnTo>
                  <a:lnTo>
                    <a:pt x="2130" y="6703"/>
                  </a:lnTo>
                  <a:lnTo>
                    <a:pt x="2176" y="6723"/>
                  </a:lnTo>
                  <a:lnTo>
                    <a:pt x="2223" y="6741"/>
                  </a:lnTo>
                  <a:lnTo>
                    <a:pt x="2271" y="6758"/>
                  </a:lnTo>
                  <a:lnTo>
                    <a:pt x="2321" y="6771"/>
                  </a:lnTo>
                  <a:lnTo>
                    <a:pt x="2371" y="6782"/>
                  </a:lnTo>
                  <a:lnTo>
                    <a:pt x="2423" y="6791"/>
                  </a:lnTo>
                  <a:lnTo>
                    <a:pt x="2475" y="6797"/>
                  </a:lnTo>
                  <a:lnTo>
                    <a:pt x="2527" y="6800"/>
                  </a:lnTo>
                  <a:lnTo>
                    <a:pt x="2581" y="6801"/>
                  </a:lnTo>
                  <a:lnTo>
                    <a:pt x="2634" y="6799"/>
                  </a:lnTo>
                  <a:lnTo>
                    <a:pt x="2687" y="6795"/>
                  </a:lnTo>
                  <a:lnTo>
                    <a:pt x="2738" y="6788"/>
                  </a:lnTo>
                  <a:lnTo>
                    <a:pt x="2790" y="6779"/>
                  </a:lnTo>
                  <a:lnTo>
                    <a:pt x="2840" y="6767"/>
                  </a:lnTo>
                  <a:lnTo>
                    <a:pt x="2888" y="6753"/>
                  </a:lnTo>
                  <a:lnTo>
                    <a:pt x="2937" y="6735"/>
                  </a:lnTo>
                  <a:lnTo>
                    <a:pt x="2983" y="6716"/>
                  </a:lnTo>
                  <a:lnTo>
                    <a:pt x="3030" y="6695"/>
                  </a:lnTo>
                  <a:lnTo>
                    <a:pt x="3074" y="6672"/>
                  </a:lnTo>
                  <a:lnTo>
                    <a:pt x="3117" y="6646"/>
                  </a:lnTo>
                  <a:lnTo>
                    <a:pt x="3159" y="6619"/>
                  </a:lnTo>
                  <a:lnTo>
                    <a:pt x="3199" y="6590"/>
                  </a:lnTo>
                  <a:lnTo>
                    <a:pt x="3238" y="6559"/>
                  </a:lnTo>
                  <a:lnTo>
                    <a:pt x="3276" y="6526"/>
                  </a:lnTo>
                  <a:lnTo>
                    <a:pt x="3312" y="6491"/>
                  </a:lnTo>
                  <a:lnTo>
                    <a:pt x="3345" y="6454"/>
                  </a:lnTo>
                  <a:lnTo>
                    <a:pt x="3378" y="6417"/>
                  </a:lnTo>
                  <a:lnTo>
                    <a:pt x="3409" y="6378"/>
                  </a:lnTo>
                  <a:lnTo>
                    <a:pt x="3437" y="6336"/>
                  </a:lnTo>
                  <a:lnTo>
                    <a:pt x="3463" y="6294"/>
                  </a:lnTo>
                  <a:lnTo>
                    <a:pt x="3489" y="6250"/>
                  </a:lnTo>
                  <a:lnTo>
                    <a:pt x="3511" y="6205"/>
                  </a:lnTo>
                  <a:lnTo>
                    <a:pt x="3531" y="6158"/>
                  </a:lnTo>
                  <a:lnTo>
                    <a:pt x="3549" y="6112"/>
                  </a:lnTo>
                  <a:lnTo>
                    <a:pt x="3565" y="6063"/>
                  </a:lnTo>
                  <a:lnTo>
                    <a:pt x="3579" y="6014"/>
                  </a:lnTo>
                  <a:lnTo>
                    <a:pt x="3590" y="5963"/>
                  </a:lnTo>
                  <a:lnTo>
                    <a:pt x="3599" y="5912"/>
                  </a:lnTo>
                  <a:lnTo>
                    <a:pt x="3605" y="5860"/>
                  </a:lnTo>
                  <a:lnTo>
                    <a:pt x="3609" y="5808"/>
                  </a:lnTo>
                  <a:lnTo>
                    <a:pt x="3610" y="5754"/>
                  </a:lnTo>
                  <a:lnTo>
                    <a:pt x="3609" y="5716"/>
                  </a:lnTo>
                  <a:lnTo>
                    <a:pt x="3606" y="5678"/>
                  </a:lnTo>
                  <a:lnTo>
                    <a:pt x="3603" y="5641"/>
                  </a:lnTo>
                  <a:lnTo>
                    <a:pt x="3598" y="5603"/>
                  </a:lnTo>
                  <a:lnTo>
                    <a:pt x="3590" y="5566"/>
                  </a:lnTo>
                  <a:lnTo>
                    <a:pt x="3583" y="5529"/>
                  </a:lnTo>
                  <a:lnTo>
                    <a:pt x="3574" y="5492"/>
                  </a:lnTo>
                  <a:lnTo>
                    <a:pt x="3563" y="5457"/>
                  </a:lnTo>
                  <a:lnTo>
                    <a:pt x="3552" y="5421"/>
                  </a:lnTo>
                  <a:lnTo>
                    <a:pt x="3539" y="5385"/>
                  </a:lnTo>
                  <a:lnTo>
                    <a:pt x="3525" y="5351"/>
                  </a:lnTo>
                  <a:lnTo>
                    <a:pt x="3510" y="5317"/>
                  </a:lnTo>
                  <a:lnTo>
                    <a:pt x="3493" y="5283"/>
                  </a:lnTo>
                  <a:lnTo>
                    <a:pt x="3474" y="5250"/>
                  </a:lnTo>
                  <a:lnTo>
                    <a:pt x="3456" y="5217"/>
                  </a:lnTo>
                  <a:lnTo>
                    <a:pt x="3435" y="5185"/>
                  </a:lnTo>
                  <a:lnTo>
                    <a:pt x="3435" y="5142"/>
                  </a:lnTo>
                  <a:lnTo>
                    <a:pt x="4176" y="4374"/>
                  </a:lnTo>
                  <a:lnTo>
                    <a:pt x="4229" y="4374"/>
                  </a:lnTo>
                  <a:lnTo>
                    <a:pt x="4258" y="4410"/>
                  </a:lnTo>
                  <a:lnTo>
                    <a:pt x="4287" y="4448"/>
                  </a:lnTo>
                  <a:lnTo>
                    <a:pt x="4315" y="4487"/>
                  </a:lnTo>
                  <a:lnTo>
                    <a:pt x="4342" y="4525"/>
                  </a:lnTo>
                  <a:lnTo>
                    <a:pt x="4368" y="4565"/>
                  </a:lnTo>
                  <a:lnTo>
                    <a:pt x="4393" y="4605"/>
                  </a:lnTo>
                  <a:lnTo>
                    <a:pt x="4417" y="4645"/>
                  </a:lnTo>
                  <a:lnTo>
                    <a:pt x="4441" y="4686"/>
                  </a:lnTo>
                  <a:lnTo>
                    <a:pt x="4463" y="4727"/>
                  </a:lnTo>
                  <a:lnTo>
                    <a:pt x="4485" y="4769"/>
                  </a:lnTo>
                  <a:lnTo>
                    <a:pt x="4505" y="4811"/>
                  </a:lnTo>
                  <a:lnTo>
                    <a:pt x="4524" y="4855"/>
                  </a:lnTo>
                  <a:lnTo>
                    <a:pt x="4544" y="4897"/>
                  </a:lnTo>
                  <a:lnTo>
                    <a:pt x="4561" y="4941"/>
                  </a:lnTo>
                  <a:lnTo>
                    <a:pt x="4578" y="4985"/>
                  </a:lnTo>
                  <a:lnTo>
                    <a:pt x="4593" y="5028"/>
                  </a:lnTo>
                  <a:lnTo>
                    <a:pt x="4608" y="5074"/>
                  </a:lnTo>
                  <a:lnTo>
                    <a:pt x="4622" y="5118"/>
                  </a:lnTo>
                  <a:lnTo>
                    <a:pt x="4634" y="5164"/>
                  </a:lnTo>
                  <a:lnTo>
                    <a:pt x="4646" y="5209"/>
                  </a:lnTo>
                  <a:lnTo>
                    <a:pt x="4658" y="5255"/>
                  </a:lnTo>
                  <a:lnTo>
                    <a:pt x="4667" y="5300"/>
                  </a:lnTo>
                  <a:lnTo>
                    <a:pt x="4676" y="5347"/>
                  </a:lnTo>
                  <a:lnTo>
                    <a:pt x="4684" y="5393"/>
                  </a:lnTo>
                  <a:lnTo>
                    <a:pt x="4690" y="5440"/>
                  </a:lnTo>
                  <a:lnTo>
                    <a:pt x="4696" y="5486"/>
                  </a:lnTo>
                  <a:lnTo>
                    <a:pt x="4701" y="5534"/>
                  </a:lnTo>
                  <a:lnTo>
                    <a:pt x="4704" y="5581"/>
                  </a:lnTo>
                  <a:lnTo>
                    <a:pt x="4707" y="5629"/>
                  </a:lnTo>
                  <a:lnTo>
                    <a:pt x="4708" y="5675"/>
                  </a:lnTo>
                  <a:lnTo>
                    <a:pt x="4709" y="5723"/>
                  </a:lnTo>
                  <a:lnTo>
                    <a:pt x="4708" y="5770"/>
                  </a:lnTo>
                  <a:lnTo>
                    <a:pt x="4708" y="5736"/>
                  </a:lnTo>
                  <a:close/>
                  <a:moveTo>
                    <a:pt x="7394" y="2241"/>
                  </a:moveTo>
                  <a:lnTo>
                    <a:pt x="8265" y="1254"/>
                  </a:lnTo>
                  <a:lnTo>
                    <a:pt x="8276" y="1242"/>
                  </a:lnTo>
                  <a:lnTo>
                    <a:pt x="8284" y="1230"/>
                  </a:lnTo>
                  <a:lnTo>
                    <a:pt x="8292" y="1216"/>
                  </a:lnTo>
                  <a:lnTo>
                    <a:pt x="8298" y="1203"/>
                  </a:lnTo>
                  <a:lnTo>
                    <a:pt x="8303" y="1189"/>
                  </a:lnTo>
                  <a:lnTo>
                    <a:pt x="8306" y="1174"/>
                  </a:lnTo>
                  <a:lnTo>
                    <a:pt x="8309" y="1160"/>
                  </a:lnTo>
                  <a:lnTo>
                    <a:pt x="8310" y="1145"/>
                  </a:lnTo>
                  <a:lnTo>
                    <a:pt x="8309" y="1129"/>
                  </a:lnTo>
                  <a:lnTo>
                    <a:pt x="8306" y="1115"/>
                  </a:lnTo>
                  <a:lnTo>
                    <a:pt x="8303" y="1101"/>
                  </a:lnTo>
                  <a:lnTo>
                    <a:pt x="8298" y="1087"/>
                  </a:lnTo>
                  <a:lnTo>
                    <a:pt x="8292" y="1073"/>
                  </a:lnTo>
                  <a:lnTo>
                    <a:pt x="8284" y="1060"/>
                  </a:lnTo>
                  <a:lnTo>
                    <a:pt x="8276" y="1047"/>
                  </a:lnTo>
                  <a:lnTo>
                    <a:pt x="8265" y="1036"/>
                  </a:lnTo>
                  <a:lnTo>
                    <a:pt x="8253" y="1031"/>
                  </a:lnTo>
                  <a:lnTo>
                    <a:pt x="8240" y="1029"/>
                  </a:lnTo>
                  <a:lnTo>
                    <a:pt x="8227" y="1027"/>
                  </a:lnTo>
                  <a:lnTo>
                    <a:pt x="8213" y="1027"/>
                  </a:lnTo>
                  <a:lnTo>
                    <a:pt x="8200" y="1027"/>
                  </a:lnTo>
                  <a:lnTo>
                    <a:pt x="8186" y="1029"/>
                  </a:lnTo>
                  <a:lnTo>
                    <a:pt x="8173" y="1031"/>
                  </a:lnTo>
                  <a:lnTo>
                    <a:pt x="8161" y="1036"/>
                  </a:lnTo>
                  <a:lnTo>
                    <a:pt x="7289" y="1034"/>
                  </a:lnTo>
                  <a:lnTo>
                    <a:pt x="7289" y="161"/>
                  </a:lnTo>
                  <a:lnTo>
                    <a:pt x="7292" y="147"/>
                  </a:lnTo>
                  <a:lnTo>
                    <a:pt x="7293" y="132"/>
                  </a:lnTo>
                  <a:lnTo>
                    <a:pt x="7293" y="118"/>
                  </a:lnTo>
                  <a:lnTo>
                    <a:pt x="7292" y="103"/>
                  </a:lnTo>
                  <a:lnTo>
                    <a:pt x="7289" y="89"/>
                  </a:lnTo>
                  <a:lnTo>
                    <a:pt x="7285" y="74"/>
                  </a:lnTo>
                  <a:lnTo>
                    <a:pt x="7279" y="61"/>
                  </a:lnTo>
                  <a:lnTo>
                    <a:pt x="7272" y="48"/>
                  </a:lnTo>
                  <a:lnTo>
                    <a:pt x="7258" y="36"/>
                  </a:lnTo>
                  <a:lnTo>
                    <a:pt x="7243" y="27"/>
                  </a:lnTo>
                  <a:lnTo>
                    <a:pt x="7227" y="19"/>
                  </a:lnTo>
                  <a:lnTo>
                    <a:pt x="7211" y="12"/>
                  </a:lnTo>
                  <a:lnTo>
                    <a:pt x="7194" y="8"/>
                  </a:lnTo>
                  <a:lnTo>
                    <a:pt x="7177" y="5"/>
                  </a:lnTo>
                  <a:lnTo>
                    <a:pt x="7159" y="4"/>
                  </a:lnTo>
                  <a:lnTo>
                    <a:pt x="7141" y="5"/>
                  </a:lnTo>
                  <a:lnTo>
                    <a:pt x="7132" y="3"/>
                  </a:lnTo>
                  <a:lnTo>
                    <a:pt x="7121" y="1"/>
                  </a:lnTo>
                  <a:lnTo>
                    <a:pt x="7111" y="0"/>
                  </a:lnTo>
                  <a:lnTo>
                    <a:pt x="7101" y="0"/>
                  </a:lnTo>
                  <a:lnTo>
                    <a:pt x="7091" y="0"/>
                  </a:lnTo>
                  <a:lnTo>
                    <a:pt x="7082" y="1"/>
                  </a:lnTo>
                  <a:lnTo>
                    <a:pt x="7072" y="3"/>
                  </a:lnTo>
                  <a:lnTo>
                    <a:pt x="7062" y="5"/>
                  </a:lnTo>
                  <a:lnTo>
                    <a:pt x="6095" y="922"/>
                  </a:lnTo>
                  <a:lnTo>
                    <a:pt x="6083" y="933"/>
                  </a:lnTo>
                  <a:lnTo>
                    <a:pt x="6073" y="946"/>
                  </a:lnTo>
                  <a:lnTo>
                    <a:pt x="6063" y="959"/>
                  </a:lnTo>
                  <a:lnTo>
                    <a:pt x="6056" y="973"/>
                  </a:lnTo>
                  <a:lnTo>
                    <a:pt x="6050" y="988"/>
                  </a:lnTo>
                  <a:lnTo>
                    <a:pt x="6046" y="1003"/>
                  </a:lnTo>
                  <a:lnTo>
                    <a:pt x="6043" y="1019"/>
                  </a:lnTo>
                  <a:lnTo>
                    <a:pt x="6042" y="1036"/>
                  </a:lnTo>
                  <a:lnTo>
                    <a:pt x="6042" y="2074"/>
                  </a:lnTo>
                  <a:lnTo>
                    <a:pt x="4185" y="3919"/>
                  </a:lnTo>
                  <a:lnTo>
                    <a:pt x="4141" y="3919"/>
                  </a:lnTo>
                  <a:lnTo>
                    <a:pt x="4042" y="3836"/>
                  </a:lnTo>
                  <a:lnTo>
                    <a:pt x="3940" y="3760"/>
                  </a:lnTo>
                  <a:lnTo>
                    <a:pt x="3835" y="3690"/>
                  </a:lnTo>
                  <a:lnTo>
                    <a:pt x="3728" y="3626"/>
                  </a:lnTo>
                  <a:lnTo>
                    <a:pt x="3618" y="3567"/>
                  </a:lnTo>
                  <a:lnTo>
                    <a:pt x="3506" y="3515"/>
                  </a:lnTo>
                  <a:lnTo>
                    <a:pt x="3393" y="3468"/>
                  </a:lnTo>
                  <a:lnTo>
                    <a:pt x="3277" y="3428"/>
                  </a:lnTo>
                  <a:lnTo>
                    <a:pt x="3161" y="3392"/>
                  </a:lnTo>
                  <a:lnTo>
                    <a:pt x="3043" y="3364"/>
                  </a:lnTo>
                  <a:lnTo>
                    <a:pt x="2924" y="3341"/>
                  </a:lnTo>
                  <a:lnTo>
                    <a:pt x="2805" y="3324"/>
                  </a:lnTo>
                  <a:lnTo>
                    <a:pt x="2685" y="3311"/>
                  </a:lnTo>
                  <a:lnTo>
                    <a:pt x="2565" y="3305"/>
                  </a:lnTo>
                  <a:lnTo>
                    <a:pt x="2445" y="3305"/>
                  </a:lnTo>
                  <a:lnTo>
                    <a:pt x="2325" y="3310"/>
                  </a:lnTo>
                  <a:lnTo>
                    <a:pt x="2206" y="3323"/>
                  </a:lnTo>
                  <a:lnTo>
                    <a:pt x="2087" y="3340"/>
                  </a:lnTo>
                  <a:lnTo>
                    <a:pt x="1969" y="3362"/>
                  </a:lnTo>
                  <a:lnTo>
                    <a:pt x="1851" y="3390"/>
                  </a:lnTo>
                  <a:lnTo>
                    <a:pt x="1736" y="3425"/>
                  </a:lnTo>
                  <a:lnTo>
                    <a:pt x="1622" y="3464"/>
                  </a:lnTo>
                  <a:lnTo>
                    <a:pt x="1509" y="3510"/>
                  </a:lnTo>
                  <a:lnTo>
                    <a:pt x="1399" y="3561"/>
                  </a:lnTo>
                  <a:lnTo>
                    <a:pt x="1290" y="3618"/>
                  </a:lnTo>
                  <a:lnTo>
                    <a:pt x="1184" y="3679"/>
                  </a:lnTo>
                  <a:lnTo>
                    <a:pt x="1081" y="3747"/>
                  </a:lnTo>
                  <a:lnTo>
                    <a:pt x="980" y="3821"/>
                  </a:lnTo>
                  <a:lnTo>
                    <a:pt x="883" y="3899"/>
                  </a:lnTo>
                  <a:lnTo>
                    <a:pt x="789" y="3983"/>
                  </a:lnTo>
                  <a:lnTo>
                    <a:pt x="698" y="4073"/>
                  </a:lnTo>
                  <a:lnTo>
                    <a:pt x="611" y="4168"/>
                  </a:lnTo>
                  <a:lnTo>
                    <a:pt x="529" y="4268"/>
                  </a:lnTo>
                  <a:lnTo>
                    <a:pt x="454" y="4371"/>
                  </a:lnTo>
                  <a:lnTo>
                    <a:pt x="383" y="4476"/>
                  </a:lnTo>
                  <a:lnTo>
                    <a:pt x="320" y="4584"/>
                  </a:lnTo>
                  <a:lnTo>
                    <a:pt x="261" y="4694"/>
                  </a:lnTo>
                  <a:lnTo>
                    <a:pt x="209" y="4805"/>
                  </a:lnTo>
                  <a:lnTo>
                    <a:pt x="162" y="4919"/>
                  </a:lnTo>
                  <a:lnTo>
                    <a:pt x="122" y="5035"/>
                  </a:lnTo>
                  <a:lnTo>
                    <a:pt x="87" y="5152"/>
                  </a:lnTo>
                  <a:lnTo>
                    <a:pt x="58" y="5270"/>
                  </a:lnTo>
                  <a:lnTo>
                    <a:pt x="34" y="5388"/>
                  </a:lnTo>
                  <a:lnTo>
                    <a:pt x="17" y="5509"/>
                  </a:lnTo>
                  <a:lnTo>
                    <a:pt x="6" y="5629"/>
                  </a:lnTo>
                  <a:lnTo>
                    <a:pt x="0" y="5749"/>
                  </a:lnTo>
                  <a:lnTo>
                    <a:pt x="0" y="5869"/>
                  </a:lnTo>
                  <a:lnTo>
                    <a:pt x="5" y="5990"/>
                  </a:lnTo>
                  <a:lnTo>
                    <a:pt x="17" y="6109"/>
                  </a:lnTo>
                  <a:lnTo>
                    <a:pt x="33" y="6228"/>
                  </a:lnTo>
                  <a:lnTo>
                    <a:pt x="56" y="6346"/>
                  </a:lnTo>
                  <a:lnTo>
                    <a:pt x="85" y="6464"/>
                  </a:lnTo>
                  <a:lnTo>
                    <a:pt x="119" y="6580"/>
                  </a:lnTo>
                  <a:lnTo>
                    <a:pt x="158" y="6694"/>
                  </a:lnTo>
                  <a:lnTo>
                    <a:pt x="204" y="6807"/>
                  </a:lnTo>
                  <a:lnTo>
                    <a:pt x="254" y="6917"/>
                  </a:lnTo>
                  <a:lnTo>
                    <a:pt x="311" y="7026"/>
                  </a:lnTo>
                  <a:lnTo>
                    <a:pt x="373" y="7133"/>
                  </a:lnTo>
                  <a:lnTo>
                    <a:pt x="441" y="7236"/>
                  </a:lnTo>
                  <a:lnTo>
                    <a:pt x="513" y="7337"/>
                  </a:lnTo>
                  <a:lnTo>
                    <a:pt x="592" y="7434"/>
                  </a:lnTo>
                  <a:lnTo>
                    <a:pt x="677" y="7529"/>
                  </a:lnTo>
                  <a:lnTo>
                    <a:pt x="766" y="7619"/>
                  </a:lnTo>
                  <a:lnTo>
                    <a:pt x="861" y="7707"/>
                  </a:lnTo>
                  <a:lnTo>
                    <a:pt x="961" y="7789"/>
                  </a:lnTo>
                  <a:lnTo>
                    <a:pt x="1063" y="7864"/>
                  </a:lnTo>
                  <a:lnTo>
                    <a:pt x="1168" y="7935"/>
                  </a:lnTo>
                  <a:lnTo>
                    <a:pt x="1276" y="7999"/>
                  </a:lnTo>
                  <a:lnTo>
                    <a:pt x="1386" y="8057"/>
                  </a:lnTo>
                  <a:lnTo>
                    <a:pt x="1497" y="8110"/>
                  </a:lnTo>
                  <a:lnTo>
                    <a:pt x="1611" y="8156"/>
                  </a:lnTo>
                  <a:lnTo>
                    <a:pt x="1726" y="8197"/>
                  </a:lnTo>
                  <a:lnTo>
                    <a:pt x="1843" y="8232"/>
                  </a:lnTo>
                  <a:lnTo>
                    <a:pt x="1960" y="8260"/>
                  </a:lnTo>
                  <a:lnTo>
                    <a:pt x="2079" y="8284"/>
                  </a:lnTo>
                  <a:lnTo>
                    <a:pt x="2198" y="8302"/>
                  </a:lnTo>
                  <a:lnTo>
                    <a:pt x="2318" y="8313"/>
                  </a:lnTo>
                  <a:lnTo>
                    <a:pt x="2438" y="8319"/>
                  </a:lnTo>
                  <a:lnTo>
                    <a:pt x="2558" y="8319"/>
                  </a:lnTo>
                  <a:lnTo>
                    <a:pt x="2678" y="8313"/>
                  </a:lnTo>
                  <a:lnTo>
                    <a:pt x="2798" y="8302"/>
                  </a:lnTo>
                  <a:lnTo>
                    <a:pt x="2917" y="8285"/>
                  </a:lnTo>
                  <a:lnTo>
                    <a:pt x="3035" y="8262"/>
                  </a:lnTo>
                  <a:lnTo>
                    <a:pt x="3152" y="8234"/>
                  </a:lnTo>
                  <a:lnTo>
                    <a:pt x="3267" y="8200"/>
                  </a:lnTo>
                  <a:lnTo>
                    <a:pt x="3382" y="8160"/>
                  </a:lnTo>
                  <a:lnTo>
                    <a:pt x="3494" y="8115"/>
                  </a:lnTo>
                  <a:lnTo>
                    <a:pt x="3605" y="8063"/>
                  </a:lnTo>
                  <a:lnTo>
                    <a:pt x="3712" y="8007"/>
                  </a:lnTo>
                  <a:lnTo>
                    <a:pt x="3818" y="7945"/>
                  </a:lnTo>
                  <a:lnTo>
                    <a:pt x="3921" y="7877"/>
                  </a:lnTo>
                  <a:lnTo>
                    <a:pt x="4022" y="7804"/>
                  </a:lnTo>
                  <a:lnTo>
                    <a:pt x="4120" y="7725"/>
                  </a:lnTo>
                  <a:lnTo>
                    <a:pt x="4214" y="7641"/>
                  </a:lnTo>
                  <a:lnTo>
                    <a:pt x="4305" y="7551"/>
                  </a:lnTo>
                  <a:lnTo>
                    <a:pt x="4391" y="7456"/>
                  </a:lnTo>
                  <a:lnTo>
                    <a:pt x="4464" y="7368"/>
                  </a:lnTo>
                  <a:lnTo>
                    <a:pt x="4531" y="7278"/>
                  </a:lnTo>
                  <a:lnTo>
                    <a:pt x="4595" y="7185"/>
                  </a:lnTo>
                  <a:lnTo>
                    <a:pt x="4654" y="7091"/>
                  </a:lnTo>
                  <a:lnTo>
                    <a:pt x="4709" y="6994"/>
                  </a:lnTo>
                  <a:lnTo>
                    <a:pt x="4758" y="6896"/>
                  </a:lnTo>
                  <a:lnTo>
                    <a:pt x="4804" y="6796"/>
                  </a:lnTo>
                  <a:lnTo>
                    <a:pt x="4844" y="6695"/>
                  </a:lnTo>
                  <a:lnTo>
                    <a:pt x="4880" y="6592"/>
                  </a:lnTo>
                  <a:lnTo>
                    <a:pt x="4912" y="6488"/>
                  </a:lnTo>
                  <a:lnTo>
                    <a:pt x="4938" y="6383"/>
                  </a:lnTo>
                  <a:lnTo>
                    <a:pt x="4960" y="6278"/>
                  </a:lnTo>
                  <a:lnTo>
                    <a:pt x="4978" y="6170"/>
                  </a:lnTo>
                  <a:lnTo>
                    <a:pt x="4991" y="6063"/>
                  </a:lnTo>
                  <a:lnTo>
                    <a:pt x="4999" y="5956"/>
                  </a:lnTo>
                  <a:lnTo>
                    <a:pt x="5003" y="5848"/>
                  </a:lnTo>
                  <a:lnTo>
                    <a:pt x="5002" y="5741"/>
                  </a:lnTo>
                  <a:lnTo>
                    <a:pt x="4997" y="5633"/>
                  </a:lnTo>
                  <a:lnTo>
                    <a:pt x="4987" y="5526"/>
                  </a:lnTo>
                  <a:lnTo>
                    <a:pt x="4973" y="5419"/>
                  </a:lnTo>
                  <a:lnTo>
                    <a:pt x="4954" y="5312"/>
                  </a:lnTo>
                  <a:lnTo>
                    <a:pt x="4930" y="5206"/>
                  </a:lnTo>
                  <a:lnTo>
                    <a:pt x="4902" y="5102"/>
                  </a:lnTo>
                  <a:lnTo>
                    <a:pt x="4868" y="4998"/>
                  </a:lnTo>
                  <a:lnTo>
                    <a:pt x="4831" y="4895"/>
                  </a:lnTo>
                  <a:lnTo>
                    <a:pt x="4789" y="4794"/>
                  </a:lnTo>
                  <a:lnTo>
                    <a:pt x="4741" y="4695"/>
                  </a:lnTo>
                  <a:lnTo>
                    <a:pt x="4690" y="4597"/>
                  </a:lnTo>
                  <a:lnTo>
                    <a:pt x="4634" y="4500"/>
                  </a:lnTo>
                  <a:lnTo>
                    <a:pt x="4574" y="4406"/>
                  </a:lnTo>
                  <a:lnTo>
                    <a:pt x="4508" y="4314"/>
                  </a:lnTo>
                  <a:lnTo>
                    <a:pt x="4438" y="4224"/>
                  </a:lnTo>
                  <a:lnTo>
                    <a:pt x="4438" y="4181"/>
                  </a:lnTo>
                  <a:lnTo>
                    <a:pt x="6243" y="2293"/>
                  </a:lnTo>
                  <a:lnTo>
                    <a:pt x="7272" y="2293"/>
                  </a:lnTo>
                  <a:lnTo>
                    <a:pt x="7289" y="2293"/>
                  </a:lnTo>
                  <a:lnTo>
                    <a:pt x="7306" y="2291"/>
                  </a:lnTo>
                  <a:lnTo>
                    <a:pt x="7322" y="2287"/>
                  </a:lnTo>
                  <a:lnTo>
                    <a:pt x="7338" y="2281"/>
                  </a:lnTo>
                  <a:lnTo>
                    <a:pt x="7353" y="2274"/>
                  </a:lnTo>
                  <a:lnTo>
                    <a:pt x="7368" y="2264"/>
                  </a:lnTo>
                  <a:lnTo>
                    <a:pt x="7382" y="2253"/>
                  </a:lnTo>
                  <a:lnTo>
                    <a:pt x="7394" y="224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55" name="Freeform 7">
              <a:extLst>
                <a:ext uri="{FF2B5EF4-FFF2-40B4-BE49-F238E27FC236}">
                  <a16:creationId xmlns:a16="http://schemas.microsoft.com/office/drawing/2014/main" id="{52302D32-E6B8-417A-ABAA-2760067EF66F}"/>
                </a:ext>
              </a:extLst>
            </p:cNvPr>
            <p:cNvSpPr>
              <a:spLocks/>
            </p:cNvSpPr>
            <p:nvPr/>
          </p:nvSpPr>
          <p:spPr bwMode="auto">
            <a:xfrm>
              <a:off x="357188" y="4196715"/>
              <a:ext cx="330200" cy="330200"/>
            </a:xfrm>
            <a:custGeom>
              <a:avLst/>
              <a:gdLst>
                <a:gd name="T0" fmla="*/ 2577 w 6871"/>
                <a:gd name="T1" fmla="*/ 6776 h 6884"/>
                <a:gd name="T2" fmla="*/ 1655 w 6871"/>
                <a:gd name="T3" fmla="*/ 6386 h 6884"/>
                <a:gd name="T4" fmla="*/ 893 w 6871"/>
                <a:gd name="T5" fmla="*/ 5757 h 6884"/>
                <a:gd name="T6" fmla="*/ 339 w 6871"/>
                <a:gd name="T7" fmla="*/ 4934 h 6884"/>
                <a:gd name="T8" fmla="*/ 40 w 6871"/>
                <a:gd name="T9" fmla="*/ 3966 h 6884"/>
                <a:gd name="T10" fmla="*/ 40 w 6871"/>
                <a:gd name="T11" fmla="*/ 2918 h 6884"/>
                <a:gd name="T12" fmla="*/ 339 w 6871"/>
                <a:gd name="T13" fmla="*/ 1950 h 6884"/>
                <a:gd name="T14" fmla="*/ 893 w 6871"/>
                <a:gd name="T15" fmla="*/ 1128 h 6884"/>
                <a:gd name="T16" fmla="*/ 1655 w 6871"/>
                <a:gd name="T17" fmla="*/ 498 h 6884"/>
                <a:gd name="T18" fmla="*/ 2577 w 6871"/>
                <a:gd name="T19" fmla="*/ 108 h 6884"/>
                <a:gd name="T20" fmla="*/ 3612 w 6871"/>
                <a:gd name="T21" fmla="*/ 4 h 6884"/>
                <a:gd name="T22" fmla="*/ 4615 w 6871"/>
                <a:gd name="T23" fmla="*/ 208 h 6884"/>
                <a:gd name="T24" fmla="*/ 5488 w 6871"/>
                <a:gd name="T25" fmla="*/ 681 h 6884"/>
                <a:gd name="T26" fmla="*/ 6185 w 6871"/>
                <a:gd name="T27" fmla="*/ 1379 h 6884"/>
                <a:gd name="T28" fmla="*/ 6660 w 6871"/>
                <a:gd name="T29" fmla="*/ 2252 h 6884"/>
                <a:gd name="T30" fmla="*/ 6866 w 6871"/>
                <a:gd name="T31" fmla="*/ 3256 h 6884"/>
                <a:gd name="T32" fmla="*/ 6850 w 6871"/>
                <a:gd name="T33" fmla="*/ 3517 h 6884"/>
                <a:gd name="T34" fmla="*/ 6779 w 6871"/>
                <a:gd name="T35" fmla="*/ 3587 h 6884"/>
                <a:gd name="T36" fmla="*/ 6679 w 6871"/>
                <a:gd name="T37" fmla="*/ 3607 h 6884"/>
                <a:gd name="T38" fmla="*/ 6585 w 6871"/>
                <a:gd name="T39" fmla="*/ 3568 h 6884"/>
                <a:gd name="T40" fmla="*/ 6530 w 6871"/>
                <a:gd name="T41" fmla="*/ 3486 h 6884"/>
                <a:gd name="T42" fmla="*/ 6485 w 6871"/>
                <a:gd name="T43" fmla="*/ 2962 h 6884"/>
                <a:gd name="T44" fmla="*/ 6212 w 6871"/>
                <a:gd name="T45" fmla="*/ 2094 h 6884"/>
                <a:gd name="T46" fmla="*/ 5711 w 6871"/>
                <a:gd name="T47" fmla="*/ 1357 h 6884"/>
                <a:gd name="T48" fmla="*/ 5024 w 6871"/>
                <a:gd name="T49" fmla="*/ 795 h 6884"/>
                <a:gd name="T50" fmla="*/ 4194 w 6871"/>
                <a:gd name="T51" fmla="*/ 449 h 6884"/>
                <a:gd name="T52" fmla="*/ 3263 w 6871"/>
                <a:gd name="T53" fmla="*/ 360 h 6884"/>
                <a:gd name="T54" fmla="*/ 2362 w 6871"/>
                <a:gd name="T55" fmla="*/ 547 h 6884"/>
                <a:gd name="T56" fmla="*/ 1578 w 6871"/>
                <a:gd name="T57" fmla="*/ 977 h 6884"/>
                <a:gd name="T58" fmla="*/ 955 w 6871"/>
                <a:gd name="T59" fmla="*/ 1608 h 6884"/>
                <a:gd name="T60" fmla="*/ 532 w 6871"/>
                <a:gd name="T61" fmla="*/ 2396 h 6884"/>
                <a:gd name="T62" fmla="*/ 352 w 6871"/>
                <a:gd name="T63" fmla="*/ 3302 h 6884"/>
                <a:gd name="T64" fmla="*/ 450 w 6871"/>
                <a:gd name="T65" fmla="*/ 4234 h 6884"/>
                <a:gd name="T66" fmla="*/ 803 w 6871"/>
                <a:gd name="T67" fmla="*/ 5062 h 6884"/>
                <a:gd name="T68" fmla="*/ 1371 w 6871"/>
                <a:gd name="T69" fmla="*/ 5745 h 6884"/>
                <a:gd name="T70" fmla="*/ 2110 w 6871"/>
                <a:gd name="T71" fmla="*/ 6241 h 6884"/>
                <a:gd name="T72" fmla="*/ 2979 w 6871"/>
                <a:gd name="T73" fmla="*/ 6506 h 6884"/>
                <a:gd name="T74" fmla="*/ 3669 w 6871"/>
                <a:gd name="T75" fmla="*/ 6531 h 6884"/>
                <a:gd name="T76" fmla="*/ 4099 w 6871"/>
                <a:gd name="T77" fmla="*/ 6468 h 6884"/>
                <a:gd name="T78" fmla="*/ 4515 w 6871"/>
                <a:gd name="T79" fmla="*/ 6345 h 6884"/>
                <a:gd name="T80" fmla="*/ 4908 w 6871"/>
                <a:gd name="T81" fmla="*/ 6165 h 6884"/>
                <a:gd name="T82" fmla="*/ 5274 w 6871"/>
                <a:gd name="T83" fmla="*/ 5931 h 6884"/>
                <a:gd name="T84" fmla="*/ 5570 w 6871"/>
                <a:gd name="T85" fmla="*/ 5687 h 6884"/>
                <a:gd name="T86" fmla="*/ 5668 w 6871"/>
                <a:gd name="T87" fmla="*/ 5665 h 6884"/>
                <a:gd name="T88" fmla="*/ 5761 w 6871"/>
                <a:gd name="T89" fmla="*/ 5700 h 6884"/>
                <a:gd name="T90" fmla="*/ 5818 w 6871"/>
                <a:gd name="T91" fmla="*/ 5777 h 6884"/>
                <a:gd name="T92" fmla="*/ 5828 w 6871"/>
                <a:gd name="T93" fmla="*/ 5859 h 6884"/>
                <a:gd name="T94" fmla="*/ 5799 w 6871"/>
                <a:gd name="T95" fmla="*/ 5937 h 6884"/>
                <a:gd name="T96" fmla="*/ 5477 w 6871"/>
                <a:gd name="T97" fmla="*/ 6211 h 6884"/>
                <a:gd name="T98" fmla="*/ 5068 w 6871"/>
                <a:gd name="T99" fmla="*/ 6472 h 6884"/>
                <a:gd name="T100" fmla="*/ 4627 w 6871"/>
                <a:gd name="T101" fmla="*/ 6671 h 6884"/>
                <a:gd name="T102" fmla="*/ 4163 w 6871"/>
                <a:gd name="T103" fmla="*/ 6808 h 6884"/>
                <a:gd name="T104" fmla="*/ 3681 w 6871"/>
                <a:gd name="T105" fmla="*/ 6876 h 6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71" h="6884">
                  <a:moveTo>
                    <a:pt x="3436" y="6884"/>
                  </a:moveTo>
                  <a:lnTo>
                    <a:pt x="3259" y="6880"/>
                  </a:lnTo>
                  <a:lnTo>
                    <a:pt x="3085" y="6866"/>
                  </a:lnTo>
                  <a:lnTo>
                    <a:pt x="2912" y="6845"/>
                  </a:lnTo>
                  <a:lnTo>
                    <a:pt x="2744" y="6815"/>
                  </a:lnTo>
                  <a:lnTo>
                    <a:pt x="2577" y="6776"/>
                  </a:lnTo>
                  <a:lnTo>
                    <a:pt x="2414" y="6730"/>
                  </a:lnTo>
                  <a:lnTo>
                    <a:pt x="2255" y="6675"/>
                  </a:lnTo>
                  <a:lnTo>
                    <a:pt x="2098" y="6614"/>
                  </a:lnTo>
                  <a:lnTo>
                    <a:pt x="1946" y="6545"/>
                  </a:lnTo>
                  <a:lnTo>
                    <a:pt x="1798" y="6469"/>
                  </a:lnTo>
                  <a:lnTo>
                    <a:pt x="1655" y="6386"/>
                  </a:lnTo>
                  <a:lnTo>
                    <a:pt x="1515" y="6296"/>
                  </a:lnTo>
                  <a:lnTo>
                    <a:pt x="1380" y="6200"/>
                  </a:lnTo>
                  <a:lnTo>
                    <a:pt x="1250" y="6098"/>
                  </a:lnTo>
                  <a:lnTo>
                    <a:pt x="1126" y="5990"/>
                  </a:lnTo>
                  <a:lnTo>
                    <a:pt x="1007" y="5876"/>
                  </a:lnTo>
                  <a:lnTo>
                    <a:pt x="893" y="5757"/>
                  </a:lnTo>
                  <a:lnTo>
                    <a:pt x="785" y="5631"/>
                  </a:lnTo>
                  <a:lnTo>
                    <a:pt x="683" y="5502"/>
                  </a:lnTo>
                  <a:lnTo>
                    <a:pt x="587" y="5366"/>
                  </a:lnTo>
                  <a:lnTo>
                    <a:pt x="498" y="5227"/>
                  </a:lnTo>
                  <a:lnTo>
                    <a:pt x="415" y="5082"/>
                  </a:lnTo>
                  <a:lnTo>
                    <a:pt x="339" y="4934"/>
                  </a:lnTo>
                  <a:lnTo>
                    <a:pt x="271" y="4782"/>
                  </a:lnTo>
                  <a:lnTo>
                    <a:pt x="209" y="4626"/>
                  </a:lnTo>
                  <a:lnTo>
                    <a:pt x="155" y="4465"/>
                  </a:lnTo>
                  <a:lnTo>
                    <a:pt x="108" y="4302"/>
                  </a:lnTo>
                  <a:lnTo>
                    <a:pt x="70" y="4135"/>
                  </a:lnTo>
                  <a:lnTo>
                    <a:pt x="40" y="3966"/>
                  </a:lnTo>
                  <a:lnTo>
                    <a:pt x="19" y="3794"/>
                  </a:lnTo>
                  <a:lnTo>
                    <a:pt x="6" y="3619"/>
                  </a:lnTo>
                  <a:lnTo>
                    <a:pt x="0" y="3441"/>
                  </a:lnTo>
                  <a:lnTo>
                    <a:pt x="6" y="3264"/>
                  </a:lnTo>
                  <a:lnTo>
                    <a:pt x="19" y="3089"/>
                  </a:lnTo>
                  <a:lnTo>
                    <a:pt x="40" y="2918"/>
                  </a:lnTo>
                  <a:lnTo>
                    <a:pt x="70" y="2748"/>
                  </a:lnTo>
                  <a:lnTo>
                    <a:pt x="108" y="2581"/>
                  </a:lnTo>
                  <a:lnTo>
                    <a:pt x="155" y="2418"/>
                  </a:lnTo>
                  <a:lnTo>
                    <a:pt x="209" y="2259"/>
                  </a:lnTo>
                  <a:lnTo>
                    <a:pt x="271" y="2102"/>
                  </a:lnTo>
                  <a:lnTo>
                    <a:pt x="339" y="1950"/>
                  </a:lnTo>
                  <a:lnTo>
                    <a:pt x="415" y="1801"/>
                  </a:lnTo>
                  <a:lnTo>
                    <a:pt x="498" y="1657"/>
                  </a:lnTo>
                  <a:lnTo>
                    <a:pt x="587" y="1517"/>
                  </a:lnTo>
                  <a:lnTo>
                    <a:pt x="683" y="1383"/>
                  </a:lnTo>
                  <a:lnTo>
                    <a:pt x="785" y="1252"/>
                  </a:lnTo>
                  <a:lnTo>
                    <a:pt x="893" y="1128"/>
                  </a:lnTo>
                  <a:lnTo>
                    <a:pt x="1007" y="1008"/>
                  </a:lnTo>
                  <a:lnTo>
                    <a:pt x="1126" y="894"/>
                  </a:lnTo>
                  <a:lnTo>
                    <a:pt x="1250" y="786"/>
                  </a:lnTo>
                  <a:lnTo>
                    <a:pt x="1380" y="683"/>
                  </a:lnTo>
                  <a:lnTo>
                    <a:pt x="1515" y="587"/>
                  </a:lnTo>
                  <a:lnTo>
                    <a:pt x="1655" y="498"/>
                  </a:lnTo>
                  <a:lnTo>
                    <a:pt x="1798" y="415"/>
                  </a:lnTo>
                  <a:lnTo>
                    <a:pt x="1946" y="340"/>
                  </a:lnTo>
                  <a:lnTo>
                    <a:pt x="2098" y="270"/>
                  </a:lnTo>
                  <a:lnTo>
                    <a:pt x="2255" y="208"/>
                  </a:lnTo>
                  <a:lnTo>
                    <a:pt x="2414" y="155"/>
                  </a:lnTo>
                  <a:lnTo>
                    <a:pt x="2577" y="108"/>
                  </a:lnTo>
                  <a:lnTo>
                    <a:pt x="2744" y="70"/>
                  </a:lnTo>
                  <a:lnTo>
                    <a:pt x="2912" y="39"/>
                  </a:lnTo>
                  <a:lnTo>
                    <a:pt x="3085" y="18"/>
                  </a:lnTo>
                  <a:lnTo>
                    <a:pt x="3259" y="4"/>
                  </a:lnTo>
                  <a:lnTo>
                    <a:pt x="3436" y="0"/>
                  </a:lnTo>
                  <a:lnTo>
                    <a:pt x="3612" y="4"/>
                  </a:lnTo>
                  <a:lnTo>
                    <a:pt x="3787" y="17"/>
                  </a:lnTo>
                  <a:lnTo>
                    <a:pt x="3958" y="39"/>
                  </a:lnTo>
                  <a:lnTo>
                    <a:pt x="4127" y="70"/>
                  </a:lnTo>
                  <a:lnTo>
                    <a:pt x="4293" y="108"/>
                  </a:lnTo>
                  <a:lnTo>
                    <a:pt x="4455" y="154"/>
                  </a:lnTo>
                  <a:lnTo>
                    <a:pt x="4615" y="208"/>
                  </a:lnTo>
                  <a:lnTo>
                    <a:pt x="4771" y="269"/>
                  </a:lnTo>
                  <a:lnTo>
                    <a:pt x="4922" y="338"/>
                  </a:lnTo>
                  <a:lnTo>
                    <a:pt x="5071" y="413"/>
                  </a:lnTo>
                  <a:lnTo>
                    <a:pt x="5215" y="496"/>
                  </a:lnTo>
                  <a:lnTo>
                    <a:pt x="5354" y="585"/>
                  </a:lnTo>
                  <a:lnTo>
                    <a:pt x="5488" y="681"/>
                  </a:lnTo>
                  <a:lnTo>
                    <a:pt x="5618" y="783"/>
                  </a:lnTo>
                  <a:lnTo>
                    <a:pt x="5742" y="891"/>
                  </a:lnTo>
                  <a:lnTo>
                    <a:pt x="5861" y="1005"/>
                  </a:lnTo>
                  <a:lnTo>
                    <a:pt x="5975" y="1124"/>
                  </a:lnTo>
                  <a:lnTo>
                    <a:pt x="6083" y="1248"/>
                  </a:lnTo>
                  <a:lnTo>
                    <a:pt x="6185" y="1379"/>
                  </a:lnTo>
                  <a:lnTo>
                    <a:pt x="6281" y="1513"/>
                  </a:lnTo>
                  <a:lnTo>
                    <a:pt x="6371" y="1652"/>
                  </a:lnTo>
                  <a:lnTo>
                    <a:pt x="6453" y="1796"/>
                  </a:lnTo>
                  <a:lnTo>
                    <a:pt x="6530" y="1944"/>
                  </a:lnTo>
                  <a:lnTo>
                    <a:pt x="6599" y="2096"/>
                  </a:lnTo>
                  <a:lnTo>
                    <a:pt x="6660" y="2252"/>
                  </a:lnTo>
                  <a:lnTo>
                    <a:pt x="6714" y="2411"/>
                  </a:lnTo>
                  <a:lnTo>
                    <a:pt x="6761" y="2574"/>
                  </a:lnTo>
                  <a:lnTo>
                    <a:pt x="6799" y="2741"/>
                  </a:lnTo>
                  <a:lnTo>
                    <a:pt x="6830" y="2910"/>
                  </a:lnTo>
                  <a:lnTo>
                    <a:pt x="6853" y="3081"/>
                  </a:lnTo>
                  <a:lnTo>
                    <a:pt x="6866" y="3256"/>
                  </a:lnTo>
                  <a:lnTo>
                    <a:pt x="6871" y="3433"/>
                  </a:lnTo>
                  <a:lnTo>
                    <a:pt x="6870" y="3451"/>
                  </a:lnTo>
                  <a:lnTo>
                    <a:pt x="6867" y="3468"/>
                  </a:lnTo>
                  <a:lnTo>
                    <a:pt x="6863" y="3485"/>
                  </a:lnTo>
                  <a:lnTo>
                    <a:pt x="6857" y="3501"/>
                  </a:lnTo>
                  <a:lnTo>
                    <a:pt x="6850" y="3517"/>
                  </a:lnTo>
                  <a:lnTo>
                    <a:pt x="6842" y="3531"/>
                  </a:lnTo>
                  <a:lnTo>
                    <a:pt x="6830" y="3544"/>
                  </a:lnTo>
                  <a:lnTo>
                    <a:pt x="6819" y="3556"/>
                  </a:lnTo>
                  <a:lnTo>
                    <a:pt x="6807" y="3569"/>
                  </a:lnTo>
                  <a:lnTo>
                    <a:pt x="6794" y="3578"/>
                  </a:lnTo>
                  <a:lnTo>
                    <a:pt x="6779" y="3587"/>
                  </a:lnTo>
                  <a:lnTo>
                    <a:pt x="6764" y="3594"/>
                  </a:lnTo>
                  <a:lnTo>
                    <a:pt x="6749" y="3600"/>
                  </a:lnTo>
                  <a:lnTo>
                    <a:pt x="6732" y="3604"/>
                  </a:lnTo>
                  <a:lnTo>
                    <a:pt x="6714" y="3607"/>
                  </a:lnTo>
                  <a:lnTo>
                    <a:pt x="6696" y="3608"/>
                  </a:lnTo>
                  <a:lnTo>
                    <a:pt x="6679" y="3607"/>
                  </a:lnTo>
                  <a:lnTo>
                    <a:pt x="6661" y="3604"/>
                  </a:lnTo>
                  <a:lnTo>
                    <a:pt x="6645" y="3600"/>
                  </a:lnTo>
                  <a:lnTo>
                    <a:pt x="6629" y="3594"/>
                  </a:lnTo>
                  <a:lnTo>
                    <a:pt x="6614" y="3587"/>
                  </a:lnTo>
                  <a:lnTo>
                    <a:pt x="6600" y="3578"/>
                  </a:lnTo>
                  <a:lnTo>
                    <a:pt x="6585" y="3568"/>
                  </a:lnTo>
                  <a:lnTo>
                    <a:pt x="6573" y="3556"/>
                  </a:lnTo>
                  <a:lnTo>
                    <a:pt x="6562" y="3544"/>
                  </a:lnTo>
                  <a:lnTo>
                    <a:pt x="6552" y="3531"/>
                  </a:lnTo>
                  <a:lnTo>
                    <a:pt x="6543" y="3517"/>
                  </a:lnTo>
                  <a:lnTo>
                    <a:pt x="6536" y="3501"/>
                  </a:lnTo>
                  <a:lnTo>
                    <a:pt x="6530" y="3486"/>
                  </a:lnTo>
                  <a:lnTo>
                    <a:pt x="6526" y="3468"/>
                  </a:lnTo>
                  <a:lnTo>
                    <a:pt x="6523" y="3451"/>
                  </a:lnTo>
                  <a:lnTo>
                    <a:pt x="6522" y="3433"/>
                  </a:lnTo>
                  <a:lnTo>
                    <a:pt x="6518" y="3273"/>
                  </a:lnTo>
                  <a:lnTo>
                    <a:pt x="6505" y="3117"/>
                  </a:lnTo>
                  <a:lnTo>
                    <a:pt x="6485" y="2962"/>
                  </a:lnTo>
                  <a:lnTo>
                    <a:pt x="6456" y="2810"/>
                  </a:lnTo>
                  <a:lnTo>
                    <a:pt x="6422" y="2661"/>
                  </a:lnTo>
                  <a:lnTo>
                    <a:pt x="6380" y="2513"/>
                  </a:lnTo>
                  <a:lnTo>
                    <a:pt x="6330" y="2371"/>
                  </a:lnTo>
                  <a:lnTo>
                    <a:pt x="6274" y="2230"/>
                  </a:lnTo>
                  <a:lnTo>
                    <a:pt x="6212" y="2094"/>
                  </a:lnTo>
                  <a:lnTo>
                    <a:pt x="6143" y="1961"/>
                  </a:lnTo>
                  <a:lnTo>
                    <a:pt x="6068" y="1831"/>
                  </a:lnTo>
                  <a:lnTo>
                    <a:pt x="5987" y="1706"/>
                  </a:lnTo>
                  <a:lnTo>
                    <a:pt x="5901" y="1586"/>
                  </a:lnTo>
                  <a:lnTo>
                    <a:pt x="5809" y="1469"/>
                  </a:lnTo>
                  <a:lnTo>
                    <a:pt x="5711" y="1357"/>
                  </a:lnTo>
                  <a:lnTo>
                    <a:pt x="5608" y="1250"/>
                  </a:lnTo>
                  <a:lnTo>
                    <a:pt x="5501" y="1148"/>
                  </a:lnTo>
                  <a:lnTo>
                    <a:pt x="5388" y="1052"/>
                  </a:lnTo>
                  <a:lnTo>
                    <a:pt x="5271" y="960"/>
                  </a:lnTo>
                  <a:lnTo>
                    <a:pt x="5150" y="875"/>
                  </a:lnTo>
                  <a:lnTo>
                    <a:pt x="5024" y="795"/>
                  </a:lnTo>
                  <a:lnTo>
                    <a:pt x="4895" y="721"/>
                  </a:lnTo>
                  <a:lnTo>
                    <a:pt x="4762" y="654"/>
                  </a:lnTo>
                  <a:lnTo>
                    <a:pt x="4625" y="592"/>
                  </a:lnTo>
                  <a:lnTo>
                    <a:pt x="4484" y="538"/>
                  </a:lnTo>
                  <a:lnTo>
                    <a:pt x="4340" y="489"/>
                  </a:lnTo>
                  <a:lnTo>
                    <a:pt x="4194" y="449"/>
                  </a:lnTo>
                  <a:lnTo>
                    <a:pt x="4044" y="414"/>
                  </a:lnTo>
                  <a:lnTo>
                    <a:pt x="3893" y="388"/>
                  </a:lnTo>
                  <a:lnTo>
                    <a:pt x="3738" y="369"/>
                  </a:lnTo>
                  <a:lnTo>
                    <a:pt x="3581" y="358"/>
                  </a:lnTo>
                  <a:lnTo>
                    <a:pt x="3423" y="355"/>
                  </a:lnTo>
                  <a:lnTo>
                    <a:pt x="3263" y="360"/>
                  </a:lnTo>
                  <a:lnTo>
                    <a:pt x="3107" y="372"/>
                  </a:lnTo>
                  <a:lnTo>
                    <a:pt x="2953" y="392"/>
                  </a:lnTo>
                  <a:lnTo>
                    <a:pt x="2800" y="420"/>
                  </a:lnTo>
                  <a:lnTo>
                    <a:pt x="2651" y="456"/>
                  </a:lnTo>
                  <a:lnTo>
                    <a:pt x="2505" y="497"/>
                  </a:lnTo>
                  <a:lnTo>
                    <a:pt x="2362" y="547"/>
                  </a:lnTo>
                  <a:lnTo>
                    <a:pt x="2221" y="602"/>
                  </a:lnTo>
                  <a:lnTo>
                    <a:pt x="2085" y="665"/>
                  </a:lnTo>
                  <a:lnTo>
                    <a:pt x="1952" y="735"/>
                  </a:lnTo>
                  <a:lnTo>
                    <a:pt x="1824" y="810"/>
                  </a:lnTo>
                  <a:lnTo>
                    <a:pt x="1699" y="890"/>
                  </a:lnTo>
                  <a:lnTo>
                    <a:pt x="1578" y="977"/>
                  </a:lnTo>
                  <a:lnTo>
                    <a:pt x="1462" y="1069"/>
                  </a:lnTo>
                  <a:lnTo>
                    <a:pt x="1350" y="1167"/>
                  </a:lnTo>
                  <a:lnTo>
                    <a:pt x="1244" y="1269"/>
                  </a:lnTo>
                  <a:lnTo>
                    <a:pt x="1142" y="1377"/>
                  </a:lnTo>
                  <a:lnTo>
                    <a:pt x="1045" y="1491"/>
                  </a:lnTo>
                  <a:lnTo>
                    <a:pt x="955" y="1608"/>
                  </a:lnTo>
                  <a:lnTo>
                    <a:pt x="869" y="1729"/>
                  </a:lnTo>
                  <a:lnTo>
                    <a:pt x="789" y="1855"/>
                  </a:lnTo>
                  <a:lnTo>
                    <a:pt x="716" y="1985"/>
                  </a:lnTo>
                  <a:lnTo>
                    <a:pt x="648" y="2118"/>
                  </a:lnTo>
                  <a:lnTo>
                    <a:pt x="586" y="2256"/>
                  </a:lnTo>
                  <a:lnTo>
                    <a:pt x="532" y="2396"/>
                  </a:lnTo>
                  <a:lnTo>
                    <a:pt x="484" y="2541"/>
                  </a:lnTo>
                  <a:lnTo>
                    <a:pt x="443" y="2687"/>
                  </a:lnTo>
                  <a:lnTo>
                    <a:pt x="409" y="2837"/>
                  </a:lnTo>
                  <a:lnTo>
                    <a:pt x="383" y="2989"/>
                  </a:lnTo>
                  <a:lnTo>
                    <a:pt x="364" y="3145"/>
                  </a:lnTo>
                  <a:lnTo>
                    <a:pt x="352" y="3302"/>
                  </a:lnTo>
                  <a:lnTo>
                    <a:pt x="349" y="3461"/>
                  </a:lnTo>
                  <a:lnTo>
                    <a:pt x="354" y="3620"/>
                  </a:lnTo>
                  <a:lnTo>
                    <a:pt x="367" y="3777"/>
                  </a:lnTo>
                  <a:lnTo>
                    <a:pt x="387" y="3931"/>
                  </a:lnTo>
                  <a:lnTo>
                    <a:pt x="415" y="4084"/>
                  </a:lnTo>
                  <a:lnTo>
                    <a:pt x="450" y="4234"/>
                  </a:lnTo>
                  <a:lnTo>
                    <a:pt x="493" y="4380"/>
                  </a:lnTo>
                  <a:lnTo>
                    <a:pt x="541" y="4524"/>
                  </a:lnTo>
                  <a:lnTo>
                    <a:pt x="598" y="4664"/>
                  </a:lnTo>
                  <a:lnTo>
                    <a:pt x="660" y="4800"/>
                  </a:lnTo>
                  <a:lnTo>
                    <a:pt x="729" y="4934"/>
                  </a:lnTo>
                  <a:lnTo>
                    <a:pt x="803" y="5062"/>
                  </a:lnTo>
                  <a:lnTo>
                    <a:pt x="884" y="5188"/>
                  </a:lnTo>
                  <a:lnTo>
                    <a:pt x="971" y="5309"/>
                  </a:lnTo>
                  <a:lnTo>
                    <a:pt x="1063" y="5425"/>
                  </a:lnTo>
                  <a:lnTo>
                    <a:pt x="1160" y="5537"/>
                  </a:lnTo>
                  <a:lnTo>
                    <a:pt x="1263" y="5643"/>
                  </a:lnTo>
                  <a:lnTo>
                    <a:pt x="1371" y="5745"/>
                  </a:lnTo>
                  <a:lnTo>
                    <a:pt x="1483" y="5842"/>
                  </a:lnTo>
                  <a:lnTo>
                    <a:pt x="1600" y="5933"/>
                  </a:lnTo>
                  <a:lnTo>
                    <a:pt x="1721" y="6019"/>
                  </a:lnTo>
                  <a:lnTo>
                    <a:pt x="1847" y="6099"/>
                  </a:lnTo>
                  <a:lnTo>
                    <a:pt x="1976" y="6173"/>
                  </a:lnTo>
                  <a:lnTo>
                    <a:pt x="2110" y="6241"/>
                  </a:lnTo>
                  <a:lnTo>
                    <a:pt x="2247" y="6302"/>
                  </a:lnTo>
                  <a:lnTo>
                    <a:pt x="2388" y="6357"/>
                  </a:lnTo>
                  <a:lnTo>
                    <a:pt x="2531" y="6404"/>
                  </a:lnTo>
                  <a:lnTo>
                    <a:pt x="2677" y="6446"/>
                  </a:lnTo>
                  <a:lnTo>
                    <a:pt x="2826" y="6479"/>
                  </a:lnTo>
                  <a:lnTo>
                    <a:pt x="2979" y="6506"/>
                  </a:lnTo>
                  <a:lnTo>
                    <a:pt x="3134" y="6526"/>
                  </a:lnTo>
                  <a:lnTo>
                    <a:pt x="3290" y="6537"/>
                  </a:lnTo>
                  <a:lnTo>
                    <a:pt x="3450" y="6540"/>
                  </a:lnTo>
                  <a:lnTo>
                    <a:pt x="3522" y="6539"/>
                  </a:lnTo>
                  <a:lnTo>
                    <a:pt x="3596" y="6536"/>
                  </a:lnTo>
                  <a:lnTo>
                    <a:pt x="3669" y="6531"/>
                  </a:lnTo>
                  <a:lnTo>
                    <a:pt x="3741" y="6525"/>
                  </a:lnTo>
                  <a:lnTo>
                    <a:pt x="3814" y="6517"/>
                  </a:lnTo>
                  <a:lnTo>
                    <a:pt x="3885" y="6506"/>
                  </a:lnTo>
                  <a:lnTo>
                    <a:pt x="3957" y="6495"/>
                  </a:lnTo>
                  <a:lnTo>
                    <a:pt x="4029" y="6482"/>
                  </a:lnTo>
                  <a:lnTo>
                    <a:pt x="4099" y="6468"/>
                  </a:lnTo>
                  <a:lnTo>
                    <a:pt x="4170" y="6451"/>
                  </a:lnTo>
                  <a:lnTo>
                    <a:pt x="4239" y="6433"/>
                  </a:lnTo>
                  <a:lnTo>
                    <a:pt x="4309" y="6413"/>
                  </a:lnTo>
                  <a:lnTo>
                    <a:pt x="4379" y="6392"/>
                  </a:lnTo>
                  <a:lnTo>
                    <a:pt x="4447" y="6369"/>
                  </a:lnTo>
                  <a:lnTo>
                    <a:pt x="4515" y="6345"/>
                  </a:lnTo>
                  <a:lnTo>
                    <a:pt x="4581" y="6318"/>
                  </a:lnTo>
                  <a:lnTo>
                    <a:pt x="4649" y="6291"/>
                  </a:lnTo>
                  <a:lnTo>
                    <a:pt x="4715" y="6262"/>
                  </a:lnTo>
                  <a:lnTo>
                    <a:pt x="4780" y="6232"/>
                  </a:lnTo>
                  <a:lnTo>
                    <a:pt x="4845" y="6199"/>
                  </a:lnTo>
                  <a:lnTo>
                    <a:pt x="4908" y="6165"/>
                  </a:lnTo>
                  <a:lnTo>
                    <a:pt x="4972" y="6129"/>
                  </a:lnTo>
                  <a:lnTo>
                    <a:pt x="5034" y="6093"/>
                  </a:lnTo>
                  <a:lnTo>
                    <a:pt x="5096" y="6055"/>
                  </a:lnTo>
                  <a:lnTo>
                    <a:pt x="5156" y="6015"/>
                  </a:lnTo>
                  <a:lnTo>
                    <a:pt x="5216" y="5974"/>
                  </a:lnTo>
                  <a:lnTo>
                    <a:pt x="5274" y="5931"/>
                  </a:lnTo>
                  <a:lnTo>
                    <a:pt x="5333" y="5887"/>
                  </a:lnTo>
                  <a:lnTo>
                    <a:pt x="5389" y="5841"/>
                  </a:lnTo>
                  <a:lnTo>
                    <a:pt x="5446" y="5794"/>
                  </a:lnTo>
                  <a:lnTo>
                    <a:pt x="5500" y="5745"/>
                  </a:lnTo>
                  <a:lnTo>
                    <a:pt x="5555" y="5696"/>
                  </a:lnTo>
                  <a:lnTo>
                    <a:pt x="5570" y="5687"/>
                  </a:lnTo>
                  <a:lnTo>
                    <a:pt x="5585" y="5679"/>
                  </a:lnTo>
                  <a:lnTo>
                    <a:pt x="5601" y="5673"/>
                  </a:lnTo>
                  <a:lnTo>
                    <a:pt x="5618" y="5669"/>
                  </a:lnTo>
                  <a:lnTo>
                    <a:pt x="5634" y="5666"/>
                  </a:lnTo>
                  <a:lnTo>
                    <a:pt x="5651" y="5665"/>
                  </a:lnTo>
                  <a:lnTo>
                    <a:pt x="5668" y="5665"/>
                  </a:lnTo>
                  <a:lnTo>
                    <a:pt x="5685" y="5667"/>
                  </a:lnTo>
                  <a:lnTo>
                    <a:pt x="5701" y="5671"/>
                  </a:lnTo>
                  <a:lnTo>
                    <a:pt x="5717" y="5676"/>
                  </a:lnTo>
                  <a:lnTo>
                    <a:pt x="5732" y="5683"/>
                  </a:lnTo>
                  <a:lnTo>
                    <a:pt x="5747" y="5691"/>
                  </a:lnTo>
                  <a:lnTo>
                    <a:pt x="5761" y="5700"/>
                  </a:lnTo>
                  <a:lnTo>
                    <a:pt x="5775" y="5712"/>
                  </a:lnTo>
                  <a:lnTo>
                    <a:pt x="5787" y="5724"/>
                  </a:lnTo>
                  <a:lnTo>
                    <a:pt x="5797" y="5738"/>
                  </a:lnTo>
                  <a:lnTo>
                    <a:pt x="5805" y="5750"/>
                  </a:lnTo>
                  <a:lnTo>
                    <a:pt x="5812" y="5764"/>
                  </a:lnTo>
                  <a:lnTo>
                    <a:pt x="5818" y="5777"/>
                  </a:lnTo>
                  <a:lnTo>
                    <a:pt x="5822" y="5790"/>
                  </a:lnTo>
                  <a:lnTo>
                    <a:pt x="5825" y="5803"/>
                  </a:lnTo>
                  <a:lnTo>
                    <a:pt x="5828" y="5817"/>
                  </a:lnTo>
                  <a:lnTo>
                    <a:pt x="5829" y="5831"/>
                  </a:lnTo>
                  <a:lnTo>
                    <a:pt x="5829" y="5844"/>
                  </a:lnTo>
                  <a:lnTo>
                    <a:pt x="5828" y="5859"/>
                  </a:lnTo>
                  <a:lnTo>
                    <a:pt x="5826" y="5873"/>
                  </a:lnTo>
                  <a:lnTo>
                    <a:pt x="5822" y="5886"/>
                  </a:lnTo>
                  <a:lnTo>
                    <a:pt x="5818" y="5900"/>
                  </a:lnTo>
                  <a:lnTo>
                    <a:pt x="5813" y="5913"/>
                  </a:lnTo>
                  <a:lnTo>
                    <a:pt x="5806" y="5925"/>
                  </a:lnTo>
                  <a:lnTo>
                    <a:pt x="5799" y="5937"/>
                  </a:lnTo>
                  <a:lnTo>
                    <a:pt x="5790" y="5950"/>
                  </a:lnTo>
                  <a:lnTo>
                    <a:pt x="5729" y="6005"/>
                  </a:lnTo>
                  <a:lnTo>
                    <a:pt x="5668" y="6059"/>
                  </a:lnTo>
                  <a:lnTo>
                    <a:pt x="5605" y="6111"/>
                  </a:lnTo>
                  <a:lnTo>
                    <a:pt x="5542" y="6162"/>
                  </a:lnTo>
                  <a:lnTo>
                    <a:pt x="5477" y="6211"/>
                  </a:lnTo>
                  <a:lnTo>
                    <a:pt x="5411" y="6259"/>
                  </a:lnTo>
                  <a:lnTo>
                    <a:pt x="5344" y="6305"/>
                  </a:lnTo>
                  <a:lnTo>
                    <a:pt x="5276" y="6349"/>
                  </a:lnTo>
                  <a:lnTo>
                    <a:pt x="5208" y="6392"/>
                  </a:lnTo>
                  <a:lnTo>
                    <a:pt x="5138" y="6433"/>
                  </a:lnTo>
                  <a:lnTo>
                    <a:pt x="5068" y="6472"/>
                  </a:lnTo>
                  <a:lnTo>
                    <a:pt x="4996" y="6509"/>
                  </a:lnTo>
                  <a:lnTo>
                    <a:pt x="4923" y="6546"/>
                  </a:lnTo>
                  <a:lnTo>
                    <a:pt x="4851" y="6579"/>
                  </a:lnTo>
                  <a:lnTo>
                    <a:pt x="4777" y="6612"/>
                  </a:lnTo>
                  <a:lnTo>
                    <a:pt x="4702" y="6643"/>
                  </a:lnTo>
                  <a:lnTo>
                    <a:pt x="4627" y="6671"/>
                  </a:lnTo>
                  <a:lnTo>
                    <a:pt x="4551" y="6698"/>
                  </a:lnTo>
                  <a:lnTo>
                    <a:pt x="4474" y="6724"/>
                  </a:lnTo>
                  <a:lnTo>
                    <a:pt x="4397" y="6748"/>
                  </a:lnTo>
                  <a:lnTo>
                    <a:pt x="4319" y="6769"/>
                  </a:lnTo>
                  <a:lnTo>
                    <a:pt x="4241" y="6789"/>
                  </a:lnTo>
                  <a:lnTo>
                    <a:pt x="4163" y="6808"/>
                  </a:lnTo>
                  <a:lnTo>
                    <a:pt x="4083" y="6823"/>
                  </a:lnTo>
                  <a:lnTo>
                    <a:pt x="4003" y="6838"/>
                  </a:lnTo>
                  <a:lnTo>
                    <a:pt x="3923" y="6850"/>
                  </a:lnTo>
                  <a:lnTo>
                    <a:pt x="3843" y="6860"/>
                  </a:lnTo>
                  <a:lnTo>
                    <a:pt x="3761" y="6869"/>
                  </a:lnTo>
                  <a:lnTo>
                    <a:pt x="3681" y="6876"/>
                  </a:lnTo>
                  <a:lnTo>
                    <a:pt x="3599" y="6880"/>
                  </a:lnTo>
                  <a:lnTo>
                    <a:pt x="3517" y="6883"/>
                  </a:lnTo>
                  <a:lnTo>
                    <a:pt x="3436" y="688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56" name="Freeform 8">
              <a:extLst>
                <a:ext uri="{FF2B5EF4-FFF2-40B4-BE49-F238E27FC236}">
                  <a16:creationId xmlns:a16="http://schemas.microsoft.com/office/drawing/2014/main" id="{639225C0-ABB7-4C40-A83B-23634594AD1F}"/>
                </a:ext>
              </a:extLst>
            </p:cNvPr>
            <p:cNvSpPr>
              <a:spLocks/>
            </p:cNvSpPr>
            <p:nvPr/>
          </p:nvSpPr>
          <p:spPr bwMode="auto">
            <a:xfrm>
              <a:off x="636588" y="4450715"/>
              <a:ext cx="22225" cy="22225"/>
            </a:xfrm>
            <a:custGeom>
              <a:avLst/>
              <a:gdLst>
                <a:gd name="T0" fmla="*/ 454 w 455"/>
                <a:gd name="T1" fmla="*/ 250 h 455"/>
                <a:gd name="T2" fmla="*/ 448 w 455"/>
                <a:gd name="T3" fmla="*/ 284 h 455"/>
                <a:gd name="T4" fmla="*/ 437 w 455"/>
                <a:gd name="T5" fmla="*/ 316 h 455"/>
                <a:gd name="T6" fmla="*/ 421 w 455"/>
                <a:gd name="T7" fmla="*/ 345 h 455"/>
                <a:gd name="T8" fmla="*/ 402 w 455"/>
                <a:gd name="T9" fmla="*/ 371 h 455"/>
                <a:gd name="T10" fmla="*/ 380 w 455"/>
                <a:gd name="T11" fmla="*/ 396 h 455"/>
                <a:gd name="T12" fmla="*/ 355 w 455"/>
                <a:gd name="T13" fmla="*/ 416 h 455"/>
                <a:gd name="T14" fmla="*/ 326 w 455"/>
                <a:gd name="T15" fmla="*/ 432 h 455"/>
                <a:gd name="T16" fmla="*/ 295 w 455"/>
                <a:gd name="T17" fmla="*/ 444 h 455"/>
                <a:gd name="T18" fmla="*/ 262 w 455"/>
                <a:gd name="T19" fmla="*/ 452 h 455"/>
                <a:gd name="T20" fmla="*/ 228 w 455"/>
                <a:gd name="T21" fmla="*/ 455 h 455"/>
                <a:gd name="T22" fmla="*/ 192 w 455"/>
                <a:gd name="T23" fmla="*/ 452 h 455"/>
                <a:gd name="T24" fmla="*/ 160 w 455"/>
                <a:gd name="T25" fmla="*/ 444 h 455"/>
                <a:gd name="T26" fmla="*/ 129 w 455"/>
                <a:gd name="T27" fmla="*/ 432 h 455"/>
                <a:gd name="T28" fmla="*/ 101 w 455"/>
                <a:gd name="T29" fmla="*/ 416 h 455"/>
                <a:gd name="T30" fmla="*/ 74 w 455"/>
                <a:gd name="T31" fmla="*/ 396 h 455"/>
                <a:gd name="T32" fmla="*/ 52 w 455"/>
                <a:gd name="T33" fmla="*/ 371 h 455"/>
                <a:gd name="T34" fmla="*/ 33 w 455"/>
                <a:gd name="T35" fmla="*/ 345 h 455"/>
                <a:gd name="T36" fmla="*/ 18 w 455"/>
                <a:gd name="T37" fmla="*/ 316 h 455"/>
                <a:gd name="T38" fmla="*/ 7 w 455"/>
                <a:gd name="T39" fmla="*/ 284 h 455"/>
                <a:gd name="T40" fmla="*/ 1 w 455"/>
                <a:gd name="T41" fmla="*/ 250 h 455"/>
                <a:gd name="T42" fmla="*/ 0 w 455"/>
                <a:gd name="T43" fmla="*/ 216 h 455"/>
                <a:gd name="T44" fmla="*/ 5 w 455"/>
                <a:gd name="T45" fmla="*/ 181 h 455"/>
                <a:gd name="T46" fmla="*/ 14 w 455"/>
                <a:gd name="T47" fmla="*/ 149 h 455"/>
                <a:gd name="T48" fmla="*/ 27 w 455"/>
                <a:gd name="T49" fmla="*/ 119 h 455"/>
                <a:gd name="T50" fmla="*/ 45 w 455"/>
                <a:gd name="T51" fmla="*/ 91 h 455"/>
                <a:gd name="T52" fmla="*/ 66 w 455"/>
                <a:gd name="T53" fmla="*/ 66 h 455"/>
                <a:gd name="T54" fmla="*/ 92 w 455"/>
                <a:gd name="T55" fmla="*/ 44 h 455"/>
                <a:gd name="T56" fmla="*/ 119 w 455"/>
                <a:gd name="T57" fmla="*/ 27 h 455"/>
                <a:gd name="T58" fmla="*/ 149 w 455"/>
                <a:gd name="T59" fmla="*/ 13 h 455"/>
                <a:gd name="T60" fmla="*/ 181 w 455"/>
                <a:gd name="T61" fmla="*/ 4 h 455"/>
                <a:gd name="T62" fmla="*/ 216 w 455"/>
                <a:gd name="T63" fmla="*/ 0 h 455"/>
                <a:gd name="T64" fmla="*/ 251 w 455"/>
                <a:gd name="T65" fmla="*/ 1 h 455"/>
                <a:gd name="T66" fmla="*/ 284 w 455"/>
                <a:gd name="T67" fmla="*/ 7 h 455"/>
                <a:gd name="T68" fmla="*/ 316 w 455"/>
                <a:gd name="T69" fmla="*/ 17 h 455"/>
                <a:gd name="T70" fmla="*/ 345 w 455"/>
                <a:gd name="T71" fmla="*/ 32 h 455"/>
                <a:gd name="T72" fmla="*/ 372 w 455"/>
                <a:gd name="T73" fmla="*/ 51 h 455"/>
                <a:gd name="T74" fmla="*/ 395 w 455"/>
                <a:gd name="T75" fmla="*/ 73 h 455"/>
                <a:gd name="T76" fmla="*/ 415 w 455"/>
                <a:gd name="T77" fmla="*/ 100 h 455"/>
                <a:gd name="T78" fmla="*/ 433 w 455"/>
                <a:gd name="T79" fmla="*/ 128 h 455"/>
                <a:gd name="T80" fmla="*/ 445 w 455"/>
                <a:gd name="T81" fmla="*/ 159 h 455"/>
                <a:gd name="T82" fmla="*/ 452 w 455"/>
                <a:gd name="T83" fmla="*/ 193 h 455"/>
                <a:gd name="T84" fmla="*/ 455 w 455"/>
                <a:gd name="T85" fmla="*/ 227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5" h="455">
                  <a:moveTo>
                    <a:pt x="455" y="227"/>
                  </a:moveTo>
                  <a:lnTo>
                    <a:pt x="455" y="239"/>
                  </a:lnTo>
                  <a:lnTo>
                    <a:pt x="454" y="250"/>
                  </a:lnTo>
                  <a:lnTo>
                    <a:pt x="452" y="262"/>
                  </a:lnTo>
                  <a:lnTo>
                    <a:pt x="450" y="273"/>
                  </a:lnTo>
                  <a:lnTo>
                    <a:pt x="448" y="284"/>
                  </a:lnTo>
                  <a:lnTo>
                    <a:pt x="445" y="295"/>
                  </a:lnTo>
                  <a:lnTo>
                    <a:pt x="441" y="306"/>
                  </a:lnTo>
                  <a:lnTo>
                    <a:pt x="437" y="316"/>
                  </a:lnTo>
                  <a:lnTo>
                    <a:pt x="433" y="326"/>
                  </a:lnTo>
                  <a:lnTo>
                    <a:pt x="427" y="335"/>
                  </a:lnTo>
                  <a:lnTo>
                    <a:pt x="421" y="345"/>
                  </a:lnTo>
                  <a:lnTo>
                    <a:pt x="415" y="354"/>
                  </a:lnTo>
                  <a:lnTo>
                    <a:pt x="409" y="363"/>
                  </a:lnTo>
                  <a:lnTo>
                    <a:pt x="402" y="371"/>
                  </a:lnTo>
                  <a:lnTo>
                    <a:pt x="395" y="381"/>
                  </a:lnTo>
                  <a:lnTo>
                    <a:pt x="388" y="388"/>
                  </a:lnTo>
                  <a:lnTo>
                    <a:pt x="380" y="396"/>
                  </a:lnTo>
                  <a:lnTo>
                    <a:pt x="372" y="403"/>
                  </a:lnTo>
                  <a:lnTo>
                    <a:pt x="363" y="410"/>
                  </a:lnTo>
                  <a:lnTo>
                    <a:pt x="355" y="416"/>
                  </a:lnTo>
                  <a:lnTo>
                    <a:pt x="345" y="422"/>
                  </a:lnTo>
                  <a:lnTo>
                    <a:pt x="336" y="427"/>
                  </a:lnTo>
                  <a:lnTo>
                    <a:pt x="326" y="432"/>
                  </a:lnTo>
                  <a:lnTo>
                    <a:pt x="316" y="437"/>
                  </a:lnTo>
                  <a:lnTo>
                    <a:pt x="305" y="441"/>
                  </a:lnTo>
                  <a:lnTo>
                    <a:pt x="295" y="444"/>
                  </a:lnTo>
                  <a:lnTo>
                    <a:pt x="284" y="448"/>
                  </a:lnTo>
                  <a:lnTo>
                    <a:pt x="273" y="450"/>
                  </a:lnTo>
                  <a:lnTo>
                    <a:pt x="262" y="452"/>
                  </a:lnTo>
                  <a:lnTo>
                    <a:pt x="251" y="453"/>
                  </a:lnTo>
                  <a:lnTo>
                    <a:pt x="239" y="454"/>
                  </a:lnTo>
                  <a:lnTo>
                    <a:pt x="228" y="455"/>
                  </a:lnTo>
                  <a:lnTo>
                    <a:pt x="216" y="454"/>
                  </a:lnTo>
                  <a:lnTo>
                    <a:pt x="205" y="453"/>
                  </a:lnTo>
                  <a:lnTo>
                    <a:pt x="192" y="452"/>
                  </a:lnTo>
                  <a:lnTo>
                    <a:pt x="181" y="450"/>
                  </a:lnTo>
                  <a:lnTo>
                    <a:pt x="170" y="447"/>
                  </a:lnTo>
                  <a:lnTo>
                    <a:pt x="160" y="444"/>
                  </a:lnTo>
                  <a:lnTo>
                    <a:pt x="149" y="441"/>
                  </a:lnTo>
                  <a:lnTo>
                    <a:pt x="139" y="437"/>
                  </a:lnTo>
                  <a:lnTo>
                    <a:pt x="129" y="432"/>
                  </a:lnTo>
                  <a:lnTo>
                    <a:pt x="119" y="427"/>
                  </a:lnTo>
                  <a:lnTo>
                    <a:pt x="110" y="422"/>
                  </a:lnTo>
                  <a:lnTo>
                    <a:pt x="101" y="416"/>
                  </a:lnTo>
                  <a:lnTo>
                    <a:pt x="92" y="410"/>
                  </a:lnTo>
                  <a:lnTo>
                    <a:pt x="83" y="403"/>
                  </a:lnTo>
                  <a:lnTo>
                    <a:pt x="74" y="396"/>
                  </a:lnTo>
                  <a:lnTo>
                    <a:pt x="66" y="388"/>
                  </a:lnTo>
                  <a:lnTo>
                    <a:pt x="59" y="381"/>
                  </a:lnTo>
                  <a:lnTo>
                    <a:pt x="52" y="371"/>
                  </a:lnTo>
                  <a:lnTo>
                    <a:pt x="45" y="363"/>
                  </a:lnTo>
                  <a:lnTo>
                    <a:pt x="39" y="354"/>
                  </a:lnTo>
                  <a:lnTo>
                    <a:pt x="33" y="345"/>
                  </a:lnTo>
                  <a:lnTo>
                    <a:pt x="27" y="335"/>
                  </a:lnTo>
                  <a:lnTo>
                    <a:pt x="22" y="326"/>
                  </a:lnTo>
                  <a:lnTo>
                    <a:pt x="18" y="316"/>
                  </a:lnTo>
                  <a:lnTo>
                    <a:pt x="14" y="306"/>
                  </a:lnTo>
                  <a:lnTo>
                    <a:pt x="10" y="295"/>
                  </a:lnTo>
                  <a:lnTo>
                    <a:pt x="7" y="284"/>
                  </a:lnTo>
                  <a:lnTo>
                    <a:pt x="5" y="273"/>
                  </a:lnTo>
                  <a:lnTo>
                    <a:pt x="3" y="262"/>
                  </a:lnTo>
                  <a:lnTo>
                    <a:pt x="1" y="250"/>
                  </a:lnTo>
                  <a:lnTo>
                    <a:pt x="0" y="239"/>
                  </a:lnTo>
                  <a:lnTo>
                    <a:pt x="0" y="227"/>
                  </a:lnTo>
                  <a:lnTo>
                    <a:pt x="0" y="216"/>
                  </a:lnTo>
                  <a:lnTo>
                    <a:pt x="1" y="204"/>
                  </a:lnTo>
                  <a:lnTo>
                    <a:pt x="3" y="193"/>
                  </a:lnTo>
                  <a:lnTo>
                    <a:pt x="5" y="181"/>
                  </a:lnTo>
                  <a:lnTo>
                    <a:pt x="7" y="170"/>
                  </a:lnTo>
                  <a:lnTo>
                    <a:pt x="10" y="159"/>
                  </a:lnTo>
                  <a:lnTo>
                    <a:pt x="14" y="149"/>
                  </a:lnTo>
                  <a:lnTo>
                    <a:pt x="18" y="138"/>
                  </a:lnTo>
                  <a:lnTo>
                    <a:pt x="22" y="128"/>
                  </a:lnTo>
                  <a:lnTo>
                    <a:pt x="27" y="119"/>
                  </a:lnTo>
                  <a:lnTo>
                    <a:pt x="33" y="109"/>
                  </a:lnTo>
                  <a:lnTo>
                    <a:pt x="39" y="100"/>
                  </a:lnTo>
                  <a:lnTo>
                    <a:pt x="45" y="91"/>
                  </a:lnTo>
                  <a:lnTo>
                    <a:pt x="52" y="82"/>
                  </a:lnTo>
                  <a:lnTo>
                    <a:pt x="59" y="73"/>
                  </a:lnTo>
                  <a:lnTo>
                    <a:pt x="66" y="66"/>
                  </a:lnTo>
                  <a:lnTo>
                    <a:pt x="74" y="58"/>
                  </a:lnTo>
                  <a:lnTo>
                    <a:pt x="83" y="51"/>
                  </a:lnTo>
                  <a:lnTo>
                    <a:pt x="92" y="44"/>
                  </a:lnTo>
                  <a:lnTo>
                    <a:pt x="101" y="38"/>
                  </a:lnTo>
                  <a:lnTo>
                    <a:pt x="110" y="32"/>
                  </a:lnTo>
                  <a:lnTo>
                    <a:pt x="119" y="27"/>
                  </a:lnTo>
                  <a:lnTo>
                    <a:pt x="129" y="22"/>
                  </a:lnTo>
                  <a:lnTo>
                    <a:pt x="139" y="17"/>
                  </a:lnTo>
                  <a:lnTo>
                    <a:pt x="149" y="13"/>
                  </a:lnTo>
                  <a:lnTo>
                    <a:pt x="160" y="10"/>
                  </a:lnTo>
                  <a:lnTo>
                    <a:pt x="170" y="7"/>
                  </a:lnTo>
                  <a:lnTo>
                    <a:pt x="181" y="4"/>
                  </a:lnTo>
                  <a:lnTo>
                    <a:pt x="192" y="2"/>
                  </a:lnTo>
                  <a:lnTo>
                    <a:pt x="205" y="1"/>
                  </a:lnTo>
                  <a:lnTo>
                    <a:pt x="216" y="0"/>
                  </a:lnTo>
                  <a:lnTo>
                    <a:pt x="228" y="0"/>
                  </a:lnTo>
                  <a:lnTo>
                    <a:pt x="239" y="0"/>
                  </a:lnTo>
                  <a:lnTo>
                    <a:pt x="251" y="1"/>
                  </a:lnTo>
                  <a:lnTo>
                    <a:pt x="262" y="2"/>
                  </a:lnTo>
                  <a:lnTo>
                    <a:pt x="273" y="4"/>
                  </a:lnTo>
                  <a:lnTo>
                    <a:pt x="284" y="7"/>
                  </a:lnTo>
                  <a:lnTo>
                    <a:pt x="295" y="10"/>
                  </a:lnTo>
                  <a:lnTo>
                    <a:pt x="305" y="13"/>
                  </a:lnTo>
                  <a:lnTo>
                    <a:pt x="316" y="17"/>
                  </a:lnTo>
                  <a:lnTo>
                    <a:pt x="326" y="22"/>
                  </a:lnTo>
                  <a:lnTo>
                    <a:pt x="336" y="27"/>
                  </a:lnTo>
                  <a:lnTo>
                    <a:pt x="345" y="32"/>
                  </a:lnTo>
                  <a:lnTo>
                    <a:pt x="355" y="38"/>
                  </a:lnTo>
                  <a:lnTo>
                    <a:pt x="363" y="44"/>
                  </a:lnTo>
                  <a:lnTo>
                    <a:pt x="372" y="51"/>
                  </a:lnTo>
                  <a:lnTo>
                    <a:pt x="380" y="58"/>
                  </a:lnTo>
                  <a:lnTo>
                    <a:pt x="388" y="66"/>
                  </a:lnTo>
                  <a:lnTo>
                    <a:pt x="395" y="73"/>
                  </a:lnTo>
                  <a:lnTo>
                    <a:pt x="402" y="82"/>
                  </a:lnTo>
                  <a:lnTo>
                    <a:pt x="409" y="91"/>
                  </a:lnTo>
                  <a:lnTo>
                    <a:pt x="415" y="100"/>
                  </a:lnTo>
                  <a:lnTo>
                    <a:pt x="421" y="109"/>
                  </a:lnTo>
                  <a:lnTo>
                    <a:pt x="427" y="119"/>
                  </a:lnTo>
                  <a:lnTo>
                    <a:pt x="433" y="128"/>
                  </a:lnTo>
                  <a:lnTo>
                    <a:pt x="437" y="138"/>
                  </a:lnTo>
                  <a:lnTo>
                    <a:pt x="441" y="149"/>
                  </a:lnTo>
                  <a:lnTo>
                    <a:pt x="445" y="159"/>
                  </a:lnTo>
                  <a:lnTo>
                    <a:pt x="448" y="170"/>
                  </a:lnTo>
                  <a:lnTo>
                    <a:pt x="450" y="181"/>
                  </a:lnTo>
                  <a:lnTo>
                    <a:pt x="452" y="193"/>
                  </a:lnTo>
                  <a:lnTo>
                    <a:pt x="454" y="204"/>
                  </a:lnTo>
                  <a:lnTo>
                    <a:pt x="455" y="216"/>
                  </a:lnTo>
                  <a:lnTo>
                    <a:pt x="455" y="227"/>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grpSp>
      <p:grpSp>
        <p:nvGrpSpPr>
          <p:cNvPr id="57" name="Group 56">
            <a:extLst>
              <a:ext uri="{FF2B5EF4-FFF2-40B4-BE49-F238E27FC236}">
                <a16:creationId xmlns:a16="http://schemas.microsoft.com/office/drawing/2014/main" id="{11DFE2AA-64C7-4227-B1C9-5653F3FAC822}"/>
              </a:ext>
            </a:extLst>
          </p:cNvPr>
          <p:cNvGrpSpPr/>
          <p:nvPr/>
        </p:nvGrpSpPr>
        <p:grpSpPr>
          <a:xfrm>
            <a:off x="4605853" y="3134561"/>
            <a:ext cx="373100" cy="378411"/>
            <a:chOff x="362462" y="2170279"/>
            <a:chExt cx="446091" cy="452439"/>
          </a:xfrm>
        </p:grpSpPr>
        <p:sp>
          <p:nvSpPr>
            <p:cNvPr id="58" name="Freeform 156">
              <a:extLst>
                <a:ext uri="{FF2B5EF4-FFF2-40B4-BE49-F238E27FC236}">
                  <a16:creationId xmlns:a16="http://schemas.microsoft.com/office/drawing/2014/main" id="{62D50B23-62E2-4E79-9E7B-FF4D47630C9B}"/>
                </a:ext>
              </a:extLst>
            </p:cNvPr>
            <p:cNvSpPr>
              <a:spLocks noEditPoints="1"/>
            </p:cNvSpPr>
            <p:nvPr/>
          </p:nvSpPr>
          <p:spPr bwMode="auto">
            <a:xfrm>
              <a:off x="481525" y="2289342"/>
              <a:ext cx="207965" cy="246063"/>
            </a:xfrm>
            <a:custGeom>
              <a:avLst/>
              <a:gdLst>
                <a:gd name="T0" fmla="*/ 2353 w 4318"/>
                <a:gd name="T1" fmla="*/ 4805 h 5111"/>
                <a:gd name="T2" fmla="*/ 2983 w 4318"/>
                <a:gd name="T3" fmla="*/ 4788 h 5111"/>
                <a:gd name="T4" fmla="*/ 3034 w 4318"/>
                <a:gd name="T5" fmla="*/ 4704 h 5111"/>
                <a:gd name="T6" fmla="*/ 3090 w 4318"/>
                <a:gd name="T7" fmla="*/ 4275 h 5111"/>
                <a:gd name="T8" fmla="*/ 3378 w 4318"/>
                <a:gd name="T9" fmla="*/ 3755 h 5111"/>
                <a:gd name="T10" fmla="*/ 3716 w 4318"/>
                <a:gd name="T11" fmla="*/ 3217 h 5111"/>
                <a:gd name="T12" fmla="*/ 3925 w 4318"/>
                <a:gd name="T13" fmla="*/ 2739 h 5111"/>
                <a:gd name="T14" fmla="*/ 4003 w 4318"/>
                <a:gd name="T15" fmla="*/ 2349 h 5111"/>
                <a:gd name="T16" fmla="*/ 4001 w 4318"/>
                <a:gd name="T17" fmla="*/ 1954 h 5111"/>
                <a:gd name="T18" fmla="*/ 3896 w 4318"/>
                <a:gd name="T19" fmla="*/ 1509 h 5111"/>
                <a:gd name="T20" fmla="*/ 3640 w 4318"/>
                <a:gd name="T21" fmla="*/ 1043 h 5111"/>
                <a:gd name="T22" fmla="*/ 3263 w 4318"/>
                <a:gd name="T23" fmla="*/ 668 h 5111"/>
                <a:gd name="T24" fmla="*/ 2837 w 4318"/>
                <a:gd name="T25" fmla="*/ 434 h 5111"/>
                <a:gd name="T26" fmla="*/ 2402 w 4318"/>
                <a:gd name="T27" fmla="*/ 323 h 5111"/>
                <a:gd name="T28" fmla="*/ 1951 w 4318"/>
                <a:gd name="T29" fmla="*/ 317 h 5111"/>
                <a:gd name="T30" fmla="*/ 1531 w 4318"/>
                <a:gd name="T31" fmla="*/ 414 h 5111"/>
                <a:gd name="T32" fmla="*/ 1102 w 4318"/>
                <a:gd name="T33" fmla="*/ 637 h 5111"/>
                <a:gd name="T34" fmla="*/ 744 w 4318"/>
                <a:gd name="T35" fmla="*/ 961 h 5111"/>
                <a:gd name="T36" fmla="*/ 463 w 4318"/>
                <a:gd name="T37" fmla="*/ 1409 h 5111"/>
                <a:gd name="T38" fmla="*/ 318 w 4318"/>
                <a:gd name="T39" fmla="*/ 1944 h 5111"/>
                <a:gd name="T40" fmla="*/ 336 w 4318"/>
                <a:gd name="T41" fmla="*/ 2500 h 5111"/>
                <a:gd name="T42" fmla="*/ 465 w 4318"/>
                <a:gd name="T43" fmla="*/ 2926 h 5111"/>
                <a:gd name="T44" fmla="*/ 785 w 4318"/>
                <a:gd name="T45" fmla="*/ 3508 h 5111"/>
                <a:gd name="T46" fmla="*/ 1168 w 4318"/>
                <a:gd name="T47" fmla="*/ 4131 h 5111"/>
                <a:gd name="T48" fmla="*/ 1281 w 4318"/>
                <a:gd name="T49" fmla="*/ 4496 h 5111"/>
                <a:gd name="T50" fmla="*/ 1311 w 4318"/>
                <a:gd name="T51" fmla="*/ 4774 h 5111"/>
                <a:gd name="T52" fmla="*/ 2133 w 4318"/>
                <a:gd name="T53" fmla="*/ 5111 h 5111"/>
                <a:gd name="T54" fmla="*/ 1583 w 4318"/>
                <a:gd name="T55" fmla="*/ 5109 h 5111"/>
                <a:gd name="T56" fmla="*/ 1275 w 4318"/>
                <a:gd name="T57" fmla="*/ 5091 h 5111"/>
                <a:gd name="T58" fmla="*/ 1121 w 4318"/>
                <a:gd name="T59" fmla="*/ 5005 h 5111"/>
                <a:gd name="T60" fmla="*/ 1012 w 4318"/>
                <a:gd name="T61" fmla="*/ 4860 h 5111"/>
                <a:gd name="T62" fmla="*/ 979 w 4318"/>
                <a:gd name="T63" fmla="*/ 4620 h 5111"/>
                <a:gd name="T64" fmla="*/ 938 w 4318"/>
                <a:gd name="T65" fmla="*/ 4367 h 5111"/>
                <a:gd name="T66" fmla="*/ 607 w 4318"/>
                <a:gd name="T67" fmla="*/ 3796 h 5111"/>
                <a:gd name="T68" fmla="*/ 212 w 4318"/>
                <a:gd name="T69" fmla="*/ 3109 h 5111"/>
                <a:gd name="T70" fmla="*/ 61 w 4318"/>
                <a:gd name="T71" fmla="*/ 2672 h 5111"/>
                <a:gd name="T72" fmla="*/ 4 w 4318"/>
                <a:gd name="T73" fmla="*/ 2024 h 5111"/>
                <a:gd name="T74" fmla="*/ 140 w 4318"/>
                <a:gd name="T75" fmla="*/ 1393 h 5111"/>
                <a:gd name="T76" fmla="*/ 448 w 4318"/>
                <a:gd name="T77" fmla="*/ 843 h 5111"/>
                <a:gd name="T78" fmla="*/ 844 w 4318"/>
                <a:gd name="T79" fmla="*/ 446 h 5111"/>
                <a:gd name="T80" fmla="*/ 1332 w 4318"/>
                <a:gd name="T81" fmla="*/ 164 h 5111"/>
                <a:gd name="T82" fmla="*/ 1869 w 4318"/>
                <a:gd name="T83" fmla="*/ 19 h 5111"/>
                <a:gd name="T84" fmla="*/ 2393 w 4318"/>
                <a:gd name="T85" fmla="*/ 13 h 5111"/>
                <a:gd name="T86" fmla="*/ 2905 w 4318"/>
                <a:gd name="T87" fmla="*/ 133 h 5111"/>
                <a:gd name="T88" fmla="*/ 3398 w 4318"/>
                <a:gd name="T89" fmla="*/ 389 h 5111"/>
                <a:gd name="T90" fmla="*/ 3849 w 4318"/>
                <a:gd name="T91" fmla="*/ 815 h 5111"/>
                <a:gd name="T92" fmla="*/ 4161 w 4318"/>
                <a:gd name="T93" fmla="*/ 1350 h 5111"/>
                <a:gd name="T94" fmla="*/ 4300 w 4318"/>
                <a:gd name="T95" fmla="*/ 1878 h 5111"/>
                <a:gd name="T96" fmla="*/ 4311 w 4318"/>
                <a:gd name="T97" fmla="*/ 2336 h 5111"/>
                <a:gd name="T98" fmla="*/ 4229 w 4318"/>
                <a:gd name="T99" fmla="*/ 2788 h 5111"/>
                <a:gd name="T100" fmla="*/ 4012 w 4318"/>
                <a:gd name="T101" fmla="*/ 3310 h 5111"/>
                <a:gd name="T102" fmla="*/ 3671 w 4318"/>
                <a:gd name="T103" fmla="*/ 3863 h 5111"/>
                <a:gd name="T104" fmla="*/ 3388 w 4318"/>
                <a:gd name="T105" fmla="*/ 4349 h 5111"/>
                <a:gd name="T106" fmla="*/ 3336 w 4318"/>
                <a:gd name="T107" fmla="*/ 4653 h 5111"/>
                <a:gd name="T108" fmla="*/ 3300 w 4318"/>
                <a:gd name="T109" fmla="*/ 4876 h 5111"/>
                <a:gd name="T110" fmla="*/ 3147 w 4318"/>
                <a:gd name="T111" fmla="*/ 5046 h 5111"/>
                <a:gd name="T112" fmla="*/ 2934 w 4318"/>
                <a:gd name="T113" fmla="*/ 5108 h 5111"/>
                <a:gd name="T114" fmla="*/ 2419 w 4318"/>
                <a:gd name="T115" fmla="*/ 5110 h 5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18" h="5111">
                  <a:moveTo>
                    <a:pt x="1380" y="4802"/>
                  </a:moveTo>
                  <a:lnTo>
                    <a:pt x="1478" y="4803"/>
                  </a:lnTo>
                  <a:lnTo>
                    <a:pt x="1576" y="4804"/>
                  </a:lnTo>
                  <a:lnTo>
                    <a:pt x="1673" y="4804"/>
                  </a:lnTo>
                  <a:lnTo>
                    <a:pt x="1770" y="4804"/>
                  </a:lnTo>
                  <a:lnTo>
                    <a:pt x="1868" y="4805"/>
                  </a:lnTo>
                  <a:lnTo>
                    <a:pt x="1965" y="4805"/>
                  </a:lnTo>
                  <a:lnTo>
                    <a:pt x="2063" y="4805"/>
                  </a:lnTo>
                  <a:lnTo>
                    <a:pt x="2160" y="4805"/>
                  </a:lnTo>
                  <a:lnTo>
                    <a:pt x="2256" y="4805"/>
                  </a:lnTo>
                  <a:lnTo>
                    <a:pt x="2353" y="4805"/>
                  </a:lnTo>
                  <a:lnTo>
                    <a:pt x="2451" y="4805"/>
                  </a:lnTo>
                  <a:lnTo>
                    <a:pt x="2548" y="4805"/>
                  </a:lnTo>
                  <a:lnTo>
                    <a:pt x="2645" y="4804"/>
                  </a:lnTo>
                  <a:lnTo>
                    <a:pt x="2741" y="4804"/>
                  </a:lnTo>
                  <a:lnTo>
                    <a:pt x="2838" y="4803"/>
                  </a:lnTo>
                  <a:lnTo>
                    <a:pt x="2935" y="4803"/>
                  </a:lnTo>
                  <a:lnTo>
                    <a:pt x="2946" y="4801"/>
                  </a:lnTo>
                  <a:lnTo>
                    <a:pt x="2956" y="4799"/>
                  </a:lnTo>
                  <a:lnTo>
                    <a:pt x="2966" y="4797"/>
                  </a:lnTo>
                  <a:lnTo>
                    <a:pt x="2975" y="4792"/>
                  </a:lnTo>
                  <a:lnTo>
                    <a:pt x="2983" y="4788"/>
                  </a:lnTo>
                  <a:lnTo>
                    <a:pt x="2992" y="4783"/>
                  </a:lnTo>
                  <a:lnTo>
                    <a:pt x="3000" y="4777"/>
                  </a:lnTo>
                  <a:lnTo>
                    <a:pt x="3007" y="4770"/>
                  </a:lnTo>
                  <a:lnTo>
                    <a:pt x="3013" y="4762"/>
                  </a:lnTo>
                  <a:lnTo>
                    <a:pt x="3019" y="4754"/>
                  </a:lnTo>
                  <a:lnTo>
                    <a:pt x="3024" y="4746"/>
                  </a:lnTo>
                  <a:lnTo>
                    <a:pt x="3028" y="4738"/>
                  </a:lnTo>
                  <a:lnTo>
                    <a:pt x="3031" y="4729"/>
                  </a:lnTo>
                  <a:lnTo>
                    <a:pt x="3033" y="4721"/>
                  </a:lnTo>
                  <a:lnTo>
                    <a:pt x="3034" y="4712"/>
                  </a:lnTo>
                  <a:lnTo>
                    <a:pt x="3034" y="4704"/>
                  </a:lnTo>
                  <a:lnTo>
                    <a:pt x="3032" y="4663"/>
                  </a:lnTo>
                  <a:lnTo>
                    <a:pt x="3031" y="4624"/>
                  </a:lnTo>
                  <a:lnTo>
                    <a:pt x="3032" y="4583"/>
                  </a:lnTo>
                  <a:lnTo>
                    <a:pt x="3035" y="4544"/>
                  </a:lnTo>
                  <a:lnTo>
                    <a:pt x="3038" y="4504"/>
                  </a:lnTo>
                  <a:lnTo>
                    <a:pt x="3044" y="4465"/>
                  </a:lnTo>
                  <a:lnTo>
                    <a:pt x="3050" y="4427"/>
                  </a:lnTo>
                  <a:lnTo>
                    <a:pt x="3058" y="4387"/>
                  </a:lnTo>
                  <a:lnTo>
                    <a:pt x="3067" y="4350"/>
                  </a:lnTo>
                  <a:lnTo>
                    <a:pt x="3078" y="4312"/>
                  </a:lnTo>
                  <a:lnTo>
                    <a:pt x="3090" y="4275"/>
                  </a:lnTo>
                  <a:lnTo>
                    <a:pt x="3104" y="4239"/>
                  </a:lnTo>
                  <a:lnTo>
                    <a:pt x="3118" y="4202"/>
                  </a:lnTo>
                  <a:lnTo>
                    <a:pt x="3134" y="4167"/>
                  </a:lnTo>
                  <a:lnTo>
                    <a:pt x="3151" y="4132"/>
                  </a:lnTo>
                  <a:lnTo>
                    <a:pt x="3170" y="4097"/>
                  </a:lnTo>
                  <a:lnTo>
                    <a:pt x="3202" y="4040"/>
                  </a:lnTo>
                  <a:lnTo>
                    <a:pt x="3237" y="3982"/>
                  </a:lnTo>
                  <a:lnTo>
                    <a:pt x="3271" y="3924"/>
                  </a:lnTo>
                  <a:lnTo>
                    <a:pt x="3306" y="3867"/>
                  </a:lnTo>
                  <a:lnTo>
                    <a:pt x="3343" y="3810"/>
                  </a:lnTo>
                  <a:lnTo>
                    <a:pt x="3378" y="3755"/>
                  </a:lnTo>
                  <a:lnTo>
                    <a:pt x="3415" y="3698"/>
                  </a:lnTo>
                  <a:lnTo>
                    <a:pt x="3451" y="3641"/>
                  </a:lnTo>
                  <a:lnTo>
                    <a:pt x="3483" y="3594"/>
                  </a:lnTo>
                  <a:lnTo>
                    <a:pt x="3513" y="3546"/>
                  </a:lnTo>
                  <a:lnTo>
                    <a:pt x="3544" y="3500"/>
                  </a:lnTo>
                  <a:lnTo>
                    <a:pt x="3574" y="3452"/>
                  </a:lnTo>
                  <a:lnTo>
                    <a:pt x="3604" y="3406"/>
                  </a:lnTo>
                  <a:lnTo>
                    <a:pt x="3633" y="3358"/>
                  </a:lnTo>
                  <a:lnTo>
                    <a:pt x="3661" y="3312"/>
                  </a:lnTo>
                  <a:lnTo>
                    <a:pt x="3688" y="3264"/>
                  </a:lnTo>
                  <a:lnTo>
                    <a:pt x="3716" y="3217"/>
                  </a:lnTo>
                  <a:lnTo>
                    <a:pt x="3742" y="3169"/>
                  </a:lnTo>
                  <a:lnTo>
                    <a:pt x="3767" y="3122"/>
                  </a:lnTo>
                  <a:lnTo>
                    <a:pt x="3791" y="3073"/>
                  </a:lnTo>
                  <a:lnTo>
                    <a:pt x="3815" y="3025"/>
                  </a:lnTo>
                  <a:lnTo>
                    <a:pt x="3837" y="2976"/>
                  </a:lnTo>
                  <a:lnTo>
                    <a:pt x="3858" y="2926"/>
                  </a:lnTo>
                  <a:lnTo>
                    <a:pt x="3877" y="2875"/>
                  </a:lnTo>
                  <a:lnTo>
                    <a:pt x="3890" y="2842"/>
                  </a:lnTo>
                  <a:lnTo>
                    <a:pt x="3902" y="2808"/>
                  </a:lnTo>
                  <a:lnTo>
                    <a:pt x="3914" y="2773"/>
                  </a:lnTo>
                  <a:lnTo>
                    <a:pt x="3925" y="2739"/>
                  </a:lnTo>
                  <a:lnTo>
                    <a:pt x="3936" y="2704"/>
                  </a:lnTo>
                  <a:lnTo>
                    <a:pt x="3946" y="2669"/>
                  </a:lnTo>
                  <a:lnTo>
                    <a:pt x="3955" y="2634"/>
                  </a:lnTo>
                  <a:lnTo>
                    <a:pt x="3963" y="2598"/>
                  </a:lnTo>
                  <a:lnTo>
                    <a:pt x="3971" y="2563"/>
                  </a:lnTo>
                  <a:lnTo>
                    <a:pt x="3978" y="2528"/>
                  </a:lnTo>
                  <a:lnTo>
                    <a:pt x="3984" y="2492"/>
                  </a:lnTo>
                  <a:lnTo>
                    <a:pt x="3990" y="2456"/>
                  </a:lnTo>
                  <a:lnTo>
                    <a:pt x="3995" y="2421"/>
                  </a:lnTo>
                  <a:lnTo>
                    <a:pt x="4000" y="2384"/>
                  </a:lnTo>
                  <a:lnTo>
                    <a:pt x="4003" y="2349"/>
                  </a:lnTo>
                  <a:lnTo>
                    <a:pt x="4007" y="2312"/>
                  </a:lnTo>
                  <a:lnTo>
                    <a:pt x="4009" y="2277"/>
                  </a:lnTo>
                  <a:lnTo>
                    <a:pt x="4011" y="2241"/>
                  </a:lnTo>
                  <a:lnTo>
                    <a:pt x="4012" y="2204"/>
                  </a:lnTo>
                  <a:lnTo>
                    <a:pt x="4012" y="2169"/>
                  </a:lnTo>
                  <a:lnTo>
                    <a:pt x="4012" y="2133"/>
                  </a:lnTo>
                  <a:lnTo>
                    <a:pt x="4011" y="2096"/>
                  </a:lnTo>
                  <a:lnTo>
                    <a:pt x="4010" y="2061"/>
                  </a:lnTo>
                  <a:lnTo>
                    <a:pt x="4008" y="2025"/>
                  </a:lnTo>
                  <a:lnTo>
                    <a:pt x="4005" y="1989"/>
                  </a:lnTo>
                  <a:lnTo>
                    <a:pt x="4001" y="1954"/>
                  </a:lnTo>
                  <a:lnTo>
                    <a:pt x="3997" y="1918"/>
                  </a:lnTo>
                  <a:lnTo>
                    <a:pt x="3992" y="1882"/>
                  </a:lnTo>
                  <a:lnTo>
                    <a:pt x="3987" y="1848"/>
                  </a:lnTo>
                  <a:lnTo>
                    <a:pt x="3980" y="1812"/>
                  </a:lnTo>
                  <a:lnTo>
                    <a:pt x="3974" y="1777"/>
                  </a:lnTo>
                  <a:lnTo>
                    <a:pt x="3966" y="1741"/>
                  </a:lnTo>
                  <a:lnTo>
                    <a:pt x="3955" y="1695"/>
                  </a:lnTo>
                  <a:lnTo>
                    <a:pt x="3942" y="1647"/>
                  </a:lnTo>
                  <a:lnTo>
                    <a:pt x="3928" y="1601"/>
                  </a:lnTo>
                  <a:lnTo>
                    <a:pt x="3912" y="1554"/>
                  </a:lnTo>
                  <a:lnTo>
                    <a:pt x="3896" y="1509"/>
                  </a:lnTo>
                  <a:lnTo>
                    <a:pt x="3879" y="1463"/>
                  </a:lnTo>
                  <a:lnTo>
                    <a:pt x="3860" y="1419"/>
                  </a:lnTo>
                  <a:lnTo>
                    <a:pt x="3840" y="1375"/>
                  </a:lnTo>
                  <a:lnTo>
                    <a:pt x="3819" y="1331"/>
                  </a:lnTo>
                  <a:lnTo>
                    <a:pt x="3796" y="1289"/>
                  </a:lnTo>
                  <a:lnTo>
                    <a:pt x="3773" y="1245"/>
                  </a:lnTo>
                  <a:lnTo>
                    <a:pt x="3749" y="1204"/>
                  </a:lnTo>
                  <a:lnTo>
                    <a:pt x="3723" y="1162"/>
                  </a:lnTo>
                  <a:lnTo>
                    <a:pt x="3697" y="1122"/>
                  </a:lnTo>
                  <a:lnTo>
                    <a:pt x="3668" y="1082"/>
                  </a:lnTo>
                  <a:lnTo>
                    <a:pt x="3640" y="1043"/>
                  </a:lnTo>
                  <a:lnTo>
                    <a:pt x="3611" y="1005"/>
                  </a:lnTo>
                  <a:lnTo>
                    <a:pt x="3580" y="967"/>
                  </a:lnTo>
                  <a:lnTo>
                    <a:pt x="3548" y="930"/>
                  </a:lnTo>
                  <a:lnTo>
                    <a:pt x="3515" y="895"/>
                  </a:lnTo>
                  <a:lnTo>
                    <a:pt x="3482" y="859"/>
                  </a:lnTo>
                  <a:lnTo>
                    <a:pt x="3447" y="825"/>
                  </a:lnTo>
                  <a:lnTo>
                    <a:pt x="3412" y="791"/>
                  </a:lnTo>
                  <a:lnTo>
                    <a:pt x="3376" y="759"/>
                  </a:lnTo>
                  <a:lnTo>
                    <a:pt x="3340" y="728"/>
                  </a:lnTo>
                  <a:lnTo>
                    <a:pt x="3302" y="697"/>
                  </a:lnTo>
                  <a:lnTo>
                    <a:pt x="3263" y="668"/>
                  </a:lnTo>
                  <a:lnTo>
                    <a:pt x="3224" y="640"/>
                  </a:lnTo>
                  <a:lnTo>
                    <a:pt x="3184" y="614"/>
                  </a:lnTo>
                  <a:lnTo>
                    <a:pt x="3143" y="587"/>
                  </a:lnTo>
                  <a:lnTo>
                    <a:pt x="3101" y="562"/>
                  </a:lnTo>
                  <a:lnTo>
                    <a:pt x="3059" y="539"/>
                  </a:lnTo>
                  <a:lnTo>
                    <a:pt x="3024" y="519"/>
                  </a:lnTo>
                  <a:lnTo>
                    <a:pt x="2988" y="500"/>
                  </a:lnTo>
                  <a:lnTo>
                    <a:pt x="2950" y="482"/>
                  </a:lnTo>
                  <a:lnTo>
                    <a:pt x="2913" y="465"/>
                  </a:lnTo>
                  <a:lnTo>
                    <a:pt x="2876" y="449"/>
                  </a:lnTo>
                  <a:lnTo>
                    <a:pt x="2837" y="434"/>
                  </a:lnTo>
                  <a:lnTo>
                    <a:pt x="2799" y="420"/>
                  </a:lnTo>
                  <a:lnTo>
                    <a:pt x="2761" y="405"/>
                  </a:lnTo>
                  <a:lnTo>
                    <a:pt x="2721" y="393"/>
                  </a:lnTo>
                  <a:lnTo>
                    <a:pt x="2683" y="381"/>
                  </a:lnTo>
                  <a:lnTo>
                    <a:pt x="2643" y="370"/>
                  </a:lnTo>
                  <a:lnTo>
                    <a:pt x="2603" y="360"/>
                  </a:lnTo>
                  <a:lnTo>
                    <a:pt x="2563" y="351"/>
                  </a:lnTo>
                  <a:lnTo>
                    <a:pt x="2523" y="342"/>
                  </a:lnTo>
                  <a:lnTo>
                    <a:pt x="2482" y="335"/>
                  </a:lnTo>
                  <a:lnTo>
                    <a:pt x="2442" y="328"/>
                  </a:lnTo>
                  <a:lnTo>
                    <a:pt x="2402" y="323"/>
                  </a:lnTo>
                  <a:lnTo>
                    <a:pt x="2360" y="317"/>
                  </a:lnTo>
                  <a:lnTo>
                    <a:pt x="2320" y="313"/>
                  </a:lnTo>
                  <a:lnTo>
                    <a:pt x="2279" y="310"/>
                  </a:lnTo>
                  <a:lnTo>
                    <a:pt x="2238" y="308"/>
                  </a:lnTo>
                  <a:lnTo>
                    <a:pt x="2197" y="306"/>
                  </a:lnTo>
                  <a:lnTo>
                    <a:pt x="2155" y="306"/>
                  </a:lnTo>
                  <a:lnTo>
                    <a:pt x="2115" y="306"/>
                  </a:lnTo>
                  <a:lnTo>
                    <a:pt x="2074" y="308"/>
                  </a:lnTo>
                  <a:lnTo>
                    <a:pt x="2032" y="310"/>
                  </a:lnTo>
                  <a:lnTo>
                    <a:pt x="1992" y="313"/>
                  </a:lnTo>
                  <a:lnTo>
                    <a:pt x="1951" y="317"/>
                  </a:lnTo>
                  <a:lnTo>
                    <a:pt x="1910" y="323"/>
                  </a:lnTo>
                  <a:lnTo>
                    <a:pt x="1870" y="329"/>
                  </a:lnTo>
                  <a:lnTo>
                    <a:pt x="1830" y="336"/>
                  </a:lnTo>
                  <a:lnTo>
                    <a:pt x="1789" y="343"/>
                  </a:lnTo>
                  <a:lnTo>
                    <a:pt x="1788" y="343"/>
                  </a:lnTo>
                  <a:lnTo>
                    <a:pt x="1745" y="352"/>
                  </a:lnTo>
                  <a:lnTo>
                    <a:pt x="1702" y="363"/>
                  </a:lnTo>
                  <a:lnTo>
                    <a:pt x="1658" y="374"/>
                  </a:lnTo>
                  <a:lnTo>
                    <a:pt x="1616" y="386"/>
                  </a:lnTo>
                  <a:lnTo>
                    <a:pt x="1574" y="400"/>
                  </a:lnTo>
                  <a:lnTo>
                    <a:pt x="1531" y="414"/>
                  </a:lnTo>
                  <a:lnTo>
                    <a:pt x="1490" y="430"/>
                  </a:lnTo>
                  <a:lnTo>
                    <a:pt x="1449" y="446"/>
                  </a:lnTo>
                  <a:lnTo>
                    <a:pt x="1408" y="464"/>
                  </a:lnTo>
                  <a:lnTo>
                    <a:pt x="1368" y="482"/>
                  </a:lnTo>
                  <a:lnTo>
                    <a:pt x="1328" y="501"/>
                  </a:lnTo>
                  <a:lnTo>
                    <a:pt x="1289" y="522"/>
                  </a:lnTo>
                  <a:lnTo>
                    <a:pt x="1251" y="543"/>
                  </a:lnTo>
                  <a:lnTo>
                    <a:pt x="1212" y="565"/>
                  </a:lnTo>
                  <a:lnTo>
                    <a:pt x="1174" y="588"/>
                  </a:lnTo>
                  <a:lnTo>
                    <a:pt x="1138" y="612"/>
                  </a:lnTo>
                  <a:lnTo>
                    <a:pt x="1102" y="637"/>
                  </a:lnTo>
                  <a:lnTo>
                    <a:pt x="1065" y="662"/>
                  </a:lnTo>
                  <a:lnTo>
                    <a:pt x="1030" y="688"/>
                  </a:lnTo>
                  <a:lnTo>
                    <a:pt x="996" y="716"/>
                  </a:lnTo>
                  <a:lnTo>
                    <a:pt x="961" y="743"/>
                  </a:lnTo>
                  <a:lnTo>
                    <a:pt x="928" y="772"/>
                  </a:lnTo>
                  <a:lnTo>
                    <a:pt x="896" y="802"/>
                  </a:lnTo>
                  <a:lnTo>
                    <a:pt x="863" y="832"/>
                  </a:lnTo>
                  <a:lnTo>
                    <a:pt x="833" y="863"/>
                  </a:lnTo>
                  <a:lnTo>
                    <a:pt x="803" y="896"/>
                  </a:lnTo>
                  <a:lnTo>
                    <a:pt x="773" y="928"/>
                  </a:lnTo>
                  <a:lnTo>
                    <a:pt x="744" y="961"/>
                  </a:lnTo>
                  <a:lnTo>
                    <a:pt x="716" y="995"/>
                  </a:lnTo>
                  <a:lnTo>
                    <a:pt x="690" y="1030"/>
                  </a:lnTo>
                  <a:lnTo>
                    <a:pt x="664" y="1065"/>
                  </a:lnTo>
                  <a:lnTo>
                    <a:pt x="639" y="1101"/>
                  </a:lnTo>
                  <a:lnTo>
                    <a:pt x="609" y="1143"/>
                  </a:lnTo>
                  <a:lnTo>
                    <a:pt x="582" y="1186"/>
                  </a:lnTo>
                  <a:lnTo>
                    <a:pt x="556" y="1229"/>
                  </a:lnTo>
                  <a:lnTo>
                    <a:pt x="531" y="1272"/>
                  </a:lnTo>
                  <a:lnTo>
                    <a:pt x="506" y="1318"/>
                  </a:lnTo>
                  <a:lnTo>
                    <a:pt x="484" y="1363"/>
                  </a:lnTo>
                  <a:lnTo>
                    <a:pt x="463" y="1409"/>
                  </a:lnTo>
                  <a:lnTo>
                    <a:pt x="444" y="1455"/>
                  </a:lnTo>
                  <a:lnTo>
                    <a:pt x="425" y="1503"/>
                  </a:lnTo>
                  <a:lnTo>
                    <a:pt x="408" y="1550"/>
                  </a:lnTo>
                  <a:lnTo>
                    <a:pt x="391" y="1598"/>
                  </a:lnTo>
                  <a:lnTo>
                    <a:pt x="377" y="1646"/>
                  </a:lnTo>
                  <a:lnTo>
                    <a:pt x="364" y="1695"/>
                  </a:lnTo>
                  <a:lnTo>
                    <a:pt x="352" y="1744"/>
                  </a:lnTo>
                  <a:lnTo>
                    <a:pt x="341" y="1794"/>
                  </a:lnTo>
                  <a:lnTo>
                    <a:pt x="332" y="1843"/>
                  </a:lnTo>
                  <a:lnTo>
                    <a:pt x="324" y="1893"/>
                  </a:lnTo>
                  <a:lnTo>
                    <a:pt x="318" y="1944"/>
                  </a:lnTo>
                  <a:lnTo>
                    <a:pt x="313" y="1994"/>
                  </a:lnTo>
                  <a:lnTo>
                    <a:pt x="309" y="2045"/>
                  </a:lnTo>
                  <a:lnTo>
                    <a:pt x="306" y="2095"/>
                  </a:lnTo>
                  <a:lnTo>
                    <a:pt x="305" y="2146"/>
                  </a:lnTo>
                  <a:lnTo>
                    <a:pt x="305" y="2196"/>
                  </a:lnTo>
                  <a:lnTo>
                    <a:pt x="307" y="2248"/>
                  </a:lnTo>
                  <a:lnTo>
                    <a:pt x="310" y="2298"/>
                  </a:lnTo>
                  <a:lnTo>
                    <a:pt x="314" y="2349"/>
                  </a:lnTo>
                  <a:lnTo>
                    <a:pt x="320" y="2399"/>
                  </a:lnTo>
                  <a:lnTo>
                    <a:pt x="327" y="2450"/>
                  </a:lnTo>
                  <a:lnTo>
                    <a:pt x="336" y="2500"/>
                  </a:lnTo>
                  <a:lnTo>
                    <a:pt x="346" y="2551"/>
                  </a:lnTo>
                  <a:lnTo>
                    <a:pt x="357" y="2600"/>
                  </a:lnTo>
                  <a:lnTo>
                    <a:pt x="370" y="2650"/>
                  </a:lnTo>
                  <a:lnTo>
                    <a:pt x="379" y="2685"/>
                  </a:lnTo>
                  <a:lnTo>
                    <a:pt x="390" y="2721"/>
                  </a:lnTo>
                  <a:lnTo>
                    <a:pt x="401" y="2755"/>
                  </a:lnTo>
                  <a:lnTo>
                    <a:pt x="413" y="2789"/>
                  </a:lnTo>
                  <a:lnTo>
                    <a:pt x="425" y="2824"/>
                  </a:lnTo>
                  <a:lnTo>
                    <a:pt x="438" y="2858"/>
                  </a:lnTo>
                  <a:lnTo>
                    <a:pt x="451" y="2893"/>
                  </a:lnTo>
                  <a:lnTo>
                    <a:pt x="465" y="2926"/>
                  </a:lnTo>
                  <a:lnTo>
                    <a:pt x="479" y="2959"/>
                  </a:lnTo>
                  <a:lnTo>
                    <a:pt x="494" y="2994"/>
                  </a:lnTo>
                  <a:lnTo>
                    <a:pt x="511" y="3026"/>
                  </a:lnTo>
                  <a:lnTo>
                    <a:pt x="526" y="3059"/>
                  </a:lnTo>
                  <a:lnTo>
                    <a:pt x="559" y="3125"/>
                  </a:lnTo>
                  <a:lnTo>
                    <a:pt x="594" y="3191"/>
                  </a:lnTo>
                  <a:lnTo>
                    <a:pt x="631" y="3255"/>
                  </a:lnTo>
                  <a:lnTo>
                    <a:pt x="668" y="3319"/>
                  </a:lnTo>
                  <a:lnTo>
                    <a:pt x="706" y="3383"/>
                  </a:lnTo>
                  <a:lnTo>
                    <a:pt x="745" y="3445"/>
                  </a:lnTo>
                  <a:lnTo>
                    <a:pt x="785" y="3508"/>
                  </a:lnTo>
                  <a:lnTo>
                    <a:pt x="825" y="3571"/>
                  </a:lnTo>
                  <a:lnTo>
                    <a:pt x="866" y="3632"/>
                  </a:lnTo>
                  <a:lnTo>
                    <a:pt x="906" y="3694"/>
                  </a:lnTo>
                  <a:lnTo>
                    <a:pt x="1009" y="3857"/>
                  </a:lnTo>
                  <a:lnTo>
                    <a:pt x="1046" y="3915"/>
                  </a:lnTo>
                  <a:lnTo>
                    <a:pt x="1082" y="3975"/>
                  </a:lnTo>
                  <a:lnTo>
                    <a:pt x="1101" y="4006"/>
                  </a:lnTo>
                  <a:lnTo>
                    <a:pt x="1119" y="4037"/>
                  </a:lnTo>
                  <a:lnTo>
                    <a:pt x="1136" y="4068"/>
                  </a:lnTo>
                  <a:lnTo>
                    <a:pt x="1153" y="4099"/>
                  </a:lnTo>
                  <a:lnTo>
                    <a:pt x="1168" y="4131"/>
                  </a:lnTo>
                  <a:lnTo>
                    <a:pt x="1184" y="4163"/>
                  </a:lnTo>
                  <a:lnTo>
                    <a:pt x="1199" y="4196"/>
                  </a:lnTo>
                  <a:lnTo>
                    <a:pt x="1212" y="4230"/>
                  </a:lnTo>
                  <a:lnTo>
                    <a:pt x="1226" y="4264"/>
                  </a:lnTo>
                  <a:lnTo>
                    <a:pt x="1238" y="4298"/>
                  </a:lnTo>
                  <a:lnTo>
                    <a:pt x="1249" y="4334"/>
                  </a:lnTo>
                  <a:lnTo>
                    <a:pt x="1259" y="4370"/>
                  </a:lnTo>
                  <a:lnTo>
                    <a:pt x="1267" y="4401"/>
                  </a:lnTo>
                  <a:lnTo>
                    <a:pt x="1273" y="4434"/>
                  </a:lnTo>
                  <a:lnTo>
                    <a:pt x="1278" y="4465"/>
                  </a:lnTo>
                  <a:lnTo>
                    <a:pt x="1281" y="4496"/>
                  </a:lnTo>
                  <a:lnTo>
                    <a:pt x="1283" y="4528"/>
                  </a:lnTo>
                  <a:lnTo>
                    <a:pt x="1284" y="4558"/>
                  </a:lnTo>
                  <a:lnTo>
                    <a:pt x="1285" y="4588"/>
                  </a:lnTo>
                  <a:lnTo>
                    <a:pt x="1285" y="4618"/>
                  </a:lnTo>
                  <a:lnTo>
                    <a:pt x="1285" y="4650"/>
                  </a:lnTo>
                  <a:lnTo>
                    <a:pt x="1286" y="4682"/>
                  </a:lnTo>
                  <a:lnTo>
                    <a:pt x="1288" y="4715"/>
                  </a:lnTo>
                  <a:lnTo>
                    <a:pt x="1292" y="4747"/>
                  </a:lnTo>
                  <a:lnTo>
                    <a:pt x="1296" y="4756"/>
                  </a:lnTo>
                  <a:lnTo>
                    <a:pt x="1302" y="4765"/>
                  </a:lnTo>
                  <a:lnTo>
                    <a:pt x="1311" y="4774"/>
                  </a:lnTo>
                  <a:lnTo>
                    <a:pt x="1322" y="4783"/>
                  </a:lnTo>
                  <a:lnTo>
                    <a:pt x="1328" y="4787"/>
                  </a:lnTo>
                  <a:lnTo>
                    <a:pt x="1334" y="4791"/>
                  </a:lnTo>
                  <a:lnTo>
                    <a:pt x="1342" y="4795"/>
                  </a:lnTo>
                  <a:lnTo>
                    <a:pt x="1349" y="4797"/>
                  </a:lnTo>
                  <a:lnTo>
                    <a:pt x="1357" y="4800"/>
                  </a:lnTo>
                  <a:lnTo>
                    <a:pt x="1364" y="4801"/>
                  </a:lnTo>
                  <a:lnTo>
                    <a:pt x="1372" y="4802"/>
                  </a:lnTo>
                  <a:lnTo>
                    <a:pt x="1380" y="4802"/>
                  </a:lnTo>
                  <a:close/>
                  <a:moveTo>
                    <a:pt x="2184" y="5111"/>
                  </a:moveTo>
                  <a:lnTo>
                    <a:pt x="2133" y="5111"/>
                  </a:lnTo>
                  <a:lnTo>
                    <a:pt x="2083" y="5111"/>
                  </a:lnTo>
                  <a:lnTo>
                    <a:pt x="2033" y="5111"/>
                  </a:lnTo>
                  <a:lnTo>
                    <a:pt x="1983" y="5111"/>
                  </a:lnTo>
                  <a:lnTo>
                    <a:pt x="1934" y="5110"/>
                  </a:lnTo>
                  <a:lnTo>
                    <a:pt x="1883" y="5110"/>
                  </a:lnTo>
                  <a:lnTo>
                    <a:pt x="1833" y="5110"/>
                  </a:lnTo>
                  <a:lnTo>
                    <a:pt x="1783" y="5110"/>
                  </a:lnTo>
                  <a:lnTo>
                    <a:pt x="1733" y="5110"/>
                  </a:lnTo>
                  <a:lnTo>
                    <a:pt x="1683" y="5110"/>
                  </a:lnTo>
                  <a:lnTo>
                    <a:pt x="1633" y="5110"/>
                  </a:lnTo>
                  <a:lnTo>
                    <a:pt x="1583" y="5109"/>
                  </a:lnTo>
                  <a:lnTo>
                    <a:pt x="1533" y="5109"/>
                  </a:lnTo>
                  <a:lnTo>
                    <a:pt x="1483" y="5109"/>
                  </a:lnTo>
                  <a:lnTo>
                    <a:pt x="1433" y="5108"/>
                  </a:lnTo>
                  <a:lnTo>
                    <a:pt x="1383" y="5108"/>
                  </a:lnTo>
                  <a:lnTo>
                    <a:pt x="1368" y="5107"/>
                  </a:lnTo>
                  <a:lnTo>
                    <a:pt x="1353" y="5106"/>
                  </a:lnTo>
                  <a:lnTo>
                    <a:pt x="1337" y="5104"/>
                  </a:lnTo>
                  <a:lnTo>
                    <a:pt x="1321" y="5102"/>
                  </a:lnTo>
                  <a:lnTo>
                    <a:pt x="1306" y="5099"/>
                  </a:lnTo>
                  <a:lnTo>
                    <a:pt x="1291" y="5095"/>
                  </a:lnTo>
                  <a:lnTo>
                    <a:pt x="1275" y="5091"/>
                  </a:lnTo>
                  <a:lnTo>
                    <a:pt x="1260" y="5086"/>
                  </a:lnTo>
                  <a:lnTo>
                    <a:pt x="1246" y="5080"/>
                  </a:lnTo>
                  <a:lnTo>
                    <a:pt x="1231" y="5073"/>
                  </a:lnTo>
                  <a:lnTo>
                    <a:pt x="1215" y="5066"/>
                  </a:lnTo>
                  <a:lnTo>
                    <a:pt x="1201" y="5059"/>
                  </a:lnTo>
                  <a:lnTo>
                    <a:pt x="1187" y="5051"/>
                  </a:lnTo>
                  <a:lnTo>
                    <a:pt x="1173" y="5043"/>
                  </a:lnTo>
                  <a:lnTo>
                    <a:pt x="1160" y="5034"/>
                  </a:lnTo>
                  <a:lnTo>
                    <a:pt x="1147" y="5025"/>
                  </a:lnTo>
                  <a:lnTo>
                    <a:pt x="1134" y="5015"/>
                  </a:lnTo>
                  <a:lnTo>
                    <a:pt x="1121" y="5005"/>
                  </a:lnTo>
                  <a:lnTo>
                    <a:pt x="1109" y="4994"/>
                  </a:lnTo>
                  <a:lnTo>
                    <a:pt x="1096" y="4982"/>
                  </a:lnTo>
                  <a:lnTo>
                    <a:pt x="1085" y="4970"/>
                  </a:lnTo>
                  <a:lnTo>
                    <a:pt x="1074" y="4958"/>
                  </a:lnTo>
                  <a:lnTo>
                    <a:pt x="1064" y="4946"/>
                  </a:lnTo>
                  <a:lnTo>
                    <a:pt x="1054" y="4933"/>
                  </a:lnTo>
                  <a:lnTo>
                    <a:pt x="1044" y="4919"/>
                  </a:lnTo>
                  <a:lnTo>
                    <a:pt x="1036" y="4905"/>
                  </a:lnTo>
                  <a:lnTo>
                    <a:pt x="1027" y="4891"/>
                  </a:lnTo>
                  <a:lnTo>
                    <a:pt x="1020" y="4875"/>
                  </a:lnTo>
                  <a:lnTo>
                    <a:pt x="1012" y="4860"/>
                  </a:lnTo>
                  <a:lnTo>
                    <a:pt x="1006" y="4845"/>
                  </a:lnTo>
                  <a:lnTo>
                    <a:pt x="1000" y="4829"/>
                  </a:lnTo>
                  <a:lnTo>
                    <a:pt x="995" y="4813"/>
                  </a:lnTo>
                  <a:lnTo>
                    <a:pt x="991" y="4784"/>
                  </a:lnTo>
                  <a:lnTo>
                    <a:pt x="987" y="4758"/>
                  </a:lnTo>
                  <a:lnTo>
                    <a:pt x="985" y="4733"/>
                  </a:lnTo>
                  <a:lnTo>
                    <a:pt x="983" y="4710"/>
                  </a:lnTo>
                  <a:lnTo>
                    <a:pt x="981" y="4686"/>
                  </a:lnTo>
                  <a:lnTo>
                    <a:pt x="980" y="4664"/>
                  </a:lnTo>
                  <a:lnTo>
                    <a:pt x="980" y="4642"/>
                  </a:lnTo>
                  <a:lnTo>
                    <a:pt x="979" y="4620"/>
                  </a:lnTo>
                  <a:lnTo>
                    <a:pt x="979" y="4597"/>
                  </a:lnTo>
                  <a:lnTo>
                    <a:pt x="979" y="4574"/>
                  </a:lnTo>
                  <a:lnTo>
                    <a:pt x="978" y="4552"/>
                  </a:lnTo>
                  <a:lnTo>
                    <a:pt x="977" y="4531"/>
                  </a:lnTo>
                  <a:lnTo>
                    <a:pt x="975" y="4510"/>
                  </a:lnTo>
                  <a:lnTo>
                    <a:pt x="973" y="4490"/>
                  </a:lnTo>
                  <a:lnTo>
                    <a:pt x="969" y="4471"/>
                  </a:lnTo>
                  <a:lnTo>
                    <a:pt x="964" y="4452"/>
                  </a:lnTo>
                  <a:lnTo>
                    <a:pt x="957" y="4424"/>
                  </a:lnTo>
                  <a:lnTo>
                    <a:pt x="948" y="4394"/>
                  </a:lnTo>
                  <a:lnTo>
                    <a:pt x="938" y="4367"/>
                  </a:lnTo>
                  <a:lnTo>
                    <a:pt x="927" y="4339"/>
                  </a:lnTo>
                  <a:lnTo>
                    <a:pt x="916" y="4311"/>
                  </a:lnTo>
                  <a:lnTo>
                    <a:pt x="904" y="4284"/>
                  </a:lnTo>
                  <a:lnTo>
                    <a:pt x="891" y="4258"/>
                  </a:lnTo>
                  <a:lnTo>
                    <a:pt x="877" y="4231"/>
                  </a:lnTo>
                  <a:lnTo>
                    <a:pt x="847" y="4178"/>
                  </a:lnTo>
                  <a:lnTo>
                    <a:pt x="817" y="4125"/>
                  </a:lnTo>
                  <a:lnTo>
                    <a:pt x="785" y="4072"/>
                  </a:lnTo>
                  <a:lnTo>
                    <a:pt x="751" y="4019"/>
                  </a:lnTo>
                  <a:lnTo>
                    <a:pt x="651" y="3862"/>
                  </a:lnTo>
                  <a:lnTo>
                    <a:pt x="607" y="3796"/>
                  </a:lnTo>
                  <a:lnTo>
                    <a:pt x="565" y="3730"/>
                  </a:lnTo>
                  <a:lnTo>
                    <a:pt x="523" y="3664"/>
                  </a:lnTo>
                  <a:lnTo>
                    <a:pt x="480" y="3597"/>
                  </a:lnTo>
                  <a:lnTo>
                    <a:pt x="439" y="3529"/>
                  </a:lnTo>
                  <a:lnTo>
                    <a:pt x="398" y="3462"/>
                  </a:lnTo>
                  <a:lnTo>
                    <a:pt x="357" y="3393"/>
                  </a:lnTo>
                  <a:lnTo>
                    <a:pt x="319" y="3323"/>
                  </a:lnTo>
                  <a:lnTo>
                    <a:pt x="282" y="3252"/>
                  </a:lnTo>
                  <a:lnTo>
                    <a:pt x="246" y="3182"/>
                  </a:lnTo>
                  <a:lnTo>
                    <a:pt x="229" y="3145"/>
                  </a:lnTo>
                  <a:lnTo>
                    <a:pt x="212" y="3109"/>
                  </a:lnTo>
                  <a:lnTo>
                    <a:pt x="196" y="3072"/>
                  </a:lnTo>
                  <a:lnTo>
                    <a:pt x="180" y="3036"/>
                  </a:lnTo>
                  <a:lnTo>
                    <a:pt x="165" y="2999"/>
                  </a:lnTo>
                  <a:lnTo>
                    <a:pt x="150" y="2961"/>
                  </a:lnTo>
                  <a:lnTo>
                    <a:pt x="136" y="2923"/>
                  </a:lnTo>
                  <a:lnTo>
                    <a:pt x="123" y="2885"/>
                  </a:lnTo>
                  <a:lnTo>
                    <a:pt x="110" y="2847"/>
                  </a:lnTo>
                  <a:lnTo>
                    <a:pt x="98" y="2809"/>
                  </a:lnTo>
                  <a:lnTo>
                    <a:pt x="87" y="2769"/>
                  </a:lnTo>
                  <a:lnTo>
                    <a:pt x="76" y="2730"/>
                  </a:lnTo>
                  <a:lnTo>
                    <a:pt x="61" y="2672"/>
                  </a:lnTo>
                  <a:lnTo>
                    <a:pt x="48" y="2614"/>
                  </a:lnTo>
                  <a:lnTo>
                    <a:pt x="35" y="2556"/>
                  </a:lnTo>
                  <a:lnTo>
                    <a:pt x="26" y="2497"/>
                  </a:lnTo>
                  <a:lnTo>
                    <a:pt x="17" y="2438"/>
                  </a:lnTo>
                  <a:lnTo>
                    <a:pt x="11" y="2379"/>
                  </a:lnTo>
                  <a:lnTo>
                    <a:pt x="5" y="2321"/>
                  </a:lnTo>
                  <a:lnTo>
                    <a:pt x="2" y="2261"/>
                  </a:lnTo>
                  <a:lnTo>
                    <a:pt x="0" y="2202"/>
                  </a:lnTo>
                  <a:lnTo>
                    <a:pt x="0" y="2143"/>
                  </a:lnTo>
                  <a:lnTo>
                    <a:pt x="1" y="2084"/>
                  </a:lnTo>
                  <a:lnTo>
                    <a:pt x="4" y="2024"/>
                  </a:lnTo>
                  <a:lnTo>
                    <a:pt x="9" y="1966"/>
                  </a:lnTo>
                  <a:lnTo>
                    <a:pt x="15" y="1907"/>
                  </a:lnTo>
                  <a:lnTo>
                    <a:pt x="22" y="1849"/>
                  </a:lnTo>
                  <a:lnTo>
                    <a:pt x="32" y="1790"/>
                  </a:lnTo>
                  <a:lnTo>
                    <a:pt x="43" y="1732"/>
                  </a:lnTo>
                  <a:lnTo>
                    <a:pt x="55" y="1675"/>
                  </a:lnTo>
                  <a:lnTo>
                    <a:pt x="69" y="1617"/>
                  </a:lnTo>
                  <a:lnTo>
                    <a:pt x="85" y="1561"/>
                  </a:lnTo>
                  <a:lnTo>
                    <a:pt x="101" y="1504"/>
                  </a:lnTo>
                  <a:lnTo>
                    <a:pt x="120" y="1448"/>
                  </a:lnTo>
                  <a:lnTo>
                    <a:pt x="140" y="1393"/>
                  </a:lnTo>
                  <a:lnTo>
                    <a:pt x="162" y="1338"/>
                  </a:lnTo>
                  <a:lnTo>
                    <a:pt x="185" y="1285"/>
                  </a:lnTo>
                  <a:lnTo>
                    <a:pt x="209" y="1231"/>
                  </a:lnTo>
                  <a:lnTo>
                    <a:pt x="235" y="1179"/>
                  </a:lnTo>
                  <a:lnTo>
                    <a:pt x="263" y="1126"/>
                  </a:lnTo>
                  <a:lnTo>
                    <a:pt x="292" y="1074"/>
                  </a:lnTo>
                  <a:lnTo>
                    <a:pt x="323" y="1024"/>
                  </a:lnTo>
                  <a:lnTo>
                    <a:pt x="354" y="974"/>
                  </a:lnTo>
                  <a:lnTo>
                    <a:pt x="388" y="926"/>
                  </a:lnTo>
                  <a:lnTo>
                    <a:pt x="418" y="884"/>
                  </a:lnTo>
                  <a:lnTo>
                    <a:pt x="448" y="843"/>
                  </a:lnTo>
                  <a:lnTo>
                    <a:pt x="479" y="803"/>
                  </a:lnTo>
                  <a:lnTo>
                    <a:pt x="512" y="763"/>
                  </a:lnTo>
                  <a:lnTo>
                    <a:pt x="545" y="725"/>
                  </a:lnTo>
                  <a:lnTo>
                    <a:pt x="579" y="686"/>
                  </a:lnTo>
                  <a:lnTo>
                    <a:pt x="614" y="649"/>
                  </a:lnTo>
                  <a:lnTo>
                    <a:pt x="651" y="614"/>
                  </a:lnTo>
                  <a:lnTo>
                    <a:pt x="688" y="578"/>
                  </a:lnTo>
                  <a:lnTo>
                    <a:pt x="725" y="544"/>
                  </a:lnTo>
                  <a:lnTo>
                    <a:pt x="765" y="510"/>
                  </a:lnTo>
                  <a:lnTo>
                    <a:pt x="804" y="477"/>
                  </a:lnTo>
                  <a:lnTo>
                    <a:pt x="844" y="446"/>
                  </a:lnTo>
                  <a:lnTo>
                    <a:pt x="886" y="415"/>
                  </a:lnTo>
                  <a:lnTo>
                    <a:pt x="927" y="385"/>
                  </a:lnTo>
                  <a:lnTo>
                    <a:pt x="969" y="357"/>
                  </a:lnTo>
                  <a:lnTo>
                    <a:pt x="1013" y="329"/>
                  </a:lnTo>
                  <a:lnTo>
                    <a:pt x="1056" y="302"/>
                  </a:lnTo>
                  <a:lnTo>
                    <a:pt x="1102" y="277"/>
                  </a:lnTo>
                  <a:lnTo>
                    <a:pt x="1146" y="252"/>
                  </a:lnTo>
                  <a:lnTo>
                    <a:pt x="1192" y="229"/>
                  </a:lnTo>
                  <a:lnTo>
                    <a:pt x="1239" y="206"/>
                  </a:lnTo>
                  <a:lnTo>
                    <a:pt x="1285" y="184"/>
                  </a:lnTo>
                  <a:lnTo>
                    <a:pt x="1332" y="164"/>
                  </a:lnTo>
                  <a:lnTo>
                    <a:pt x="1381" y="145"/>
                  </a:lnTo>
                  <a:lnTo>
                    <a:pt x="1429" y="126"/>
                  </a:lnTo>
                  <a:lnTo>
                    <a:pt x="1478" y="110"/>
                  </a:lnTo>
                  <a:lnTo>
                    <a:pt x="1527" y="94"/>
                  </a:lnTo>
                  <a:lnTo>
                    <a:pt x="1577" y="80"/>
                  </a:lnTo>
                  <a:lnTo>
                    <a:pt x="1627" y="66"/>
                  </a:lnTo>
                  <a:lnTo>
                    <a:pt x="1677" y="54"/>
                  </a:lnTo>
                  <a:lnTo>
                    <a:pt x="1728" y="44"/>
                  </a:lnTo>
                  <a:lnTo>
                    <a:pt x="1775" y="34"/>
                  </a:lnTo>
                  <a:lnTo>
                    <a:pt x="1822" y="26"/>
                  </a:lnTo>
                  <a:lnTo>
                    <a:pt x="1869" y="19"/>
                  </a:lnTo>
                  <a:lnTo>
                    <a:pt x="1916" y="13"/>
                  </a:lnTo>
                  <a:lnTo>
                    <a:pt x="1964" y="9"/>
                  </a:lnTo>
                  <a:lnTo>
                    <a:pt x="2012" y="5"/>
                  </a:lnTo>
                  <a:lnTo>
                    <a:pt x="2060" y="2"/>
                  </a:lnTo>
                  <a:lnTo>
                    <a:pt x="2107" y="1"/>
                  </a:lnTo>
                  <a:lnTo>
                    <a:pt x="2155" y="0"/>
                  </a:lnTo>
                  <a:lnTo>
                    <a:pt x="2203" y="1"/>
                  </a:lnTo>
                  <a:lnTo>
                    <a:pt x="2250" y="3"/>
                  </a:lnTo>
                  <a:lnTo>
                    <a:pt x="2299" y="5"/>
                  </a:lnTo>
                  <a:lnTo>
                    <a:pt x="2346" y="9"/>
                  </a:lnTo>
                  <a:lnTo>
                    <a:pt x="2393" y="13"/>
                  </a:lnTo>
                  <a:lnTo>
                    <a:pt x="2441" y="19"/>
                  </a:lnTo>
                  <a:lnTo>
                    <a:pt x="2488" y="26"/>
                  </a:lnTo>
                  <a:lnTo>
                    <a:pt x="2536" y="33"/>
                  </a:lnTo>
                  <a:lnTo>
                    <a:pt x="2583" y="43"/>
                  </a:lnTo>
                  <a:lnTo>
                    <a:pt x="2629" y="53"/>
                  </a:lnTo>
                  <a:lnTo>
                    <a:pt x="2676" y="64"/>
                  </a:lnTo>
                  <a:lnTo>
                    <a:pt x="2722" y="75"/>
                  </a:lnTo>
                  <a:lnTo>
                    <a:pt x="2769" y="88"/>
                  </a:lnTo>
                  <a:lnTo>
                    <a:pt x="2814" y="102"/>
                  </a:lnTo>
                  <a:lnTo>
                    <a:pt x="2859" y="116"/>
                  </a:lnTo>
                  <a:lnTo>
                    <a:pt x="2905" y="133"/>
                  </a:lnTo>
                  <a:lnTo>
                    <a:pt x="2949" y="150"/>
                  </a:lnTo>
                  <a:lnTo>
                    <a:pt x="2994" y="167"/>
                  </a:lnTo>
                  <a:lnTo>
                    <a:pt x="3037" y="186"/>
                  </a:lnTo>
                  <a:lnTo>
                    <a:pt x="3080" y="205"/>
                  </a:lnTo>
                  <a:lnTo>
                    <a:pt x="3123" y="226"/>
                  </a:lnTo>
                  <a:lnTo>
                    <a:pt x="3165" y="248"/>
                  </a:lnTo>
                  <a:lnTo>
                    <a:pt x="3206" y="271"/>
                  </a:lnTo>
                  <a:lnTo>
                    <a:pt x="3256" y="298"/>
                  </a:lnTo>
                  <a:lnTo>
                    <a:pt x="3304" y="328"/>
                  </a:lnTo>
                  <a:lnTo>
                    <a:pt x="3352" y="358"/>
                  </a:lnTo>
                  <a:lnTo>
                    <a:pt x="3398" y="389"/>
                  </a:lnTo>
                  <a:lnTo>
                    <a:pt x="3444" y="423"/>
                  </a:lnTo>
                  <a:lnTo>
                    <a:pt x="3489" y="457"/>
                  </a:lnTo>
                  <a:lnTo>
                    <a:pt x="3533" y="491"/>
                  </a:lnTo>
                  <a:lnTo>
                    <a:pt x="3576" y="529"/>
                  </a:lnTo>
                  <a:lnTo>
                    <a:pt x="3618" y="566"/>
                  </a:lnTo>
                  <a:lnTo>
                    <a:pt x="3659" y="604"/>
                  </a:lnTo>
                  <a:lnTo>
                    <a:pt x="3699" y="645"/>
                  </a:lnTo>
                  <a:lnTo>
                    <a:pt x="3738" y="685"/>
                  </a:lnTo>
                  <a:lnTo>
                    <a:pt x="3776" y="728"/>
                  </a:lnTo>
                  <a:lnTo>
                    <a:pt x="3813" y="770"/>
                  </a:lnTo>
                  <a:lnTo>
                    <a:pt x="3849" y="815"/>
                  </a:lnTo>
                  <a:lnTo>
                    <a:pt x="3883" y="859"/>
                  </a:lnTo>
                  <a:lnTo>
                    <a:pt x="3916" y="905"/>
                  </a:lnTo>
                  <a:lnTo>
                    <a:pt x="3949" y="951"/>
                  </a:lnTo>
                  <a:lnTo>
                    <a:pt x="3980" y="999"/>
                  </a:lnTo>
                  <a:lnTo>
                    <a:pt x="4010" y="1046"/>
                  </a:lnTo>
                  <a:lnTo>
                    <a:pt x="4038" y="1096"/>
                  </a:lnTo>
                  <a:lnTo>
                    <a:pt x="4066" y="1145"/>
                  </a:lnTo>
                  <a:lnTo>
                    <a:pt x="4092" y="1195"/>
                  </a:lnTo>
                  <a:lnTo>
                    <a:pt x="4116" y="1246"/>
                  </a:lnTo>
                  <a:lnTo>
                    <a:pt x="4139" y="1298"/>
                  </a:lnTo>
                  <a:lnTo>
                    <a:pt x="4161" y="1350"/>
                  </a:lnTo>
                  <a:lnTo>
                    <a:pt x="4182" y="1403"/>
                  </a:lnTo>
                  <a:lnTo>
                    <a:pt x="4201" y="1455"/>
                  </a:lnTo>
                  <a:lnTo>
                    <a:pt x="4219" y="1510"/>
                  </a:lnTo>
                  <a:lnTo>
                    <a:pt x="4235" y="1564"/>
                  </a:lnTo>
                  <a:lnTo>
                    <a:pt x="4249" y="1618"/>
                  </a:lnTo>
                  <a:lnTo>
                    <a:pt x="4263" y="1674"/>
                  </a:lnTo>
                  <a:lnTo>
                    <a:pt x="4271" y="1714"/>
                  </a:lnTo>
                  <a:lnTo>
                    <a:pt x="4279" y="1755"/>
                  </a:lnTo>
                  <a:lnTo>
                    <a:pt x="4288" y="1796"/>
                  </a:lnTo>
                  <a:lnTo>
                    <a:pt x="4294" y="1836"/>
                  </a:lnTo>
                  <a:lnTo>
                    <a:pt x="4300" y="1878"/>
                  </a:lnTo>
                  <a:lnTo>
                    <a:pt x="4305" y="1919"/>
                  </a:lnTo>
                  <a:lnTo>
                    <a:pt x="4309" y="1961"/>
                  </a:lnTo>
                  <a:lnTo>
                    <a:pt x="4312" y="2002"/>
                  </a:lnTo>
                  <a:lnTo>
                    <a:pt x="4315" y="2044"/>
                  </a:lnTo>
                  <a:lnTo>
                    <a:pt x="4317" y="2085"/>
                  </a:lnTo>
                  <a:lnTo>
                    <a:pt x="4318" y="2127"/>
                  </a:lnTo>
                  <a:lnTo>
                    <a:pt x="4318" y="2169"/>
                  </a:lnTo>
                  <a:lnTo>
                    <a:pt x="4317" y="2210"/>
                  </a:lnTo>
                  <a:lnTo>
                    <a:pt x="4316" y="2252"/>
                  </a:lnTo>
                  <a:lnTo>
                    <a:pt x="4314" y="2294"/>
                  </a:lnTo>
                  <a:lnTo>
                    <a:pt x="4311" y="2336"/>
                  </a:lnTo>
                  <a:lnTo>
                    <a:pt x="4307" y="2377"/>
                  </a:lnTo>
                  <a:lnTo>
                    <a:pt x="4303" y="2420"/>
                  </a:lnTo>
                  <a:lnTo>
                    <a:pt x="4298" y="2461"/>
                  </a:lnTo>
                  <a:lnTo>
                    <a:pt x="4292" y="2501"/>
                  </a:lnTo>
                  <a:lnTo>
                    <a:pt x="4286" y="2543"/>
                  </a:lnTo>
                  <a:lnTo>
                    <a:pt x="4277" y="2584"/>
                  </a:lnTo>
                  <a:lnTo>
                    <a:pt x="4269" y="2626"/>
                  </a:lnTo>
                  <a:lnTo>
                    <a:pt x="4260" y="2666"/>
                  </a:lnTo>
                  <a:lnTo>
                    <a:pt x="4250" y="2708"/>
                  </a:lnTo>
                  <a:lnTo>
                    <a:pt x="4240" y="2748"/>
                  </a:lnTo>
                  <a:lnTo>
                    <a:pt x="4229" y="2788"/>
                  </a:lnTo>
                  <a:lnTo>
                    <a:pt x="4217" y="2828"/>
                  </a:lnTo>
                  <a:lnTo>
                    <a:pt x="4204" y="2868"/>
                  </a:lnTo>
                  <a:lnTo>
                    <a:pt x="4191" y="2908"/>
                  </a:lnTo>
                  <a:lnTo>
                    <a:pt x="4176" y="2947"/>
                  </a:lnTo>
                  <a:lnTo>
                    <a:pt x="4161" y="2987"/>
                  </a:lnTo>
                  <a:lnTo>
                    <a:pt x="4139" y="3042"/>
                  </a:lnTo>
                  <a:lnTo>
                    <a:pt x="4116" y="3097"/>
                  </a:lnTo>
                  <a:lnTo>
                    <a:pt x="4092" y="3151"/>
                  </a:lnTo>
                  <a:lnTo>
                    <a:pt x="4067" y="3205"/>
                  </a:lnTo>
                  <a:lnTo>
                    <a:pt x="4039" y="3257"/>
                  </a:lnTo>
                  <a:lnTo>
                    <a:pt x="4012" y="3310"/>
                  </a:lnTo>
                  <a:lnTo>
                    <a:pt x="3984" y="3361"/>
                  </a:lnTo>
                  <a:lnTo>
                    <a:pt x="3955" y="3413"/>
                  </a:lnTo>
                  <a:lnTo>
                    <a:pt x="3925" y="3464"/>
                  </a:lnTo>
                  <a:lnTo>
                    <a:pt x="3895" y="3514"/>
                  </a:lnTo>
                  <a:lnTo>
                    <a:pt x="3864" y="3565"/>
                  </a:lnTo>
                  <a:lnTo>
                    <a:pt x="3833" y="3614"/>
                  </a:lnTo>
                  <a:lnTo>
                    <a:pt x="3801" y="3663"/>
                  </a:lnTo>
                  <a:lnTo>
                    <a:pt x="3770" y="3712"/>
                  </a:lnTo>
                  <a:lnTo>
                    <a:pt x="3739" y="3761"/>
                  </a:lnTo>
                  <a:lnTo>
                    <a:pt x="3707" y="3808"/>
                  </a:lnTo>
                  <a:lnTo>
                    <a:pt x="3671" y="3863"/>
                  </a:lnTo>
                  <a:lnTo>
                    <a:pt x="3636" y="3916"/>
                  </a:lnTo>
                  <a:lnTo>
                    <a:pt x="3602" y="3971"/>
                  </a:lnTo>
                  <a:lnTo>
                    <a:pt x="3566" y="4025"/>
                  </a:lnTo>
                  <a:lnTo>
                    <a:pt x="3533" y="4080"/>
                  </a:lnTo>
                  <a:lnTo>
                    <a:pt x="3500" y="4136"/>
                  </a:lnTo>
                  <a:lnTo>
                    <a:pt x="3467" y="4191"/>
                  </a:lnTo>
                  <a:lnTo>
                    <a:pt x="3435" y="4247"/>
                  </a:lnTo>
                  <a:lnTo>
                    <a:pt x="3422" y="4272"/>
                  </a:lnTo>
                  <a:lnTo>
                    <a:pt x="3410" y="4296"/>
                  </a:lnTo>
                  <a:lnTo>
                    <a:pt x="3398" y="4323"/>
                  </a:lnTo>
                  <a:lnTo>
                    <a:pt x="3388" y="4349"/>
                  </a:lnTo>
                  <a:lnTo>
                    <a:pt x="3378" y="4375"/>
                  </a:lnTo>
                  <a:lnTo>
                    <a:pt x="3370" y="4401"/>
                  </a:lnTo>
                  <a:lnTo>
                    <a:pt x="3362" y="4429"/>
                  </a:lnTo>
                  <a:lnTo>
                    <a:pt x="3356" y="4456"/>
                  </a:lnTo>
                  <a:lnTo>
                    <a:pt x="3350" y="4483"/>
                  </a:lnTo>
                  <a:lnTo>
                    <a:pt x="3345" y="4512"/>
                  </a:lnTo>
                  <a:lnTo>
                    <a:pt x="3342" y="4539"/>
                  </a:lnTo>
                  <a:lnTo>
                    <a:pt x="3339" y="4567"/>
                  </a:lnTo>
                  <a:lnTo>
                    <a:pt x="3336" y="4595"/>
                  </a:lnTo>
                  <a:lnTo>
                    <a:pt x="3336" y="4625"/>
                  </a:lnTo>
                  <a:lnTo>
                    <a:pt x="3336" y="4653"/>
                  </a:lnTo>
                  <a:lnTo>
                    <a:pt x="3338" y="4682"/>
                  </a:lnTo>
                  <a:lnTo>
                    <a:pt x="3339" y="4702"/>
                  </a:lnTo>
                  <a:lnTo>
                    <a:pt x="3339" y="4722"/>
                  </a:lnTo>
                  <a:lnTo>
                    <a:pt x="3338" y="4741"/>
                  </a:lnTo>
                  <a:lnTo>
                    <a:pt x="3335" y="4761"/>
                  </a:lnTo>
                  <a:lnTo>
                    <a:pt x="3331" y="4780"/>
                  </a:lnTo>
                  <a:lnTo>
                    <a:pt x="3327" y="4801"/>
                  </a:lnTo>
                  <a:lnTo>
                    <a:pt x="3322" y="4820"/>
                  </a:lnTo>
                  <a:lnTo>
                    <a:pt x="3315" y="4839"/>
                  </a:lnTo>
                  <a:lnTo>
                    <a:pt x="3308" y="4857"/>
                  </a:lnTo>
                  <a:lnTo>
                    <a:pt x="3300" y="4876"/>
                  </a:lnTo>
                  <a:lnTo>
                    <a:pt x="3290" y="4895"/>
                  </a:lnTo>
                  <a:lnTo>
                    <a:pt x="3280" y="4913"/>
                  </a:lnTo>
                  <a:lnTo>
                    <a:pt x="3269" y="4930"/>
                  </a:lnTo>
                  <a:lnTo>
                    <a:pt x="3256" y="4947"/>
                  </a:lnTo>
                  <a:lnTo>
                    <a:pt x="3243" y="4963"/>
                  </a:lnTo>
                  <a:lnTo>
                    <a:pt x="3229" y="4978"/>
                  </a:lnTo>
                  <a:lnTo>
                    <a:pt x="3214" y="4995"/>
                  </a:lnTo>
                  <a:lnTo>
                    <a:pt x="3198" y="5009"/>
                  </a:lnTo>
                  <a:lnTo>
                    <a:pt x="3181" y="5022"/>
                  </a:lnTo>
                  <a:lnTo>
                    <a:pt x="3165" y="5035"/>
                  </a:lnTo>
                  <a:lnTo>
                    <a:pt x="3147" y="5046"/>
                  </a:lnTo>
                  <a:lnTo>
                    <a:pt x="3129" y="5057"/>
                  </a:lnTo>
                  <a:lnTo>
                    <a:pt x="3111" y="5066"/>
                  </a:lnTo>
                  <a:lnTo>
                    <a:pt x="3091" y="5075"/>
                  </a:lnTo>
                  <a:lnTo>
                    <a:pt x="3072" y="5084"/>
                  </a:lnTo>
                  <a:lnTo>
                    <a:pt x="3052" y="5091"/>
                  </a:lnTo>
                  <a:lnTo>
                    <a:pt x="3033" y="5096"/>
                  </a:lnTo>
                  <a:lnTo>
                    <a:pt x="3013" y="5101"/>
                  </a:lnTo>
                  <a:lnTo>
                    <a:pt x="2993" y="5104"/>
                  </a:lnTo>
                  <a:lnTo>
                    <a:pt x="2973" y="5107"/>
                  </a:lnTo>
                  <a:lnTo>
                    <a:pt x="2953" y="5108"/>
                  </a:lnTo>
                  <a:lnTo>
                    <a:pt x="2934" y="5108"/>
                  </a:lnTo>
                  <a:lnTo>
                    <a:pt x="2887" y="5108"/>
                  </a:lnTo>
                  <a:lnTo>
                    <a:pt x="2840" y="5109"/>
                  </a:lnTo>
                  <a:lnTo>
                    <a:pt x="2794" y="5109"/>
                  </a:lnTo>
                  <a:lnTo>
                    <a:pt x="2746" y="5109"/>
                  </a:lnTo>
                  <a:lnTo>
                    <a:pt x="2700" y="5110"/>
                  </a:lnTo>
                  <a:lnTo>
                    <a:pt x="2653" y="5110"/>
                  </a:lnTo>
                  <a:lnTo>
                    <a:pt x="2606" y="5110"/>
                  </a:lnTo>
                  <a:lnTo>
                    <a:pt x="2559" y="5110"/>
                  </a:lnTo>
                  <a:lnTo>
                    <a:pt x="2512" y="5110"/>
                  </a:lnTo>
                  <a:lnTo>
                    <a:pt x="2465" y="5110"/>
                  </a:lnTo>
                  <a:lnTo>
                    <a:pt x="2419" y="5110"/>
                  </a:lnTo>
                  <a:lnTo>
                    <a:pt x="2371" y="5111"/>
                  </a:lnTo>
                  <a:lnTo>
                    <a:pt x="2324" y="5111"/>
                  </a:lnTo>
                  <a:lnTo>
                    <a:pt x="2278" y="5111"/>
                  </a:lnTo>
                  <a:lnTo>
                    <a:pt x="2230" y="5111"/>
                  </a:lnTo>
                  <a:lnTo>
                    <a:pt x="2184" y="51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59" name="Freeform 157">
              <a:extLst>
                <a:ext uri="{FF2B5EF4-FFF2-40B4-BE49-F238E27FC236}">
                  <a16:creationId xmlns:a16="http://schemas.microsoft.com/office/drawing/2014/main" id="{95E8D9B2-A827-4703-9139-763F1D87CC13}"/>
                </a:ext>
              </a:extLst>
            </p:cNvPr>
            <p:cNvSpPr>
              <a:spLocks noEditPoints="1"/>
            </p:cNvSpPr>
            <p:nvPr/>
          </p:nvSpPr>
          <p:spPr bwMode="auto">
            <a:xfrm>
              <a:off x="529151" y="2543343"/>
              <a:ext cx="112714" cy="79375"/>
            </a:xfrm>
            <a:custGeom>
              <a:avLst/>
              <a:gdLst>
                <a:gd name="T0" fmla="*/ 580 w 2375"/>
                <a:gd name="T1" fmla="*/ 1039 h 1664"/>
                <a:gd name="T2" fmla="*/ 781 w 2375"/>
                <a:gd name="T3" fmla="*/ 1166 h 1664"/>
                <a:gd name="T4" fmla="*/ 924 w 2375"/>
                <a:gd name="T5" fmla="*/ 1297 h 1664"/>
                <a:gd name="T6" fmla="*/ 1045 w 2375"/>
                <a:gd name="T7" fmla="*/ 1350 h 1664"/>
                <a:gd name="T8" fmla="*/ 1178 w 2375"/>
                <a:gd name="T9" fmla="*/ 1354 h 1664"/>
                <a:gd name="T10" fmla="*/ 1318 w 2375"/>
                <a:gd name="T11" fmla="*/ 1349 h 1664"/>
                <a:gd name="T12" fmla="*/ 1430 w 2375"/>
                <a:gd name="T13" fmla="*/ 1309 h 1664"/>
                <a:gd name="T14" fmla="*/ 1582 w 2375"/>
                <a:gd name="T15" fmla="*/ 1181 h 1664"/>
                <a:gd name="T16" fmla="*/ 1658 w 2375"/>
                <a:gd name="T17" fmla="*/ 1085 h 1664"/>
                <a:gd name="T18" fmla="*/ 1785 w 2375"/>
                <a:gd name="T19" fmla="*/ 1036 h 1664"/>
                <a:gd name="T20" fmla="*/ 1971 w 2375"/>
                <a:gd name="T21" fmla="*/ 1038 h 1664"/>
                <a:gd name="T22" fmla="*/ 2051 w 2375"/>
                <a:gd name="T23" fmla="*/ 994 h 1664"/>
                <a:gd name="T24" fmla="*/ 2069 w 2375"/>
                <a:gd name="T25" fmla="*/ 815 h 1664"/>
                <a:gd name="T26" fmla="*/ 2065 w 2375"/>
                <a:gd name="T27" fmla="*/ 378 h 1664"/>
                <a:gd name="T28" fmla="*/ 2029 w 2375"/>
                <a:gd name="T29" fmla="*/ 329 h 1664"/>
                <a:gd name="T30" fmla="*/ 1867 w 2375"/>
                <a:gd name="T31" fmla="*/ 307 h 1664"/>
                <a:gd name="T32" fmla="*/ 1271 w 2375"/>
                <a:gd name="T33" fmla="*/ 307 h 1664"/>
                <a:gd name="T34" fmla="*/ 791 w 2375"/>
                <a:gd name="T35" fmla="*/ 306 h 1664"/>
                <a:gd name="T36" fmla="*/ 359 w 2375"/>
                <a:gd name="T37" fmla="*/ 320 h 1664"/>
                <a:gd name="T38" fmla="*/ 310 w 2375"/>
                <a:gd name="T39" fmla="*/ 379 h 1664"/>
                <a:gd name="T40" fmla="*/ 306 w 2375"/>
                <a:gd name="T41" fmla="*/ 816 h 1664"/>
                <a:gd name="T42" fmla="*/ 319 w 2375"/>
                <a:gd name="T43" fmla="*/ 983 h 1664"/>
                <a:gd name="T44" fmla="*/ 364 w 2375"/>
                <a:gd name="T45" fmla="*/ 1026 h 1664"/>
                <a:gd name="T46" fmla="*/ 492 w 2375"/>
                <a:gd name="T47" fmla="*/ 1036 h 1664"/>
                <a:gd name="T48" fmla="*/ 1020 w 2375"/>
                <a:gd name="T49" fmla="*/ 1655 h 1664"/>
                <a:gd name="T50" fmla="*/ 860 w 2375"/>
                <a:gd name="T51" fmla="*/ 1608 h 1664"/>
                <a:gd name="T52" fmla="*/ 708 w 2375"/>
                <a:gd name="T53" fmla="*/ 1520 h 1664"/>
                <a:gd name="T54" fmla="*/ 575 w 2375"/>
                <a:gd name="T55" fmla="*/ 1396 h 1664"/>
                <a:gd name="T56" fmla="*/ 456 w 2375"/>
                <a:gd name="T57" fmla="*/ 1342 h 1664"/>
                <a:gd name="T58" fmla="*/ 274 w 2375"/>
                <a:gd name="T59" fmla="*/ 1318 h 1664"/>
                <a:gd name="T60" fmla="*/ 154 w 2375"/>
                <a:gd name="T61" fmla="*/ 1251 h 1664"/>
                <a:gd name="T62" fmla="*/ 66 w 2375"/>
                <a:gd name="T63" fmla="*/ 1154 h 1664"/>
                <a:gd name="T64" fmla="*/ 14 w 2375"/>
                <a:gd name="T65" fmla="*/ 1038 h 1664"/>
                <a:gd name="T66" fmla="*/ 2 w 2375"/>
                <a:gd name="T67" fmla="*/ 882 h 1664"/>
                <a:gd name="T68" fmla="*/ 5 w 2375"/>
                <a:gd name="T69" fmla="*/ 374 h 1664"/>
                <a:gd name="T70" fmla="*/ 31 w 2375"/>
                <a:gd name="T71" fmla="*/ 253 h 1664"/>
                <a:gd name="T72" fmla="*/ 96 w 2375"/>
                <a:gd name="T73" fmla="*/ 147 h 1664"/>
                <a:gd name="T74" fmla="*/ 193 w 2375"/>
                <a:gd name="T75" fmla="*/ 63 h 1664"/>
                <a:gd name="T76" fmla="*/ 314 w 2375"/>
                <a:gd name="T77" fmla="*/ 14 h 1664"/>
                <a:gd name="T78" fmla="*/ 776 w 2375"/>
                <a:gd name="T79" fmla="*/ 1 h 1664"/>
                <a:gd name="T80" fmla="*/ 1271 w 2375"/>
                <a:gd name="T81" fmla="*/ 2 h 1664"/>
                <a:gd name="T82" fmla="*/ 1854 w 2375"/>
                <a:gd name="T83" fmla="*/ 2 h 1664"/>
                <a:gd name="T84" fmla="*/ 2067 w 2375"/>
                <a:gd name="T85" fmla="*/ 14 h 1664"/>
                <a:gd name="T86" fmla="*/ 2220 w 2375"/>
                <a:gd name="T87" fmla="*/ 91 h 1664"/>
                <a:gd name="T88" fmla="*/ 2324 w 2375"/>
                <a:gd name="T89" fmla="*/ 211 h 1664"/>
                <a:gd name="T90" fmla="*/ 2370 w 2375"/>
                <a:gd name="T91" fmla="*/ 355 h 1664"/>
                <a:gd name="T92" fmla="*/ 2374 w 2375"/>
                <a:gd name="T93" fmla="*/ 817 h 1664"/>
                <a:gd name="T94" fmla="*/ 2358 w 2375"/>
                <a:gd name="T95" fmla="*/ 1055 h 1664"/>
                <a:gd name="T96" fmla="*/ 2279 w 2375"/>
                <a:gd name="T97" fmla="*/ 1197 h 1664"/>
                <a:gd name="T98" fmla="*/ 2140 w 2375"/>
                <a:gd name="T99" fmla="*/ 1303 h 1664"/>
                <a:gd name="T100" fmla="*/ 1973 w 2375"/>
                <a:gd name="T101" fmla="*/ 1345 h 1664"/>
                <a:gd name="T102" fmla="*/ 1828 w 2375"/>
                <a:gd name="T103" fmla="*/ 1361 h 1664"/>
                <a:gd name="T104" fmla="*/ 1692 w 2375"/>
                <a:gd name="T105" fmla="*/ 1499 h 1664"/>
                <a:gd name="T106" fmla="*/ 1534 w 2375"/>
                <a:gd name="T107" fmla="*/ 1597 h 1664"/>
                <a:gd name="T108" fmla="*/ 1365 w 2375"/>
                <a:gd name="T109" fmla="*/ 1650 h 1664"/>
                <a:gd name="T110" fmla="*/ 1190 w 2375"/>
                <a:gd name="T111" fmla="*/ 1660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5" h="1664">
                  <a:moveTo>
                    <a:pt x="1869" y="1302"/>
                  </a:moveTo>
                  <a:lnTo>
                    <a:pt x="1868" y="1305"/>
                  </a:lnTo>
                  <a:lnTo>
                    <a:pt x="1866" y="1308"/>
                  </a:lnTo>
                  <a:lnTo>
                    <a:pt x="1868" y="1305"/>
                  </a:lnTo>
                  <a:lnTo>
                    <a:pt x="1869" y="1302"/>
                  </a:lnTo>
                  <a:close/>
                  <a:moveTo>
                    <a:pt x="511" y="1036"/>
                  </a:moveTo>
                  <a:lnTo>
                    <a:pt x="545" y="1036"/>
                  </a:lnTo>
                  <a:lnTo>
                    <a:pt x="580" y="1039"/>
                  </a:lnTo>
                  <a:lnTo>
                    <a:pt x="598" y="1041"/>
                  </a:lnTo>
                  <a:lnTo>
                    <a:pt x="617" y="1043"/>
                  </a:lnTo>
                  <a:lnTo>
                    <a:pt x="636" y="1047"/>
                  </a:lnTo>
                  <a:lnTo>
                    <a:pt x="655" y="1051"/>
                  </a:lnTo>
                  <a:lnTo>
                    <a:pt x="713" y="1065"/>
                  </a:lnTo>
                  <a:lnTo>
                    <a:pt x="746" y="1116"/>
                  </a:lnTo>
                  <a:lnTo>
                    <a:pt x="763" y="1142"/>
                  </a:lnTo>
                  <a:lnTo>
                    <a:pt x="781" y="1166"/>
                  </a:lnTo>
                  <a:lnTo>
                    <a:pt x="801" y="1190"/>
                  </a:lnTo>
                  <a:lnTo>
                    <a:pt x="822" y="1213"/>
                  </a:lnTo>
                  <a:lnTo>
                    <a:pt x="847" y="1237"/>
                  </a:lnTo>
                  <a:lnTo>
                    <a:pt x="871" y="1259"/>
                  </a:lnTo>
                  <a:lnTo>
                    <a:pt x="884" y="1269"/>
                  </a:lnTo>
                  <a:lnTo>
                    <a:pt x="897" y="1279"/>
                  </a:lnTo>
                  <a:lnTo>
                    <a:pt x="910" y="1288"/>
                  </a:lnTo>
                  <a:lnTo>
                    <a:pt x="924" y="1297"/>
                  </a:lnTo>
                  <a:lnTo>
                    <a:pt x="938" y="1306"/>
                  </a:lnTo>
                  <a:lnTo>
                    <a:pt x="954" y="1313"/>
                  </a:lnTo>
                  <a:lnTo>
                    <a:pt x="968" y="1322"/>
                  </a:lnTo>
                  <a:lnTo>
                    <a:pt x="983" y="1329"/>
                  </a:lnTo>
                  <a:lnTo>
                    <a:pt x="998" y="1335"/>
                  </a:lnTo>
                  <a:lnTo>
                    <a:pt x="1013" y="1341"/>
                  </a:lnTo>
                  <a:lnTo>
                    <a:pt x="1029" y="1345"/>
                  </a:lnTo>
                  <a:lnTo>
                    <a:pt x="1045" y="1350"/>
                  </a:lnTo>
                  <a:lnTo>
                    <a:pt x="1061" y="1353"/>
                  </a:lnTo>
                  <a:lnTo>
                    <a:pt x="1078" y="1356"/>
                  </a:lnTo>
                  <a:lnTo>
                    <a:pt x="1094" y="1358"/>
                  </a:lnTo>
                  <a:lnTo>
                    <a:pt x="1111" y="1359"/>
                  </a:lnTo>
                  <a:lnTo>
                    <a:pt x="1127" y="1359"/>
                  </a:lnTo>
                  <a:lnTo>
                    <a:pt x="1144" y="1358"/>
                  </a:lnTo>
                  <a:lnTo>
                    <a:pt x="1161" y="1357"/>
                  </a:lnTo>
                  <a:lnTo>
                    <a:pt x="1178" y="1354"/>
                  </a:lnTo>
                  <a:lnTo>
                    <a:pt x="1202" y="1349"/>
                  </a:lnTo>
                  <a:lnTo>
                    <a:pt x="1225" y="1352"/>
                  </a:lnTo>
                  <a:lnTo>
                    <a:pt x="1240" y="1353"/>
                  </a:lnTo>
                  <a:lnTo>
                    <a:pt x="1256" y="1354"/>
                  </a:lnTo>
                  <a:lnTo>
                    <a:pt x="1271" y="1354"/>
                  </a:lnTo>
                  <a:lnTo>
                    <a:pt x="1287" y="1353"/>
                  </a:lnTo>
                  <a:lnTo>
                    <a:pt x="1302" y="1351"/>
                  </a:lnTo>
                  <a:lnTo>
                    <a:pt x="1318" y="1349"/>
                  </a:lnTo>
                  <a:lnTo>
                    <a:pt x="1332" y="1346"/>
                  </a:lnTo>
                  <a:lnTo>
                    <a:pt x="1347" y="1343"/>
                  </a:lnTo>
                  <a:lnTo>
                    <a:pt x="1361" y="1338"/>
                  </a:lnTo>
                  <a:lnTo>
                    <a:pt x="1375" y="1334"/>
                  </a:lnTo>
                  <a:lnTo>
                    <a:pt x="1389" y="1329"/>
                  </a:lnTo>
                  <a:lnTo>
                    <a:pt x="1402" y="1323"/>
                  </a:lnTo>
                  <a:lnTo>
                    <a:pt x="1416" y="1316"/>
                  </a:lnTo>
                  <a:lnTo>
                    <a:pt x="1430" y="1309"/>
                  </a:lnTo>
                  <a:lnTo>
                    <a:pt x="1442" y="1302"/>
                  </a:lnTo>
                  <a:lnTo>
                    <a:pt x="1455" y="1294"/>
                  </a:lnTo>
                  <a:lnTo>
                    <a:pt x="1479" y="1278"/>
                  </a:lnTo>
                  <a:lnTo>
                    <a:pt x="1502" y="1261"/>
                  </a:lnTo>
                  <a:lnTo>
                    <a:pt x="1524" y="1242"/>
                  </a:lnTo>
                  <a:lnTo>
                    <a:pt x="1545" y="1222"/>
                  </a:lnTo>
                  <a:lnTo>
                    <a:pt x="1564" y="1202"/>
                  </a:lnTo>
                  <a:lnTo>
                    <a:pt x="1582" y="1181"/>
                  </a:lnTo>
                  <a:lnTo>
                    <a:pt x="1598" y="1161"/>
                  </a:lnTo>
                  <a:lnTo>
                    <a:pt x="1612" y="1140"/>
                  </a:lnTo>
                  <a:lnTo>
                    <a:pt x="1619" y="1128"/>
                  </a:lnTo>
                  <a:lnTo>
                    <a:pt x="1626" y="1118"/>
                  </a:lnTo>
                  <a:lnTo>
                    <a:pt x="1634" y="1109"/>
                  </a:lnTo>
                  <a:lnTo>
                    <a:pt x="1641" y="1101"/>
                  </a:lnTo>
                  <a:lnTo>
                    <a:pt x="1650" y="1092"/>
                  </a:lnTo>
                  <a:lnTo>
                    <a:pt x="1658" y="1085"/>
                  </a:lnTo>
                  <a:lnTo>
                    <a:pt x="1667" y="1079"/>
                  </a:lnTo>
                  <a:lnTo>
                    <a:pt x="1676" y="1073"/>
                  </a:lnTo>
                  <a:lnTo>
                    <a:pt x="1693" y="1062"/>
                  </a:lnTo>
                  <a:lnTo>
                    <a:pt x="1712" y="1054"/>
                  </a:lnTo>
                  <a:lnTo>
                    <a:pt x="1730" y="1047"/>
                  </a:lnTo>
                  <a:lnTo>
                    <a:pt x="1748" y="1042"/>
                  </a:lnTo>
                  <a:lnTo>
                    <a:pt x="1766" y="1039"/>
                  </a:lnTo>
                  <a:lnTo>
                    <a:pt x="1785" y="1036"/>
                  </a:lnTo>
                  <a:lnTo>
                    <a:pt x="1802" y="1035"/>
                  </a:lnTo>
                  <a:lnTo>
                    <a:pt x="1818" y="1035"/>
                  </a:lnTo>
                  <a:lnTo>
                    <a:pt x="1847" y="1036"/>
                  </a:lnTo>
                  <a:lnTo>
                    <a:pt x="1872" y="1038"/>
                  </a:lnTo>
                  <a:lnTo>
                    <a:pt x="1897" y="1031"/>
                  </a:lnTo>
                  <a:lnTo>
                    <a:pt x="1947" y="1038"/>
                  </a:lnTo>
                  <a:lnTo>
                    <a:pt x="1959" y="1039"/>
                  </a:lnTo>
                  <a:lnTo>
                    <a:pt x="1971" y="1038"/>
                  </a:lnTo>
                  <a:lnTo>
                    <a:pt x="1983" y="1035"/>
                  </a:lnTo>
                  <a:lnTo>
                    <a:pt x="1995" y="1031"/>
                  </a:lnTo>
                  <a:lnTo>
                    <a:pt x="2007" y="1026"/>
                  </a:lnTo>
                  <a:lnTo>
                    <a:pt x="2020" y="1020"/>
                  </a:lnTo>
                  <a:lnTo>
                    <a:pt x="2031" y="1013"/>
                  </a:lnTo>
                  <a:lnTo>
                    <a:pt x="2041" y="1005"/>
                  </a:lnTo>
                  <a:lnTo>
                    <a:pt x="2046" y="1000"/>
                  </a:lnTo>
                  <a:lnTo>
                    <a:pt x="2051" y="994"/>
                  </a:lnTo>
                  <a:lnTo>
                    <a:pt x="2056" y="988"/>
                  </a:lnTo>
                  <a:lnTo>
                    <a:pt x="2060" y="981"/>
                  </a:lnTo>
                  <a:lnTo>
                    <a:pt x="2063" y="974"/>
                  </a:lnTo>
                  <a:lnTo>
                    <a:pt x="2066" y="966"/>
                  </a:lnTo>
                  <a:lnTo>
                    <a:pt x="2067" y="957"/>
                  </a:lnTo>
                  <a:lnTo>
                    <a:pt x="2067" y="948"/>
                  </a:lnTo>
                  <a:lnTo>
                    <a:pt x="2068" y="877"/>
                  </a:lnTo>
                  <a:lnTo>
                    <a:pt x="2069" y="815"/>
                  </a:lnTo>
                  <a:lnTo>
                    <a:pt x="2069" y="754"/>
                  </a:lnTo>
                  <a:lnTo>
                    <a:pt x="2070" y="693"/>
                  </a:lnTo>
                  <a:lnTo>
                    <a:pt x="2070" y="631"/>
                  </a:lnTo>
                  <a:lnTo>
                    <a:pt x="2070" y="570"/>
                  </a:lnTo>
                  <a:lnTo>
                    <a:pt x="2069" y="508"/>
                  </a:lnTo>
                  <a:lnTo>
                    <a:pt x="2068" y="446"/>
                  </a:lnTo>
                  <a:lnTo>
                    <a:pt x="2066" y="386"/>
                  </a:lnTo>
                  <a:lnTo>
                    <a:pt x="2065" y="378"/>
                  </a:lnTo>
                  <a:lnTo>
                    <a:pt x="2063" y="370"/>
                  </a:lnTo>
                  <a:lnTo>
                    <a:pt x="2060" y="362"/>
                  </a:lnTo>
                  <a:lnTo>
                    <a:pt x="2056" y="356"/>
                  </a:lnTo>
                  <a:lnTo>
                    <a:pt x="2052" y="350"/>
                  </a:lnTo>
                  <a:lnTo>
                    <a:pt x="2048" y="345"/>
                  </a:lnTo>
                  <a:lnTo>
                    <a:pt x="2043" y="340"/>
                  </a:lnTo>
                  <a:lnTo>
                    <a:pt x="2039" y="336"/>
                  </a:lnTo>
                  <a:lnTo>
                    <a:pt x="2029" y="329"/>
                  </a:lnTo>
                  <a:lnTo>
                    <a:pt x="2018" y="322"/>
                  </a:lnTo>
                  <a:lnTo>
                    <a:pt x="2006" y="316"/>
                  </a:lnTo>
                  <a:lnTo>
                    <a:pt x="1994" y="311"/>
                  </a:lnTo>
                  <a:lnTo>
                    <a:pt x="1982" y="308"/>
                  </a:lnTo>
                  <a:lnTo>
                    <a:pt x="1970" y="306"/>
                  </a:lnTo>
                  <a:lnTo>
                    <a:pt x="1959" y="306"/>
                  </a:lnTo>
                  <a:lnTo>
                    <a:pt x="1948" y="307"/>
                  </a:lnTo>
                  <a:lnTo>
                    <a:pt x="1867" y="307"/>
                  </a:lnTo>
                  <a:lnTo>
                    <a:pt x="1789" y="308"/>
                  </a:lnTo>
                  <a:lnTo>
                    <a:pt x="1711" y="308"/>
                  </a:lnTo>
                  <a:lnTo>
                    <a:pt x="1633" y="308"/>
                  </a:lnTo>
                  <a:lnTo>
                    <a:pt x="1558" y="308"/>
                  </a:lnTo>
                  <a:lnTo>
                    <a:pt x="1482" y="308"/>
                  </a:lnTo>
                  <a:lnTo>
                    <a:pt x="1406" y="308"/>
                  </a:lnTo>
                  <a:lnTo>
                    <a:pt x="1331" y="307"/>
                  </a:lnTo>
                  <a:lnTo>
                    <a:pt x="1271" y="307"/>
                  </a:lnTo>
                  <a:lnTo>
                    <a:pt x="1211" y="306"/>
                  </a:lnTo>
                  <a:lnTo>
                    <a:pt x="1151" y="306"/>
                  </a:lnTo>
                  <a:lnTo>
                    <a:pt x="1091" y="306"/>
                  </a:lnTo>
                  <a:lnTo>
                    <a:pt x="1031" y="306"/>
                  </a:lnTo>
                  <a:lnTo>
                    <a:pt x="971" y="306"/>
                  </a:lnTo>
                  <a:lnTo>
                    <a:pt x="911" y="306"/>
                  </a:lnTo>
                  <a:lnTo>
                    <a:pt x="851" y="306"/>
                  </a:lnTo>
                  <a:lnTo>
                    <a:pt x="791" y="306"/>
                  </a:lnTo>
                  <a:lnTo>
                    <a:pt x="731" y="307"/>
                  </a:lnTo>
                  <a:lnTo>
                    <a:pt x="671" y="307"/>
                  </a:lnTo>
                  <a:lnTo>
                    <a:pt x="611" y="308"/>
                  </a:lnTo>
                  <a:lnTo>
                    <a:pt x="551" y="309"/>
                  </a:lnTo>
                  <a:lnTo>
                    <a:pt x="492" y="311"/>
                  </a:lnTo>
                  <a:lnTo>
                    <a:pt x="431" y="312"/>
                  </a:lnTo>
                  <a:lnTo>
                    <a:pt x="372" y="314"/>
                  </a:lnTo>
                  <a:lnTo>
                    <a:pt x="359" y="320"/>
                  </a:lnTo>
                  <a:lnTo>
                    <a:pt x="348" y="327"/>
                  </a:lnTo>
                  <a:lnTo>
                    <a:pt x="338" y="335"/>
                  </a:lnTo>
                  <a:lnTo>
                    <a:pt x="329" y="344"/>
                  </a:lnTo>
                  <a:lnTo>
                    <a:pt x="321" y="353"/>
                  </a:lnTo>
                  <a:lnTo>
                    <a:pt x="315" y="363"/>
                  </a:lnTo>
                  <a:lnTo>
                    <a:pt x="313" y="369"/>
                  </a:lnTo>
                  <a:lnTo>
                    <a:pt x="311" y="374"/>
                  </a:lnTo>
                  <a:lnTo>
                    <a:pt x="310" y="379"/>
                  </a:lnTo>
                  <a:lnTo>
                    <a:pt x="310" y="383"/>
                  </a:lnTo>
                  <a:lnTo>
                    <a:pt x="308" y="445"/>
                  </a:lnTo>
                  <a:lnTo>
                    <a:pt x="306" y="507"/>
                  </a:lnTo>
                  <a:lnTo>
                    <a:pt x="306" y="570"/>
                  </a:lnTo>
                  <a:lnTo>
                    <a:pt x="305" y="631"/>
                  </a:lnTo>
                  <a:lnTo>
                    <a:pt x="305" y="693"/>
                  </a:lnTo>
                  <a:lnTo>
                    <a:pt x="306" y="755"/>
                  </a:lnTo>
                  <a:lnTo>
                    <a:pt x="306" y="816"/>
                  </a:lnTo>
                  <a:lnTo>
                    <a:pt x="307" y="878"/>
                  </a:lnTo>
                  <a:lnTo>
                    <a:pt x="308" y="936"/>
                  </a:lnTo>
                  <a:lnTo>
                    <a:pt x="308" y="946"/>
                  </a:lnTo>
                  <a:lnTo>
                    <a:pt x="308" y="953"/>
                  </a:lnTo>
                  <a:lnTo>
                    <a:pt x="310" y="961"/>
                  </a:lnTo>
                  <a:lnTo>
                    <a:pt x="312" y="969"/>
                  </a:lnTo>
                  <a:lnTo>
                    <a:pt x="315" y="976"/>
                  </a:lnTo>
                  <a:lnTo>
                    <a:pt x="319" y="983"/>
                  </a:lnTo>
                  <a:lnTo>
                    <a:pt x="323" y="989"/>
                  </a:lnTo>
                  <a:lnTo>
                    <a:pt x="327" y="996"/>
                  </a:lnTo>
                  <a:lnTo>
                    <a:pt x="332" y="1002"/>
                  </a:lnTo>
                  <a:lnTo>
                    <a:pt x="338" y="1008"/>
                  </a:lnTo>
                  <a:lnTo>
                    <a:pt x="344" y="1013"/>
                  </a:lnTo>
                  <a:lnTo>
                    <a:pt x="350" y="1018"/>
                  </a:lnTo>
                  <a:lnTo>
                    <a:pt x="356" y="1022"/>
                  </a:lnTo>
                  <a:lnTo>
                    <a:pt x="364" y="1026"/>
                  </a:lnTo>
                  <a:lnTo>
                    <a:pt x="372" y="1030"/>
                  </a:lnTo>
                  <a:lnTo>
                    <a:pt x="379" y="1032"/>
                  </a:lnTo>
                  <a:lnTo>
                    <a:pt x="395" y="1035"/>
                  </a:lnTo>
                  <a:lnTo>
                    <a:pt x="417" y="1036"/>
                  </a:lnTo>
                  <a:lnTo>
                    <a:pt x="444" y="1037"/>
                  </a:lnTo>
                  <a:lnTo>
                    <a:pt x="473" y="1036"/>
                  </a:lnTo>
                  <a:lnTo>
                    <a:pt x="483" y="1036"/>
                  </a:lnTo>
                  <a:lnTo>
                    <a:pt x="492" y="1036"/>
                  </a:lnTo>
                  <a:lnTo>
                    <a:pt x="501" y="1036"/>
                  </a:lnTo>
                  <a:lnTo>
                    <a:pt x="511" y="1036"/>
                  </a:lnTo>
                  <a:close/>
                  <a:moveTo>
                    <a:pt x="1124" y="1664"/>
                  </a:moveTo>
                  <a:lnTo>
                    <a:pt x="1103" y="1663"/>
                  </a:lnTo>
                  <a:lnTo>
                    <a:pt x="1082" y="1662"/>
                  </a:lnTo>
                  <a:lnTo>
                    <a:pt x="1061" y="1661"/>
                  </a:lnTo>
                  <a:lnTo>
                    <a:pt x="1041" y="1658"/>
                  </a:lnTo>
                  <a:lnTo>
                    <a:pt x="1020" y="1655"/>
                  </a:lnTo>
                  <a:lnTo>
                    <a:pt x="1000" y="1651"/>
                  </a:lnTo>
                  <a:lnTo>
                    <a:pt x="980" y="1647"/>
                  </a:lnTo>
                  <a:lnTo>
                    <a:pt x="960" y="1642"/>
                  </a:lnTo>
                  <a:lnTo>
                    <a:pt x="939" y="1636"/>
                  </a:lnTo>
                  <a:lnTo>
                    <a:pt x="919" y="1630"/>
                  </a:lnTo>
                  <a:lnTo>
                    <a:pt x="899" y="1623"/>
                  </a:lnTo>
                  <a:lnTo>
                    <a:pt x="879" y="1616"/>
                  </a:lnTo>
                  <a:lnTo>
                    <a:pt x="860" y="1608"/>
                  </a:lnTo>
                  <a:lnTo>
                    <a:pt x="840" y="1598"/>
                  </a:lnTo>
                  <a:lnTo>
                    <a:pt x="820" y="1589"/>
                  </a:lnTo>
                  <a:lnTo>
                    <a:pt x="801" y="1579"/>
                  </a:lnTo>
                  <a:lnTo>
                    <a:pt x="782" y="1568"/>
                  </a:lnTo>
                  <a:lnTo>
                    <a:pt x="764" y="1557"/>
                  </a:lnTo>
                  <a:lnTo>
                    <a:pt x="745" y="1545"/>
                  </a:lnTo>
                  <a:lnTo>
                    <a:pt x="727" y="1533"/>
                  </a:lnTo>
                  <a:lnTo>
                    <a:pt x="708" y="1520"/>
                  </a:lnTo>
                  <a:lnTo>
                    <a:pt x="691" y="1506"/>
                  </a:lnTo>
                  <a:lnTo>
                    <a:pt x="673" y="1492"/>
                  </a:lnTo>
                  <a:lnTo>
                    <a:pt x="656" y="1477"/>
                  </a:lnTo>
                  <a:lnTo>
                    <a:pt x="640" y="1462"/>
                  </a:lnTo>
                  <a:lnTo>
                    <a:pt x="623" y="1447"/>
                  </a:lnTo>
                  <a:lnTo>
                    <a:pt x="607" y="1431"/>
                  </a:lnTo>
                  <a:lnTo>
                    <a:pt x="590" y="1413"/>
                  </a:lnTo>
                  <a:lnTo>
                    <a:pt x="575" y="1396"/>
                  </a:lnTo>
                  <a:lnTo>
                    <a:pt x="559" y="1378"/>
                  </a:lnTo>
                  <a:lnTo>
                    <a:pt x="545" y="1360"/>
                  </a:lnTo>
                  <a:lnTo>
                    <a:pt x="530" y="1341"/>
                  </a:lnTo>
                  <a:lnTo>
                    <a:pt x="518" y="1341"/>
                  </a:lnTo>
                  <a:lnTo>
                    <a:pt x="505" y="1341"/>
                  </a:lnTo>
                  <a:lnTo>
                    <a:pt x="492" y="1341"/>
                  </a:lnTo>
                  <a:lnTo>
                    <a:pt x="477" y="1342"/>
                  </a:lnTo>
                  <a:lnTo>
                    <a:pt x="456" y="1342"/>
                  </a:lnTo>
                  <a:lnTo>
                    <a:pt x="435" y="1341"/>
                  </a:lnTo>
                  <a:lnTo>
                    <a:pt x="412" y="1341"/>
                  </a:lnTo>
                  <a:lnTo>
                    <a:pt x="389" y="1340"/>
                  </a:lnTo>
                  <a:lnTo>
                    <a:pt x="365" y="1338"/>
                  </a:lnTo>
                  <a:lnTo>
                    <a:pt x="340" y="1335"/>
                  </a:lnTo>
                  <a:lnTo>
                    <a:pt x="316" y="1331"/>
                  </a:lnTo>
                  <a:lnTo>
                    <a:pt x="291" y="1325"/>
                  </a:lnTo>
                  <a:lnTo>
                    <a:pt x="274" y="1318"/>
                  </a:lnTo>
                  <a:lnTo>
                    <a:pt x="258" y="1312"/>
                  </a:lnTo>
                  <a:lnTo>
                    <a:pt x="241" y="1305"/>
                  </a:lnTo>
                  <a:lnTo>
                    <a:pt x="225" y="1297"/>
                  </a:lnTo>
                  <a:lnTo>
                    <a:pt x="210" y="1289"/>
                  </a:lnTo>
                  <a:lnTo>
                    <a:pt x="195" y="1280"/>
                  </a:lnTo>
                  <a:lnTo>
                    <a:pt x="181" y="1271"/>
                  </a:lnTo>
                  <a:lnTo>
                    <a:pt x="168" y="1261"/>
                  </a:lnTo>
                  <a:lnTo>
                    <a:pt x="154" y="1251"/>
                  </a:lnTo>
                  <a:lnTo>
                    <a:pt x="141" y="1240"/>
                  </a:lnTo>
                  <a:lnTo>
                    <a:pt x="129" y="1229"/>
                  </a:lnTo>
                  <a:lnTo>
                    <a:pt x="116" y="1217"/>
                  </a:lnTo>
                  <a:lnTo>
                    <a:pt x="105" y="1205"/>
                  </a:lnTo>
                  <a:lnTo>
                    <a:pt x="94" y="1193"/>
                  </a:lnTo>
                  <a:lnTo>
                    <a:pt x="84" y="1180"/>
                  </a:lnTo>
                  <a:lnTo>
                    <a:pt x="75" y="1167"/>
                  </a:lnTo>
                  <a:lnTo>
                    <a:pt x="66" y="1154"/>
                  </a:lnTo>
                  <a:lnTo>
                    <a:pt x="57" y="1141"/>
                  </a:lnTo>
                  <a:lnTo>
                    <a:pt x="49" y="1126"/>
                  </a:lnTo>
                  <a:lnTo>
                    <a:pt x="42" y="1112"/>
                  </a:lnTo>
                  <a:lnTo>
                    <a:pt x="35" y="1098"/>
                  </a:lnTo>
                  <a:lnTo>
                    <a:pt x="29" y="1083"/>
                  </a:lnTo>
                  <a:lnTo>
                    <a:pt x="23" y="1068"/>
                  </a:lnTo>
                  <a:lnTo>
                    <a:pt x="19" y="1054"/>
                  </a:lnTo>
                  <a:lnTo>
                    <a:pt x="14" y="1038"/>
                  </a:lnTo>
                  <a:lnTo>
                    <a:pt x="11" y="1022"/>
                  </a:lnTo>
                  <a:lnTo>
                    <a:pt x="7" y="1007"/>
                  </a:lnTo>
                  <a:lnTo>
                    <a:pt x="5" y="992"/>
                  </a:lnTo>
                  <a:lnTo>
                    <a:pt x="3" y="976"/>
                  </a:lnTo>
                  <a:lnTo>
                    <a:pt x="2" y="960"/>
                  </a:lnTo>
                  <a:lnTo>
                    <a:pt x="2" y="945"/>
                  </a:lnTo>
                  <a:lnTo>
                    <a:pt x="3" y="928"/>
                  </a:lnTo>
                  <a:lnTo>
                    <a:pt x="2" y="882"/>
                  </a:lnTo>
                  <a:lnTo>
                    <a:pt x="1" y="818"/>
                  </a:lnTo>
                  <a:lnTo>
                    <a:pt x="1" y="755"/>
                  </a:lnTo>
                  <a:lnTo>
                    <a:pt x="0" y="691"/>
                  </a:lnTo>
                  <a:lnTo>
                    <a:pt x="0" y="627"/>
                  </a:lnTo>
                  <a:lnTo>
                    <a:pt x="0" y="565"/>
                  </a:lnTo>
                  <a:lnTo>
                    <a:pt x="1" y="501"/>
                  </a:lnTo>
                  <a:lnTo>
                    <a:pt x="3" y="437"/>
                  </a:lnTo>
                  <a:lnTo>
                    <a:pt x="5" y="374"/>
                  </a:lnTo>
                  <a:lnTo>
                    <a:pt x="5" y="358"/>
                  </a:lnTo>
                  <a:lnTo>
                    <a:pt x="7" y="343"/>
                  </a:lnTo>
                  <a:lnTo>
                    <a:pt x="9" y="328"/>
                  </a:lnTo>
                  <a:lnTo>
                    <a:pt x="13" y="313"/>
                  </a:lnTo>
                  <a:lnTo>
                    <a:pt x="17" y="298"/>
                  </a:lnTo>
                  <a:lnTo>
                    <a:pt x="21" y="283"/>
                  </a:lnTo>
                  <a:lnTo>
                    <a:pt x="26" y="267"/>
                  </a:lnTo>
                  <a:lnTo>
                    <a:pt x="31" y="253"/>
                  </a:lnTo>
                  <a:lnTo>
                    <a:pt x="37" y="239"/>
                  </a:lnTo>
                  <a:lnTo>
                    <a:pt x="44" y="225"/>
                  </a:lnTo>
                  <a:lnTo>
                    <a:pt x="51" y="211"/>
                  </a:lnTo>
                  <a:lnTo>
                    <a:pt x="59" y="198"/>
                  </a:lnTo>
                  <a:lnTo>
                    <a:pt x="68" y="185"/>
                  </a:lnTo>
                  <a:lnTo>
                    <a:pt x="77" y="171"/>
                  </a:lnTo>
                  <a:lnTo>
                    <a:pt x="86" y="159"/>
                  </a:lnTo>
                  <a:lnTo>
                    <a:pt x="96" y="147"/>
                  </a:lnTo>
                  <a:lnTo>
                    <a:pt x="107" y="135"/>
                  </a:lnTo>
                  <a:lnTo>
                    <a:pt x="118" y="123"/>
                  </a:lnTo>
                  <a:lnTo>
                    <a:pt x="130" y="112"/>
                  </a:lnTo>
                  <a:lnTo>
                    <a:pt x="142" y="102"/>
                  </a:lnTo>
                  <a:lnTo>
                    <a:pt x="154" y="92"/>
                  </a:lnTo>
                  <a:lnTo>
                    <a:pt x="167" y="81"/>
                  </a:lnTo>
                  <a:lnTo>
                    <a:pt x="180" y="72"/>
                  </a:lnTo>
                  <a:lnTo>
                    <a:pt x="193" y="63"/>
                  </a:lnTo>
                  <a:lnTo>
                    <a:pt x="207" y="55"/>
                  </a:lnTo>
                  <a:lnTo>
                    <a:pt x="222" y="47"/>
                  </a:lnTo>
                  <a:lnTo>
                    <a:pt x="236" y="40"/>
                  </a:lnTo>
                  <a:lnTo>
                    <a:pt x="252" y="34"/>
                  </a:lnTo>
                  <a:lnTo>
                    <a:pt x="267" y="28"/>
                  </a:lnTo>
                  <a:lnTo>
                    <a:pt x="282" y="23"/>
                  </a:lnTo>
                  <a:lnTo>
                    <a:pt x="298" y="18"/>
                  </a:lnTo>
                  <a:lnTo>
                    <a:pt x="314" y="14"/>
                  </a:lnTo>
                  <a:lnTo>
                    <a:pt x="342" y="10"/>
                  </a:lnTo>
                  <a:lnTo>
                    <a:pt x="405" y="8"/>
                  </a:lnTo>
                  <a:lnTo>
                    <a:pt x="466" y="6"/>
                  </a:lnTo>
                  <a:lnTo>
                    <a:pt x="528" y="5"/>
                  </a:lnTo>
                  <a:lnTo>
                    <a:pt x="590" y="4"/>
                  </a:lnTo>
                  <a:lnTo>
                    <a:pt x="652" y="3"/>
                  </a:lnTo>
                  <a:lnTo>
                    <a:pt x="714" y="2"/>
                  </a:lnTo>
                  <a:lnTo>
                    <a:pt x="776" y="1"/>
                  </a:lnTo>
                  <a:lnTo>
                    <a:pt x="838" y="1"/>
                  </a:lnTo>
                  <a:lnTo>
                    <a:pt x="900" y="1"/>
                  </a:lnTo>
                  <a:lnTo>
                    <a:pt x="962" y="1"/>
                  </a:lnTo>
                  <a:lnTo>
                    <a:pt x="1024" y="1"/>
                  </a:lnTo>
                  <a:lnTo>
                    <a:pt x="1086" y="1"/>
                  </a:lnTo>
                  <a:lnTo>
                    <a:pt x="1147" y="1"/>
                  </a:lnTo>
                  <a:lnTo>
                    <a:pt x="1210" y="1"/>
                  </a:lnTo>
                  <a:lnTo>
                    <a:pt x="1271" y="2"/>
                  </a:lnTo>
                  <a:lnTo>
                    <a:pt x="1333" y="2"/>
                  </a:lnTo>
                  <a:lnTo>
                    <a:pt x="1407" y="2"/>
                  </a:lnTo>
                  <a:lnTo>
                    <a:pt x="1482" y="2"/>
                  </a:lnTo>
                  <a:lnTo>
                    <a:pt x="1557" y="3"/>
                  </a:lnTo>
                  <a:lnTo>
                    <a:pt x="1631" y="3"/>
                  </a:lnTo>
                  <a:lnTo>
                    <a:pt x="1706" y="3"/>
                  </a:lnTo>
                  <a:lnTo>
                    <a:pt x="1781" y="3"/>
                  </a:lnTo>
                  <a:lnTo>
                    <a:pt x="1854" y="2"/>
                  </a:lnTo>
                  <a:lnTo>
                    <a:pt x="1929" y="2"/>
                  </a:lnTo>
                  <a:lnTo>
                    <a:pt x="1948" y="0"/>
                  </a:lnTo>
                  <a:lnTo>
                    <a:pt x="1967" y="0"/>
                  </a:lnTo>
                  <a:lnTo>
                    <a:pt x="1986" y="1"/>
                  </a:lnTo>
                  <a:lnTo>
                    <a:pt x="2006" y="2"/>
                  </a:lnTo>
                  <a:lnTo>
                    <a:pt x="2027" y="5"/>
                  </a:lnTo>
                  <a:lnTo>
                    <a:pt x="2047" y="9"/>
                  </a:lnTo>
                  <a:lnTo>
                    <a:pt x="2067" y="14"/>
                  </a:lnTo>
                  <a:lnTo>
                    <a:pt x="2087" y="20"/>
                  </a:lnTo>
                  <a:lnTo>
                    <a:pt x="2107" y="27"/>
                  </a:lnTo>
                  <a:lnTo>
                    <a:pt x="2126" y="35"/>
                  </a:lnTo>
                  <a:lnTo>
                    <a:pt x="2147" y="44"/>
                  </a:lnTo>
                  <a:lnTo>
                    <a:pt x="2166" y="54"/>
                  </a:lnTo>
                  <a:lnTo>
                    <a:pt x="2184" y="65"/>
                  </a:lnTo>
                  <a:lnTo>
                    <a:pt x="2202" y="77"/>
                  </a:lnTo>
                  <a:lnTo>
                    <a:pt x="2220" y="91"/>
                  </a:lnTo>
                  <a:lnTo>
                    <a:pt x="2237" y="105"/>
                  </a:lnTo>
                  <a:lnTo>
                    <a:pt x="2253" y="118"/>
                  </a:lnTo>
                  <a:lnTo>
                    <a:pt x="2267" y="132"/>
                  </a:lnTo>
                  <a:lnTo>
                    <a:pt x="2280" y="147"/>
                  </a:lnTo>
                  <a:lnTo>
                    <a:pt x="2293" y="162"/>
                  </a:lnTo>
                  <a:lnTo>
                    <a:pt x="2304" y="177"/>
                  </a:lnTo>
                  <a:lnTo>
                    <a:pt x="2315" y="194"/>
                  </a:lnTo>
                  <a:lnTo>
                    <a:pt x="2324" y="211"/>
                  </a:lnTo>
                  <a:lnTo>
                    <a:pt x="2333" y="227"/>
                  </a:lnTo>
                  <a:lnTo>
                    <a:pt x="2341" y="245"/>
                  </a:lnTo>
                  <a:lnTo>
                    <a:pt x="2348" y="262"/>
                  </a:lnTo>
                  <a:lnTo>
                    <a:pt x="2354" y="281"/>
                  </a:lnTo>
                  <a:lnTo>
                    <a:pt x="2359" y="299"/>
                  </a:lnTo>
                  <a:lnTo>
                    <a:pt x="2363" y="317"/>
                  </a:lnTo>
                  <a:lnTo>
                    <a:pt x="2368" y="336"/>
                  </a:lnTo>
                  <a:lnTo>
                    <a:pt x="2370" y="355"/>
                  </a:lnTo>
                  <a:lnTo>
                    <a:pt x="2371" y="375"/>
                  </a:lnTo>
                  <a:lnTo>
                    <a:pt x="2373" y="438"/>
                  </a:lnTo>
                  <a:lnTo>
                    <a:pt x="2374" y="501"/>
                  </a:lnTo>
                  <a:lnTo>
                    <a:pt x="2375" y="565"/>
                  </a:lnTo>
                  <a:lnTo>
                    <a:pt x="2375" y="627"/>
                  </a:lnTo>
                  <a:lnTo>
                    <a:pt x="2375" y="691"/>
                  </a:lnTo>
                  <a:lnTo>
                    <a:pt x="2375" y="754"/>
                  </a:lnTo>
                  <a:lnTo>
                    <a:pt x="2374" y="817"/>
                  </a:lnTo>
                  <a:lnTo>
                    <a:pt x="2373" y="881"/>
                  </a:lnTo>
                  <a:lnTo>
                    <a:pt x="2373" y="940"/>
                  </a:lnTo>
                  <a:lnTo>
                    <a:pt x="2373" y="959"/>
                  </a:lnTo>
                  <a:lnTo>
                    <a:pt x="2373" y="978"/>
                  </a:lnTo>
                  <a:lnTo>
                    <a:pt x="2371" y="997"/>
                  </a:lnTo>
                  <a:lnTo>
                    <a:pt x="2368" y="1016"/>
                  </a:lnTo>
                  <a:lnTo>
                    <a:pt x="2363" y="1036"/>
                  </a:lnTo>
                  <a:lnTo>
                    <a:pt x="2358" y="1055"/>
                  </a:lnTo>
                  <a:lnTo>
                    <a:pt x="2351" y="1074"/>
                  </a:lnTo>
                  <a:lnTo>
                    <a:pt x="2344" y="1092"/>
                  </a:lnTo>
                  <a:lnTo>
                    <a:pt x="2336" y="1111"/>
                  </a:lnTo>
                  <a:lnTo>
                    <a:pt x="2327" y="1130"/>
                  </a:lnTo>
                  <a:lnTo>
                    <a:pt x="2316" y="1147"/>
                  </a:lnTo>
                  <a:lnTo>
                    <a:pt x="2305" y="1164"/>
                  </a:lnTo>
                  <a:lnTo>
                    <a:pt x="2292" y="1181"/>
                  </a:lnTo>
                  <a:lnTo>
                    <a:pt x="2279" y="1197"/>
                  </a:lnTo>
                  <a:lnTo>
                    <a:pt x="2264" y="1213"/>
                  </a:lnTo>
                  <a:lnTo>
                    <a:pt x="2249" y="1229"/>
                  </a:lnTo>
                  <a:lnTo>
                    <a:pt x="2232" y="1243"/>
                  </a:lnTo>
                  <a:lnTo>
                    <a:pt x="2215" y="1257"/>
                  </a:lnTo>
                  <a:lnTo>
                    <a:pt x="2197" y="1270"/>
                  </a:lnTo>
                  <a:lnTo>
                    <a:pt x="2178" y="1282"/>
                  </a:lnTo>
                  <a:lnTo>
                    <a:pt x="2160" y="1293"/>
                  </a:lnTo>
                  <a:lnTo>
                    <a:pt x="2140" y="1303"/>
                  </a:lnTo>
                  <a:lnTo>
                    <a:pt x="2120" y="1312"/>
                  </a:lnTo>
                  <a:lnTo>
                    <a:pt x="2099" y="1321"/>
                  </a:lnTo>
                  <a:lnTo>
                    <a:pt x="2079" y="1327"/>
                  </a:lnTo>
                  <a:lnTo>
                    <a:pt x="2058" y="1333"/>
                  </a:lnTo>
                  <a:lnTo>
                    <a:pt x="2037" y="1338"/>
                  </a:lnTo>
                  <a:lnTo>
                    <a:pt x="2016" y="1341"/>
                  </a:lnTo>
                  <a:lnTo>
                    <a:pt x="1994" y="1344"/>
                  </a:lnTo>
                  <a:lnTo>
                    <a:pt x="1973" y="1345"/>
                  </a:lnTo>
                  <a:lnTo>
                    <a:pt x="1951" y="1345"/>
                  </a:lnTo>
                  <a:lnTo>
                    <a:pt x="1930" y="1343"/>
                  </a:lnTo>
                  <a:lnTo>
                    <a:pt x="1906" y="1345"/>
                  </a:lnTo>
                  <a:lnTo>
                    <a:pt x="1883" y="1344"/>
                  </a:lnTo>
                  <a:lnTo>
                    <a:pt x="1863" y="1343"/>
                  </a:lnTo>
                  <a:lnTo>
                    <a:pt x="1845" y="1342"/>
                  </a:lnTo>
                  <a:lnTo>
                    <a:pt x="1843" y="1341"/>
                  </a:lnTo>
                  <a:lnTo>
                    <a:pt x="1828" y="1361"/>
                  </a:lnTo>
                  <a:lnTo>
                    <a:pt x="1813" y="1380"/>
                  </a:lnTo>
                  <a:lnTo>
                    <a:pt x="1796" y="1399"/>
                  </a:lnTo>
                  <a:lnTo>
                    <a:pt x="1780" y="1418"/>
                  </a:lnTo>
                  <a:lnTo>
                    <a:pt x="1762" y="1436"/>
                  </a:lnTo>
                  <a:lnTo>
                    <a:pt x="1745" y="1453"/>
                  </a:lnTo>
                  <a:lnTo>
                    <a:pt x="1728" y="1469"/>
                  </a:lnTo>
                  <a:lnTo>
                    <a:pt x="1710" y="1485"/>
                  </a:lnTo>
                  <a:lnTo>
                    <a:pt x="1692" y="1499"/>
                  </a:lnTo>
                  <a:lnTo>
                    <a:pt x="1673" y="1515"/>
                  </a:lnTo>
                  <a:lnTo>
                    <a:pt x="1654" y="1529"/>
                  </a:lnTo>
                  <a:lnTo>
                    <a:pt x="1634" y="1542"/>
                  </a:lnTo>
                  <a:lnTo>
                    <a:pt x="1615" y="1554"/>
                  </a:lnTo>
                  <a:lnTo>
                    <a:pt x="1595" y="1566"/>
                  </a:lnTo>
                  <a:lnTo>
                    <a:pt x="1576" y="1577"/>
                  </a:lnTo>
                  <a:lnTo>
                    <a:pt x="1556" y="1587"/>
                  </a:lnTo>
                  <a:lnTo>
                    <a:pt x="1534" y="1597"/>
                  </a:lnTo>
                  <a:lnTo>
                    <a:pt x="1514" y="1607"/>
                  </a:lnTo>
                  <a:lnTo>
                    <a:pt x="1493" y="1615"/>
                  </a:lnTo>
                  <a:lnTo>
                    <a:pt x="1472" y="1623"/>
                  </a:lnTo>
                  <a:lnTo>
                    <a:pt x="1451" y="1630"/>
                  </a:lnTo>
                  <a:lnTo>
                    <a:pt x="1430" y="1636"/>
                  </a:lnTo>
                  <a:lnTo>
                    <a:pt x="1408" y="1641"/>
                  </a:lnTo>
                  <a:lnTo>
                    <a:pt x="1386" y="1646"/>
                  </a:lnTo>
                  <a:lnTo>
                    <a:pt x="1365" y="1650"/>
                  </a:lnTo>
                  <a:lnTo>
                    <a:pt x="1343" y="1653"/>
                  </a:lnTo>
                  <a:lnTo>
                    <a:pt x="1322" y="1656"/>
                  </a:lnTo>
                  <a:lnTo>
                    <a:pt x="1299" y="1658"/>
                  </a:lnTo>
                  <a:lnTo>
                    <a:pt x="1277" y="1659"/>
                  </a:lnTo>
                  <a:lnTo>
                    <a:pt x="1255" y="1659"/>
                  </a:lnTo>
                  <a:lnTo>
                    <a:pt x="1233" y="1658"/>
                  </a:lnTo>
                  <a:lnTo>
                    <a:pt x="1212" y="1657"/>
                  </a:lnTo>
                  <a:lnTo>
                    <a:pt x="1190" y="1660"/>
                  </a:lnTo>
                  <a:lnTo>
                    <a:pt x="1167" y="1662"/>
                  </a:lnTo>
                  <a:lnTo>
                    <a:pt x="1145" y="1663"/>
                  </a:lnTo>
                  <a:lnTo>
                    <a:pt x="1124" y="166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0" name="Freeform 158">
              <a:extLst>
                <a:ext uri="{FF2B5EF4-FFF2-40B4-BE49-F238E27FC236}">
                  <a16:creationId xmlns:a16="http://schemas.microsoft.com/office/drawing/2014/main" id="{94BBA2EF-4019-41B1-9A73-9452F88A2D6C}"/>
                </a:ext>
              </a:extLst>
            </p:cNvPr>
            <p:cNvSpPr>
              <a:spLocks/>
            </p:cNvSpPr>
            <p:nvPr/>
          </p:nvSpPr>
          <p:spPr bwMode="auto">
            <a:xfrm>
              <a:off x="675202" y="2235366"/>
              <a:ext cx="71438" cy="73025"/>
            </a:xfrm>
            <a:custGeom>
              <a:avLst/>
              <a:gdLst>
                <a:gd name="T0" fmla="*/ 137 w 1505"/>
                <a:gd name="T1" fmla="*/ 1507 h 1508"/>
                <a:gd name="T2" fmla="*/ 109 w 1505"/>
                <a:gd name="T3" fmla="*/ 1502 h 1508"/>
                <a:gd name="T4" fmla="*/ 81 w 1505"/>
                <a:gd name="T5" fmla="*/ 1491 h 1508"/>
                <a:gd name="T6" fmla="*/ 56 w 1505"/>
                <a:gd name="T7" fmla="*/ 1474 h 1508"/>
                <a:gd name="T8" fmla="*/ 34 w 1505"/>
                <a:gd name="T9" fmla="*/ 1452 h 1508"/>
                <a:gd name="T10" fmla="*/ 17 w 1505"/>
                <a:gd name="T11" fmla="*/ 1426 h 1508"/>
                <a:gd name="T12" fmla="*/ 6 w 1505"/>
                <a:gd name="T13" fmla="*/ 1399 h 1508"/>
                <a:gd name="T14" fmla="*/ 0 w 1505"/>
                <a:gd name="T15" fmla="*/ 1370 h 1508"/>
                <a:gd name="T16" fmla="*/ 0 w 1505"/>
                <a:gd name="T17" fmla="*/ 1341 h 1508"/>
                <a:gd name="T18" fmla="*/ 6 w 1505"/>
                <a:gd name="T19" fmla="*/ 1312 h 1508"/>
                <a:gd name="T20" fmla="*/ 17 w 1505"/>
                <a:gd name="T21" fmla="*/ 1284 h 1508"/>
                <a:gd name="T22" fmla="*/ 34 w 1505"/>
                <a:gd name="T23" fmla="*/ 1259 h 1508"/>
                <a:gd name="T24" fmla="*/ 1244 w 1505"/>
                <a:gd name="T25" fmla="*/ 45 h 1508"/>
                <a:gd name="T26" fmla="*/ 1268 w 1505"/>
                <a:gd name="T27" fmla="*/ 26 h 1508"/>
                <a:gd name="T28" fmla="*/ 1294 w 1505"/>
                <a:gd name="T29" fmla="*/ 12 h 1508"/>
                <a:gd name="T30" fmla="*/ 1322 w 1505"/>
                <a:gd name="T31" fmla="*/ 2 h 1508"/>
                <a:gd name="T32" fmla="*/ 1352 w 1505"/>
                <a:gd name="T33" fmla="*/ 0 h 1508"/>
                <a:gd name="T34" fmla="*/ 1381 w 1505"/>
                <a:gd name="T35" fmla="*/ 2 h 1508"/>
                <a:gd name="T36" fmla="*/ 1409 w 1505"/>
                <a:gd name="T37" fmla="*/ 12 h 1508"/>
                <a:gd name="T38" fmla="*/ 1436 w 1505"/>
                <a:gd name="T39" fmla="*/ 26 h 1508"/>
                <a:gd name="T40" fmla="*/ 1461 w 1505"/>
                <a:gd name="T41" fmla="*/ 45 h 1508"/>
                <a:gd name="T42" fmla="*/ 1480 w 1505"/>
                <a:gd name="T43" fmla="*/ 69 h 1508"/>
                <a:gd name="T44" fmla="*/ 1494 w 1505"/>
                <a:gd name="T45" fmla="*/ 95 h 1508"/>
                <a:gd name="T46" fmla="*/ 1502 w 1505"/>
                <a:gd name="T47" fmla="*/ 124 h 1508"/>
                <a:gd name="T48" fmla="*/ 1505 w 1505"/>
                <a:gd name="T49" fmla="*/ 153 h 1508"/>
                <a:gd name="T50" fmla="*/ 1502 w 1505"/>
                <a:gd name="T51" fmla="*/ 182 h 1508"/>
                <a:gd name="T52" fmla="*/ 1494 w 1505"/>
                <a:gd name="T53" fmla="*/ 211 h 1508"/>
                <a:gd name="T54" fmla="*/ 1480 w 1505"/>
                <a:gd name="T55" fmla="*/ 237 h 1508"/>
                <a:gd name="T56" fmla="*/ 1461 w 1505"/>
                <a:gd name="T57" fmla="*/ 261 h 1508"/>
                <a:gd name="T58" fmla="*/ 248 w 1505"/>
                <a:gd name="T59" fmla="*/ 1474 h 1508"/>
                <a:gd name="T60" fmla="*/ 223 w 1505"/>
                <a:gd name="T61" fmla="*/ 1491 h 1508"/>
                <a:gd name="T62" fmla="*/ 196 w 1505"/>
                <a:gd name="T63" fmla="*/ 1502 h 1508"/>
                <a:gd name="T64" fmla="*/ 167 w 1505"/>
                <a:gd name="T65" fmla="*/ 1507 h 1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05" h="1508">
                  <a:moveTo>
                    <a:pt x="153" y="1508"/>
                  </a:moveTo>
                  <a:lnTo>
                    <a:pt x="137" y="1507"/>
                  </a:lnTo>
                  <a:lnTo>
                    <a:pt x="123" y="1505"/>
                  </a:lnTo>
                  <a:lnTo>
                    <a:pt x="109" y="1502"/>
                  </a:lnTo>
                  <a:lnTo>
                    <a:pt x="95" y="1497"/>
                  </a:lnTo>
                  <a:lnTo>
                    <a:pt x="81" y="1491"/>
                  </a:lnTo>
                  <a:lnTo>
                    <a:pt x="68" y="1483"/>
                  </a:lnTo>
                  <a:lnTo>
                    <a:pt x="56" y="1474"/>
                  </a:lnTo>
                  <a:lnTo>
                    <a:pt x="45" y="1463"/>
                  </a:lnTo>
                  <a:lnTo>
                    <a:pt x="34" y="1452"/>
                  </a:lnTo>
                  <a:lnTo>
                    <a:pt x="24" y="1440"/>
                  </a:lnTo>
                  <a:lnTo>
                    <a:pt x="17" y="1426"/>
                  </a:lnTo>
                  <a:lnTo>
                    <a:pt x="11" y="1413"/>
                  </a:lnTo>
                  <a:lnTo>
                    <a:pt x="6" y="1399"/>
                  </a:lnTo>
                  <a:lnTo>
                    <a:pt x="3" y="1384"/>
                  </a:lnTo>
                  <a:lnTo>
                    <a:pt x="0" y="1370"/>
                  </a:lnTo>
                  <a:lnTo>
                    <a:pt x="0" y="1356"/>
                  </a:lnTo>
                  <a:lnTo>
                    <a:pt x="0" y="1341"/>
                  </a:lnTo>
                  <a:lnTo>
                    <a:pt x="2" y="1326"/>
                  </a:lnTo>
                  <a:lnTo>
                    <a:pt x="6" y="1312"/>
                  </a:lnTo>
                  <a:lnTo>
                    <a:pt x="11" y="1298"/>
                  </a:lnTo>
                  <a:lnTo>
                    <a:pt x="17" y="1284"/>
                  </a:lnTo>
                  <a:lnTo>
                    <a:pt x="24" y="1271"/>
                  </a:lnTo>
                  <a:lnTo>
                    <a:pt x="34" y="1259"/>
                  </a:lnTo>
                  <a:lnTo>
                    <a:pt x="45" y="1247"/>
                  </a:lnTo>
                  <a:lnTo>
                    <a:pt x="1244" y="45"/>
                  </a:lnTo>
                  <a:lnTo>
                    <a:pt x="1256" y="35"/>
                  </a:lnTo>
                  <a:lnTo>
                    <a:pt x="1268" y="26"/>
                  </a:lnTo>
                  <a:lnTo>
                    <a:pt x="1281" y="18"/>
                  </a:lnTo>
                  <a:lnTo>
                    <a:pt x="1294" y="12"/>
                  </a:lnTo>
                  <a:lnTo>
                    <a:pt x="1308" y="6"/>
                  </a:lnTo>
                  <a:lnTo>
                    <a:pt x="1322" y="2"/>
                  </a:lnTo>
                  <a:lnTo>
                    <a:pt x="1338" y="0"/>
                  </a:lnTo>
                  <a:lnTo>
                    <a:pt x="1352" y="0"/>
                  </a:lnTo>
                  <a:lnTo>
                    <a:pt x="1367" y="0"/>
                  </a:lnTo>
                  <a:lnTo>
                    <a:pt x="1381" y="2"/>
                  </a:lnTo>
                  <a:lnTo>
                    <a:pt x="1395" y="6"/>
                  </a:lnTo>
                  <a:lnTo>
                    <a:pt x="1409" y="12"/>
                  </a:lnTo>
                  <a:lnTo>
                    <a:pt x="1423" y="18"/>
                  </a:lnTo>
                  <a:lnTo>
                    <a:pt x="1436" y="26"/>
                  </a:lnTo>
                  <a:lnTo>
                    <a:pt x="1449" y="35"/>
                  </a:lnTo>
                  <a:lnTo>
                    <a:pt x="1461" y="45"/>
                  </a:lnTo>
                  <a:lnTo>
                    <a:pt x="1471" y="57"/>
                  </a:lnTo>
                  <a:lnTo>
                    <a:pt x="1480" y="69"/>
                  </a:lnTo>
                  <a:lnTo>
                    <a:pt x="1487" y="82"/>
                  </a:lnTo>
                  <a:lnTo>
                    <a:pt x="1494" y="95"/>
                  </a:lnTo>
                  <a:lnTo>
                    <a:pt x="1498" y="110"/>
                  </a:lnTo>
                  <a:lnTo>
                    <a:pt x="1502" y="124"/>
                  </a:lnTo>
                  <a:lnTo>
                    <a:pt x="1504" y="138"/>
                  </a:lnTo>
                  <a:lnTo>
                    <a:pt x="1505" y="153"/>
                  </a:lnTo>
                  <a:lnTo>
                    <a:pt x="1504" y="167"/>
                  </a:lnTo>
                  <a:lnTo>
                    <a:pt x="1502" y="182"/>
                  </a:lnTo>
                  <a:lnTo>
                    <a:pt x="1498" y="196"/>
                  </a:lnTo>
                  <a:lnTo>
                    <a:pt x="1494" y="211"/>
                  </a:lnTo>
                  <a:lnTo>
                    <a:pt x="1488" y="224"/>
                  </a:lnTo>
                  <a:lnTo>
                    <a:pt x="1480" y="237"/>
                  </a:lnTo>
                  <a:lnTo>
                    <a:pt x="1471" y="249"/>
                  </a:lnTo>
                  <a:lnTo>
                    <a:pt x="1461" y="261"/>
                  </a:lnTo>
                  <a:lnTo>
                    <a:pt x="260" y="1463"/>
                  </a:lnTo>
                  <a:lnTo>
                    <a:pt x="248" y="1474"/>
                  </a:lnTo>
                  <a:lnTo>
                    <a:pt x="236" y="1483"/>
                  </a:lnTo>
                  <a:lnTo>
                    <a:pt x="223" y="1491"/>
                  </a:lnTo>
                  <a:lnTo>
                    <a:pt x="210" y="1497"/>
                  </a:lnTo>
                  <a:lnTo>
                    <a:pt x="196" y="1502"/>
                  </a:lnTo>
                  <a:lnTo>
                    <a:pt x="182" y="1505"/>
                  </a:lnTo>
                  <a:lnTo>
                    <a:pt x="167" y="1507"/>
                  </a:lnTo>
                  <a:lnTo>
                    <a:pt x="153" y="1508"/>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1" name="Freeform 159">
              <a:extLst>
                <a:ext uri="{FF2B5EF4-FFF2-40B4-BE49-F238E27FC236}">
                  <a16:creationId xmlns:a16="http://schemas.microsoft.com/office/drawing/2014/main" id="{611D1CAF-CF18-4C71-BDC1-98FF98180C77}"/>
                </a:ext>
              </a:extLst>
            </p:cNvPr>
            <p:cNvSpPr>
              <a:spLocks/>
            </p:cNvSpPr>
            <p:nvPr/>
          </p:nvSpPr>
          <p:spPr bwMode="auto">
            <a:xfrm>
              <a:off x="708540" y="2386179"/>
              <a:ext cx="100013" cy="15875"/>
            </a:xfrm>
            <a:custGeom>
              <a:avLst/>
              <a:gdLst>
                <a:gd name="T0" fmla="*/ 152 w 2096"/>
                <a:gd name="T1" fmla="*/ 306 h 306"/>
                <a:gd name="T2" fmla="*/ 122 w 2096"/>
                <a:gd name="T3" fmla="*/ 303 h 306"/>
                <a:gd name="T4" fmla="*/ 93 w 2096"/>
                <a:gd name="T5" fmla="*/ 293 h 306"/>
                <a:gd name="T6" fmla="*/ 68 w 2096"/>
                <a:gd name="T7" fmla="*/ 279 h 306"/>
                <a:gd name="T8" fmla="*/ 45 w 2096"/>
                <a:gd name="T9" fmla="*/ 261 h 306"/>
                <a:gd name="T10" fmla="*/ 26 w 2096"/>
                <a:gd name="T11" fmla="*/ 239 h 306"/>
                <a:gd name="T12" fmla="*/ 12 w 2096"/>
                <a:gd name="T13" fmla="*/ 213 h 306"/>
                <a:gd name="T14" fmla="*/ 3 w 2096"/>
                <a:gd name="T15" fmla="*/ 184 h 306"/>
                <a:gd name="T16" fmla="*/ 0 w 2096"/>
                <a:gd name="T17" fmla="*/ 153 h 306"/>
                <a:gd name="T18" fmla="*/ 3 w 2096"/>
                <a:gd name="T19" fmla="*/ 123 h 306"/>
                <a:gd name="T20" fmla="*/ 12 w 2096"/>
                <a:gd name="T21" fmla="*/ 93 h 306"/>
                <a:gd name="T22" fmla="*/ 26 w 2096"/>
                <a:gd name="T23" fmla="*/ 68 h 306"/>
                <a:gd name="T24" fmla="*/ 45 w 2096"/>
                <a:gd name="T25" fmla="*/ 45 h 306"/>
                <a:gd name="T26" fmla="*/ 68 w 2096"/>
                <a:gd name="T27" fmla="*/ 27 h 306"/>
                <a:gd name="T28" fmla="*/ 93 w 2096"/>
                <a:gd name="T29" fmla="*/ 12 h 306"/>
                <a:gd name="T30" fmla="*/ 122 w 2096"/>
                <a:gd name="T31" fmla="*/ 3 h 306"/>
                <a:gd name="T32" fmla="*/ 152 w 2096"/>
                <a:gd name="T33" fmla="*/ 0 h 306"/>
                <a:gd name="T34" fmla="*/ 1959 w 2096"/>
                <a:gd name="T35" fmla="*/ 1 h 306"/>
                <a:gd name="T36" fmla="*/ 1989 w 2096"/>
                <a:gd name="T37" fmla="*/ 7 h 306"/>
                <a:gd name="T38" fmla="*/ 2016 w 2096"/>
                <a:gd name="T39" fmla="*/ 19 h 306"/>
                <a:gd name="T40" fmla="*/ 2040 w 2096"/>
                <a:gd name="T41" fmla="*/ 36 h 306"/>
                <a:gd name="T42" fmla="*/ 2062 w 2096"/>
                <a:gd name="T43" fmla="*/ 56 h 306"/>
                <a:gd name="T44" fmla="*/ 2078 w 2096"/>
                <a:gd name="T45" fmla="*/ 80 h 306"/>
                <a:gd name="T46" fmla="*/ 2089 w 2096"/>
                <a:gd name="T47" fmla="*/ 107 h 306"/>
                <a:gd name="T48" fmla="*/ 2095 w 2096"/>
                <a:gd name="T49" fmla="*/ 138 h 306"/>
                <a:gd name="T50" fmla="*/ 2095 w 2096"/>
                <a:gd name="T51" fmla="*/ 169 h 306"/>
                <a:gd name="T52" fmla="*/ 2089 w 2096"/>
                <a:gd name="T53" fmla="*/ 198 h 306"/>
                <a:gd name="T54" fmla="*/ 2078 w 2096"/>
                <a:gd name="T55" fmla="*/ 226 h 306"/>
                <a:gd name="T56" fmla="*/ 2062 w 2096"/>
                <a:gd name="T57" fmla="*/ 250 h 306"/>
                <a:gd name="T58" fmla="*/ 2040 w 2096"/>
                <a:gd name="T59" fmla="*/ 271 h 306"/>
                <a:gd name="T60" fmla="*/ 2016 w 2096"/>
                <a:gd name="T61" fmla="*/ 287 h 306"/>
                <a:gd name="T62" fmla="*/ 1989 w 2096"/>
                <a:gd name="T63" fmla="*/ 298 h 306"/>
                <a:gd name="T64" fmla="*/ 1959 w 2096"/>
                <a:gd name="T65" fmla="*/ 30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6" h="306">
                  <a:moveTo>
                    <a:pt x="1943" y="306"/>
                  </a:moveTo>
                  <a:lnTo>
                    <a:pt x="152" y="306"/>
                  </a:lnTo>
                  <a:lnTo>
                    <a:pt x="137" y="305"/>
                  </a:lnTo>
                  <a:lnTo>
                    <a:pt x="122" y="303"/>
                  </a:lnTo>
                  <a:lnTo>
                    <a:pt x="107" y="298"/>
                  </a:lnTo>
                  <a:lnTo>
                    <a:pt x="93" y="293"/>
                  </a:lnTo>
                  <a:lnTo>
                    <a:pt x="80" y="287"/>
                  </a:lnTo>
                  <a:lnTo>
                    <a:pt x="68" y="279"/>
                  </a:lnTo>
                  <a:lnTo>
                    <a:pt x="56" y="271"/>
                  </a:lnTo>
                  <a:lnTo>
                    <a:pt x="45" y="261"/>
                  </a:lnTo>
                  <a:lnTo>
                    <a:pt x="35" y="250"/>
                  </a:lnTo>
                  <a:lnTo>
                    <a:pt x="26" y="239"/>
                  </a:lnTo>
                  <a:lnTo>
                    <a:pt x="18" y="226"/>
                  </a:lnTo>
                  <a:lnTo>
                    <a:pt x="12" y="213"/>
                  </a:lnTo>
                  <a:lnTo>
                    <a:pt x="7" y="198"/>
                  </a:lnTo>
                  <a:lnTo>
                    <a:pt x="3" y="184"/>
                  </a:lnTo>
                  <a:lnTo>
                    <a:pt x="1" y="169"/>
                  </a:lnTo>
                  <a:lnTo>
                    <a:pt x="0" y="153"/>
                  </a:lnTo>
                  <a:lnTo>
                    <a:pt x="1" y="138"/>
                  </a:lnTo>
                  <a:lnTo>
                    <a:pt x="3" y="123"/>
                  </a:lnTo>
                  <a:lnTo>
                    <a:pt x="7" y="107"/>
                  </a:lnTo>
                  <a:lnTo>
                    <a:pt x="12" y="93"/>
                  </a:lnTo>
                  <a:lnTo>
                    <a:pt x="18" y="80"/>
                  </a:lnTo>
                  <a:lnTo>
                    <a:pt x="26" y="68"/>
                  </a:lnTo>
                  <a:lnTo>
                    <a:pt x="35" y="56"/>
                  </a:lnTo>
                  <a:lnTo>
                    <a:pt x="45" y="45"/>
                  </a:lnTo>
                  <a:lnTo>
                    <a:pt x="56" y="36"/>
                  </a:lnTo>
                  <a:lnTo>
                    <a:pt x="68" y="27"/>
                  </a:lnTo>
                  <a:lnTo>
                    <a:pt x="80" y="19"/>
                  </a:lnTo>
                  <a:lnTo>
                    <a:pt x="93" y="12"/>
                  </a:lnTo>
                  <a:lnTo>
                    <a:pt x="107" y="7"/>
                  </a:lnTo>
                  <a:lnTo>
                    <a:pt x="122" y="3"/>
                  </a:lnTo>
                  <a:lnTo>
                    <a:pt x="137" y="1"/>
                  </a:lnTo>
                  <a:lnTo>
                    <a:pt x="152" y="0"/>
                  </a:lnTo>
                  <a:lnTo>
                    <a:pt x="1943" y="0"/>
                  </a:lnTo>
                  <a:lnTo>
                    <a:pt x="1959" y="1"/>
                  </a:lnTo>
                  <a:lnTo>
                    <a:pt x="1974" y="3"/>
                  </a:lnTo>
                  <a:lnTo>
                    <a:pt x="1989" y="7"/>
                  </a:lnTo>
                  <a:lnTo>
                    <a:pt x="2002" y="12"/>
                  </a:lnTo>
                  <a:lnTo>
                    <a:pt x="2016" y="19"/>
                  </a:lnTo>
                  <a:lnTo>
                    <a:pt x="2028" y="27"/>
                  </a:lnTo>
                  <a:lnTo>
                    <a:pt x="2040" y="36"/>
                  </a:lnTo>
                  <a:lnTo>
                    <a:pt x="2052" y="45"/>
                  </a:lnTo>
                  <a:lnTo>
                    <a:pt x="2062" y="56"/>
                  </a:lnTo>
                  <a:lnTo>
                    <a:pt x="2070" y="68"/>
                  </a:lnTo>
                  <a:lnTo>
                    <a:pt x="2078" y="80"/>
                  </a:lnTo>
                  <a:lnTo>
                    <a:pt x="2084" y="93"/>
                  </a:lnTo>
                  <a:lnTo>
                    <a:pt x="2089" y="107"/>
                  </a:lnTo>
                  <a:lnTo>
                    <a:pt x="2093" y="123"/>
                  </a:lnTo>
                  <a:lnTo>
                    <a:pt x="2095" y="138"/>
                  </a:lnTo>
                  <a:lnTo>
                    <a:pt x="2096" y="153"/>
                  </a:lnTo>
                  <a:lnTo>
                    <a:pt x="2095" y="169"/>
                  </a:lnTo>
                  <a:lnTo>
                    <a:pt x="2093" y="184"/>
                  </a:lnTo>
                  <a:lnTo>
                    <a:pt x="2089" y="198"/>
                  </a:lnTo>
                  <a:lnTo>
                    <a:pt x="2084" y="213"/>
                  </a:lnTo>
                  <a:lnTo>
                    <a:pt x="2078" y="226"/>
                  </a:lnTo>
                  <a:lnTo>
                    <a:pt x="2070" y="239"/>
                  </a:lnTo>
                  <a:lnTo>
                    <a:pt x="2062" y="250"/>
                  </a:lnTo>
                  <a:lnTo>
                    <a:pt x="2052" y="261"/>
                  </a:lnTo>
                  <a:lnTo>
                    <a:pt x="2040" y="271"/>
                  </a:lnTo>
                  <a:lnTo>
                    <a:pt x="2028" y="279"/>
                  </a:lnTo>
                  <a:lnTo>
                    <a:pt x="2016" y="287"/>
                  </a:lnTo>
                  <a:lnTo>
                    <a:pt x="2002" y="293"/>
                  </a:lnTo>
                  <a:lnTo>
                    <a:pt x="1989" y="298"/>
                  </a:lnTo>
                  <a:lnTo>
                    <a:pt x="1974" y="303"/>
                  </a:lnTo>
                  <a:lnTo>
                    <a:pt x="1959" y="305"/>
                  </a:lnTo>
                  <a:lnTo>
                    <a:pt x="1943" y="30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2" name="Freeform 160">
              <a:extLst>
                <a:ext uri="{FF2B5EF4-FFF2-40B4-BE49-F238E27FC236}">
                  <a16:creationId xmlns:a16="http://schemas.microsoft.com/office/drawing/2014/main" id="{4BC1E475-1589-4CB5-B82C-DB5D37A55A1C}"/>
                </a:ext>
              </a:extLst>
            </p:cNvPr>
            <p:cNvSpPr>
              <a:spLocks/>
            </p:cNvSpPr>
            <p:nvPr/>
          </p:nvSpPr>
          <p:spPr bwMode="auto">
            <a:xfrm>
              <a:off x="672027" y="2481430"/>
              <a:ext cx="73026" cy="73025"/>
            </a:xfrm>
            <a:custGeom>
              <a:avLst/>
              <a:gdLst>
                <a:gd name="T0" fmla="*/ 1352 w 1520"/>
                <a:gd name="T1" fmla="*/ 1523 h 1523"/>
                <a:gd name="T2" fmla="*/ 1324 w 1520"/>
                <a:gd name="T3" fmla="*/ 1517 h 1523"/>
                <a:gd name="T4" fmla="*/ 1297 w 1520"/>
                <a:gd name="T5" fmla="*/ 1506 h 1523"/>
                <a:gd name="T6" fmla="*/ 1272 w 1520"/>
                <a:gd name="T7" fmla="*/ 1490 h 1523"/>
                <a:gd name="T8" fmla="*/ 44 w 1520"/>
                <a:gd name="T9" fmla="*/ 261 h 1523"/>
                <a:gd name="T10" fmla="*/ 24 w 1520"/>
                <a:gd name="T11" fmla="*/ 237 h 1523"/>
                <a:gd name="T12" fmla="*/ 11 w 1520"/>
                <a:gd name="T13" fmla="*/ 210 h 1523"/>
                <a:gd name="T14" fmla="*/ 3 w 1520"/>
                <a:gd name="T15" fmla="*/ 182 h 1523"/>
                <a:gd name="T16" fmla="*/ 0 w 1520"/>
                <a:gd name="T17" fmla="*/ 153 h 1523"/>
                <a:gd name="T18" fmla="*/ 3 w 1520"/>
                <a:gd name="T19" fmla="*/ 124 h 1523"/>
                <a:gd name="T20" fmla="*/ 11 w 1520"/>
                <a:gd name="T21" fmla="*/ 95 h 1523"/>
                <a:gd name="T22" fmla="*/ 24 w 1520"/>
                <a:gd name="T23" fmla="*/ 69 h 1523"/>
                <a:gd name="T24" fmla="*/ 43 w 1520"/>
                <a:gd name="T25" fmla="*/ 45 h 1523"/>
                <a:gd name="T26" fmla="*/ 67 w 1520"/>
                <a:gd name="T27" fmla="*/ 25 h 1523"/>
                <a:gd name="T28" fmla="*/ 95 w 1520"/>
                <a:gd name="T29" fmla="*/ 11 h 1523"/>
                <a:gd name="T30" fmla="*/ 123 w 1520"/>
                <a:gd name="T31" fmla="*/ 3 h 1523"/>
                <a:gd name="T32" fmla="*/ 152 w 1520"/>
                <a:gd name="T33" fmla="*/ 0 h 1523"/>
                <a:gd name="T34" fmla="*/ 180 w 1520"/>
                <a:gd name="T35" fmla="*/ 3 h 1523"/>
                <a:gd name="T36" fmla="*/ 210 w 1520"/>
                <a:gd name="T37" fmla="*/ 11 h 1523"/>
                <a:gd name="T38" fmla="*/ 236 w 1520"/>
                <a:gd name="T39" fmla="*/ 25 h 1523"/>
                <a:gd name="T40" fmla="*/ 260 w 1520"/>
                <a:gd name="T41" fmla="*/ 45 h 1523"/>
                <a:gd name="T42" fmla="*/ 1485 w 1520"/>
                <a:gd name="T43" fmla="*/ 1275 h 1523"/>
                <a:gd name="T44" fmla="*/ 1503 w 1520"/>
                <a:gd name="T45" fmla="*/ 1300 h 1523"/>
                <a:gd name="T46" fmla="*/ 1514 w 1520"/>
                <a:gd name="T47" fmla="*/ 1327 h 1523"/>
                <a:gd name="T48" fmla="*/ 1519 w 1520"/>
                <a:gd name="T49" fmla="*/ 1356 h 1523"/>
                <a:gd name="T50" fmla="*/ 1519 w 1520"/>
                <a:gd name="T51" fmla="*/ 1386 h 1523"/>
                <a:gd name="T52" fmla="*/ 1514 w 1520"/>
                <a:gd name="T53" fmla="*/ 1415 h 1523"/>
                <a:gd name="T54" fmla="*/ 1503 w 1520"/>
                <a:gd name="T55" fmla="*/ 1442 h 1523"/>
                <a:gd name="T56" fmla="*/ 1485 w 1520"/>
                <a:gd name="T57" fmla="*/ 1468 h 1523"/>
                <a:gd name="T58" fmla="*/ 1463 w 1520"/>
                <a:gd name="T59" fmla="*/ 1490 h 1523"/>
                <a:gd name="T60" fmla="*/ 1438 w 1520"/>
                <a:gd name="T61" fmla="*/ 1506 h 1523"/>
                <a:gd name="T62" fmla="*/ 1411 w 1520"/>
                <a:gd name="T63" fmla="*/ 1517 h 1523"/>
                <a:gd name="T64" fmla="*/ 1382 w 1520"/>
                <a:gd name="T65" fmla="*/ 1523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20" h="1523">
                  <a:moveTo>
                    <a:pt x="1367" y="1523"/>
                  </a:moveTo>
                  <a:lnTo>
                    <a:pt x="1352" y="1523"/>
                  </a:lnTo>
                  <a:lnTo>
                    <a:pt x="1338" y="1521"/>
                  </a:lnTo>
                  <a:lnTo>
                    <a:pt x="1324" y="1517"/>
                  </a:lnTo>
                  <a:lnTo>
                    <a:pt x="1310" y="1512"/>
                  </a:lnTo>
                  <a:lnTo>
                    <a:pt x="1297" y="1506"/>
                  </a:lnTo>
                  <a:lnTo>
                    <a:pt x="1284" y="1499"/>
                  </a:lnTo>
                  <a:lnTo>
                    <a:pt x="1272" y="1490"/>
                  </a:lnTo>
                  <a:lnTo>
                    <a:pt x="1260" y="1480"/>
                  </a:lnTo>
                  <a:lnTo>
                    <a:pt x="44" y="261"/>
                  </a:lnTo>
                  <a:lnTo>
                    <a:pt x="33" y="250"/>
                  </a:lnTo>
                  <a:lnTo>
                    <a:pt x="24" y="237"/>
                  </a:lnTo>
                  <a:lnTo>
                    <a:pt x="17" y="225"/>
                  </a:lnTo>
                  <a:lnTo>
                    <a:pt x="11" y="210"/>
                  </a:lnTo>
                  <a:lnTo>
                    <a:pt x="6" y="196"/>
                  </a:lnTo>
                  <a:lnTo>
                    <a:pt x="3" y="182"/>
                  </a:lnTo>
                  <a:lnTo>
                    <a:pt x="1" y="168"/>
                  </a:lnTo>
                  <a:lnTo>
                    <a:pt x="0" y="153"/>
                  </a:lnTo>
                  <a:lnTo>
                    <a:pt x="1" y="139"/>
                  </a:lnTo>
                  <a:lnTo>
                    <a:pt x="3" y="124"/>
                  </a:lnTo>
                  <a:lnTo>
                    <a:pt x="6" y="109"/>
                  </a:lnTo>
                  <a:lnTo>
                    <a:pt x="11" y="95"/>
                  </a:lnTo>
                  <a:lnTo>
                    <a:pt x="17" y="82"/>
                  </a:lnTo>
                  <a:lnTo>
                    <a:pt x="24" y="69"/>
                  </a:lnTo>
                  <a:lnTo>
                    <a:pt x="33" y="57"/>
                  </a:lnTo>
                  <a:lnTo>
                    <a:pt x="43" y="45"/>
                  </a:lnTo>
                  <a:lnTo>
                    <a:pt x="55" y="35"/>
                  </a:lnTo>
                  <a:lnTo>
                    <a:pt x="67" y="25"/>
                  </a:lnTo>
                  <a:lnTo>
                    <a:pt x="81" y="17"/>
                  </a:lnTo>
                  <a:lnTo>
                    <a:pt x="95" y="11"/>
                  </a:lnTo>
                  <a:lnTo>
                    <a:pt x="108" y="6"/>
                  </a:lnTo>
                  <a:lnTo>
                    <a:pt x="123" y="3"/>
                  </a:lnTo>
                  <a:lnTo>
                    <a:pt x="137" y="1"/>
                  </a:lnTo>
                  <a:lnTo>
                    <a:pt x="152" y="0"/>
                  </a:lnTo>
                  <a:lnTo>
                    <a:pt x="166" y="1"/>
                  </a:lnTo>
                  <a:lnTo>
                    <a:pt x="180" y="3"/>
                  </a:lnTo>
                  <a:lnTo>
                    <a:pt x="195" y="6"/>
                  </a:lnTo>
                  <a:lnTo>
                    <a:pt x="210" y="11"/>
                  </a:lnTo>
                  <a:lnTo>
                    <a:pt x="223" y="17"/>
                  </a:lnTo>
                  <a:lnTo>
                    <a:pt x="236" y="25"/>
                  </a:lnTo>
                  <a:lnTo>
                    <a:pt x="248" y="35"/>
                  </a:lnTo>
                  <a:lnTo>
                    <a:pt x="260" y="45"/>
                  </a:lnTo>
                  <a:lnTo>
                    <a:pt x="1475" y="1263"/>
                  </a:lnTo>
                  <a:lnTo>
                    <a:pt x="1485" y="1275"/>
                  </a:lnTo>
                  <a:lnTo>
                    <a:pt x="1495" y="1287"/>
                  </a:lnTo>
                  <a:lnTo>
                    <a:pt x="1503" y="1300"/>
                  </a:lnTo>
                  <a:lnTo>
                    <a:pt x="1509" y="1314"/>
                  </a:lnTo>
                  <a:lnTo>
                    <a:pt x="1514" y="1327"/>
                  </a:lnTo>
                  <a:lnTo>
                    <a:pt x="1517" y="1341"/>
                  </a:lnTo>
                  <a:lnTo>
                    <a:pt x="1519" y="1356"/>
                  </a:lnTo>
                  <a:lnTo>
                    <a:pt x="1520" y="1371"/>
                  </a:lnTo>
                  <a:lnTo>
                    <a:pt x="1519" y="1386"/>
                  </a:lnTo>
                  <a:lnTo>
                    <a:pt x="1517" y="1400"/>
                  </a:lnTo>
                  <a:lnTo>
                    <a:pt x="1514" y="1415"/>
                  </a:lnTo>
                  <a:lnTo>
                    <a:pt x="1509" y="1428"/>
                  </a:lnTo>
                  <a:lnTo>
                    <a:pt x="1503" y="1442"/>
                  </a:lnTo>
                  <a:lnTo>
                    <a:pt x="1495" y="1455"/>
                  </a:lnTo>
                  <a:lnTo>
                    <a:pt x="1485" y="1468"/>
                  </a:lnTo>
                  <a:lnTo>
                    <a:pt x="1475" y="1480"/>
                  </a:lnTo>
                  <a:lnTo>
                    <a:pt x="1463" y="1490"/>
                  </a:lnTo>
                  <a:lnTo>
                    <a:pt x="1451" y="1499"/>
                  </a:lnTo>
                  <a:lnTo>
                    <a:pt x="1438" y="1506"/>
                  </a:lnTo>
                  <a:lnTo>
                    <a:pt x="1425" y="1513"/>
                  </a:lnTo>
                  <a:lnTo>
                    <a:pt x="1411" y="1517"/>
                  </a:lnTo>
                  <a:lnTo>
                    <a:pt x="1397" y="1521"/>
                  </a:lnTo>
                  <a:lnTo>
                    <a:pt x="1382" y="1523"/>
                  </a:lnTo>
                  <a:lnTo>
                    <a:pt x="1367" y="152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3" name="Freeform 161">
              <a:extLst>
                <a:ext uri="{FF2B5EF4-FFF2-40B4-BE49-F238E27FC236}">
                  <a16:creationId xmlns:a16="http://schemas.microsoft.com/office/drawing/2014/main" id="{16C308EB-80E3-419C-B135-22594E00306F}"/>
                </a:ext>
              </a:extLst>
            </p:cNvPr>
            <p:cNvSpPr>
              <a:spLocks/>
            </p:cNvSpPr>
            <p:nvPr/>
          </p:nvSpPr>
          <p:spPr bwMode="auto">
            <a:xfrm>
              <a:off x="425962" y="2481430"/>
              <a:ext cx="73026" cy="73025"/>
            </a:xfrm>
            <a:custGeom>
              <a:avLst/>
              <a:gdLst>
                <a:gd name="T0" fmla="*/ 137 w 1519"/>
                <a:gd name="T1" fmla="*/ 1522 h 1523"/>
                <a:gd name="T2" fmla="*/ 109 w 1519"/>
                <a:gd name="T3" fmla="*/ 1517 h 1523"/>
                <a:gd name="T4" fmla="*/ 82 w 1519"/>
                <a:gd name="T5" fmla="*/ 1505 h 1523"/>
                <a:gd name="T6" fmla="*/ 57 w 1519"/>
                <a:gd name="T7" fmla="*/ 1489 h 1523"/>
                <a:gd name="T8" fmla="*/ 35 w 1519"/>
                <a:gd name="T9" fmla="*/ 1467 h 1523"/>
                <a:gd name="T10" fmla="*/ 17 w 1519"/>
                <a:gd name="T11" fmla="*/ 1441 h 1523"/>
                <a:gd name="T12" fmla="*/ 6 w 1519"/>
                <a:gd name="T13" fmla="*/ 1413 h 1523"/>
                <a:gd name="T14" fmla="*/ 1 w 1519"/>
                <a:gd name="T15" fmla="*/ 1385 h 1523"/>
                <a:gd name="T16" fmla="*/ 1 w 1519"/>
                <a:gd name="T17" fmla="*/ 1355 h 1523"/>
                <a:gd name="T18" fmla="*/ 6 w 1519"/>
                <a:gd name="T19" fmla="*/ 1326 h 1523"/>
                <a:gd name="T20" fmla="*/ 17 w 1519"/>
                <a:gd name="T21" fmla="*/ 1299 h 1523"/>
                <a:gd name="T22" fmla="*/ 35 w 1519"/>
                <a:gd name="T23" fmla="*/ 1274 h 1523"/>
                <a:gd name="T24" fmla="*/ 1259 w 1519"/>
                <a:gd name="T25" fmla="*/ 45 h 1523"/>
                <a:gd name="T26" fmla="*/ 1283 w 1519"/>
                <a:gd name="T27" fmla="*/ 25 h 1523"/>
                <a:gd name="T28" fmla="*/ 1309 w 1519"/>
                <a:gd name="T29" fmla="*/ 11 h 1523"/>
                <a:gd name="T30" fmla="*/ 1338 w 1519"/>
                <a:gd name="T31" fmla="*/ 3 h 1523"/>
                <a:gd name="T32" fmla="*/ 1367 w 1519"/>
                <a:gd name="T33" fmla="*/ 0 h 1523"/>
                <a:gd name="T34" fmla="*/ 1396 w 1519"/>
                <a:gd name="T35" fmla="*/ 3 h 1523"/>
                <a:gd name="T36" fmla="*/ 1424 w 1519"/>
                <a:gd name="T37" fmla="*/ 11 h 1523"/>
                <a:gd name="T38" fmla="*/ 1451 w 1519"/>
                <a:gd name="T39" fmla="*/ 25 h 1523"/>
                <a:gd name="T40" fmla="*/ 1475 w 1519"/>
                <a:gd name="T41" fmla="*/ 45 h 1523"/>
                <a:gd name="T42" fmla="*/ 1494 w 1519"/>
                <a:gd name="T43" fmla="*/ 69 h 1523"/>
                <a:gd name="T44" fmla="*/ 1508 w 1519"/>
                <a:gd name="T45" fmla="*/ 95 h 1523"/>
                <a:gd name="T46" fmla="*/ 1516 w 1519"/>
                <a:gd name="T47" fmla="*/ 123 h 1523"/>
                <a:gd name="T48" fmla="*/ 1519 w 1519"/>
                <a:gd name="T49" fmla="*/ 153 h 1523"/>
                <a:gd name="T50" fmla="*/ 1516 w 1519"/>
                <a:gd name="T51" fmla="*/ 182 h 1523"/>
                <a:gd name="T52" fmla="*/ 1508 w 1519"/>
                <a:gd name="T53" fmla="*/ 210 h 1523"/>
                <a:gd name="T54" fmla="*/ 1494 w 1519"/>
                <a:gd name="T55" fmla="*/ 237 h 1523"/>
                <a:gd name="T56" fmla="*/ 1475 w 1519"/>
                <a:gd name="T57" fmla="*/ 261 h 1523"/>
                <a:gd name="T58" fmla="*/ 248 w 1519"/>
                <a:gd name="T59" fmla="*/ 1489 h 1523"/>
                <a:gd name="T60" fmla="*/ 223 w 1519"/>
                <a:gd name="T61" fmla="*/ 1506 h 1523"/>
                <a:gd name="T62" fmla="*/ 196 w 1519"/>
                <a:gd name="T63" fmla="*/ 1517 h 1523"/>
                <a:gd name="T64" fmla="*/ 168 w 1519"/>
                <a:gd name="T65" fmla="*/ 1522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19" h="1523">
                  <a:moveTo>
                    <a:pt x="153" y="1523"/>
                  </a:moveTo>
                  <a:lnTo>
                    <a:pt x="137" y="1522"/>
                  </a:lnTo>
                  <a:lnTo>
                    <a:pt x="123" y="1520"/>
                  </a:lnTo>
                  <a:lnTo>
                    <a:pt x="109" y="1517"/>
                  </a:lnTo>
                  <a:lnTo>
                    <a:pt x="95" y="1512"/>
                  </a:lnTo>
                  <a:lnTo>
                    <a:pt x="82" y="1505"/>
                  </a:lnTo>
                  <a:lnTo>
                    <a:pt x="69" y="1498"/>
                  </a:lnTo>
                  <a:lnTo>
                    <a:pt x="57" y="1489"/>
                  </a:lnTo>
                  <a:lnTo>
                    <a:pt x="45" y="1478"/>
                  </a:lnTo>
                  <a:lnTo>
                    <a:pt x="35" y="1467"/>
                  </a:lnTo>
                  <a:lnTo>
                    <a:pt x="25" y="1454"/>
                  </a:lnTo>
                  <a:lnTo>
                    <a:pt x="17" y="1441"/>
                  </a:lnTo>
                  <a:lnTo>
                    <a:pt x="11" y="1427"/>
                  </a:lnTo>
                  <a:lnTo>
                    <a:pt x="6" y="1413"/>
                  </a:lnTo>
                  <a:lnTo>
                    <a:pt x="3" y="1399"/>
                  </a:lnTo>
                  <a:lnTo>
                    <a:pt x="1" y="1385"/>
                  </a:lnTo>
                  <a:lnTo>
                    <a:pt x="0" y="1370"/>
                  </a:lnTo>
                  <a:lnTo>
                    <a:pt x="1" y="1355"/>
                  </a:lnTo>
                  <a:lnTo>
                    <a:pt x="3" y="1340"/>
                  </a:lnTo>
                  <a:lnTo>
                    <a:pt x="6" y="1326"/>
                  </a:lnTo>
                  <a:lnTo>
                    <a:pt x="11" y="1312"/>
                  </a:lnTo>
                  <a:lnTo>
                    <a:pt x="17" y="1299"/>
                  </a:lnTo>
                  <a:lnTo>
                    <a:pt x="25" y="1286"/>
                  </a:lnTo>
                  <a:lnTo>
                    <a:pt x="35" y="1274"/>
                  </a:lnTo>
                  <a:lnTo>
                    <a:pt x="45" y="1261"/>
                  </a:lnTo>
                  <a:lnTo>
                    <a:pt x="1259" y="45"/>
                  </a:lnTo>
                  <a:lnTo>
                    <a:pt x="1270" y="35"/>
                  </a:lnTo>
                  <a:lnTo>
                    <a:pt x="1283" y="25"/>
                  </a:lnTo>
                  <a:lnTo>
                    <a:pt x="1296" y="17"/>
                  </a:lnTo>
                  <a:lnTo>
                    <a:pt x="1309" y="11"/>
                  </a:lnTo>
                  <a:lnTo>
                    <a:pt x="1324" y="6"/>
                  </a:lnTo>
                  <a:lnTo>
                    <a:pt x="1338" y="3"/>
                  </a:lnTo>
                  <a:lnTo>
                    <a:pt x="1352" y="1"/>
                  </a:lnTo>
                  <a:lnTo>
                    <a:pt x="1367" y="0"/>
                  </a:lnTo>
                  <a:lnTo>
                    <a:pt x="1381" y="1"/>
                  </a:lnTo>
                  <a:lnTo>
                    <a:pt x="1396" y="3"/>
                  </a:lnTo>
                  <a:lnTo>
                    <a:pt x="1410" y="6"/>
                  </a:lnTo>
                  <a:lnTo>
                    <a:pt x="1424" y="11"/>
                  </a:lnTo>
                  <a:lnTo>
                    <a:pt x="1437" y="17"/>
                  </a:lnTo>
                  <a:lnTo>
                    <a:pt x="1451" y="25"/>
                  </a:lnTo>
                  <a:lnTo>
                    <a:pt x="1463" y="35"/>
                  </a:lnTo>
                  <a:lnTo>
                    <a:pt x="1475" y="45"/>
                  </a:lnTo>
                  <a:lnTo>
                    <a:pt x="1485" y="57"/>
                  </a:lnTo>
                  <a:lnTo>
                    <a:pt x="1494" y="69"/>
                  </a:lnTo>
                  <a:lnTo>
                    <a:pt x="1502" y="82"/>
                  </a:lnTo>
                  <a:lnTo>
                    <a:pt x="1508" y="95"/>
                  </a:lnTo>
                  <a:lnTo>
                    <a:pt x="1513" y="109"/>
                  </a:lnTo>
                  <a:lnTo>
                    <a:pt x="1516" y="123"/>
                  </a:lnTo>
                  <a:lnTo>
                    <a:pt x="1518" y="139"/>
                  </a:lnTo>
                  <a:lnTo>
                    <a:pt x="1519" y="153"/>
                  </a:lnTo>
                  <a:lnTo>
                    <a:pt x="1518" y="168"/>
                  </a:lnTo>
                  <a:lnTo>
                    <a:pt x="1516" y="182"/>
                  </a:lnTo>
                  <a:lnTo>
                    <a:pt x="1513" y="196"/>
                  </a:lnTo>
                  <a:lnTo>
                    <a:pt x="1508" y="210"/>
                  </a:lnTo>
                  <a:lnTo>
                    <a:pt x="1502" y="225"/>
                  </a:lnTo>
                  <a:lnTo>
                    <a:pt x="1494" y="237"/>
                  </a:lnTo>
                  <a:lnTo>
                    <a:pt x="1485" y="250"/>
                  </a:lnTo>
                  <a:lnTo>
                    <a:pt x="1475" y="261"/>
                  </a:lnTo>
                  <a:lnTo>
                    <a:pt x="260" y="1478"/>
                  </a:lnTo>
                  <a:lnTo>
                    <a:pt x="248" y="1489"/>
                  </a:lnTo>
                  <a:lnTo>
                    <a:pt x="236" y="1498"/>
                  </a:lnTo>
                  <a:lnTo>
                    <a:pt x="223" y="1506"/>
                  </a:lnTo>
                  <a:lnTo>
                    <a:pt x="210" y="1512"/>
                  </a:lnTo>
                  <a:lnTo>
                    <a:pt x="196" y="1517"/>
                  </a:lnTo>
                  <a:lnTo>
                    <a:pt x="182" y="1520"/>
                  </a:lnTo>
                  <a:lnTo>
                    <a:pt x="168" y="1522"/>
                  </a:lnTo>
                  <a:lnTo>
                    <a:pt x="153" y="152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4" name="Freeform 162">
              <a:extLst>
                <a:ext uri="{FF2B5EF4-FFF2-40B4-BE49-F238E27FC236}">
                  <a16:creationId xmlns:a16="http://schemas.microsoft.com/office/drawing/2014/main" id="{5A8D549F-1CDC-4342-9746-E707A20CAC83}"/>
                </a:ext>
              </a:extLst>
            </p:cNvPr>
            <p:cNvSpPr>
              <a:spLocks/>
            </p:cNvSpPr>
            <p:nvPr/>
          </p:nvSpPr>
          <p:spPr bwMode="auto">
            <a:xfrm>
              <a:off x="362462" y="2387767"/>
              <a:ext cx="96838" cy="14288"/>
            </a:xfrm>
            <a:custGeom>
              <a:avLst/>
              <a:gdLst>
                <a:gd name="T0" fmla="*/ 152 w 2024"/>
                <a:gd name="T1" fmla="*/ 304 h 304"/>
                <a:gd name="T2" fmla="*/ 121 w 2024"/>
                <a:gd name="T3" fmla="*/ 301 h 304"/>
                <a:gd name="T4" fmla="*/ 93 w 2024"/>
                <a:gd name="T5" fmla="*/ 293 h 304"/>
                <a:gd name="T6" fmla="*/ 67 w 2024"/>
                <a:gd name="T7" fmla="*/ 278 h 304"/>
                <a:gd name="T8" fmla="*/ 44 w 2024"/>
                <a:gd name="T9" fmla="*/ 259 h 304"/>
                <a:gd name="T10" fmla="*/ 25 w 2024"/>
                <a:gd name="T11" fmla="*/ 237 h 304"/>
                <a:gd name="T12" fmla="*/ 11 w 2024"/>
                <a:gd name="T13" fmla="*/ 211 h 304"/>
                <a:gd name="T14" fmla="*/ 3 w 2024"/>
                <a:gd name="T15" fmla="*/ 182 h 304"/>
                <a:gd name="T16" fmla="*/ 0 w 2024"/>
                <a:gd name="T17" fmla="*/ 152 h 304"/>
                <a:gd name="T18" fmla="*/ 3 w 2024"/>
                <a:gd name="T19" fmla="*/ 121 h 304"/>
                <a:gd name="T20" fmla="*/ 11 w 2024"/>
                <a:gd name="T21" fmla="*/ 92 h 304"/>
                <a:gd name="T22" fmla="*/ 25 w 2024"/>
                <a:gd name="T23" fmla="*/ 66 h 304"/>
                <a:gd name="T24" fmla="*/ 44 w 2024"/>
                <a:gd name="T25" fmla="*/ 44 h 304"/>
                <a:gd name="T26" fmla="*/ 67 w 2024"/>
                <a:gd name="T27" fmla="*/ 26 h 304"/>
                <a:gd name="T28" fmla="*/ 93 w 2024"/>
                <a:gd name="T29" fmla="*/ 12 h 304"/>
                <a:gd name="T30" fmla="*/ 121 w 2024"/>
                <a:gd name="T31" fmla="*/ 3 h 304"/>
                <a:gd name="T32" fmla="*/ 152 w 2024"/>
                <a:gd name="T33" fmla="*/ 0 h 304"/>
                <a:gd name="T34" fmla="*/ 1888 w 2024"/>
                <a:gd name="T35" fmla="*/ 1 h 304"/>
                <a:gd name="T36" fmla="*/ 1917 w 2024"/>
                <a:gd name="T37" fmla="*/ 7 h 304"/>
                <a:gd name="T38" fmla="*/ 1945 w 2024"/>
                <a:gd name="T39" fmla="*/ 18 h 304"/>
                <a:gd name="T40" fmla="*/ 1969 w 2024"/>
                <a:gd name="T41" fmla="*/ 34 h 304"/>
                <a:gd name="T42" fmla="*/ 1990 w 2024"/>
                <a:gd name="T43" fmla="*/ 55 h 304"/>
                <a:gd name="T44" fmla="*/ 2006 w 2024"/>
                <a:gd name="T45" fmla="*/ 79 h 304"/>
                <a:gd name="T46" fmla="*/ 2017 w 2024"/>
                <a:gd name="T47" fmla="*/ 107 h 304"/>
                <a:gd name="T48" fmla="*/ 2023 w 2024"/>
                <a:gd name="T49" fmla="*/ 136 h 304"/>
                <a:gd name="T50" fmla="*/ 2023 w 2024"/>
                <a:gd name="T51" fmla="*/ 167 h 304"/>
                <a:gd name="T52" fmla="*/ 2017 w 2024"/>
                <a:gd name="T53" fmla="*/ 198 h 304"/>
                <a:gd name="T54" fmla="*/ 2006 w 2024"/>
                <a:gd name="T55" fmla="*/ 225 h 304"/>
                <a:gd name="T56" fmla="*/ 1990 w 2024"/>
                <a:gd name="T57" fmla="*/ 249 h 304"/>
                <a:gd name="T58" fmla="*/ 1969 w 2024"/>
                <a:gd name="T59" fmla="*/ 269 h 304"/>
                <a:gd name="T60" fmla="*/ 1945 w 2024"/>
                <a:gd name="T61" fmla="*/ 286 h 304"/>
                <a:gd name="T62" fmla="*/ 1917 w 2024"/>
                <a:gd name="T63" fmla="*/ 298 h 304"/>
                <a:gd name="T64" fmla="*/ 1888 w 2024"/>
                <a:gd name="T65"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4" h="304">
                  <a:moveTo>
                    <a:pt x="1872" y="304"/>
                  </a:moveTo>
                  <a:lnTo>
                    <a:pt x="152" y="304"/>
                  </a:lnTo>
                  <a:lnTo>
                    <a:pt x="136" y="304"/>
                  </a:lnTo>
                  <a:lnTo>
                    <a:pt x="121" y="301"/>
                  </a:lnTo>
                  <a:lnTo>
                    <a:pt x="107" y="298"/>
                  </a:lnTo>
                  <a:lnTo>
                    <a:pt x="93" y="293"/>
                  </a:lnTo>
                  <a:lnTo>
                    <a:pt x="80" y="286"/>
                  </a:lnTo>
                  <a:lnTo>
                    <a:pt x="67" y="278"/>
                  </a:lnTo>
                  <a:lnTo>
                    <a:pt x="56" y="269"/>
                  </a:lnTo>
                  <a:lnTo>
                    <a:pt x="44" y="259"/>
                  </a:lnTo>
                  <a:lnTo>
                    <a:pt x="34" y="249"/>
                  </a:lnTo>
                  <a:lnTo>
                    <a:pt x="25" y="237"/>
                  </a:lnTo>
                  <a:lnTo>
                    <a:pt x="18" y="225"/>
                  </a:lnTo>
                  <a:lnTo>
                    <a:pt x="11" y="211"/>
                  </a:lnTo>
                  <a:lnTo>
                    <a:pt x="6" y="198"/>
                  </a:lnTo>
                  <a:lnTo>
                    <a:pt x="3" y="182"/>
                  </a:lnTo>
                  <a:lnTo>
                    <a:pt x="0" y="167"/>
                  </a:lnTo>
                  <a:lnTo>
                    <a:pt x="0" y="152"/>
                  </a:lnTo>
                  <a:lnTo>
                    <a:pt x="0" y="136"/>
                  </a:lnTo>
                  <a:lnTo>
                    <a:pt x="3" y="121"/>
                  </a:lnTo>
                  <a:lnTo>
                    <a:pt x="6" y="107"/>
                  </a:lnTo>
                  <a:lnTo>
                    <a:pt x="11" y="92"/>
                  </a:lnTo>
                  <a:lnTo>
                    <a:pt x="18" y="79"/>
                  </a:lnTo>
                  <a:lnTo>
                    <a:pt x="25" y="66"/>
                  </a:lnTo>
                  <a:lnTo>
                    <a:pt x="34" y="54"/>
                  </a:lnTo>
                  <a:lnTo>
                    <a:pt x="44" y="44"/>
                  </a:lnTo>
                  <a:lnTo>
                    <a:pt x="56" y="34"/>
                  </a:lnTo>
                  <a:lnTo>
                    <a:pt x="67" y="26"/>
                  </a:lnTo>
                  <a:lnTo>
                    <a:pt x="80" y="18"/>
                  </a:lnTo>
                  <a:lnTo>
                    <a:pt x="93" y="12"/>
                  </a:lnTo>
                  <a:lnTo>
                    <a:pt x="107" y="7"/>
                  </a:lnTo>
                  <a:lnTo>
                    <a:pt x="121" y="3"/>
                  </a:lnTo>
                  <a:lnTo>
                    <a:pt x="136" y="1"/>
                  </a:lnTo>
                  <a:lnTo>
                    <a:pt x="152" y="0"/>
                  </a:lnTo>
                  <a:lnTo>
                    <a:pt x="1872" y="0"/>
                  </a:lnTo>
                  <a:lnTo>
                    <a:pt x="1888" y="1"/>
                  </a:lnTo>
                  <a:lnTo>
                    <a:pt x="1903" y="3"/>
                  </a:lnTo>
                  <a:lnTo>
                    <a:pt x="1917" y="7"/>
                  </a:lnTo>
                  <a:lnTo>
                    <a:pt x="1931" y="12"/>
                  </a:lnTo>
                  <a:lnTo>
                    <a:pt x="1945" y="18"/>
                  </a:lnTo>
                  <a:lnTo>
                    <a:pt x="1958" y="26"/>
                  </a:lnTo>
                  <a:lnTo>
                    <a:pt x="1969" y="34"/>
                  </a:lnTo>
                  <a:lnTo>
                    <a:pt x="1980" y="44"/>
                  </a:lnTo>
                  <a:lnTo>
                    <a:pt x="1990" y="55"/>
                  </a:lnTo>
                  <a:lnTo>
                    <a:pt x="1998" y="66"/>
                  </a:lnTo>
                  <a:lnTo>
                    <a:pt x="2006" y="79"/>
                  </a:lnTo>
                  <a:lnTo>
                    <a:pt x="2012" y="92"/>
                  </a:lnTo>
                  <a:lnTo>
                    <a:pt x="2017" y="107"/>
                  </a:lnTo>
                  <a:lnTo>
                    <a:pt x="2021" y="121"/>
                  </a:lnTo>
                  <a:lnTo>
                    <a:pt x="2023" y="136"/>
                  </a:lnTo>
                  <a:lnTo>
                    <a:pt x="2024" y="152"/>
                  </a:lnTo>
                  <a:lnTo>
                    <a:pt x="2023" y="167"/>
                  </a:lnTo>
                  <a:lnTo>
                    <a:pt x="2021" y="182"/>
                  </a:lnTo>
                  <a:lnTo>
                    <a:pt x="2017" y="198"/>
                  </a:lnTo>
                  <a:lnTo>
                    <a:pt x="2012" y="211"/>
                  </a:lnTo>
                  <a:lnTo>
                    <a:pt x="2006" y="225"/>
                  </a:lnTo>
                  <a:lnTo>
                    <a:pt x="1998" y="237"/>
                  </a:lnTo>
                  <a:lnTo>
                    <a:pt x="1990" y="249"/>
                  </a:lnTo>
                  <a:lnTo>
                    <a:pt x="1980" y="259"/>
                  </a:lnTo>
                  <a:lnTo>
                    <a:pt x="1969" y="269"/>
                  </a:lnTo>
                  <a:lnTo>
                    <a:pt x="1958" y="278"/>
                  </a:lnTo>
                  <a:lnTo>
                    <a:pt x="1945" y="286"/>
                  </a:lnTo>
                  <a:lnTo>
                    <a:pt x="1931" y="293"/>
                  </a:lnTo>
                  <a:lnTo>
                    <a:pt x="1917" y="298"/>
                  </a:lnTo>
                  <a:lnTo>
                    <a:pt x="1903" y="301"/>
                  </a:lnTo>
                  <a:lnTo>
                    <a:pt x="1888" y="304"/>
                  </a:lnTo>
                  <a:lnTo>
                    <a:pt x="1872" y="30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5" name="Freeform 163">
              <a:extLst>
                <a:ext uri="{FF2B5EF4-FFF2-40B4-BE49-F238E27FC236}">
                  <a16:creationId xmlns:a16="http://schemas.microsoft.com/office/drawing/2014/main" id="{116FDAEE-BA81-4710-8AD3-4D086FEBB5C9}"/>
                </a:ext>
              </a:extLst>
            </p:cNvPr>
            <p:cNvSpPr>
              <a:spLocks/>
            </p:cNvSpPr>
            <p:nvPr/>
          </p:nvSpPr>
          <p:spPr bwMode="auto">
            <a:xfrm>
              <a:off x="424375" y="2235366"/>
              <a:ext cx="73026" cy="73025"/>
            </a:xfrm>
            <a:custGeom>
              <a:avLst/>
              <a:gdLst>
                <a:gd name="T0" fmla="*/ 1352 w 1519"/>
                <a:gd name="T1" fmla="*/ 1520 h 1521"/>
                <a:gd name="T2" fmla="*/ 1322 w 1519"/>
                <a:gd name="T3" fmla="*/ 1515 h 1521"/>
                <a:gd name="T4" fmla="*/ 1295 w 1519"/>
                <a:gd name="T5" fmla="*/ 1504 h 1521"/>
                <a:gd name="T6" fmla="*/ 1270 w 1519"/>
                <a:gd name="T7" fmla="*/ 1488 h 1521"/>
                <a:gd name="T8" fmla="*/ 45 w 1519"/>
                <a:gd name="T9" fmla="*/ 261 h 1521"/>
                <a:gd name="T10" fmla="*/ 25 w 1519"/>
                <a:gd name="T11" fmla="*/ 237 h 1521"/>
                <a:gd name="T12" fmla="*/ 11 w 1519"/>
                <a:gd name="T13" fmla="*/ 210 h 1521"/>
                <a:gd name="T14" fmla="*/ 3 w 1519"/>
                <a:gd name="T15" fmla="*/ 182 h 1521"/>
                <a:gd name="T16" fmla="*/ 0 w 1519"/>
                <a:gd name="T17" fmla="*/ 153 h 1521"/>
                <a:gd name="T18" fmla="*/ 3 w 1519"/>
                <a:gd name="T19" fmla="*/ 123 h 1521"/>
                <a:gd name="T20" fmla="*/ 11 w 1519"/>
                <a:gd name="T21" fmla="*/ 95 h 1521"/>
                <a:gd name="T22" fmla="*/ 25 w 1519"/>
                <a:gd name="T23" fmla="*/ 69 h 1521"/>
                <a:gd name="T24" fmla="*/ 45 w 1519"/>
                <a:gd name="T25" fmla="*/ 45 h 1521"/>
                <a:gd name="T26" fmla="*/ 69 w 1519"/>
                <a:gd name="T27" fmla="*/ 24 h 1521"/>
                <a:gd name="T28" fmla="*/ 95 w 1519"/>
                <a:gd name="T29" fmla="*/ 11 h 1521"/>
                <a:gd name="T30" fmla="*/ 123 w 1519"/>
                <a:gd name="T31" fmla="*/ 2 h 1521"/>
                <a:gd name="T32" fmla="*/ 152 w 1519"/>
                <a:gd name="T33" fmla="*/ 0 h 1521"/>
                <a:gd name="T34" fmla="*/ 182 w 1519"/>
                <a:gd name="T35" fmla="*/ 2 h 1521"/>
                <a:gd name="T36" fmla="*/ 210 w 1519"/>
                <a:gd name="T37" fmla="*/ 11 h 1521"/>
                <a:gd name="T38" fmla="*/ 236 w 1519"/>
                <a:gd name="T39" fmla="*/ 24 h 1521"/>
                <a:gd name="T40" fmla="*/ 260 w 1519"/>
                <a:gd name="T41" fmla="*/ 45 h 1521"/>
                <a:gd name="T42" fmla="*/ 1485 w 1519"/>
                <a:gd name="T43" fmla="*/ 1272 h 1521"/>
                <a:gd name="T44" fmla="*/ 1502 w 1519"/>
                <a:gd name="T45" fmla="*/ 1298 h 1521"/>
                <a:gd name="T46" fmla="*/ 1513 w 1519"/>
                <a:gd name="T47" fmla="*/ 1325 h 1521"/>
                <a:gd name="T48" fmla="*/ 1518 w 1519"/>
                <a:gd name="T49" fmla="*/ 1354 h 1521"/>
                <a:gd name="T50" fmla="*/ 1518 w 1519"/>
                <a:gd name="T51" fmla="*/ 1383 h 1521"/>
                <a:gd name="T52" fmla="*/ 1513 w 1519"/>
                <a:gd name="T53" fmla="*/ 1412 h 1521"/>
                <a:gd name="T54" fmla="*/ 1502 w 1519"/>
                <a:gd name="T55" fmla="*/ 1440 h 1521"/>
                <a:gd name="T56" fmla="*/ 1485 w 1519"/>
                <a:gd name="T57" fmla="*/ 1466 h 1521"/>
                <a:gd name="T58" fmla="*/ 1463 w 1519"/>
                <a:gd name="T59" fmla="*/ 1488 h 1521"/>
                <a:gd name="T60" fmla="*/ 1437 w 1519"/>
                <a:gd name="T61" fmla="*/ 1504 h 1521"/>
                <a:gd name="T62" fmla="*/ 1410 w 1519"/>
                <a:gd name="T63" fmla="*/ 1515 h 1521"/>
                <a:gd name="T64" fmla="*/ 1381 w 1519"/>
                <a:gd name="T65" fmla="*/ 1520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19" h="1521">
                  <a:moveTo>
                    <a:pt x="1367" y="1521"/>
                  </a:moveTo>
                  <a:lnTo>
                    <a:pt x="1352" y="1520"/>
                  </a:lnTo>
                  <a:lnTo>
                    <a:pt x="1338" y="1518"/>
                  </a:lnTo>
                  <a:lnTo>
                    <a:pt x="1322" y="1515"/>
                  </a:lnTo>
                  <a:lnTo>
                    <a:pt x="1309" y="1510"/>
                  </a:lnTo>
                  <a:lnTo>
                    <a:pt x="1295" y="1504"/>
                  </a:lnTo>
                  <a:lnTo>
                    <a:pt x="1282" y="1496"/>
                  </a:lnTo>
                  <a:lnTo>
                    <a:pt x="1270" y="1488"/>
                  </a:lnTo>
                  <a:lnTo>
                    <a:pt x="1259" y="1477"/>
                  </a:lnTo>
                  <a:lnTo>
                    <a:pt x="45" y="261"/>
                  </a:lnTo>
                  <a:lnTo>
                    <a:pt x="34" y="249"/>
                  </a:lnTo>
                  <a:lnTo>
                    <a:pt x="25" y="237"/>
                  </a:lnTo>
                  <a:lnTo>
                    <a:pt x="17" y="223"/>
                  </a:lnTo>
                  <a:lnTo>
                    <a:pt x="11" y="210"/>
                  </a:lnTo>
                  <a:lnTo>
                    <a:pt x="6" y="196"/>
                  </a:lnTo>
                  <a:lnTo>
                    <a:pt x="3" y="182"/>
                  </a:lnTo>
                  <a:lnTo>
                    <a:pt x="1" y="167"/>
                  </a:lnTo>
                  <a:lnTo>
                    <a:pt x="0" y="153"/>
                  </a:lnTo>
                  <a:lnTo>
                    <a:pt x="1" y="138"/>
                  </a:lnTo>
                  <a:lnTo>
                    <a:pt x="3" y="123"/>
                  </a:lnTo>
                  <a:lnTo>
                    <a:pt x="6" y="109"/>
                  </a:lnTo>
                  <a:lnTo>
                    <a:pt x="11" y="95"/>
                  </a:lnTo>
                  <a:lnTo>
                    <a:pt x="17" y="81"/>
                  </a:lnTo>
                  <a:lnTo>
                    <a:pt x="25" y="69"/>
                  </a:lnTo>
                  <a:lnTo>
                    <a:pt x="34" y="56"/>
                  </a:lnTo>
                  <a:lnTo>
                    <a:pt x="45" y="45"/>
                  </a:lnTo>
                  <a:lnTo>
                    <a:pt x="57" y="34"/>
                  </a:lnTo>
                  <a:lnTo>
                    <a:pt x="69" y="24"/>
                  </a:lnTo>
                  <a:lnTo>
                    <a:pt x="82" y="17"/>
                  </a:lnTo>
                  <a:lnTo>
                    <a:pt x="95" y="11"/>
                  </a:lnTo>
                  <a:lnTo>
                    <a:pt x="109" y="6"/>
                  </a:lnTo>
                  <a:lnTo>
                    <a:pt x="123" y="2"/>
                  </a:lnTo>
                  <a:lnTo>
                    <a:pt x="138" y="0"/>
                  </a:lnTo>
                  <a:lnTo>
                    <a:pt x="152" y="0"/>
                  </a:lnTo>
                  <a:lnTo>
                    <a:pt x="168" y="0"/>
                  </a:lnTo>
                  <a:lnTo>
                    <a:pt x="182" y="2"/>
                  </a:lnTo>
                  <a:lnTo>
                    <a:pt x="196" y="6"/>
                  </a:lnTo>
                  <a:lnTo>
                    <a:pt x="210" y="11"/>
                  </a:lnTo>
                  <a:lnTo>
                    <a:pt x="224" y="17"/>
                  </a:lnTo>
                  <a:lnTo>
                    <a:pt x="236" y="24"/>
                  </a:lnTo>
                  <a:lnTo>
                    <a:pt x="249" y="34"/>
                  </a:lnTo>
                  <a:lnTo>
                    <a:pt x="260" y="45"/>
                  </a:lnTo>
                  <a:lnTo>
                    <a:pt x="1474" y="1260"/>
                  </a:lnTo>
                  <a:lnTo>
                    <a:pt x="1485" y="1272"/>
                  </a:lnTo>
                  <a:lnTo>
                    <a:pt x="1494" y="1285"/>
                  </a:lnTo>
                  <a:lnTo>
                    <a:pt x="1502" y="1298"/>
                  </a:lnTo>
                  <a:lnTo>
                    <a:pt x="1508" y="1311"/>
                  </a:lnTo>
                  <a:lnTo>
                    <a:pt x="1513" y="1325"/>
                  </a:lnTo>
                  <a:lnTo>
                    <a:pt x="1516" y="1339"/>
                  </a:lnTo>
                  <a:lnTo>
                    <a:pt x="1518" y="1354"/>
                  </a:lnTo>
                  <a:lnTo>
                    <a:pt x="1519" y="1369"/>
                  </a:lnTo>
                  <a:lnTo>
                    <a:pt x="1518" y="1383"/>
                  </a:lnTo>
                  <a:lnTo>
                    <a:pt x="1516" y="1398"/>
                  </a:lnTo>
                  <a:lnTo>
                    <a:pt x="1513" y="1412"/>
                  </a:lnTo>
                  <a:lnTo>
                    <a:pt x="1508" y="1426"/>
                  </a:lnTo>
                  <a:lnTo>
                    <a:pt x="1502" y="1440"/>
                  </a:lnTo>
                  <a:lnTo>
                    <a:pt x="1494" y="1452"/>
                  </a:lnTo>
                  <a:lnTo>
                    <a:pt x="1485" y="1466"/>
                  </a:lnTo>
                  <a:lnTo>
                    <a:pt x="1474" y="1477"/>
                  </a:lnTo>
                  <a:lnTo>
                    <a:pt x="1463" y="1488"/>
                  </a:lnTo>
                  <a:lnTo>
                    <a:pt x="1451" y="1496"/>
                  </a:lnTo>
                  <a:lnTo>
                    <a:pt x="1437" y="1504"/>
                  </a:lnTo>
                  <a:lnTo>
                    <a:pt x="1423" y="1510"/>
                  </a:lnTo>
                  <a:lnTo>
                    <a:pt x="1410" y="1515"/>
                  </a:lnTo>
                  <a:lnTo>
                    <a:pt x="1396" y="1518"/>
                  </a:lnTo>
                  <a:lnTo>
                    <a:pt x="1381" y="1520"/>
                  </a:lnTo>
                  <a:lnTo>
                    <a:pt x="1367" y="152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6" name="Freeform 164">
              <a:extLst>
                <a:ext uri="{FF2B5EF4-FFF2-40B4-BE49-F238E27FC236}">
                  <a16:creationId xmlns:a16="http://schemas.microsoft.com/office/drawing/2014/main" id="{F8E378ED-D170-4758-9116-537E9C79FCBF}"/>
                </a:ext>
              </a:extLst>
            </p:cNvPr>
            <p:cNvSpPr>
              <a:spLocks/>
            </p:cNvSpPr>
            <p:nvPr/>
          </p:nvSpPr>
          <p:spPr bwMode="auto">
            <a:xfrm>
              <a:off x="576776" y="2170279"/>
              <a:ext cx="14288" cy="98425"/>
            </a:xfrm>
            <a:custGeom>
              <a:avLst/>
              <a:gdLst>
                <a:gd name="T0" fmla="*/ 136 w 304"/>
                <a:gd name="T1" fmla="*/ 2026 h 2026"/>
                <a:gd name="T2" fmla="*/ 107 w 304"/>
                <a:gd name="T3" fmla="*/ 2019 h 2026"/>
                <a:gd name="T4" fmla="*/ 80 w 304"/>
                <a:gd name="T5" fmla="*/ 2007 h 2026"/>
                <a:gd name="T6" fmla="*/ 55 w 304"/>
                <a:gd name="T7" fmla="*/ 1991 h 2026"/>
                <a:gd name="T8" fmla="*/ 34 w 304"/>
                <a:gd name="T9" fmla="*/ 1971 h 2026"/>
                <a:gd name="T10" fmla="*/ 18 w 304"/>
                <a:gd name="T11" fmla="*/ 1947 h 2026"/>
                <a:gd name="T12" fmla="*/ 6 w 304"/>
                <a:gd name="T13" fmla="*/ 1919 h 2026"/>
                <a:gd name="T14" fmla="*/ 0 w 304"/>
                <a:gd name="T15" fmla="*/ 1889 h 2026"/>
                <a:gd name="T16" fmla="*/ 0 w 304"/>
                <a:gd name="T17" fmla="*/ 153 h 2026"/>
                <a:gd name="T18" fmla="*/ 3 w 304"/>
                <a:gd name="T19" fmla="*/ 121 h 2026"/>
                <a:gd name="T20" fmla="*/ 11 w 304"/>
                <a:gd name="T21" fmla="*/ 93 h 2026"/>
                <a:gd name="T22" fmla="*/ 25 w 304"/>
                <a:gd name="T23" fmla="*/ 67 h 2026"/>
                <a:gd name="T24" fmla="*/ 44 w 304"/>
                <a:gd name="T25" fmla="*/ 45 h 2026"/>
                <a:gd name="T26" fmla="*/ 66 w 304"/>
                <a:gd name="T27" fmla="*/ 26 h 2026"/>
                <a:gd name="T28" fmla="*/ 93 w 304"/>
                <a:gd name="T29" fmla="*/ 12 h 2026"/>
                <a:gd name="T30" fmla="*/ 121 w 304"/>
                <a:gd name="T31" fmla="*/ 3 h 2026"/>
                <a:gd name="T32" fmla="*/ 152 w 304"/>
                <a:gd name="T33" fmla="*/ 0 h 2026"/>
                <a:gd name="T34" fmla="*/ 182 w 304"/>
                <a:gd name="T35" fmla="*/ 3 h 2026"/>
                <a:gd name="T36" fmla="*/ 212 w 304"/>
                <a:gd name="T37" fmla="*/ 12 h 2026"/>
                <a:gd name="T38" fmla="*/ 237 w 304"/>
                <a:gd name="T39" fmla="*/ 25 h 2026"/>
                <a:gd name="T40" fmla="*/ 260 w 304"/>
                <a:gd name="T41" fmla="*/ 45 h 2026"/>
                <a:gd name="T42" fmla="*/ 278 w 304"/>
                <a:gd name="T43" fmla="*/ 67 h 2026"/>
                <a:gd name="T44" fmla="*/ 292 w 304"/>
                <a:gd name="T45" fmla="*/ 93 h 2026"/>
                <a:gd name="T46" fmla="*/ 301 w 304"/>
                <a:gd name="T47" fmla="*/ 121 h 2026"/>
                <a:gd name="T48" fmla="*/ 304 w 304"/>
                <a:gd name="T49" fmla="*/ 153 h 2026"/>
                <a:gd name="T50" fmla="*/ 303 w 304"/>
                <a:gd name="T51" fmla="*/ 1889 h 2026"/>
                <a:gd name="T52" fmla="*/ 297 w 304"/>
                <a:gd name="T53" fmla="*/ 1918 h 2026"/>
                <a:gd name="T54" fmla="*/ 286 w 304"/>
                <a:gd name="T55" fmla="*/ 1947 h 2026"/>
                <a:gd name="T56" fmla="*/ 269 w 304"/>
                <a:gd name="T57" fmla="*/ 1971 h 2026"/>
                <a:gd name="T58" fmla="*/ 249 w 304"/>
                <a:gd name="T59" fmla="*/ 1991 h 2026"/>
                <a:gd name="T60" fmla="*/ 225 w 304"/>
                <a:gd name="T61" fmla="*/ 2007 h 2026"/>
                <a:gd name="T62" fmla="*/ 198 w 304"/>
                <a:gd name="T63" fmla="*/ 2019 h 2026"/>
                <a:gd name="T64" fmla="*/ 167 w 304"/>
                <a:gd name="T65" fmla="*/ 2026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026">
                  <a:moveTo>
                    <a:pt x="152" y="2026"/>
                  </a:moveTo>
                  <a:lnTo>
                    <a:pt x="136" y="2026"/>
                  </a:lnTo>
                  <a:lnTo>
                    <a:pt x="121" y="2022"/>
                  </a:lnTo>
                  <a:lnTo>
                    <a:pt x="107" y="2019"/>
                  </a:lnTo>
                  <a:lnTo>
                    <a:pt x="93" y="2014"/>
                  </a:lnTo>
                  <a:lnTo>
                    <a:pt x="80" y="2007"/>
                  </a:lnTo>
                  <a:lnTo>
                    <a:pt x="66" y="2000"/>
                  </a:lnTo>
                  <a:lnTo>
                    <a:pt x="55" y="1991"/>
                  </a:lnTo>
                  <a:lnTo>
                    <a:pt x="44" y="1981"/>
                  </a:lnTo>
                  <a:lnTo>
                    <a:pt x="34" y="1971"/>
                  </a:lnTo>
                  <a:lnTo>
                    <a:pt x="25" y="1959"/>
                  </a:lnTo>
                  <a:lnTo>
                    <a:pt x="18" y="1947"/>
                  </a:lnTo>
                  <a:lnTo>
                    <a:pt x="11" y="1933"/>
                  </a:lnTo>
                  <a:lnTo>
                    <a:pt x="6" y="1919"/>
                  </a:lnTo>
                  <a:lnTo>
                    <a:pt x="3" y="1904"/>
                  </a:lnTo>
                  <a:lnTo>
                    <a:pt x="0" y="1889"/>
                  </a:lnTo>
                  <a:lnTo>
                    <a:pt x="0" y="1874"/>
                  </a:lnTo>
                  <a:lnTo>
                    <a:pt x="0" y="153"/>
                  </a:lnTo>
                  <a:lnTo>
                    <a:pt x="0" y="137"/>
                  </a:lnTo>
                  <a:lnTo>
                    <a:pt x="3" y="121"/>
                  </a:lnTo>
                  <a:lnTo>
                    <a:pt x="6" y="107"/>
                  </a:lnTo>
                  <a:lnTo>
                    <a:pt x="11" y="93"/>
                  </a:lnTo>
                  <a:lnTo>
                    <a:pt x="18" y="80"/>
                  </a:lnTo>
                  <a:lnTo>
                    <a:pt x="25" y="67"/>
                  </a:lnTo>
                  <a:lnTo>
                    <a:pt x="34" y="56"/>
                  </a:lnTo>
                  <a:lnTo>
                    <a:pt x="44" y="45"/>
                  </a:lnTo>
                  <a:lnTo>
                    <a:pt x="55" y="35"/>
                  </a:lnTo>
                  <a:lnTo>
                    <a:pt x="66" y="26"/>
                  </a:lnTo>
                  <a:lnTo>
                    <a:pt x="80" y="18"/>
                  </a:lnTo>
                  <a:lnTo>
                    <a:pt x="93" y="12"/>
                  </a:lnTo>
                  <a:lnTo>
                    <a:pt x="107" y="7"/>
                  </a:lnTo>
                  <a:lnTo>
                    <a:pt x="121" y="3"/>
                  </a:lnTo>
                  <a:lnTo>
                    <a:pt x="136" y="1"/>
                  </a:lnTo>
                  <a:lnTo>
                    <a:pt x="152" y="0"/>
                  </a:lnTo>
                  <a:lnTo>
                    <a:pt x="167" y="1"/>
                  </a:lnTo>
                  <a:lnTo>
                    <a:pt x="182" y="3"/>
                  </a:lnTo>
                  <a:lnTo>
                    <a:pt x="198" y="7"/>
                  </a:lnTo>
                  <a:lnTo>
                    <a:pt x="212" y="12"/>
                  </a:lnTo>
                  <a:lnTo>
                    <a:pt x="225" y="18"/>
                  </a:lnTo>
                  <a:lnTo>
                    <a:pt x="237" y="25"/>
                  </a:lnTo>
                  <a:lnTo>
                    <a:pt x="249" y="35"/>
                  </a:lnTo>
                  <a:lnTo>
                    <a:pt x="260" y="45"/>
                  </a:lnTo>
                  <a:lnTo>
                    <a:pt x="269" y="56"/>
                  </a:lnTo>
                  <a:lnTo>
                    <a:pt x="278" y="67"/>
                  </a:lnTo>
                  <a:lnTo>
                    <a:pt x="286" y="80"/>
                  </a:lnTo>
                  <a:lnTo>
                    <a:pt x="292" y="93"/>
                  </a:lnTo>
                  <a:lnTo>
                    <a:pt x="297" y="107"/>
                  </a:lnTo>
                  <a:lnTo>
                    <a:pt x="301" y="121"/>
                  </a:lnTo>
                  <a:lnTo>
                    <a:pt x="303" y="137"/>
                  </a:lnTo>
                  <a:lnTo>
                    <a:pt x="304" y="153"/>
                  </a:lnTo>
                  <a:lnTo>
                    <a:pt x="304" y="1874"/>
                  </a:lnTo>
                  <a:lnTo>
                    <a:pt x="303" y="1889"/>
                  </a:lnTo>
                  <a:lnTo>
                    <a:pt x="301" y="1904"/>
                  </a:lnTo>
                  <a:lnTo>
                    <a:pt x="297" y="1918"/>
                  </a:lnTo>
                  <a:lnTo>
                    <a:pt x="292" y="1933"/>
                  </a:lnTo>
                  <a:lnTo>
                    <a:pt x="286" y="1947"/>
                  </a:lnTo>
                  <a:lnTo>
                    <a:pt x="278" y="1959"/>
                  </a:lnTo>
                  <a:lnTo>
                    <a:pt x="269" y="1971"/>
                  </a:lnTo>
                  <a:lnTo>
                    <a:pt x="260" y="1981"/>
                  </a:lnTo>
                  <a:lnTo>
                    <a:pt x="249" y="1991"/>
                  </a:lnTo>
                  <a:lnTo>
                    <a:pt x="237" y="2000"/>
                  </a:lnTo>
                  <a:lnTo>
                    <a:pt x="225" y="2007"/>
                  </a:lnTo>
                  <a:lnTo>
                    <a:pt x="212" y="2014"/>
                  </a:lnTo>
                  <a:lnTo>
                    <a:pt x="198" y="2019"/>
                  </a:lnTo>
                  <a:lnTo>
                    <a:pt x="182" y="2022"/>
                  </a:lnTo>
                  <a:lnTo>
                    <a:pt x="167" y="2026"/>
                  </a:lnTo>
                  <a:lnTo>
                    <a:pt x="152" y="202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7" name="Freeform 165">
              <a:extLst>
                <a:ext uri="{FF2B5EF4-FFF2-40B4-BE49-F238E27FC236}">
                  <a16:creationId xmlns:a16="http://schemas.microsoft.com/office/drawing/2014/main" id="{5C4862B2-7C0E-49B9-9E4F-76D6FF5C8998}"/>
                </a:ext>
              </a:extLst>
            </p:cNvPr>
            <p:cNvSpPr>
              <a:spLocks/>
            </p:cNvSpPr>
            <p:nvPr/>
          </p:nvSpPr>
          <p:spPr bwMode="auto">
            <a:xfrm>
              <a:off x="516451" y="2327442"/>
              <a:ext cx="90488" cy="88900"/>
            </a:xfrm>
            <a:custGeom>
              <a:avLst/>
              <a:gdLst>
                <a:gd name="T0" fmla="*/ 126 w 1873"/>
                <a:gd name="T1" fmla="*/ 1848 h 1850"/>
                <a:gd name="T2" fmla="*/ 87 w 1873"/>
                <a:gd name="T3" fmla="*/ 1834 h 1850"/>
                <a:gd name="T4" fmla="*/ 53 w 1873"/>
                <a:gd name="T5" fmla="*/ 1810 h 1850"/>
                <a:gd name="T6" fmla="*/ 27 w 1873"/>
                <a:gd name="T7" fmla="*/ 1779 h 1850"/>
                <a:gd name="T8" fmla="*/ 9 w 1873"/>
                <a:gd name="T9" fmla="*/ 1741 h 1850"/>
                <a:gd name="T10" fmla="*/ 2 w 1873"/>
                <a:gd name="T11" fmla="*/ 1699 h 1850"/>
                <a:gd name="T12" fmla="*/ 0 w 1873"/>
                <a:gd name="T13" fmla="*/ 1580 h 1850"/>
                <a:gd name="T14" fmla="*/ 5 w 1873"/>
                <a:gd name="T15" fmla="*/ 1483 h 1850"/>
                <a:gd name="T16" fmla="*/ 17 w 1873"/>
                <a:gd name="T17" fmla="*/ 1367 h 1850"/>
                <a:gd name="T18" fmla="*/ 39 w 1873"/>
                <a:gd name="T19" fmla="*/ 1235 h 1850"/>
                <a:gd name="T20" fmla="*/ 74 w 1873"/>
                <a:gd name="T21" fmla="*/ 1093 h 1850"/>
                <a:gd name="T22" fmla="*/ 125 w 1873"/>
                <a:gd name="T23" fmla="*/ 943 h 1850"/>
                <a:gd name="T24" fmla="*/ 195 w 1873"/>
                <a:gd name="T25" fmla="*/ 792 h 1850"/>
                <a:gd name="T26" fmla="*/ 286 w 1873"/>
                <a:gd name="T27" fmla="*/ 641 h 1850"/>
                <a:gd name="T28" fmla="*/ 401 w 1873"/>
                <a:gd name="T29" fmla="*/ 496 h 1850"/>
                <a:gd name="T30" fmla="*/ 490 w 1873"/>
                <a:gd name="T31" fmla="*/ 408 h 1850"/>
                <a:gd name="T32" fmla="*/ 585 w 1873"/>
                <a:gd name="T33" fmla="*/ 329 h 1850"/>
                <a:gd name="T34" fmla="*/ 688 w 1873"/>
                <a:gd name="T35" fmla="*/ 257 h 1850"/>
                <a:gd name="T36" fmla="*/ 799 w 1873"/>
                <a:gd name="T37" fmla="*/ 194 h 1850"/>
                <a:gd name="T38" fmla="*/ 917 w 1873"/>
                <a:gd name="T39" fmla="*/ 141 h 1850"/>
                <a:gd name="T40" fmla="*/ 1042 w 1873"/>
                <a:gd name="T41" fmla="*/ 95 h 1850"/>
                <a:gd name="T42" fmla="*/ 1174 w 1873"/>
                <a:gd name="T43" fmla="*/ 59 h 1850"/>
                <a:gd name="T44" fmla="*/ 1315 w 1873"/>
                <a:gd name="T45" fmla="*/ 32 h 1850"/>
                <a:gd name="T46" fmla="*/ 1461 w 1873"/>
                <a:gd name="T47" fmla="*/ 12 h 1850"/>
                <a:gd name="T48" fmla="*/ 1615 w 1873"/>
                <a:gd name="T49" fmla="*/ 2 h 1850"/>
                <a:gd name="T50" fmla="*/ 1737 w 1873"/>
                <a:gd name="T51" fmla="*/ 1 h 1850"/>
                <a:gd name="T52" fmla="*/ 1780 w 1873"/>
                <a:gd name="T53" fmla="*/ 12 h 1850"/>
                <a:gd name="T54" fmla="*/ 1818 w 1873"/>
                <a:gd name="T55" fmla="*/ 35 h 1850"/>
                <a:gd name="T56" fmla="*/ 1847 w 1873"/>
                <a:gd name="T57" fmla="*/ 68 h 1850"/>
                <a:gd name="T58" fmla="*/ 1866 w 1873"/>
                <a:gd name="T59" fmla="*/ 107 h 1850"/>
                <a:gd name="T60" fmla="*/ 1873 w 1873"/>
                <a:gd name="T61" fmla="*/ 153 h 1850"/>
                <a:gd name="T62" fmla="*/ 1866 w 1873"/>
                <a:gd name="T63" fmla="*/ 198 h 1850"/>
                <a:gd name="T64" fmla="*/ 1847 w 1873"/>
                <a:gd name="T65" fmla="*/ 239 h 1850"/>
                <a:gd name="T66" fmla="*/ 1818 w 1873"/>
                <a:gd name="T67" fmla="*/ 271 h 1850"/>
                <a:gd name="T68" fmla="*/ 1780 w 1873"/>
                <a:gd name="T69" fmla="*/ 294 h 1850"/>
                <a:gd name="T70" fmla="*/ 1737 w 1873"/>
                <a:gd name="T71" fmla="*/ 305 h 1850"/>
                <a:gd name="T72" fmla="*/ 1631 w 1873"/>
                <a:gd name="T73" fmla="*/ 308 h 1850"/>
                <a:gd name="T74" fmla="*/ 1502 w 1873"/>
                <a:gd name="T75" fmla="*/ 316 h 1850"/>
                <a:gd name="T76" fmla="*/ 1379 w 1873"/>
                <a:gd name="T77" fmla="*/ 331 h 1850"/>
                <a:gd name="T78" fmla="*/ 1262 w 1873"/>
                <a:gd name="T79" fmla="*/ 353 h 1850"/>
                <a:gd name="T80" fmla="*/ 1152 w 1873"/>
                <a:gd name="T81" fmla="*/ 381 h 1850"/>
                <a:gd name="T82" fmla="*/ 1048 w 1873"/>
                <a:gd name="T83" fmla="*/ 418 h 1850"/>
                <a:gd name="T84" fmla="*/ 951 w 1873"/>
                <a:gd name="T85" fmla="*/ 461 h 1850"/>
                <a:gd name="T86" fmla="*/ 861 w 1873"/>
                <a:gd name="T87" fmla="*/ 511 h 1850"/>
                <a:gd name="T88" fmla="*/ 776 w 1873"/>
                <a:gd name="T89" fmla="*/ 567 h 1850"/>
                <a:gd name="T90" fmla="*/ 698 w 1873"/>
                <a:gd name="T91" fmla="*/ 630 h 1850"/>
                <a:gd name="T92" fmla="*/ 628 w 1873"/>
                <a:gd name="T93" fmla="*/ 701 h 1850"/>
                <a:gd name="T94" fmla="*/ 536 w 1873"/>
                <a:gd name="T95" fmla="*/ 817 h 1850"/>
                <a:gd name="T96" fmla="*/ 462 w 1873"/>
                <a:gd name="T97" fmla="*/ 939 h 1850"/>
                <a:gd name="T98" fmla="*/ 407 w 1873"/>
                <a:gd name="T99" fmla="*/ 1063 h 1850"/>
                <a:gd name="T100" fmla="*/ 365 w 1873"/>
                <a:gd name="T101" fmla="*/ 1186 h 1850"/>
                <a:gd name="T102" fmla="*/ 337 w 1873"/>
                <a:gd name="T103" fmla="*/ 1303 h 1850"/>
                <a:gd name="T104" fmla="*/ 319 w 1873"/>
                <a:gd name="T105" fmla="*/ 1411 h 1850"/>
                <a:gd name="T106" fmla="*/ 308 w 1873"/>
                <a:gd name="T107" fmla="*/ 1534 h 1850"/>
                <a:gd name="T108" fmla="*/ 306 w 1873"/>
                <a:gd name="T109" fmla="*/ 1657 h 1850"/>
                <a:gd name="T110" fmla="*/ 308 w 1873"/>
                <a:gd name="T111" fmla="*/ 1699 h 1850"/>
                <a:gd name="T112" fmla="*/ 301 w 1873"/>
                <a:gd name="T113" fmla="*/ 1745 h 1850"/>
                <a:gd name="T114" fmla="*/ 281 w 1873"/>
                <a:gd name="T115" fmla="*/ 1784 h 1850"/>
                <a:gd name="T116" fmla="*/ 252 w 1873"/>
                <a:gd name="T117" fmla="*/ 1816 h 1850"/>
                <a:gd name="T118" fmla="*/ 213 w 1873"/>
                <a:gd name="T119" fmla="*/ 1839 h 1850"/>
                <a:gd name="T120" fmla="*/ 169 w 1873"/>
                <a:gd name="T121" fmla="*/ 18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73" h="1850">
                  <a:moveTo>
                    <a:pt x="156" y="1850"/>
                  </a:moveTo>
                  <a:lnTo>
                    <a:pt x="141" y="1850"/>
                  </a:lnTo>
                  <a:lnTo>
                    <a:pt x="126" y="1848"/>
                  </a:lnTo>
                  <a:lnTo>
                    <a:pt x="113" y="1844"/>
                  </a:lnTo>
                  <a:lnTo>
                    <a:pt x="100" y="1840"/>
                  </a:lnTo>
                  <a:lnTo>
                    <a:pt x="87" y="1834"/>
                  </a:lnTo>
                  <a:lnTo>
                    <a:pt x="75" y="1826"/>
                  </a:lnTo>
                  <a:lnTo>
                    <a:pt x="64" y="1819"/>
                  </a:lnTo>
                  <a:lnTo>
                    <a:pt x="53" y="1810"/>
                  </a:lnTo>
                  <a:lnTo>
                    <a:pt x="43" y="1800"/>
                  </a:lnTo>
                  <a:lnTo>
                    <a:pt x="35" y="1790"/>
                  </a:lnTo>
                  <a:lnTo>
                    <a:pt x="27" y="1779"/>
                  </a:lnTo>
                  <a:lnTo>
                    <a:pt x="20" y="1767"/>
                  </a:lnTo>
                  <a:lnTo>
                    <a:pt x="13" y="1754"/>
                  </a:lnTo>
                  <a:lnTo>
                    <a:pt x="9" y="1741"/>
                  </a:lnTo>
                  <a:lnTo>
                    <a:pt x="5" y="1726"/>
                  </a:lnTo>
                  <a:lnTo>
                    <a:pt x="3" y="1711"/>
                  </a:lnTo>
                  <a:lnTo>
                    <a:pt x="2" y="1699"/>
                  </a:lnTo>
                  <a:lnTo>
                    <a:pt x="1" y="1672"/>
                  </a:lnTo>
                  <a:lnTo>
                    <a:pt x="0" y="1631"/>
                  </a:lnTo>
                  <a:lnTo>
                    <a:pt x="0" y="1580"/>
                  </a:lnTo>
                  <a:lnTo>
                    <a:pt x="1" y="1550"/>
                  </a:lnTo>
                  <a:lnTo>
                    <a:pt x="2" y="1517"/>
                  </a:lnTo>
                  <a:lnTo>
                    <a:pt x="5" y="1483"/>
                  </a:lnTo>
                  <a:lnTo>
                    <a:pt x="8" y="1446"/>
                  </a:lnTo>
                  <a:lnTo>
                    <a:pt x="11" y="1407"/>
                  </a:lnTo>
                  <a:lnTo>
                    <a:pt x="17" y="1367"/>
                  </a:lnTo>
                  <a:lnTo>
                    <a:pt x="23" y="1324"/>
                  </a:lnTo>
                  <a:lnTo>
                    <a:pt x="31" y="1281"/>
                  </a:lnTo>
                  <a:lnTo>
                    <a:pt x="39" y="1235"/>
                  </a:lnTo>
                  <a:lnTo>
                    <a:pt x="49" y="1189"/>
                  </a:lnTo>
                  <a:lnTo>
                    <a:pt x="61" y="1141"/>
                  </a:lnTo>
                  <a:lnTo>
                    <a:pt x="74" y="1093"/>
                  </a:lnTo>
                  <a:lnTo>
                    <a:pt x="89" y="1043"/>
                  </a:lnTo>
                  <a:lnTo>
                    <a:pt x="106" y="994"/>
                  </a:lnTo>
                  <a:lnTo>
                    <a:pt x="125" y="943"/>
                  </a:lnTo>
                  <a:lnTo>
                    <a:pt x="146" y="893"/>
                  </a:lnTo>
                  <a:lnTo>
                    <a:pt x="169" y="842"/>
                  </a:lnTo>
                  <a:lnTo>
                    <a:pt x="195" y="792"/>
                  </a:lnTo>
                  <a:lnTo>
                    <a:pt x="222" y="741"/>
                  </a:lnTo>
                  <a:lnTo>
                    <a:pt x="253" y="691"/>
                  </a:lnTo>
                  <a:lnTo>
                    <a:pt x="286" y="641"/>
                  </a:lnTo>
                  <a:lnTo>
                    <a:pt x="321" y="591"/>
                  </a:lnTo>
                  <a:lnTo>
                    <a:pt x="359" y="544"/>
                  </a:lnTo>
                  <a:lnTo>
                    <a:pt x="401" y="496"/>
                  </a:lnTo>
                  <a:lnTo>
                    <a:pt x="429" y="466"/>
                  </a:lnTo>
                  <a:lnTo>
                    <a:pt x="459" y="437"/>
                  </a:lnTo>
                  <a:lnTo>
                    <a:pt x="490" y="408"/>
                  </a:lnTo>
                  <a:lnTo>
                    <a:pt x="520" y="380"/>
                  </a:lnTo>
                  <a:lnTo>
                    <a:pt x="552" y="354"/>
                  </a:lnTo>
                  <a:lnTo>
                    <a:pt x="585" y="329"/>
                  </a:lnTo>
                  <a:lnTo>
                    <a:pt x="619" y="303"/>
                  </a:lnTo>
                  <a:lnTo>
                    <a:pt x="653" y="280"/>
                  </a:lnTo>
                  <a:lnTo>
                    <a:pt x="688" y="257"/>
                  </a:lnTo>
                  <a:lnTo>
                    <a:pt x="725" y="236"/>
                  </a:lnTo>
                  <a:lnTo>
                    <a:pt x="761" y="215"/>
                  </a:lnTo>
                  <a:lnTo>
                    <a:pt x="799" y="194"/>
                  </a:lnTo>
                  <a:lnTo>
                    <a:pt x="837" y="176"/>
                  </a:lnTo>
                  <a:lnTo>
                    <a:pt x="877" y="158"/>
                  </a:lnTo>
                  <a:lnTo>
                    <a:pt x="917" y="141"/>
                  </a:lnTo>
                  <a:lnTo>
                    <a:pt x="958" y="125"/>
                  </a:lnTo>
                  <a:lnTo>
                    <a:pt x="1000" y="109"/>
                  </a:lnTo>
                  <a:lnTo>
                    <a:pt x="1042" y="95"/>
                  </a:lnTo>
                  <a:lnTo>
                    <a:pt x="1086" y="82"/>
                  </a:lnTo>
                  <a:lnTo>
                    <a:pt x="1130" y="70"/>
                  </a:lnTo>
                  <a:lnTo>
                    <a:pt x="1174" y="59"/>
                  </a:lnTo>
                  <a:lnTo>
                    <a:pt x="1220" y="49"/>
                  </a:lnTo>
                  <a:lnTo>
                    <a:pt x="1267" y="40"/>
                  </a:lnTo>
                  <a:lnTo>
                    <a:pt x="1315" y="32"/>
                  </a:lnTo>
                  <a:lnTo>
                    <a:pt x="1362" y="24"/>
                  </a:lnTo>
                  <a:lnTo>
                    <a:pt x="1411" y="17"/>
                  </a:lnTo>
                  <a:lnTo>
                    <a:pt x="1461" y="12"/>
                  </a:lnTo>
                  <a:lnTo>
                    <a:pt x="1511" y="8"/>
                  </a:lnTo>
                  <a:lnTo>
                    <a:pt x="1563" y="4"/>
                  </a:lnTo>
                  <a:lnTo>
                    <a:pt x="1615" y="2"/>
                  </a:lnTo>
                  <a:lnTo>
                    <a:pt x="1668" y="0"/>
                  </a:lnTo>
                  <a:lnTo>
                    <a:pt x="1721" y="0"/>
                  </a:lnTo>
                  <a:lnTo>
                    <a:pt x="1737" y="1"/>
                  </a:lnTo>
                  <a:lnTo>
                    <a:pt x="1752" y="3"/>
                  </a:lnTo>
                  <a:lnTo>
                    <a:pt x="1766" y="7"/>
                  </a:lnTo>
                  <a:lnTo>
                    <a:pt x="1780" y="12"/>
                  </a:lnTo>
                  <a:lnTo>
                    <a:pt x="1794" y="18"/>
                  </a:lnTo>
                  <a:lnTo>
                    <a:pt x="1807" y="27"/>
                  </a:lnTo>
                  <a:lnTo>
                    <a:pt x="1818" y="35"/>
                  </a:lnTo>
                  <a:lnTo>
                    <a:pt x="1829" y="45"/>
                  </a:lnTo>
                  <a:lnTo>
                    <a:pt x="1839" y="56"/>
                  </a:lnTo>
                  <a:lnTo>
                    <a:pt x="1847" y="68"/>
                  </a:lnTo>
                  <a:lnTo>
                    <a:pt x="1855" y="80"/>
                  </a:lnTo>
                  <a:lnTo>
                    <a:pt x="1861" y="94"/>
                  </a:lnTo>
                  <a:lnTo>
                    <a:pt x="1866" y="107"/>
                  </a:lnTo>
                  <a:lnTo>
                    <a:pt x="1870" y="123"/>
                  </a:lnTo>
                  <a:lnTo>
                    <a:pt x="1872" y="138"/>
                  </a:lnTo>
                  <a:lnTo>
                    <a:pt x="1873" y="153"/>
                  </a:lnTo>
                  <a:lnTo>
                    <a:pt x="1872" y="169"/>
                  </a:lnTo>
                  <a:lnTo>
                    <a:pt x="1870" y="184"/>
                  </a:lnTo>
                  <a:lnTo>
                    <a:pt x="1866" y="198"/>
                  </a:lnTo>
                  <a:lnTo>
                    <a:pt x="1861" y="213"/>
                  </a:lnTo>
                  <a:lnTo>
                    <a:pt x="1855" y="226"/>
                  </a:lnTo>
                  <a:lnTo>
                    <a:pt x="1847" y="239"/>
                  </a:lnTo>
                  <a:lnTo>
                    <a:pt x="1839" y="251"/>
                  </a:lnTo>
                  <a:lnTo>
                    <a:pt x="1829" y="261"/>
                  </a:lnTo>
                  <a:lnTo>
                    <a:pt x="1818" y="271"/>
                  </a:lnTo>
                  <a:lnTo>
                    <a:pt x="1807" y="280"/>
                  </a:lnTo>
                  <a:lnTo>
                    <a:pt x="1794" y="287"/>
                  </a:lnTo>
                  <a:lnTo>
                    <a:pt x="1780" y="294"/>
                  </a:lnTo>
                  <a:lnTo>
                    <a:pt x="1766" y="299"/>
                  </a:lnTo>
                  <a:lnTo>
                    <a:pt x="1752" y="302"/>
                  </a:lnTo>
                  <a:lnTo>
                    <a:pt x="1737" y="305"/>
                  </a:lnTo>
                  <a:lnTo>
                    <a:pt x="1721" y="305"/>
                  </a:lnTo>
                  <a:lnTo>
                    <a:pt x="1676" y="306"/>
                  </a:lnTo>
                  <a:lnTo>
                    <a:pt x="1631" y="308"/>
                  </a:lnTo>
                  <a:lnTo>
                    <a:pt x="1588" y="310"/>
                  </a:lnTo>
                  <a:lnTo>
                    <a:pt x="1544" y="312"/>
                  </a:lnTo>
                  <a:lnTo>
                    <a:pt x="1502" y="316"/>
                  </a:lnTo>
                  <a:lnTo>
                    <a:pt x="1461" y="320"/>
                  </a:lnTo>
                  <a:lnTo>
                    <a:pt x="1419" y="325"/>
                  </a:lnTo>
                  <a:lnTo>
                    <a:pt x="1379" y="331"/>
                  </a:lnTo>
                  <a:lnTo>
                    <a:pt x="1340" y="337"/>
                  </a:lnTo>
                  <a:lnTo>
                    <a:pt x="1300" y="345"/>
                  </a:lnTo>
                  <a:lnTo>
                    <a:pt x="1262" y="353"/>
                  </a:lnTo>
                  <a:lnTo>
                    <a:pt x="1225" y="362"/>
                  </a:lnTo>
                  <a:lnTo>
                    <a:pt x="1188" y="371"/>
                  </a:lnTo>
                  <a:lnTo>
                    <a:pt x="1152" y="381"/>
                  </a:lnTo>
                  <a:lnTo>
                    <a:pt x="1117" y="393"/>
                  </a:lnTo>
                  <a:lnTo>
                    <a:pt x="1083" y="406"/>
                  </a:lnTo>
                  <a:lnTo>
                    <a:pt x="1048" y="418"/>
                  </a:lnTo>
                  <a:lnTo>
                    <a:pt x="1015" y="431"/>
                  </a:lnTo>
                  <a:lnTo>
                    <a:pt x="983" y="445"/>
                  </a:lnTo>
                  <a:lnTo>
                    <a:pt x="951" y="461"/>
                  </a:lnTo>
                  <a:lnTo>
                    <a:pt x="920" y="476"/>
                  </a:lnTo>
                  <a:lnTo>
                    <a:pt x="890" y="492"/>
                  </a:lnTo>
                  <a:lnTo>
                    <a:pt x="861" y="511"/>
                  </a:lnTo>
                  <a:lnTo>
                    <a:pt x="831" y="529"/>
                  </a:lnTo>
                  <a:lnTo>
                    <a:pt x="803" y="547"/>
                  </a:lnTo>
                  <a:lnTo>
                    <a:pt x="776" y="567"/>
                  </a:lnTo>
                  <a:lnTo>
                    <a:pt x="750" y="587"/>
                  </a:lnTo>
                  <a:lnTo>
                    <a:pt x="724" y="609"/>
                  </a:lnTo>
                  <a:lnTo>
                    <a:pt x="698" y="630"/>
                  </a:lnTo>
                  <a:lnTo>
                    <a:pt x="674" y="653"/>
                  </a:lnTo>
                  <a:lnTo>
                    <a:pt x="651" y="676"/>
                  </a:lnTo>
                  <a:lnTo>
                    <a:pt x="628" y="701"/>
                  </a:lnTo>
                  <a:lnTo>
                    <a:pt x="594" y="738"/>
                  </a:lnTo>
                  <a:lnTo>
                    <a:pt x="564" y="777"/>
                  </a:lnTo>
                  <a:lnTo>
                    <a:pt x="536" y="817"/>
                  </a:lnTo>
                  <a:lnTo>
                    <a:pt x="510" y="857"/>
                  </a:lnTo>
                  <a:lnTo>
                    <a:pt x="484" y="898"/>
                  </a:lnTo>
                  <a:lnTo>
                    <a:pt x="462" y="939"/>
                  </a:lnTo>
                  <a:lnTo>
                    <a:pt x="442" y="981"/>
                  </a:lnTo>
                  <a:lnTo>
                    <a:pt x="424" y="1022"/>
                  </a:lnTo>
                  <a:lnTo>
                    <a:pt x="407" y="1063"/>
                  </a:lnTo>
                  <a:lnTo>
                    <a:pt x="392" y="1104"/>
                  </a:lnTo>
                  <a:lnTo>
                    <a:pt x="378" y="1145"/>
                  </a:lnTo>
                  <a:lnTo>
                    <a:pt x="365" y="1186"/>
                  </a:lnTo>
                  <a:lnTo>
                    <a:pt x="355" y="1225"/>
                  </a:lnTo>
                  <a:lnTo>
                    <a:pt x="345" y="1265"/>
                  </a:lnTo>
                  <a:lnTo>
                    <a:pt x="337" y="1303"/>
                  </a:lnTo>
                  <a:lnTo>
                    <a:pt x="330" y="1340"/>
                  </a:lnTo>
                  <a:lnTo>
                    <a:pt x="324" y="1376"/>
                  </a:lnTo>
                  <a:lnTo>
                    <a:pt x="319" y="1411"/>
                  </a:lnTo>
                  <a:lnTo>
                    <a:pt x="315" y="1444"/>
                  </a:lnTo>
                  <a:lnTo>
                    <a:pt x="312" y="1476"/>
                  </a:lnTo>
                  <a:lnTo>
                    <a:pt x="308" y="1534"/>
                  </a:lnTo>
                  <a:lnTo>
                    <a:pt x="306" y="1584"/>
                  </a:lnTo>
                  <a:lnTo>
                    <a:pt x="306" y="1625"/>
                  </a:lnTo>
                  <a:lnTo>
                    <a:pt x="306" y="1657"/>
                  </a:lnTo>
                  <a:lnTo>
                    <a:pt x="307" y="1676"/>
                  </a:lnTo>
                  <a:lnTo>
                    <a:pt x="307" y="1684"/>
                  </a:lnTo>
                  <a:lnTo>
                    <a:pt x="308" y="1699"/>
                  </a:lnTo>
                  <a:lnTo>
                    <a:pt x="307" y="1715"/>
                  </a:lnTo>
                  <a:lnTo>
                    <a:pt x="305" y="1729"/>
                  </a:lnTo>
                  <a:lnTo>
                    <a:pt x="301" y="1745"/>
                  </a:lnTo>
                  <a:lnTo>
                    <a:pt x="295" y="1758"/>
                  </a:lnTo>
                  <a:lnTo>
                    <a:pt x="289" y="1771"/>
                  </a:lnTo>
                  <a:lnTo>
                    <a:pt x="281" y="1784"/>
                  </a:lnTo>
                  <a:lnTo>
                    <a:pt x="273" y="1795"/>
                  </a:lnTo>
                  <a:lnTo>
                    <a:pt x="263" y="1806"/>
                  </a:lnTo>
                  <a:lnTo>
                    <a:pt x="252" y="1816"/>
                  </a:lnTo>
                  <a:lnTo>
                    <a:pt x="239" y="1824"/>
                  </a:lnTo>
                  <a:lnTo>
                    <a:pt x="227" y="1833"/>
                  </a:lnTo>
                  <a:lnTo>
                    <a:pt x="213" y="1839"/>
                  </a:lnTo>
                  <a:lnTo>
                    <a:pt x="199" y="1844"/>
                  </a:lnTo>
                  <a:lnTo>
                    <a:pt x="184" y="1847"/>
                  </a:lnTo>
                  <a:lnTo>
                    <a:pt x="169" y="1850"/>
                  </a:lnTo>
                  <a:lnTo>
                    <a:pt x="162" y="1850"/>
                  </a:lnTo>
                  <a:lnTo>
                    <a:pt x="156" y="18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8" name="Freeform 166">
              <a:extLst>
                <a:ext uri="{FF2B5EF4-FFF2-40B4-BE49-F238E27FC236}">
                  <a16:creationId xmlns:a16="http://schemas.microsoft.com/office/drawing/2014/main" id="{4AA2E5BD-2F5F-4E31-B0E4-A22B2BB559D6}"/>
                </a:ext>
              </a:extLst>
            </p:cNvPr>
            <p:cNvSpPr>
              <a:spLocks/>
            </p:cNvSpPr>
            <p:nvPr/>
          </p:nvSpPr>
          <p:spPr bwMode="auto">
            <a:xfrm>
              <a:off x="524388" y="2425867"/>
              <a:ext cx="22225" cy="22225"/>
            </a:xfrm>
            <a:custGeom>
              <a:avLst/>
              <a:gdLst>
                <a:gd name="T0" fmla="*/ 462 w 463"/>
                <a:gd name="T1" fmla="*/ 256 h 464"/>
                <a:gd name="T2" fmla="*/ 456 w 463"/>
                <a:gd name="T3" fmla="*/ 289 h 464"/>
                <a:gd name="T4" fmla="*/ 445 w 463"/>
                <a:gd name="T5" fmla="*/ 322 h 464"/>
                <a:gd name="T6" fmla="*/ 428 w 463"/>
                <a:gd name="T7" fmla="*/ 352 h 464"/>
                <a:gd name="T8" fmla="*/ 409 w 463"/>
                <a:gd name="T9" fmla="*/ 379 h 464"/>
                <a:gd name="T10" fmla="*/ 386 w 463"/>
                <a:gd name="T11" fmla="*/ 403 h 464"/>
                <a:gd name="T12" fmla="*/ 361 w 463"/>
                <a:gd name="T13" fmla="*/ 424 h 464"/>
                <a:gd name="T14" fmla="*/ 332 w 463"/>
                <a:gd name="T15" fmla="*/ 440 h 464"/>
                <a:gd name="T16" fmla="*/ 299 w 463"/>
                <a:gd name="T17" fmla="*/ 454 h 464"/>
                <a:gd name="T18" fmla="*/ 266 w 463"/>
                <a:gd name="T19" fmla="*/ 462 h 464"/>
                <a:gd name="T20" fmla="*/ 231 w 463"/>
                <a:gd name="T21" fmla="*/ 464 h 464"/>
                <a:gd name="T22" fmla="*/ 195 w 463"/>
                <a:gd name="T23" fmla="*/ 462 h 464"/>
                <a:gd name="T24" fmla="*/ 162 w 463"/>
                <a:gd name="T25" fmla="*/ 454 h 464"/>
                <a:gd name="T26" fmla="*/ 131 w 463"/>
                <a:gd name="T27" fmla="*/ 440 h 464"/>
                <a:gd name="T28" fmla="*/ 102 w 463"/>
                <a:gd name="T29" fmla="*/ 424 h 464"/>
                <a:gd name="T30" fmla="*/ 75 w 463"/>
                <a:gd name="T31" fmla="*/ 403 h 464"/>
                <a:gd name="T32" fmla="*/ 52 w 463"/>
                <a:gd name="T33" fmla="*/ 380 h 464"/>
                <a:gd name="T34" fmla="*/ 33 w 463"/>
                <a:gd name="T35" fmla="*/ 352 h 464"/>
                <a:gd name="T36" fmla="*/ 18 w 463"/>
                <a:gd name="T37" fmla="*/ 322 h 464"/>
                <a:gd name="T38" fmla="*/ 7 w 463"/>
                <a:gd name="T39" fmla="*/ 290 h 464"/>
                <a:gd name="T40" fmla="*/ 1 w 463"/>
                <a:gd name="T41" fmla="*/ 256 h 464"/>
                <a:gd name="T42" fmla="*/ 0 w 463"/>
                <a:gd name="T43" fmla="*/ 219 h 464"/>
                <a:gd name="T44" fmla="*/ 4 w 463"/>
                <a:gd name="T45" fmla="*/ 185 h 464"/>
                <a:gd name="T46" fmla="*/ 14 w 463"/>
                <a:gd name="T47" fmla="*/ 151 h 464"/>
                <a:gd name="T48" fmla="*/ 27 w 463"/>
                <a:gd name="T49" fmla="*/ 121 h 464"/>
                <a:gd name="T50" fmla="*/ 45 w 463"/>
                <a:gd name="T51" fmla="*/ 93 h 464"/>
                <a:gd name="T52" fmla="*/ 67 w 463"/>
                <a:gd name="T53" fmla="*/ 68 h 464"/>
                <a:gd name="T54" fmla="*/ 93 w 463"/>
                <a:gd name="T55" fmla="*/ 46 h 464"/>
                <a:gd name="T56" fmla="*/ 121 w 463"/>
                <a:gd name="T57" fmla="*/ 28 h 464"/>
                <a:gd name="T58" fmla="*/ 151 w 463"/>
                <a:gd name="T59" fmla="*/ 14 h 464"/>
                <a:gd name="T60" fmla="*/ 184 w 463"/>
                <a:gd name="T61" fmla="*/ 5 h 464"/>
                <a:gd name="T62" fmla="*/ 219 w 463"/>
                <a:gd name="T63" fmla="*/ 0 h 464"/>
                <a:gd name="T64" fmla="*/ 255 w 463"/>
                <a:gd name="T65" fmla="*/ 1 h 464"/>
                <a:gd name="T66" fmla="*/ 288 w 463"/>
                <a:gd name="T67" fmla="*/ 7 h 464"/>
                <a:gd name="T68" fmla="*/ 320 w 463"/>
                <a:gd name="T69" fmla="*/ 18 h 464"/>
                <a:gd name="T70" fmla="*/ 351 w 463"/>
                <a:gd name="T71" fmla="*/ 33 h 464"/>
                <a:gd name="T72" fmla="*/ 378 w 463"/>
                <a:gd name="T73" fmla="*/ 53 h 464"/>
                <a:gd name="T74" fmla="*/ 402 w 463"/>
                <a:gd name="T75" fmla="*/ 76 h 464"/>
                <a:gd name="T76" fmla="*/ 423 w 463"/>
                <a:gd name="T77" fmla="*/ 102 h 464"/>
                <a:gd name="T78" fmla="*/ 439 w 463"/>
                <a:gd name="T79" fmla="*/ 131 h 464"/>
                <a:gd name="T80" fmla="*/ 453 w 463"/>
                <a:gd name="T81" fmla="*/ 163 h 464"/>
                <a:gd name="T82" fmla="*/ 460 w 463"/>
                <a:gd name="T83" fmla="*/ 196 h 464"/>
                <a:gd name="T84" fmla="*/ 463 w 463"/>
                <a:gd name="T85" fmla="*/ 23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3" h="464">
                  <a:moveTo>
                    <a:pt x="463" y="231"/>
                  </a:moveTo>
                  <a:lnTo>
                    <a:pt x="463" y="243"/>
                  </a:lnTo>
                  <a:lnTo>
                    <a:pt x="462" y="256"/>
                  </a:lnTo>
                  <a:lnTo>
                    <a:pt x="460" y="267"/>
                  </a:lnTo>
                  <a:lnTo>
                    <a:pt x="458" y="278"/>
                  </a:lnTo>
                  <a:lnTo>
                    <a:pt x="456" y="289"/>
                  </a:lnTo>
                  <a:lnTo>
                    <a:pt x="453" y="300"/>
                  </a:lnTo>
                  <a:lnTo>
                    <a:pt x="449" y="311"/>
                  </a:lnTo>
                  <a:lnTo>
                    <a:pt x="445" y="322"/>
                  </a:lnTo>
                  <a:lnTo>
                    <a:pt x="439" y="332"/>
                  </a:lnTo>
                  <a:lnTo>
                    <a:pt x="434" y="342"/>
                  </a:lnTo>
                  <a:lnTo>
                    <a:pt x="428" y="352"/>
                  </a:lnTo>
                  <a:lnTo>
                    <a:pt x="423" y="362"/>
                  </a:lnTo>
                  <a:lnTo>
                    <a:pt x="416" y="371"/>
                  </a:lnTo>
                  <a:lnTo>
                    <a:pt x="409" y="379"/>
                  </a:lnTo>
                  <a:lnTo>
                    <a:pt x="402" y="388"/>
                  </a:lnTo>
                  <a:lnTo>
                    <a:pt x="394" y="396"/>
                  </a:lnTo>
                  <a:lnTo>
                    <a:pt x="386" y="403"/>
                  </a:lnTo>
                  <a:lnTo>
                    <a:pt x="378" y="411"/>
                  </a:lnTo>
                  <a:lnTo>
                    <a:pt x="370" y="418"/>
                  </a:lnTo>
                  <a:lnTo>
                    <a:pt x="361" y="424"/>
                  </a:lnTo>
                  <a:lnTo>
                    <a:pt x="351" y="430"/>
                  </a:lnTo>
                  <a:lnTo>
                    <a:pt x="341" y="435"/>
                  </a:lnTo>
                  <a:lnTo>
                    <a:pt x="332" y="440"/>
                  </a:lnTo>
                  <a:lnTo>
                    <a:pt x="320" y="446"/>
                  </a:lnTo>
                  <a:lnTo>
                    <a:pt x="310" y="450"/>
                  </a:lnTo>
                  <a:lnTo>
                    <a:pt x="299" y="454"/>
                  </a:lnTo>
                  <a:lnTo>
                    <a:pt x="288" y="457"/>
                  </a:lnTo>
                  <a:lnTo>
                    <a:pt x="277" y="460"/>
                  </a:lnTo>
                  <a:lnTo>
                    <a:pt x="266" y="462"/>
                  </a:lnTo>
                  <a:lnTo>
                    <a:pt x="255" y="463"/>
                  </a:lnTo>
                  <a:lnTo>
                    <a:pt x="243" y="464"/>
                  </a:lnTo>
                  <a:lnTo>
                    <a:pt x="231" y="464"/>
                  </a:lnTo>
                  <a:lnTo>
                    <a:pt x="219" y="464"/>
                  </a:lnTo>
                  <a:lnTo>
                    <a:pt x="208" y="463"/>
                  </a:lnTo>
                  <a:lnTo>
                    <a:pt x="195" y="462"/>
                  </a:lnTo>
                  <a:lnTo>
                    <a:pt x="184" y="460"/>
                  </a:lnTo>
                  <a:lnTo>
                    <a:pt x="173" y="457"/>
                  </a:lnTo>
                  <a:lnTo>
                    <a:pt x="162" y="454"/>
                  </a:lnTo>
                  <a:lnTo>
                    <a:pt x="151" y="450"/>
                  </a:lnTo>
                  <a:lnTo>
                    <a:pt x="141" y="446"/>
                  </a:lnTo>
                  <a:lnTo>
                    <a:pt x="131" y="440"/>
                  </a:lnTo>
                  <a:lnTo>
                    <a:pt x="121" y="435"/>
                  </a:lnTo>
                  <a:lnTo>
                    <a:pt x="111" y="430"/>
                  </a:lnTo>
                  <a:lnTo>
                    <a:pt x="102" y="424"/>
                  </a:lnTo>
                  <a:lnTo>
                    <a:pt x="93" y="418"/>
                  </a:lnTo>
                  <a:lnTo>
                    <a:pt x="83" y="411"/>
                  </a:lnTo>
                  <a:lnTo>
                    <a:pt x="75" y="403"/>
                  </a:lnTo>
                  <a:lnTo>
                    <a:pt x="67" y="396"/>
                  </a:lnTo>
                  <a:lnTo>
                    <a:pt x="59" y="388"/>
                  </a:lnTo>
                  <a:lnTo>
                    <a:pt x="52" y="380"/>
                  </a:lnTo>
                  <a:lnTo>
                    <a:pt x="45" y="371"/>
                  </a:lnTo>
                  <a:lnTo>
                    <a:pt x="39" y="362"/>
                  </a:lnTo>
                  <a:lnTo>
                    <a:pt x="33" y="352"/>
                  </a:lnTo>
                  <a:lnTo>
                    <a:pt x="27" y="342"/>
                  </a:lnTo>
                  <a:lnTo>
                    <a:pt x="22" y="332"/>
                  </a:lnTo>
                  <a:lnTo>
                    <a:pt x="18" y="322"/>
                  </a:lnTo>
                  <a:lnTo>
                    <a:pt x="14" y="311"/>
                  </a:lnTo>
                  <a:lnTo>
                    <a:pt x="10" y="301"/>
                  </a:lnTo>
                  <a:lnTo>
                    <a:pt x="7" y="290"/>
                  </a:lnTo>
                  <a:lnTo>
                    <a:pt x="4" y="279"/>
                  </a:lnTo>
                  <a:lnTo>
                    <a:pt x="2" y="267"/>
                  </a:lnTo>
                  <a:lnTo>
                    <a:pt x="1" y="256"/>
                  </a:lnTo>
                  <a:lnTo>
                    <a:pt x="0" y="243"/>
                  </a:lnTo>
                  <a:lnTo>
                    <a:pt x="0" y="231"/>
                  </a:lnTo>
                  <a:lnTo>
                    <a:pt x="0" y="219"/>
                  </a:lnTo>
                  <a:lnTo>
                    <a:pt x="1" y="208"/>
                  </a:lnTo>
                  <a:lnTo>
                    <a:pt x="2" y="196"/>
                  </a:lnTo>
                  <a:lnTo>
                    <a:pt x="4" y="185"/>
                  </a:lnTo>
                  <a:lnTo>
                    <a:pt x="7" y="174"/>
                  </a:lnTo>
                  <a:lnTo>
                    <a:pt x="10" y="163"/>
                  </a:lnTo>
                  <a:lnTo>
                    <a:pt x="14" y="151"/>
                  </a:lnTo>
                  <a:lnTo>
                    <a:pt x="18" y="141"/>
                  </a:lnTo>
                  <a:lnTo>
                    <a:pt x="22" y="131"/>
                  </a:lnTo>
                  <a:lnTo>
                    <a:pt x="27" y="121"/>
                  </a:lnTo>
                  <a:lnTo>
                    <a:pt x="33" y="111"/>
                  </a:lnTo>
                  <a:lnTo>
                    <a:pt x="39" y="102"/>
                  </a:lnTo>
                  <a:lnTo>
                    <a:pt x="45" y="93"/>
                  </a:lnTo>
                  <a:lnTo>
                    <a:pt x="52" y="84"/>
                  </a:lnTo>
                  <a:lnTo>
                    <a:pt x="59" y="76"/>
                  </a:lnTo>
                  <a:lnTo>
                    <a:pt x="67" y="68"/>
                  </a:lnTo>
                  <a:lnTo>
                    <a:pt x="75" y="60"/>
                  </a:lnTo>
                  <a:lnTo>
                    <a:pt x="83" y="53"/>
                  </a:lnTo>
                  <a:lnTo>
                    <a:pt x="93" y="46"/>
                  </a:lnTo>
                  <a:lnTo>
                    <a:pt x="102" y="39"/>
                  </a:lnTo>
                  <a:lnTo>
                    <a:pt x="111" y="33"/>
                  </a:lnTo>
                  <a:lnTo>
                    <a:pt x="121" y="28"/>
                  </a:lnTo>
                  <a:lnTo>
                    <a:pt x="131" y="23"/>
                  </a:lnTo>
                  <a:lnTo>
                    <a:pt x="141" y="18"/>
                  </a:lnTo>
                  <a:lnTo>
                    <a:pt x="151" y="14"/>
                  </a:lnTo>
                  <a:lnTo>
                    <a:pt x="162" y="10"/>
                  </a:lnTo>
                  <a:lnTo>
                    <a:pt x="173" y="7"/>
                  </a:lnTo>
                  <a:lnTo>
                    <a:pt x="184" y="5"/>
                  </a:lnTo>
                  <a:lnTo>
                    <a:pt x="195" y="3"/>
                  </a:lnTo>
                  <a:lnTo>
                    <a:pt x="208" y="1"/>
                  </a:lnTo>
                  <a:lnTo>
                    <a:pt x="219" y="0"/>
                  </a:lnTo>
                  <a:lnTo>
                    <a:pt x="231" y="0"/>
                  </a:lnTo>
                  <a:lnTo>
                    <a:pt x="243" y="0"/>
                  </a:lnTo>
                  <a:lnTo>
                    <a:pt x="255" y="1"/>
                  </a:lnTo>
                  <a:lnTo>
                    <a:pt x="266" y="3"/>
                  </a:lnTo>
                  <a:lnTo>
                    <a:pt x="277" y="5"/>
                  </a:lnTo>
                  <a:lnTo>
                    <a:pt x="288" y="7"/>
                  </a:lnTo>
                  <a:lnTo>
                    <a:pt x="299" y="10"/>
                  </a:lnTo>
                  <a:lnTo>
                    <a:pt x="310" y="14"/>
                  </a:lnTo>
                  <a:lnTo>
                    <a:pt x="320" y="18"/>
                  </a:lnTo>
                  <a:lnTo>
                    <a:pt x="332" y="23"/>
                  </a:lnTo>
                  <a:lnTo>
                    <a:pt x="341" y="28"/>
                  </a:lnTo>
                  <a:lnTo>
                    <a:pt x="351" y="33"/>
                  </a:lnTo>
                  <a:lnTo>
                    <a:pt x="361" y="39"/>
                  </a:lnTo>
                  <a:lnTo>
                    <a:pt x="370" y="46"/>
                  </a:lnTo>
                  <a:lnTo>
                    <a:pt x="378" y="53"/>
                  </a:lnTo>
                  <a:lnTo>
                    <a:pt x="386" y="60"/>
                  </a:lnTo>
                  <a:lnTo>
                    <a:pt x="394" y="68"/>
                  </a:lnTo>
                  <a:lnTo>
                    <a:pt x="402" y="76"/>
                  </a:lnTo>
                  <a:lnTo>
                    <a:pt x="409" y="84"/>
                  </a:lnTo>
                  <a:lnTo>
                    <a:pt x="416" y="93"/>
                  </a:lnTo>
                  <a:lnTo>
                    <a:pt x="423" y="102"/>
                  </a:lnTo>
                  <a:lnTo>
                    <a:pt x="428" y="111"/>
                  </a:lnTo>
                  <a:lnTo>
                    <a:pt x="434" y="121"/>
                  </a:lnTo>
                  <a:lnTo>
                    <a:pt x="439" y="131"/>
                  </a:lnTo>
                  <a:lnTo>
                    <a:pt x="445" y="141"/>
                  </a:lnTo>
                  <a:lnTo>
                    <a:pt x="449" y="151"/>
                  </a:lnTo>
                  <a:lnTo>
                    <a:pt x="453" y="163"/>
                  </a:lnTo>
                  <a:lnTo>
                    <a:pt x="456" y="174"/>
                  </a:lnTo>
                  <a:lnTo>
                    <a:pt x="458" y="185"/>
                  </a:lnTo>
                  <a:lnTo>
                    <a:pt x="460" y="196"/>
                  </a:lnTo>
                  <a:lnTo>
                    <a:pt x="462" y="208"/>
                  </a:lnTo>
                  <a:lnTo>
                    <a:pt x="463" y="219"/>
                  </a:lnTo>
                  <a:lnTo>
                    <a:pt x="463" y="23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grpSp>
      <p:grpSp>
        <p:nvGrpSpPr>
          <p:cNvPr id="69" name="Group 68">
            <a:extLst>
              <a:ext uri="{FF2B5EF4-FFF2-40B4-BE49-F238E27FC236}">
                <a16:creationId xmlns:a16="http://schemas.microsoft.com/office/drawing/2014/main" id="{332938E0-8278-4E3C-8C39-3486CCD69051}"/>
              </a:ext>
            </a:extLst>
          </p:cNvPr>
          <p:cNvGrpSpPr/>
          <p:nvPr/>
        </p:nvGrpSpPr>
        <p:grpSpPr>
          <a:xfrm>
            <a:off x="8664405" y="3225384"/>
            <a:ext cx="328599" cy="199585"/>
            <a:chOff x="8297862" y="2229247"/>
            <a:chExt cx="473075" cy="287338"/>
          </a:xfrm>
        </p:grpSpPr>
        <p:sp>
          <p:nvSpPr>
            <p:cNvPr id="70" name="Freeform 277">
              <a:extLst>
                <a:ext uri="{FF2B5EF4-FFF2-40B4-BE49-F238E27FC236}">
                  <a16:creationId xmlns:a16="http://schemas.microsoft.com/office/drawing/2014/main" id="{4BD9463D-4F30-456B-83D2-1D156CA86667}"/>
                </a:ext>
              </a:extLst>
            </p:cNvPr>
            <p:cNvSpPr>
              <a:spLocks/>
            </p:cNvSpPr>
            <p:nvPr/>
          </p:nvSpPr>
          <p:spPr bwMode="auto">
            <a:xfrm>
              <a:off x="8337549" y="2256234"/>
              <a:ext cx="387350" cy="173038"/>
            </a:xfrm>
            <a:custGeom>
              <a:avLst/>
              <a:gdLst>
                <a:gd name="T0" fmla="*/ 125 w 8064"/>
                <a:gd name="T1" fmla="*/ 3612 h 3612"/>
                <a:gd name="T2" fmla="*/ 108 w 8064"/>
                <a:gd name="T3" fmla="*/ 3610 h 3612"/>
                <a:gd name="T4" fmla="*/ 91 w 8064"/>
                <a:gd name="T5" fmla="*/ 3605 h 3612"/>
                <a:gd name="T6" fmla="*/ 75 w 8064"/>
                <a:gd name="T7" fmla="*/ 3598 h 3612"/>
                <a:gd name="T8" fmla="*/ 59 w 8064"/>
                <a:gd name="T9" fmla="*/ 3590 h 3612"/>
                <a:gd name="T10" fmla="*/ 46 w 8064"/>
                <a:gd name="T11" fmla="*/ 3579 h 3612"/>
                <a:gd name="T12" fmla="*/ 33 w 8064"/>
                <a:gd name="T13" fmla="*/ 3567 h 3612"/>
                <a:gd name="T14" fmla="*/ 22 w 8064"/>
                <a:gd name="T15" fmla="*/ 3553 h 3612"/>
                <a:gd name="T16" fmla="*/ 11 w 8064"/>
                <a:gd name="T17" fmla="*/ 3533 h 3612"/>
                <a:gd name="T18" fmla="*/ 3 w 8064"/>
                <a:gd name="T19" fmla="*/ 3506 h 3612"/>
                <a:gd name="T20" fmla="*/ 0 w 8064"/>
                <a:gd name="T21" fmla="*/ 3481 h 3612"/>
                <a:gd name="T22" fmla="*/ 1 w 8064"/>
                <a:gd name="T23" fmla="*/ 3455 h 3612"/>
                <a:gd name="T24" fmla="*/ 8 w 8064"/>
                <a:gd name="T25" fmla="*/ 3431 h 3612"/>
                <a:gd name="T26" fmla="*/ 19 w 8064"/>
                <a:gd name="T27" fmla="*/ 3406 h 3612"/>
                <a:gd name="T28" fmla="*/ 35 w 8064"/>
                <a:gd name="T29" fmla="*/ 3386 h 3612"/>
                <a:gd name="T30" fmla="*/ 54 w 8064"/>
                <a:gd name="T31" fmla="*/ 3368 h 3612"/>
                <a:gd name="T32" fmla="*/ 4568 w 8064"/>
                <a:gd name="T33" fmla="*/ 756 h 3612"/>
                <a:gd name="T34" fmla="*/ 4587 w 8064"/>
                <a:gd name="T35" fmla="*/ 746 h 3612"/>
                <a:gd name="T36" fmla="*/ 4608 w 8064"/>
                <a:gd name="T37" fmla="*/ 740 h 3612"/>
                <a:gd name="T38" fmla="*/ 4628 w 8064"/>
                <a:gd name="T39" fmla="*/ 737 h 3612"/>
                <a:gd name="T40" fmla="*/ 4649 w 8064"/>
                <a:gd name="T41" fmla="*/ 738 h 3612"/>
                <a:gd name="T42" fmla="*/ 4670 w 8064"/>
                <a:gd name="T43" fmla="*/ 742 h 3612"/>
                <a:gd name="T44" fmla="*/ 4690 w 8064"/>
                <a:gd name="T45" fmla="*/ 748 h 3612"/>
                <a:gd name="T46" fmla="*/ 4708 w 8064"/>
                <a:gd name="T47" fmla="*/ 759 h 3612"/>
                <a:gd name="T48" fmla="*/ 4726 w 8064"/>
                <a:gd name="T49" fmla="*/ 773 h 3612"/>
                <a:gd name="T50" fmla="*/ 7843 w 8064"/>
                <a:gd name="T51" fmla="*/ 34 h 3612"/>
                <a:gd name="T52" fmla="*/ 7865 w 8064"/>
                <a:gd name="T53" fmla="*/ 18 h 3612"/>
                <a:gd name="T54" fmla="*/ 7889 w 8064"/>
                <a:gd name="T55" fmla="*/ 7 h 3612"/>
                <a:gd name="T56" fmla="*/ 7914 w 8064"/>
                <a:gd name="T57" fmla="*/ 1 h 3612"/>
                <a:gd name="T58" fmla="*/ 7939 w 8064"/>
                <a:gd name="T59" fmla="*/ 1 h 3612"/>
                <a:gd name="T60" fmla="*/ 7965 w 8064"/>
                <a:gd name="T61" fmla="*/ 4 h 3612"/>
                <a:gd name="T62" fmla="*/ 7989 w 8064"/>
                <a:gd name="T63" fmla="*/ 13 h 3612"/>
                <a:gd name="T64" fmla="*/ 8012 w 8064"/>
                <a:gd name="T65" fmla="*/ 27 h 3612"/>
                <a:gd name="T66" fmla="*/ 8031 w 8064"/>
                <a:gd name="T67" fmla="*/ 45 h 3612"/>
                <a:gd name="T68" fmla="*/ 8047 w 8064"/>
                <a:gd name="T69" fmla="*/ 67 h 3612"/>
                <a:gd name="T70" fmla="*/ 8058 w 8064"/>
                <a:gd name="T71" fmla="*/ 92 h 3612"/>
                <a:gd name="T72" fmla="*/ 8064 w 8064"/>
                <a:gd name="T73" fmla="*/ 117 h 3612"/>
                <a:gd name="T74" fmla="*/ 8064 w 8064"/>
                <a:gd name="T75" fmla="*/ 143 h 3612"/>
                <a:gd name="T76" fmla="*/ 8060 w 8064"/>
                <a:gd name="T77" fmla="*/ 168 h 3612"/>
                <a:gd name="T78" fmla="*/ 8051 w 8064"/>
                <a:gd name="T79" fmla="*/ 193 h 3612"/>
                <a:gd name="T80" fmla="*/ 8037 w 8064"/>
                <a:gd name="T81" fmla="*/ 215 h 3612"/>
                <a:gd name="T82" fmla="*/ 8019 w 8064"/>
                <a:gd name="T83" fmla="*/ 235 h 3612"/>
                <a:gd name="T84" fmla="*/ 5919 w 8064"/>
                <a:gd name="T85" fmla="*/ 2087 h 3612"/>
                <a:gd name="T86" fmla="*/ 5898 w 8064"/>
                <a:gd name="T87" fmla="*/ 2100 h 3612"/>
                <a:gd name="T88" fmla="*/ 5875 w 8064"/>
                <a:gd name="T89" fmla="*/ 2108 h 3612"/>
                <a:gd name="T90" fmla="*/ 5851 w 8064"/>
                <a:gd name="T91" fmla="*/ 2112 h 3612"/>
                <a:gd name="T92" fmla="*/ 5826 w 8064"/>
                <a:gd name="T93" fmla="*/ 2112 h 3612"/>
                <a:gd name="T94" fmla="*/ 5803 w 8064"/>
                <a:gd name="T95" fmla="*/ 2107 h 3612"/>
                <a:gd name="T96" fmla="*/ 5780 w 8064"/>
                <a:gd name="T97" fmla="*/ 2099 h 3612"/>
                <a:gd name="T98" fmla="*/ 5760 w 8064"/>
                <a:gd name="T99" fmla="*/ 2086 h 3612"/>
                <a:gd name="T100" fmla="*/ 4617 w 8064"/>
                <a:gd name="T101" fmla="*/ 1037 h 3612"/>
                <a:gd name="T102" fmla="*/ 193 w 8064"/>
                <a:gd name="T103" fmla="*/ 3598 h 3612"/>
                <a:gd name="T104" fmla="*/ 176 w 8064"/>
                <a:gd name="T105" fmla="*/ 3605 h 3612"/>
                <a:gd name="T106" fmla="*/ 159 w 8064"/>
                <a:gd name="T107" fmla="*/ 3610 h 3612"/>
                <a:gd name="T108" fmla="*/ 142 w 8064"/>
                <a:gd name="T109" fmla="*/ 3612 h 3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64" h="3612">
                  <a:moveTo>
                    <a:pt x="133" y="3612"/>
                  </a:moveTo>
                  <a:lnTo>
                    <a:pt x="125" y="3612"/>
                  </a:lnTo>
                  <a:lnTo>
                    <a:pt x="116" y="3611"/>
                  </a:lnTo>
                  <a:lnTo>
                    <a:pt x="108" y="3610"/>
                  </a:lnTo>
                  <a:lnTo>
                    <a:pt x="100" y="3608"/>
                  </a:lnTo>
                  <a:lnTo>
                    <a:pt x="91" y="3605"/>
                  </a:lnTo>
                  <a:lnTo>
                    <a:pt x="83" y="3602"/>
                  </a:lnTo>
                  <a:lnTo>
                    <a:pt x="75" y="3598"/>
                  </a:lnTo>
                  <a:lnTo>
                    <a:pt x="68" y="3594"/>
                  </a:lnTo>
                  <a:lnTo>
                    <a:pt x="59" y="3590"/>
                  </a:lnTo>
                  <a:lnTo>
                    <a:pt x="52" y="3585"/>
                  </a:lnTo>
                  <a:lnTo>
                    <a:pt x="46" y="3579"/>
                  </a:lnTo>
                  <a:lnTo>
                    <a:pt x="39" y="3573"/>
                  </a:lnTo>
                  <a:lnTo>
                    <a:pt x="33" y="3567"/>
                  </a:lnTo>
                  <a:lnTo>
                    <a:pt x="27" y="3560"/>
                  </a:lnTo>
                  <a:lnTo>
                    <a:pt x="22" y="3553"/>
                  </a:lnTo>
                  <a:lnTo>
                    <a:pt x="17" y="3545"/>
                  </a:lnTo>
                  <a:lnTo>
                    <a:pt x="11" y="3533"/>
                  </a:lnTo>
                  <a:lnTo>
                    <a:pt x="6" y="3520"/>
                  </a:lnTo>
                  <a:lnTo>
                    <a:pt x="3" y="3506"/>
                  </a:lnTo>
                  <a:lnTo>
                    <a:pt x="1" y="3494"/>
                  </a:lnTo>
                  <a:lnTo>
                    <a:pt x="0" y="3481"/>
                  </a:lnTo>
                  <a:lnTo>
                    <a:pt x="0" y="3468"/>
                  </a:lnTo>
                  <a:lnTo>
                    <a:pt x="1" y="3455"/>
                  </a:lnTo>
                  <a:lnTo>
                    <a:pt x="4" y="3443"/>
                  </a:lnTo>
                  <a:lnTo>
                    <a:pt x="8" y="3431"/>
                  </a:lnTo>
                  <a:lnTo>
                    <a:pt x="13" y="3419"/>
                  </a:lnTo>
                  <a:lnTo>
                    <a:pt x="19" y="3406"/>
                  </a:lnTo>
                  <a:lnTo>
                    <a:pt x="26" y="3396"/>
                  </a:lnTo>
                  <a:lnTo>
                    <a:pt x="35" y="3386"/>
                  </a:lnTo>
                  <a:lnTo>
                    <a:pt x="44" y="3377"/>
                  </a:lnTo>
                  <a:lnTo>
                    <a:pt x="54" y="3368"/>
                  </a:lnTo>
                  <a:lnTo>
                    <a:pt x="67" y="3361"/>
                  </a:lnTo>
                  <a:lnTo>
                    <a:pt x="4568" y="756"/>
                  </a:lnTo>
                  <a:lnTo>
                    <a:pt x="4578" y="750"/>
                  </a:lnTo>
                  <a:lnTo>
                    <a:pt x="4587" y="746"/>
                  </a:lnTo>
                  <a:lnTo>
                    <a:pt x="4597" y="742"/>
                  </a:lnTo>
                  <a:lnTo>
                    <a:pt x="4608" y="740"/>
                  </a:lnTo>
                  <a:lnTo>
                    <a:pt x="4618" y="738"/>
                  </a:lnTo>
                  <a:lnTo>
                    <a:pt x="4628" y="737"/>
                  </a:lnTo>
                  <a:lnTo>
                    <a:pt x="4638" y="737"/>
                  </a:lnTo>
                  <a:lnTo>
                    <a:pt x="4649" y="738"/>
                  </a:lnTo>
                  <a:lnTo>
                    <a:pt x="4660" y="739"/>
                  </a:lnTo>
                  <a:lnTo>
                    <a:pt x="4670" y="742"/>
                  </a:lnTo>
                  <a:lnTo>
                    <a:pt x="4680" y="745"/>
                  </a:lnTo>
                  <a:lnTo>
                    <a:pt x="4690" y="748"/>
                  </a:lnTo>
                  <a:lnTo>
                    <a:pt x="4699" y="753"/>
                  </a:lnTo>
                  <a:lnTo>
                    <a:pt x="4708" y="759"/>
                  </a:lnTo>
                  <a:lnTo>
                    <a:pt x="4717" y="766"/>
                  </a:lnTo>
                  <a:lnTo>
                    <a:pt x="4726" y="773"/>
                  </a:lnTo>
                  <a:lnTo>
                    <a:pt x="5842" y="1797"/>
                  </a:lnTo>
                  <a:lnTo>
                    <a:pt x="7843" y="34"/>
                  </a:lnTo>
                  <a:lnTo>
                    <a:pt x="7854" y="25"/>
                  </a:lnTo>
                  <a:lnTo>
                    <a:pt x="7865" y="18"/>
                  </a:lnTo>
                  <a:lnTo>
                    <a:pt x="7876" y="12"/>
                  </a:lnTo>
                  <a:lnTo>
                    <a:pt x="7889" y="7"/>
                  </a:lnTo>
                  <a:lnTo>
                    <a:pt x="7901" y="4"/>
                  </a:lnTo>
                  <a:lnTo>
                    <a:pt x="7914" y="1"/>
                  </a:lnTo>
                  <a:lnTo>
                    <a:pt x="7926" y="0"/>
                  </a:lnTo>
                  <a:lnTo>
                    <a:pt x="7939" y="1"/>
                  </a:lnTo>
                  <a:lnTo>
                    <a:pt x="7952" y="2"/>
                  </a:lnTo>
                  <a:lnTo>
                    <a:pt x="7965" y="4"/>
                  </a:lnTo>
                  <a:lnTo>
                    <a:pt x="7978" y="8"/>
                  </a:lnTo>
                  <a:lnTo>
                    <a:pt x="7989" y="13"/>
                  </a:lnTo>
                  <a:lnTo>
                    <a:pt x="8001" y="19"/>
                  </a:lnTo>
                  <a:lnTo>
                    <a:pt x="8012" y="27"/>
                  </a:lnTo>
                  <a:lnTo>
                    <a:pt x="8022" y="35"/>
                  </a:lnTo>
                  <a:lnTo>
                    <a:pt x="8031" y="45"/>
                  </a:lnTo>
                  <a:lnTo>
                    <a:pt x="8040" y="56"/>
                  </a:lnTo>
                  <a:lnTo>
                    <a:pt x="8047" y="67"/>
                  </a:lnTo>
                  <a:lnTo>
                    <a:pt x="8053" y="79"/>
                  </a:lnTo>
                  <a:lnTo>
                    <a:pt x="8058" y="92"/>
                  </a:lnTo>
                  <a:lnTo>
                    <a:pt x="8061" y="104"/>
                  </a:lnTo>
                  <a:lnTo>
                    <a:pt x="8064" y="117"/>
                  </a:lnTo>
                  <a:lnTo>
                    <a:pt x="8064" y="130"/>
                  </a:lnTo>
                  <a:lnTo>
                    <a:pt x="8064" y="143"/>
                  </a:lnTo>
                  <a:lnTo>
                    <a:pt x="8063" y="155"/>
                  </a:lnTo>
                  <a:lnTo>
                    <a:pt x="8060" y="168"/>
                  </a:lnTo>
                  <a:lnTo>
                    <a:pt x="8056" y="180"/>
                  </a:lnTo>
                  <a:lnTo>
                    <a:pt x="8051" y="193"/>
                  </a:lnTo>
                  <a:lnTo>
                    <a:pt x="8045" y="204"/>
                  </a:lnTo>
                  <a:lnTo>
                    <a:pt x="8037" y="215"/>
                  </a:lnTo>
                  <a:lnTo>
                    <a:pt x="8029" y="225"/>
                  </a:lnTo>
                  <a:lnTo>
                    <a:pt x="8019" y="235"/>
                  </a:lnTo>
                  <a:lnTo>
                    <a:pt x="5929" y="2078"/>
                  </a:lnTo>
                  <a:lnTo>
                    <a:pt x="5919" y="2087"/>
                  </a:lnTo>
                  <a:lnTo>
                    <a:pt x="5909" y="2094"/>
                  </a:lnTo>
                  <a:lnTo>
                    <a:pt x="5898" y="2100"/>
                  </a:lnTo>
                  <a:lnTo>
                    <a:pt x="5886" y="2104"/>
                  </a:lnTo>
                  <a:lnTo>
                    <a:pt x="5875" y="2108"/>
                  </a:lnTo>
                  <a:lnTo>
                    <a:pt x="5863" y="2110"/>
                  </a:lnTo>
                  <a:lnTo>
                    <a:pt x="5851" y="2112"/>
                  </a:lnTo>
                  <a:lnTo>
                    <a:pt x="5839" y="2112"/>
                  </a:lnTo>
                  <a:lnTo>
                    <a:pt x="5826" y="2112"/>
                  </a:lnTo>
                  <a:lnTo>
                    <a:pt x="5815" y="2110"/>
                  </a:lnTo>
                  <a:lnTo>
                    <a:pt x="5803" y="2107"/>
                  </a:lnTo>
                  <a:lnTo>
                    <a:pt x="5791" y="2104"/>
                  </a:lnTo>
                  <a:lnTo>
                    <a:pt x="5780" y="2099"/>
                  </a:lnTo>
                  <a:lnTo>
                    <a:pt x="5770" y="2093"/>
                  </a:lnTo>
                  <a:lnTo>
                    <a:pt x="5760" y="2086"/>
                  </a:lnTo>
                  <a:lnTo>
                    <a:pt x="5750" y="2077"/>
                  </a:lnTo>
                  <a:lnTo>
                    <a:pt x="4617" y="1037"/>
                  </a:lnTo>
                  <a:lnTo>
                    <a:pt x="201" y="3594"/>
                  </a:lnTo>
                  <a:lnTo>
                    <a:pt x="193" y="3598"/>
                  </a:lnTo>
                  <a:lnTo>
                    <a:pt x="185" y="3601"/>
                  </a:lnTo>
                  <a:lnTo>
                    <a:pt x="176" y="3605"/>
                  </a:lnTo>
                  <a:lnTo>
                    <a:pt x="167" y="3608"/>
                  </a:lnTo>
                  <a:lnTo>
                    <a:pt x="159" y="3610"/>
                  </a:lnTo>
                  <a:lnTo>
                    <a:pt x="150" y="3611"/>
                  </a:lnTo>
                  <a:lnTo>
                    <a:pt x="142" y="3612"/>
                  </a:lnTo>
                  <a:lnTo>
                    <a:pt x="133" y="3612"/>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1" name="Freeform 278">
              <a:extLst>
                <a:ext uri="{FF2B5EF4-FFF2-40B4-BE49-F238E27FC236}">
                  <a16:creationId xmlns:a16="http://schemas.microsoft.com/office/drawing/2014/main" id="{21C4F409-21A5-4371-9E5E-6473C09231F1}"/>
                </a:ext>
              </a:extLst>
            </p:cNvPr>
            <p:cNvSpPr>
              <a:spLocks/>
            </p:cNvSpPr>
            <p:nvPr/>
          </p:nvSpPr>
          <p:spPr bwMode="auto">
            <a:xfrm>
              <a:off x="8664574" y="2229247"/>
              <a:ext cx="104775" cy="93663"/>
            </a:xfrm>
            <a:custGeom>
              <a:avLst/>
              <a:gdLst>
                <a:gd name="T0" fmla="*/ 1579 w 2173"/>
                <a:gd name="T1" fmla="*/ 1963 h 1963"/>
                <a:gd name="T2" fmla="*/ 1562 w 2173"/>
                <a:gd name="T3" fmla="*/ 1960 h 1963"/>
                <a:gd name="T4" fmla="*/ 1540 w 2173"/>
                <a:gd name="T5" fmla="*/ 1954 h 1963"/>
                <a:gd name="T6" fmla="*/ 1517 w 2173"/>
                <a:gd name="T7" fmla="*/ 1942 h 1963"/>
                <a:gd name="T8" fmla="*/ 1495 w 2173"/>
                <a:gd name="T9" fmla="*/ 1927 h 1963"/>
                <a:gd name="T10" fmla="*/ 1479 w 2173"/>
                <a:gd name="T11" fmla="*/ 1907 h 1963"/>
                <a:gd name="T12" fmla="*/ 1466 w 2173"/>
                <a:gd name="T13" fmla="*/ 1885 h 1963"/>
                <a:gd name="T14" fmla="*/ 1457 w 2173"/>
                <a:gd name="T15" fmla="*/ 1860 h 1963"/>
                <a:gd name="T16" fmla="*/ 1454 w 2173"/>
                <a:gd name="T17" fmla="*/ 1834 h 1963"/>
                <a:gd name="T18" fmla="*/ 1455 w 2173"/>
                <a:gd name="T19" fmla="*/ 1808 h 1963"/>
                <a:gd name="T20" fmla="*/ 1859 w 2173"/>
                <a:gd name="T21" fmla="*/ 287 h 1963"/>
                <a:gd name="T22" fmla="*/ 134 w 2173"/>
                <a:gd name="T23" fmla="*/ 452 h 1963"/>
                <a:gd name="T24" fmla="*/ 108 w 2173"/>
                <a:gd name="T25" fmla="*/ 450 h 1963"/>
                <a:gd name="T26" fmla="*/ 83 w 2173"/>
                <a:gd name="T27" fmla="*/ 442 h 1963"/>
                <a:gd name="T28" fmla="*/ 60 w 2173"/>
                <a:gd name="T29" fmla="*/ 430 h 1963"/>
                <a:gd name="T30" fmla="*/ 40 w 2173"/>
                <a:gd name="T31" fmla="*/ 413 h 1963"/>
                <a:gd name="T32" fmla="*/ 23 w 2173"/>
                <a:gd name="T33" fmla="*/ 394 h 1963"/>
                <a:gd name="T34" fmla="*/ 11 w 2173"/>
                <a:gd name="T35" fmla="*/ 370 h 1963"/>
                <a:gd name="T36" fmla="*/ 3 w 2173"/>
                <a:gd name="T37" fmla="*/ 344 h 1963"/>
                <a:gd name="T38" fmla="*/ 0 w 2173"/>
                <a:gd name="T39" fmla="*/ 317 h 1963"/>
                <a:gd name="T40" fmla="*/ 3 w 2173"/>
                <a:gd name="T41" fmla="*/ 291 h 1963"/>
                <a:gd name="T42" fmla="*/ 11 w 2173"/>
                <a:gd name="T43" fmla="*/ 265 h 1963"/>
                <a:gd name="T44" fmla="*/ 23 w 2173"/>
                <a:gd name="T45" fmla="*/ 242 h 1963"/>
                <a:gd name="T46" fmla="*/ 39 w 2173"/>
                <a:gd name="T47" fmla="*/ 223 h 1963"/>
                <a:gd name="T48" fmla="*/ 59 w 2173"/>
                <a:gd name="T49" fmla="*/ 206 h 1963"/>
                <a:gd name="T50" fmla="*/ 82 w 2173"/>
                <a:gd name="T51" fmla="*/ 194 h 1963"/>
                <a:gd name="T52" fmla="*/ 108 w 2173"/>
                <a:gd name="T53" fmla="*/ 186 h 1963"/>
                <a:gd name="T54" fmla="*/ 2026 w 2173"/>
                <a:gd name="T55" fmla="*/ 1 h 1963"/>
                <a:gd name="T56" fmla="*/ 2059 w 2173"/>
                <a:gd name="T57" fmla="*/ 2 h 1963"/>
                <a:gd name="T58" fmla="*/ 2089 w 2173"/>
                <a:gd name="T59" fmla="*/ 10 h 1963"/>
                <a:gd name="T60" fmla="*/ 2118 w 2173"/>
                <a:gd name="T61" fmla="*/ 26 h 1963"/>
                <a:gd name="T62" fmla="*/ 2141 w 2173"/>
                <a:gd name="T63" fmla="*/ 48 h 1963"/>
                <a:gd name="T64" fmla="*/ 2151 w 2173"/>
                <a:gd name="T65" fmla="*/ 60 h 1963"/>
                <a:gd name="T66" fmla="*/ 2159 w 2173"/>
                <a:gd name="T67" fmla="*/ 74 h 1963"/>
                <a:gd name="T68" fmla="*/ 2169 w 2173"/>
                <a:gd name="T69" fmla="*/ 105 h 1963"/>
                <a:gd name="T70" fmla="*/ 2173 w 2173"/>
                <a:gd name="T71" fmla="*/ 137 h 1963"/>
                <a:gd name="T72" fmla="*/ 2168 w 2173"/>
                <a:gd name="T73" fmla="*/ 168 h 1963"/>
                <a:gd name="T74" fmla="*/ 1714 w 2173"/>
                <a:gd name="T75" fmla="*/ 1874 h 1963"/>
                <a:gd name="T76" fmla="*/ 1705 w 2173"/>
                <a:gd name="T77" fmla="*/ 1895 h 1963"/>
                <a:gd name="T78" fmla="*/ 1692 w 2173"/>
                <a:gd name="T79" fmla="*/ 1913 h 1963"/>
                <a:gd name="T80" fmla="*/ 1678 w 2173"/>
                <a:gd name="T81" fmla="*/ 1929 h 1963"/>
                <a:gd name="T82" fmla="*/ 1660 w 2173"/>
                <a:gd name="T83" fmla="*/ 1942 h 1963"/>
                <a:gd name="T84" fmla="*/ 1642 w 2173"/>
                <a:gd name="T85" fmla="*/ 1952 h 1963"/>
                <a:gd name="T86" fmla="*/ 1620 w 2173"/>
                <a:gd name="T87" fmla="*/ 1959 h 1963"/>
                <a:gd name="T88" fmla="*/ 1599 w 2173"/>
                <a:gd name="T89" fmla="*/ 1963 h 1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73" h="1963">
                  <a:moveTo>
                    <a:pt x="1588" y="1963"/>
                  </a:moveTo>
                  <a:lnTo>
                    <a:pt x="1579" y="1963"/>
                  </a:lnTo>
                  <a:lnTo>
                    <a:pt x="1571" y="1962"/>
                  </a:lnTo>
                  <a:lnTo>
                    <a:pt x="1562" y="1960"/>
                  </a:lnTo>
                  <a:lnTo>
                    <a:pt x="1553" y="1958"/>
                  </a:lnTo>
                  <a:lnTo>
                    <a:pt x="1540" y="1954"/>
                  </a:lnTo>
                  <a:lnTo>
                    <a:pt x="1528" y="1949"/>
                  </a:lnTo>
                  <a:lnTo>
                    <a:pt x="1517" y="1942"/>
                  </a:lnTo>
                  <a:lnTo>
                    <a:pt x="1505" y="1935"/>
                  </a:lnTo>
                  <a:lnTo>
                    <a:pt x="1495" y="1927"/>
                  </a:lnTo>
                  <a:lnTo>
                    <a:pt x="1486" y="1917"/>
                  </a:lnTo>
                  <a:lnTo>
                    <a:pt x="1479" y="1907"/>
                  </a:lnTo>
                  <a:lnTo>
                    <a:pt x="1472" y="1897"/>
                  </a:lnTo>
                  <a:lnTo>
                    <a:pt x="1466" y="1885"/>
                  </a:lnTo>
                  <a:lnTo>
                    <a:pt x="1461" y="1872"/>
                  </a:lnTo>
                  <a:lnTo>
                    <a:pt x="1457" y="1860"/>
                  </a:lnTo>
                  <a:lnTo>
                    <a:pt x="1455" y="1847"/>
                  </a:lnTo>
                  <a:lnTo>
                    <a:pt x="1454" y="1834"/>
                  </a:lnTo>
                  <a:lnTo>
                    <a:pt x="1454" y="1821"/>
                  </a:lnTo>
                  <a:lnTo>
                    <a:pt x="1455" y="1808"/>
                  </a:lnTo>
                  <a:lnTo>
                    <a:pt x="1458" y="1794"/>
                  </a:lnTo>
                  <a:lnTo>
                    <a:pt x="1859" y="287"/>
                  </a:lnTo>
                  <a:lnTo>
                    <a:pt x="147" y="450"/>
                  </a:lnTo>
                  <a:lnTo>
                    <a:pt x="134" y="452"/>
                  </a:lnTo>
                  <a:lnTo>
                    <a:pt x="121" y="451"/>
                  </a:lnTo>
                  <a:lnTo>
                    <a:pt x="108" y="450"/>
                  </a:lnTo>
                  <a:lnTo>
                    <a:pt x="95" y="447"/>
                  </a:lnTo>
                  <a:lnTo>
                    <a:pt x="83" y="442"/>
                  </a:lnTo>
                  <a:lnTo>
                    <a:pt x="71" y="437"/>
                  </a:lnTo>
                  <a:lnTo>
                    <a:pt x="60" y="430"/>
                  </a:lnTo>
                  <a:lnTo>
                    <a:pt x="50" y="422"/>
                  </a:lnTo>
                  <a:lnTo>
                    <a:pt x="40" y="413"/>
                  </a:lnTo>
                  <a:lnTo>
                    <a:pt x="31" y="404"/>
                  </a:lnTo>
                  <a:lnTo>
                    <a:pt x="23" y="394"/>
                  </a:lnTo>
                  <a:lnTo>
                    <a:pt x="16" y="382"/>
                  </a:lnTo>
                  <a:lnTo>
                    <a:pt x="11" y="370"/>
                  </a:lnTo>
                  <a:lnTo>
                    <a:pt x="6" y="357"/>
                  </a:lnTo>
                  <a:lnTo>
                    <a:pt x="3" y="344"/>
                  </a:lnTo>
                  <a:lnTo>
                    <a:pt x="1" y="330"/>
                  </a:lnTo>
                  <a:lnTo>
                    <a:pt x="0" y="317"/>
                  </a:lnTo>
                  <a:lnTo>
                    <a:pt x="1" y="303"/>
                  </a:lnTo>
                  <a:lnTo>
                    <a:pt x="3" y="291"/>
                  </a:lnTo>
                  <a:lnTo>
                    <a:pt x="6" y="278"/>
                  </a:lnTo>
                  <a:lnTo>
                    <a:pt x="11" y="265"/>
                  </a:lnTo>
                  <a:lnTo>
                    <a:pt x="16" y="253"/>
                  </a:lnTo>
                  <a:lnTo>
                    <a:pt x="23" y="242"/>
                  </a:lnTo>
                  <a:lnTo>
                    <a:pt x="30" y="232"/>
                  </a:lnTo>
                  <a:lnTo>
                    <a:pt x="39" y="223"/>
                  </a:lnTo>
                  <a:lnTo>
                    <a:pt x="49" y="214"/>
                  </a:lnTo>
                  <a:lnTo>
                    <a:pt x="59" y="206"/>
                  </a:lnTo>
                  <a:lnTo>
                    <a:pt x="70" y="200"/>
                  </a:lnTo>
                  <a:lnTo>
                    <a:pt x="82" y="194"/>
                  </a:lnTo>
                  <a:lnTo>
                    <a:pt x="94" y="190"/>
                  </a:lnTo>
                  <a:lnTo>
                    <a:pt x="108" y="186"/>
                  </a:lnTo>
                  <a:lnTo>
                    <a:pt x="121" y="184"/>
                  </a:lnTo>
                  <a:lnTo>
                    <a:pt x="2026" y="1"/>
                  </a:lnTo>
                  <a:lnTo>
                    <a:pt x="2043" y="0"/>
                  </a:lnTo>
                  <a:lnTo>
                    <a:pt x="2059" y="2"/>
                  </a:lnTo>
                  <a:lnTo>
                    <a:pt x="2074" y="5"/>
                  </a:lnTo>
                  <a:lnTo>
                    <a:pt x="2089" y="10"/>
                  </a:lnTo>
                  <a:lnTo>
                    <a:pt x="2105" y="17"/>
                  </a:lnTo>
                  <a:lnTo>
                    <a:pt x="2118" y="26"/>
                  </a:lnTo>
                  <a:lnTo>
                    <a:pt x="2130" y="36"/>
                  </a:lnTo>
                  <a:lnTo>
                    <a:pt x="2141" y="48"/>
                  </a:lnTo>
                  <a:lnTo>
                    <a:pt x="2146" y="54"/>
                  </a:lnTo>
                  <a:lnTo>
                    <a:pt x="2151" y="60"/>
                  </a:lnTo>
                  <a:lnTo>
                    <a:pt x="2155" y="67"/>
                  </a:lnTo>
                  <a:lnTo>
                    <a:pt x="2159" y="74"/>
                  </a:lnTo>
                  <a:lnTo>
                    <a:pt x="2165" y="90"/>
                  </a:lnTo>
                  <a:lnTo>
                    <a:pt x="2169" y="105"/>
                  </a:lnTo>
                  <a:lnTo>
                    <a:pt x="2172" y="121"/>
                  </a:lnTo>
                  <a:lnTo>
                    <a:pt x="2173" y="137"/>
                  </a:lnTo>
                  <a:lnTo>
                    <a:pt x="2171" y="152"/>
                  </a:lnTo>
                  <a:lnTo>
                    <a:pt x="2168" y="168"/>
                  </a:lnTo>
                  <a:lnTo>
                    <a:pt x="1717" y="1863"/>
                  </a:lnTo>
                  <a:lnTo>
                    <a:pt x="1714" y="1874"/>
                  </a:lnTo>
                  <a:lnTo>
                    <a:pt x="1710" y="1885"/>
                  </a:lnTo>
                  <a:lnTo>
                    <a:pt x="1705" y="1895"/>
                  </a:lnTo>
                  <a:lnTo>
                    <a:pt x="1699" y="1904"/>
                  </a:lnTo>
                  <a:lnTo>
                    <a:pt x="1692" y="1913"/>
                  </a:lnTo>
                  <a:lnTo>
                    <a:pt x="1685" y="1921"/>
                  </a:lnTo>
                  <a:lnTo>
                    <a:pt x="1678" y="1929"/>
                  </a:lnTo>
                  <a:lnTo>
                    <a:pt x="1669" y="1936"/>
                  </a:lnTo>
                  <a:lnTo>
                    <a:pt x="1660" y="1942"/>
                  </a:lnTo>
                  <a:lnTo>
                    <a:pt x="1651" y="1947"/>
                  </a:lnTo>
                  <a:lnTo>
                    <a:pt x="1642" y="1952"/>
                  </a:lnTo>
                  <a:lnTo>
                    <a:pt x="1632" y="1956"/>
                  </a:lnTo>
                  <a:lnTo>
                    <a:pt x="1620" y="1959"/>
                  </a:lnTo>
                  <a:lnTo>
                    <a:pt x="1609" y="1961"/>
                  </a:lnTo>
                  <a:lnTo>
                    <a:pt x="1599" y="1963"/>
                  </a:lnTo>
                  <a:lnTo>
                    <a:pt x="1588" y="196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2" name="Freeform 279">
              <a:extLst>
                <a:ext uri="{FF2B5EF4-FFF2-40B4-BE49-F238E27FC236}">
                  <a16:creationId xmlns:a16="http://schemas.microsoft.com/office/drawing/2014/main" id="{CDBDC3E3-4415-4722-BCC7-14DD6C624C27}"/>
                </a:ext>
              </a:extLst>
            </p:cNvPr>
            <p:cNvSpPr>
              <a:spLocks noEditPoints="1"/>
            </p:cNvSpPr>
            <p:nvPr/>
          </p:nvSpPr>
          <p:spPr bwMode="auto">
            <a:xfrm>
              <a:off x="8312149" y="2454672"/>
              <a:ext cx="74613" cy="61913"/>
            </a:xfrm>
            <a:custGeom>
              <a:avLst/>
              <a:gdLst>
                <a:gd name="T0" fmla="*/ 1281 w 1551"/>
                <a:gd name="T1" fmla="*/ 1026 h 1294"/>
                <a:gd name="T2" fmla="*/ 268 w 1551"/>
                <a:gd name="T3" fmla="*/ 890 h 1294"/>
                <a:gd name="T4" fmla="*/ 1416 w 1551"/>
                <a:gd name="T5" fmla="*/ 1294 h 1294"/>
                <a:gd name="T6" fmla="*/ 120 w 1551"/>
                <a:gd name="T7" fmla="*/ 1294 h 1294"/>
                <a:gd name="T8" fmla="*/ 93 w 1551"/>
                <a:gd name="T9" fmla="*/ 1287 h 1294"/>
                <a:gd name="T10" fmla="*/ 69 w 1551"/>
                <a:gd name="T11" fmla="*/ 1277 h 1294"/>
                <a:gd name="T12" fmla="*/ 48 w 1551"/>
                <a:gd name="T13" fmla="*/ 1263 h 1294"/>
                <a:gd name="T14" fmla="*/ 30 w 1551"/>
                <a:gd name="T15" fmla="*/ 1245 h 1294"/>
                <a:gd name="T16" fmla="*/ 16 w 1551"/>
                <a:gd name="T17" fmla="*/ 1224 h 1294"/>
                <a:gd name="T18" fmla="*/ 6 w 1551"/>
                <a:gd name="T19" fmla="*/ 1200 h 1294"/>
                <a:gd name="T20" fmla="*/ 0 w 1551"/>
                <a:gd name="T21" fmla="*/ 1173 h 1294"/>
                <a:gd name="T22" fmla="*/ 0 w 1551"/>
                <a:gd name="T23" fmla="*/ 809 h 1294"/>
                <a:gd name="T24" fmla="*/ 1 w 1551"/>
                <a:gd name="T25" fmla="*/ 791 h 1294"/>
                <a:gd name="T26" fmla="*/ 5 w 1551"/>
                <a:gd name="T27" fmla="*/ 773 h 1294"/>
                <a:gd name="T28" fmla="*/ 11 w 1551"/>
                <a:gd name="T29" fmla="*/ 756 h 1294"/>
                <a:gd name="T30" fmla="*/ 19 w 1551"/>
                <a:gd name="T31" fmla="*/ 740 h 1294"/>
                <a:gd name="T32" fmla="*/ 29 w 1551"/>
                <a:gd name="T33" fmla="*/ 726 h 1294"/>
                <a:gd name="T34" fmla="*/ 41 w 1551"/>
                <a:gd name="T35" fmla="*/ 712 h 1294"/>
                <a:gd name="T36" fmla="*/ 55 w 1551"/>
                <a:gd name="T37" fmla="*/ 700 h 1294"/>
                <a:gd name="T38" fmla="*/ 71 w 1551"/>
                <a:gd name="T39" fmla="*/ 690 h 1294"/>
                <a:gd name="T40" fmla="*/ 1361 w 1551"/>
                <a:gd name="T41" fmla="*/ 11 h 1294"/>
                <a:gd name="T42" fmla="*/ 1377 w 1551"/>
                <a:gd name="T43" fmla="*/ 5 h 1294"/>
                <a:gd name="T44" fmla="*/ 1394 w 1551"/>
                <a:gd name="T45" fmla="*/ 1 h 1294"/>
                <a:gd name="T46" fmla="*/ 1412 w 1551"/>
                <a:gd name="T47" fmla="*/ 0 h 1294"/>
                <a:gd name="T48" fmla="*/ 1429 w 1551"/>
                <a:gd name="T49" fmla="*/ 0 h 1294"/>
                <a:gd name="T50" fmla="*/ 1445 w 1551"/>
                <a:gd name="T51" fmla="*/ 3 h 1294"/>
                <a:gd name="T52" fmla="*/ 1462 w 1551"/>
                <a:gd name="T53" fmla="*/ 7 h 1294"/>
                <a:gd name="T54" fmla="*/ 1478 w 1551"/>
                <a:gd name="T55" fmla="*/ 14 h 1294"/>
                <a:gd name="T56" fmla="*/ 1492 w 1551"/>
                <a:gd name="T57" fmla="*/ 23 h 1294"/>
                <a:gd name="T58" fmla="*/ 1506 w 1551"/>
                <a:gd name="T59" fmla="*/ 34 h 1294"/>
                <a:gd name="T60" fmla="*/ 1518 w 1551"/>
                <a:gd name="T61" fmla="*/ 46 h 1294"/>
                <a:gd name="T62" fmla="*/ 1529 w 1551"/>
                <a:gd name="T63" fmla="*/ 61 h 1294"/>
                <a:gd name="T64" fmla="*/ 1537 w 1551"/>
                <a:gd name="T65" fmla="*/ 76 h 1294"/>
                <a:gd name="T66" fmla="*/ 1543 w 1551"/>
                <a:gd name="T67" fmla="*/ 91 h 1294"/>
                <a:gd name="T68" fmla="*/ 1548 w 1551"/>
                <a:gd name="T69" fmla="*/ 108 h 1294"/>
                <a:gd name="T70" fmla="*/ 1550 w 1551"/>
                <a:gd name="T71" fmla="*/ 125 h 1294"/>
                <a:gd name="T72" fmla="*/ 1551 w 1551"/>
                <a:gd name="T73" fmla="*/ 1160 h 1294"/>
                <a:gd name="T74" fmla="*/ 1548 w 1551"/>
                <a:gd name="T75" fmla="*/ 1186 h 1294"/>
                <a:gd name="T76" fmla="*/ 1540 w 1551"/>
                <a:gd name="T77" fmla="*/ 1212 h 1294"/>
                <a:gd name="T78" fmla="*/ 1528 w 1551"/>
                <a:gd name="T79" fmla="*/ 1235 h 1294"/>
                <a:gd name="T80" fmla="*/ 1511 w 1551"/>
                <a:gd name="T81" fmla="*/ 1254 h 1294"/>
                <a:gd name="T82" fmla="*/ 1491 w 1551"/>
                <a:gd name="T83" fmla="*/ 1270 h 1294"/>
                <a:gd name="T84" fmla="*/ 1468 w 1551"/>
                <a:gd name="T85" fmla="*/ 1283 h 1294"/>
                <a:gd name="T86" fmla="*/ 1443 w 1551"/>
                <a:gd name="T87" fmla="*/ 1292 h 1294"/>
                <a:gd name="T88" fmla="*/ 1416 w 1551"/>
                <a:gd name="T89" fmla="*/ 1294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1" h="1294">
                  <a:moveTo>
                    <a:pt x="268" y="1026"/>
                  </a:moveTo>
                  <a:lnTo>
                    <a:pt x="1281" y="1026"/>
                  </a:lnTo>
                  <a:lnTo>
                    <a:pt x="1281" y="356"/>
                  </a:lnTo>
                  <a:lnTo>
                    <a:pt x="268" y="890"/>
                  </a:lnTo>
                  <a:lnTo>
                    <a:pt x="268" y="1026"/>
                  </a:lnTo>
                  <a:close/>
                  <a:moveTo>
                    <a:pt x="1416" y="1294"/>
                  </a:moveTo>
                  <a:lnTo>
                    <a:pt x="134" y="1294"/>
                  </a:lnTo>
                  <a:lnTo>
                    <a:pt x="120" y="1294"/>
                  </a:lnTo>
                  <a:lnTo>
                    <a:pt x="106" y="1292"/>
                  </a:lnTo>
                  <a:lnTo>
                    <a:pt x="93" y="1287"/>
                  </a:lnTo>
                  <a:lnTo>
                    <a:pt x="81" y="1283"/>
                  </a:lnTo>
                  <a:lnTo>
                    <a:pt x="69" y="1277"/>
                  </a:lnTo>
                  <a:lnTo>
                    <a:pt x="58" y="1270"/>
                  </a:lnTo>
                  <a:lnTo>
                    <a:pt x="48" y="1263"/>
                  </a:lnTo>
                  <a:lnTo>
                    <a:pt x="39" y="1254"/>
                  </a:lnTo>
                  <a:lnTo>
                    <a:pt x="30" y="1245"/>
                  </a:lnTo>
                  <a:lnTo>
                    <a:pt x="22" y="1235"/>
                  </a:lnTo>
                  <a:lnTo>
                    <a:pt x="16" y="1224"/>
                  </a:lnTo>
                  <a:lnTo>
                    <a:pt x="10" y="1212"/>
                  </a:lnTo>
                  <a:lnTo>
                    <a:pt x="6" y="1200"/>
                  </a:lnTo>
                  <a:lnTo>
                    <a:pt x="2" y="1186"/>
                  </a:lnTo>
                  <a:lnTo>
                    <a:pt x="0" y="1173"/>
                  </a:lnTo>
                  <a:lnTo>
                    <a:pt x="0" y="1160"/>
                  </a:lnTo>
                  <a:lnTo>
                    <a:pt x="0" y="809"/>
                  </a:lnTo>
                  <a:lnTo>
                    <a:pt x="0" y="799"/>
                  </a:lnTo>
                  <a:lnTo>
                    <a:pt x="1" y="791"/>
                  </a:lnTo>
                  <a:lnTo>
                    <a:pt x="3" y="782"/>
                  </a:lnTo>
                  <a:lnTo>
                    <a:pt x="5" y="773"/>
                  </a:lnTo>
                  <a:lnTo>
                    <a:pt x="8" y="765"/>
                  </a:lnTo>
                  <a:lnTo>
                    <a:pt x="11" y="756"/>
                  </a:lnTo>
                  <a:lnTo>
                    <a:pt x="15" y="748"/>
                  </a:lnTo>
                  <a:lnTo>
                    <a:pt x="19" y="740"/>
                  </a:lnTo>
                  <a:lnTo>
                    <a:pt x="24" y="733"/>
                  </a:lnTo>
                  <a:lnTo>
                    <a:pt x="29" y="726"/>
                  </a:lnTo>
                  <a:lnTo>
                    <a:pt x="35" y="718"/>
                  </a:lnTo>
                  <a:lnTo>
                    <a:pt x="41" y="712"/>
                  </a:lnTo>
                  <a:lnTo>
                    <a:pt x="48" y="705"/>
                  </a:lnTo>
                  <a:lnTo>
                    <a:pt x="55" y="700"/>
                  </a:lnTo>
                  <a:lnTo>
                    <a:pt x="63" y="695"/>
                  </a:lnTo>
                  <a:lnTo>
                    <a:pt x="71" y="690"/>
                  </a:lnTo>
                  <a:lnTo>
                    <a:pt x="1354" y="15"/>
                  </a:lnTo>
                  <a:lnTo>
                    <a:pt x="1361" y="11"/>
                  </a:lnTo>
                  <a:lnTo>
                    <a:pt x="1369" y="8"/>
                  </a:lnTo>
                  <a:lnTo>
                    <a:pt x="1377" y="5"/>
                  </a:lnTo>
                  <a:lnTo>
                    <a:pt x="1385" y="3"/>
                  </a:lnTo>
                  <a:lnTo>
                    <a:pt x="1394" y="1"/>
                  </a:lnTo>
                  <a:lnTo>
                    <a:pt x="1402" y="0"/>
                  </a:lnTo>
                  <a:lnTo>
                    <a:pt x="1412" y="0"/>
                  </a:lnTo>
                  <a:lnTo>
                    <a:pt x="1420" y="0"/>
                  </a:lnTo>
                  <a:lnTo>
                    <a:pt x="1429" y="0"/>
                  </a:lnTo>
                  <a:lnTo>
                    <a:pt x="1437" y="1"/>
                  </a:lnTo>
                  <a:lnTo>
                    <a:pt x="1445" y="3"/>
                  </a:lnTo>
                  <a:lnTo>
                    <a:pt x="1454" y="5"/>
                  </a:lnTo>
                  <a:lnTo>
                    <a:pt x="1462" y="7"/>
                  </a:lnTo>
                  <a:lnTo>
                    <a:pt x="1470" y="11"/>
                  </a:lnTo>
                  <a:lnTo>
                    <a:pt x="1478" y="14"/>
                  </a:lnTo>
                  <a:lnTo>
                    <a:pt x="1485" y="19"/>
                  </a:lnTo>
                  <a:lnTo>
                    <a:pt x="1492" y="23"/>
                  </a:lnTo>
                  <a:lnTo>
                    <a:pt x="1499" y="29"/>
                  </a:lnTo>
                  <a:lnTo>
                    <a:pt x="1506" y="34"/>
                  </a:lnTo>
                  <a:lnTo>
                    <a:pt x="1512" y="40"/>
                  </a:lnTo>
                  <a:lnTo>
                    <a:pt x="1518" y="46"/>
                  </a:lnTo>
                  <a:lnTo>
                    <a:pt x="1524" y="54"/>
                  </a:lnTo>
                  <a:lnTo>
                    <a:pt x="1529" y="61"/>
                  </a:lnTo>
                  <a:lnTo>
                    <a:pt x="1533" y="68"/>
                  </a:lnTo>
                  <a:lnTo>
                    <a:pt x="1537" y="76"/>
                  </a:lnTo>
                  <a:lnTo>
                    <a:pt x="1540" y="84"/>
                  </a:lnTo>
                  <a:lnTo>
                    <a:pt x="1543" y="91"/>
                  </a:lnTo>
                  <a:lnTo>
                    <a:pt x="1546" y="100"/>
                  </a:lnTo>
                  <a:lnTo>
                    <a:pt x="1548" y="108"/>
                  </a:lnTo>
                  <a:lnTo>
                    <a:pt x="1549" y="116"/>
                  </a:lnTo>
                  <a:lnTo>
                    <a:pt x="1550" y="125"/>
                  </a:lnTo>
                  <a:lnTo>
                    <a:pt x="1551" y="134"/>
                  </a:lnTo>
                  <a:lnTo>
                    <a:pt x="1551" y="1160"/>
                  </a:lnTo>
                  <a:lnTo>
                    <a:pt x="1550" y="1173"/>
                  </a:lnTo>
                  <a:lnTo>
                    <a:pt x="1548" y="1186"/>
                  </a:lnTo>
                  <a:lnTo>
                    <a:pt x="1544" y="1200"/>
                  </a:lnTo>
                  <a:lnTo>
                    <a:pt x="1540" y="1212"/>
                  </a:lnTo>
                  <a:lnTo>
                    <a:pt x="1534" y="1224"/>
                  </a:lnTo>
                  <a:lnTo>
                    <a:pt x="1528" y="1235"/>
                  </a:lnTo>
                  <a:lnTo>
                    <a:pt x="1519" y="1245"/>
                  </a:lnTo>
                  <a:lnTo>
                    <a:pt x="1511" y="1254"/>
                  </a:lnTo>
                  <a:lnTo>
                    <a:pt x="1501" y="1263"/>
                  </a:lnTo>
                  <a:lnTo>
                    <a:pt x="1491" y="1270"/>
                  </a:lnTo>
                  <a:lnTo>
                    <a:pt x="1480" y="1277"/>
                  </a:lnTo>
                  <a:lnTo>
                    <a:pt x="1468" y="1283"/>
                  </a:lnTo>
                  <a:lnTo>
                    <a:pt x="1456" y="1287"/>
                  </a:lnTo>
                  <a:lnTo>
                    <a:pt x="1443" y="1292"/>
                  </a:lnTo>
                  <a:lnTo>
                    <a:pt x="1430" y="1294"/>
                  </a:lnTo>
                  <a:lnTo>
                    <a:pt x="1416" y="129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3" name="Freeform 280">
              <a:extLst>
                <a:ext uri="{FF2B5EF4-FFF2-40B4-BE49-F238E27FC236}">
                  <a16:creationId xmlns:a16="http://schemas.microsoft.com/office/drawing/2014/main" id="{E378C7F1-BC74-47CC-9D0C-7BACE99FE970}"/>
                </a:ext>
              </a:extLst>
            </p:cNvPr>
            <p:cNvSpPr>
              <a:spLocks noEditPoints="1"/>
            </p:cNvSpPr>
            <p:nvPr/>
          </p:nvSpPr>
          <p:spPr bwMode="auto">
            <a:xfrm>
              <a:off x="8408987" y="2413397"/>
              <a:ext cx="74613" cy="103188"/>
            </a:xfrm>
            <a:custGeom>
              <a:avLst/>
              <a:gdLst>
                <a:gd name="T0" fmla="*/ 1282 w 1551"/>
                <a:gd name="T1" fmla="*/ 1883 h 2151"/>
                <a:gd name="T2" fmla="*/ 268 w 1551"/>
                <a:gd name="T3" fmla="*/ 891 h 2151"/>
                <a:gd name="T4" fmla="*/ 1417 w 1551"/>
                <a:gd name="T5" fmla="*/ 2151 h 2151"/>
                <a:gd name="T6" fmla="*/ 120 w 1551"/>
                <a:gd name="T7" fmla="*/ 2151 h 2151"/>
                <a:gd name="T8" fmla="*/ 93 w 1551"/>
                <a:gd name="T9" fmla="*/ 2144 h 2151"/>
                <a:gd name="T10" fmla="*/ 70 w 1551"/>
                <a:gd name="T11" fmla="*/ 2134 h 2151"/>
                <a:gd name="T12" fmla="*/ 49 w 1551"/>
                <a:gd name="T13" fmla="*/ 2120 h 2151"/>
                <a:gd name="T14" fmla="*/ 31 w 1551"/>
                <a:gd name="T15" fmla="*/ 2102 h 2151"/>
                <a:gd name="T16" fmla="*/ 16 w 1551"/>
                <a:gd name="T17" fmla="*/ 2081 h 2151"/>
                <a:gd name="T18" fmla="*/ 6 w 1551"/>
                <a:gd name="T19" fmla="*/ 2057 h 2151"/>
                <a:gd name="T20" fmla="*/ 1 w 1551"/>
                <a:gd name="T21" fmla="*/ 2030 h 2151"/>
                <a:gd name="T22" fmla="*/ 0 w 1551"/>
                <a:gd name="T23" fmla="*/ 810 h 2151"/>
                <a:gd name="T24" fmla="*/ 1 w 1551"/>
                <a:gd name="T25" fmla="*/ 791 h 2151"/>
                <a:gd name="T26" fmla="*/ 5 w 1551"/>
                <a:gd name="T27" fmla="*/ 773 h 2151"/>
                <a:gd name="T28" fmla="*/ 11 w 1551"/>
                <a:gd name="T29" fmla="*/ 757 h 2151"/>
                <a:gd name="T30" fmla="*/ 19 w 1551"/>
                <a:gd name="T31" fmla="*/ 741 h 2151"/>
                <a:gd name="T32" fmla="*/ 30 w 1551"/>
                <a:gd name="T33" fmla="*/ 726 h 2151"/>
                <a:gd name="T34" fmla="*/ 42 w 1551"/>
                <a:gd name="T35" fmla="*/ 712 h 2151"/>
                <a:gd name="T36" fmla="*/ 56 w 1551"/>
                <a:gd name="T37" fmla="*/ 700 h 2151"/>
                <a:gd name="T38" fmla="*/ 71 w 1551"/>
                <a:gd name="T39" fmla="*/ 691 h 2151"/>
                <a:gd name="T40" fmla="*/ 1362 w 1551"/>
                <a:gd name="T41" fmla="*/ 11 h 2151"/>
                <a:gd name="T42" fmla="*/ 1377 w 1551"/>
                <a:gd name="T43" fmla="*/ 5 h 2151"/>
                <a:gd name="T44" fmla="*/ 1394 w 1551"/>
                <a:gd name="T45" fmla="*/ 2 h 2151"/>
                <a:gd name="T46" fmla="*/ 1412 w 1551"/>
                <a:gd name="T47" fmla="*/ 0 h 2151"/>
                <a:gd name="T48" fmla="*/ 1428 w 1551"/>
                <a:gd name="T49" fmla="*/ 0 h 2151"/>
                <a:gd name="T50" fmla="*/ 1445 w 1551"/>
                <a:gd name="T51" fmla="*/ 3 h 2151"/>
                <a:gd name="T52" fmla="*/ 1462 w 1551"/>
                <a:gd name="T53" fmla="*/ 8 h 2151"/>
                <a:gd name="T54" fmla="*/ 1478 w 1551"/>
                <a:gd name="T55" fmla="*/ 15 h 2151"/>
                <a:gd name="T56" fmla="*/ 1493 w 1551"/>
                <a:gd name="T57" fmla="*/ 24 h 2151"/>
                <a:gd name="T58" fmla="*/ 1506 w 1551"/>
                <a:gd name="T59" fmla="*/ 34 h 2151"/>
                <a:gd name="T60" fmla="*/ 1518 w 1551"/>
                <a:gd name="T61" fmla="*/ 46 h 2151"/>
                <a:gd name="T62" fmla="*/ 1529 w 1551"/>
                <a:gd name="T63" fmla="*/ 61 h 2151"/>
                <a:gd name="T64" fmla="*/ 1537 w 1551"/>
                <a:gd name="T65" fmla="*/ 76 h 2151"/>
                <a:gd name="T66" fmla="*/ 1544 w 1551"/>
                <a:gd name="T67" fmla="*/ 91 h 2151"/>
                <a:gd name="T68" fmla="*/ 1548 w 1551"/>
                <a:gd name="T69" fmla="*/ 108 h 2151"/>
                <a:gd name="T70" fmla="*/ 1551 w 1551"/>
                <a:gd name="T71" fmla="*/ 125 h 2151"/>
                <a:gd name="T72" fmla="*/ 1551 w 1551"/>
                <a:gd name="T73" fmla="*/ 2017 h 2151"/>
                <a:gd name="T74" fmla="*/ 1548 w 1551"/>
                <a:gd name="T75" fmla="*/ 2043 h 2151"/>
                <a:gd name="T76" fmla="*/ 1540 w 1551"/>
                <a:gd name="T77" fmla="*/ 2069 h 2151"/>
                <a:gd name="T78" fmla="*/ 1527 w 1551"/>
                <a:gd name="T79" fmla="*/ 2092 h 2151"/>
                <a:gd name="T80" fmla="*/ 1511 w 1551"/>
                <a:gd name="T81" fmla="*/ 2111 h 2151"/>
                <a:gd name="T82" fmla="*/ 1491 w 1551"/>
                <a:gd name="T83" fmla="*/ 2127 h 2151"/>
                <a:gd name="T84" fmla="*/ 1469 w 1551"/>
                <a:gd name="T85" fmla="*/ 2140 h 2151"/>
                <a:gd name="T86" fmla="*/ 1444 w 1551"/>
                <a:gd name="T87" fmla="*/ 2149 h 2151"/>
                <a:gd name="T88" fmla="*/ 1417 w 1551"/>
                <a:gd name="T89" fmla="*/ 2151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1" h="2151">
                  <a:moveTo>
                    <a:pt x="268" y="1883"/>
                  </a:moveTo>
                  <a:lnTo>
                    <a:pt x="1282" y="1883"/>
                  </a:lnTo>
                  <a:lnTo>
                    <a:pt x="1282" y="357"/>
                  </a:lnTo>
                  <a:lnTo>
                    <a:pt x="268" y="891"/>
                  </a:lnTo>
                  <a:lnTo>
                    <a:pt x="268" y="1883"/>
                  </a:lnTo>
                  <a:close/>
                  <a:moveTo>
                    <a:pt x="1417" y="2151"/>
                  </a:moveTo>
                  <a:lnTo>
                    <a:pt x="134" y="2151"/>
                  </a:lnTo>
                  <a:lnTo>
                    <a:pt x="120" y="2151"/>
                  </a:lnTo>
                  <a:lnTo>
                    <a:pt x="106" y="2149"/>
                  </a:lnTo>
                  <a:lnTo>
                    <a:pt x="93" y="2144"/>
                  </a:lnTo>
                  <a:lnTo>
                    <a:pt x="81" y="2140"/>
                  </a:lnTo>
                  <a:lnTo>
                    <a:pt x="70" y="2134"/>
                  </a:lnTo>
                  <a:lnTo>
                    <a:pt x="59" y="2127"/>
                  </a:lnTo>
                  <a:lnTo>
                    <a:pt x="49" y="2120"/>
                  </a:lnTo>
                  <a:lnTo>
                    <a:pt x="39" y="2111"/>
                  </a:lnTo>
                  <a:lnTo>
                    <a:pt x="31" y="2102"/>
                  </a:lnTo>
                  <a:lnTo>
                    <a:pt x="23" y="2092"/>
                  </a:lnTo>
                  <a:lnTo>
                    <a:pt x="16" y="2081"/>
                  </a:lnTo>
                  <a:lnTo>
                    <a:pt x="11" y="2069"/>
                  </a:lnTo>
                  <a:lnTo>
                    <a:pt x="6" y="2057"/>
                  </a:lnTo>
                  <a:lnTo>
                    <a:pt x="3" y="2043"/>
                  </a:lnTo>
                  <a:lnTo>
                    <a:pt x="1" y="2030"/>
                  </a:lnTo>
                  <a:lnTo>
                    <a:pt x="0" y="2017"/>
                  </a:lnTo>
                  <a:lnTo>
                    <a:pt x="0" y="810"/>
                  </a:lnTo>
                  <a:lnTo>
                    <a:pt x="1" y="800"/>
                  </a:lnTo>
                  <a:lnTo>
                    <a:pt x="1" y="791"/>
                  </a:lnTo>
                  <a:lnTo>
                    <a:pt x="3" y="782"/>
                  </a:lnTo>
                  <a:lnTo>
                    <a:pt x="5" y="773"/>
                  </a:lnTo>
                  <a:lnTo>
                    <a:pt x="8" y="765"/>
                  </a:lnTo>
                  <a:lnTo>
                    <a:pt x="11" y="757"/>
                  </a:lnTo>
                  <a:lnTo>
                    <a:pt x="15" y="749"/>
                  </a:lnTo>
                  <a:lnTo>
                    <a:pt x="19" y="741"/>
                  </a:lnTo>
                  <a:lnTo>
                    <a:pt x="24" y="733"/>
                  </a:lnTo>
                  <a:lnTo>
                    <a:pt x="30" y="726"/>
                  </a:lnTo>
                  <a:lnTo>
                    <a:pt x="36" y="718"/>
                  </a:lnTo>
                  <a:lnTo>
                    <a:pt x="42" y="712"/>
                  </a:lnTo>
                  <a:lnTo>
                    <a:pt x="49" y="706"/>
                  </a:lnTo>
                  <a:lnTo>
                    <a:pt x="56" y="700"/>
                  </a:lnTo>
                  <a:lnTo>
                    <a:pt x="63" y="695"/>
                  </a:lnTo>
                  <a:lnTo>
                    <a:pt x="71" y="691"/>
                  </a:lnTo>
                  <a:lnTo>
                    <a:pt x="1354" y="15"/>
                  </a:lnTo>
                  <a:lnTo>
                    <a:pt x="1362" y="11"/>
                  </a:lnTo>
                  <a:lnTo>
                    <a:pt x="1369" y="8"/>
                  </a:lnTo>
                  <a:lnTo>
                    <a:pt x="1377" y="5"/>
                  </a:lnTo>
                  <a:lnTo>
                    <a:pt x="1386" y="3"/>
                  </a:lnTo>
                  <a:lnTo>
                    <a:pt x="1394" y="2"/>
                  </a:lnTo>
                  <a:lnTo>
                    <a:pt x="1402" y="0"/>
                  </a:lnTo>
                  <a:lnTo>
                    <a:pt x="1412" y="0"/>
                  </a:lnTo>
                  <a:lnTo>
                    <a:pt x="1420" y="0"/>
                  </a:lnTo>
                  <a:lnTo>
                    <a:pt x="1428" y="0"/>
                  </a:lnTo>
                  <a:lnTo>
                    <a:pt x="1437" y="1"/>
                  </a:lnTo>
                  <a:lnTo>
                    <a:pt x="1445" y="3"/>
                  </a:lnTo>
                  <a:lnTo>
                    <a:pt x="1454" y="5"/>
                  </a:lnTo>
                  <a:lnTo>
                    <a:pt x="1462" y="8"/>
                  </a:lnTo>
                  <a:lnTo>
                    <a:pt x="1470" y="11"/>
                  </a:lnTo>
                  <a:lnTo>
                    <a:pt x="1478" y="15"/>
                  </a:lnTo>
                  <a:lnTo>
                    <a:pt x="1485" y="19"/>
                  </a:lnTo>
                  <a:lnTo>
                    <a:pt x="1493" y="24"/>
                  </a:lnTo>
                  <a:lnTo>
                    <a:pt x="1500" y="29"/>
                  </a:lnTo>
                  <a:lnTo>
                    <a:pt x="1506" y="34"/>
                  </a:lnTo>
                  <a:lnTo>
                    <a:pt x="1512" y="40"/>
                  </a:lnTo>
                  <a:lnTo>
                    <a:pt x="1518" y="46"/>
                  </a:lnTo>
                  <a:lnTo>
                    <a:pt x="1523" y="53"/>
                  </a:lnTo>
                  <a:lnTo>
                    <a:pt x="1529" y="61"/>
                  </a:lnTo>
                  <a:lnTo>
                    <a:pt x="1533" y="68"/>
                  </a:lnTo>
                  <a:lnTo>
                    <a:pt x="1537" y="76"/>
                  </a:lnTo>
                  <a:lnTo>
                    <a:pt x="1541" y="84"/>
                  </a:lnTo>
                  <a:lnTo>
                    <a:pt x="1544" y="91"/>
                  </a:lnTo>
                  <a:lnTo>
                    <a:pt x="1546" y="100"/>
                  </a:lnTo>
                  <a:lnTo>
                    <a:pt x="1548" y="108"/>
                  </a:lnTo>
                  <a:lnTo>
                    <a:pt x="1550" y="117"/>
                  </a:lnTo>
                  <a:lnTo>
                    <a:pt x="1551" y="125"/>
                  </a:lnTo>
                  <a:lnTo>
                    <a:pt x="1551" y="134"/>
                  </a:lnTo>
                  <a:lnTo>
                    <a:pt x="1551" y="2017"/>
                  </a:lnTo>
                  <a:lnTo>
                    <a:pt x="1550" y="2030"/>
                  </a:lnTo>
                  <a:lnTo>
                    <a:pt x="1548" y="2043"/>
                  </a:lnTo>
                  <a:lnTo>
                    <a:pt x="1545" y="2057"/>
                  </a:lnTo>
                  <a:lnTo>
                    <a:pt x="1540" y="2069"/>
                  </a:lnTo>
                  <a:lnTo>
                    <a:pt x="1535" y="2081"/>
                  </a:lnTo>
                  <a:lnTo>
                    <a:pt x="1527" y="2092"/>
                  </a:lnTo>
                  <a:lnTo>
                    <a:pt x="1519" y="2102"/>
                  </a:lnTo>
                  <a:lnTo>
                    <a:pt x="1511" y="2111"/>
                  </a:lnTo>
                  <a:lnTo>
                    <a:pt x="1501" y="2120"/>
                  </a:lnTo>
                  <a:lnTo>
                    <a:pt x="1491" y="2127"/>
                  </a:lnTo>
                  <a:lnTo>
                    <a:pt x="1480" y="2134"/>
                  </a:lnTo>
                  <a:lnTo>
                    <a:pt x="1469" y="2140"/>
                  </a:lnTo>
                  <a:lnTo>
                    <a:pt x="1457" y="2144"/>
                  </a:lnTo>
                  <a:lnTo>
                    <a:pt x="1444" y="2149"/>
                  </a:lnTo>
                  <a:lnTo>
                    <a:pt x="1431" y="2151"/>
                  </a:lnTo>
                  <a:lnTo>
                    <a:pt x="1417" y="215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4" name="Freeform 281">
              <a:extLst>
                <a:ext uri="{FF2B5EF4-FFF2-40B4-BE49-F238E27FC236}">
                  <a16:creationId xmlns:a16="http://schemas.microsoft.com/office/drawing/2014/main" id="{228ACD6C-F003-41F0-A961-944D919F05D1}"/>
                </a:ext>
              </a:extLst>
            </p:cNvPr>
            <p:cNvSpPr>
              <a:spLocks noEditPoints="1"/>
            </p:cNvSpPr>
            <p:nvPr/>
          </p:nvSpPr>
          <p:spPr bwMode="auto">
            <a:xfrm>
              <a:off x="8504237" y="2357834"/>
              <a:ext cx="74613" cy="158750"/>
            </a:xfrm>
            <a:custGeom>
              <a:avLst/>
              <a:gdLst>
                <a:gd name="T0" fmla="*/ 1283 w 1552"/>
                <a:gd name="T1" fmla="*/ 3038 h 3306"/>
                <a:gd name="T2" fmla="*/ 270 w 1552"/>
                <a:gd name="T3" fmla="*/ 890 h 3306"/>
                <a:gd name="T4" fmla="*/ 1418 w 1552"/>
                <a:gd name="T5" fmla="*/ 3306 h 3306"/>
                <a:gd name="T6" fmla="*/ 122 w 1552"/>
                <a:gd name="T7" fmla="*/ 3306 h 3306"/>
                <a:gd name="T8" fmla="*/ 95 w 1552"/>
                <a:gd name="T9" fmla="*/ 3299 h 3306"/>
                <a:gd name="T10" fmla="*/ 71 w 1552"/>
                <a:gd name="T11" fmla="*/ 3289 h 3306"/>
                <a:gd name="T12" fmla="*/ 50 w 1552"/>
                <a:gd name="T13" fmla="*/ 3275 h 3306"/>
                <a:gd name="T14" fmla="*/ 32 w 1552"/>
                <a:gd name="T15" fmla="*/ 3257 h 3306"/>
                <a:gd name="T16" fmla="*/ 18 w 1552"/>
                <a:gd name="T17" fmla="*/ 3236 h 3306"/>
                <a:gd name="T18" fmla="*/ 7 w 1552"/>
                <a:gd name="T19" fmla="*/ 3212 h 3306"/>
                <a:gd name="T20" fmla="*/ 1 w 1552"/>
                <a:gd name="T21" fmla="*/ 3185 h 3306"/>
                <a:gd name="T22" fmla="*/ 0 w 1552"/>
                <a:gd name="T23" fmla="*/ 809 h 3306"/>
                <a:gd name="T24" fmla="*/ 2 w 1552"/>
                <a:gd name="T25" fmla="*/ 791 h 3306"/>
                <a:gd name="T26" fmla="*/ 6 w 1552"/>
                <a:gd name="T27" fmla="*/ 773 h 3306"/>
                <a:gd name="T28" fmla="*/ 12 w 1552"/>
                <a:gd name="T29" fmla="*/ 756 h 3306"/>
                <a:gd name="T30" fmla="*/ 21 w 1552"/>
                <a:gd name="T31" fmla="*/ 740 h 3306"/>
                <a:gd name="T32" fmla="*/ 31 w 1552"/>
                <a:gd name="T33" fmla="*/ 725 h 3306"/>
                <a:gd name="T34" fmla="*/ 43 w 1552"/>
                <a:gd name="T35" fmla="*/ 712 h 3306"/>
                <a:gd name="T36" fmla="*/ 57 w 1552"/>
                <a:gd name="T37" fmla="*/ 700 h 3306"/>
                <a:gd name="T38" fmla="*/ 73 w 1552"/>
                <a:gd name="T39" fmla="*/ 691 h 3306"/>
                <a:gd name="T40" fmla="*/ 1363 w 1552"/>
                <a:gd name="T41" fmla="*/ 11 h 3306"/>
                <a:gd name="T42" fmla="*/ 1379 w 1552"/>
                <a:gd name="T43" fmla="*/ 5 h 3306"/>
                <a:gd name="T44" fmla="*/ 1395 w 1552"/>
                <a:gd name="T45" fmla="*/ 1 h 3306"/>
                <a:gd name="T46" fmla="*/ 1412 w 1552"/>
                <a:gd name="T47" fmla="*/ 0 h 3306"/>
                <a:gd name="T48" fmla="*/ 1430 w 1552"/>
                <a:gd name="T49" fmla="*/ 0 h 3306"/>
                <a:gd name="T50" fmla="*/ 1447 w 1552"/>
                <a:gd name="T51" fmla="*/ 3 h 3306"/>
                <a:gd name="T52" fmla="*/ 1463 w 1552"/>
                <a:gd name="T53" fmla="*/ 8 h 3306"/>
                <a:gd name="T54" fmla="*/ 1479 w 1552"/>
                <a:gd name="T55" fmla="*/ 15 h 3306"/>
                <a:gd name="T56" fmla="*/ 1494 w 1552"/>
                <a:gd name="T57" fmla="*/ 23 h 3306"/>
                <a:gd name="T58" fmla="*/ 1508 w 1552"/>
                <a:gd name="T59" fmla="*/ 34 h 3306"/>
                <a:gd name="T60" fmla="*/ 1519 w 1552"/>
                <a:gd name="T61" fmla="*/ 46 h 3306"/>
                <a:gd name="T62" fmla="*/ 1530 w 1552"/>
                <a:gd name="T63" fmla="*/ 60 h 3306"/>
                <a:gd name="T64" fmla="*/ 1539 w 1552"/>
                <a:gd name="T65" fmla="*/ 76 h 3306"/>
                <a:gd name="T66" fmla="*/ 1545 w 1552"/>
                <a:gd name="T67" fmla="*/ 91 h 3306"/>
                <a:gd name="T68" fmla="*/ 1550 w 1552"/>
                <a:gd name="T69" fmla="*/ 108 h 3306"/>
                <a:gd name="T70" fmla="*/ 1552 w 1552"/>
                <a:gd name="T71" fmla="*/ 125 h 3306"/>
                <a:gd name="T72" fmla="*/ 1552 w 1552"/>
                <a:gd name="T73" fmla="*/ 3172 h 3306"/>
                <a:gd name="T74" fmla="*/ 1550 w 1552"/>
                <a:gd name="T75" fmla="*/ 3198 h 3306"/>
                <a:gd name="T76" fmla="*/ 1542 w 1552"/>
                <a:gd name="T77" fmla="*/ 3224 h 3306"/>
                <a:gd name="T78" fmla="*/ 1528 w 1552"/>
                <a:gd name="T79" fmla="*/ 3247 h 3306"/>
                <a:gd name="T80" fmla="*/ 1512 w 1552"/>
                <a:gd name="T81" fmla="*/ 3266 h 3306"/>
                <a:gd name="T82" fmla="*/ 1493 w 1552"/>
                <a:gd name="T83" fmla="*/ 3282 h 3306"/>
                <a:gd name="T84" fmla="*/ 1470 w 1552"/>
                <a:gd name="T85" fmla="*/ 3295 h 3306"/>
                <a:gd name="T86" fmla="*/ 1445 w 1552"/>
                <a:gd name="T87" fmla="*/ 3304 h 3306"/>
                <a:gd name="T88" fmla="*/ 1418 w 1552"/>
                <a:gd name="T89" fmla="*/ 3306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2" h="3306">
                  <a:moveTo>
                    <a:pt x="270" y="3038"/>
                  </a:moveTo>
                  <a:lnTo>
                    <a:pt x="1283" y="3038"/>
                  </a:lnTo>
                  <a:lnTo>
                    <a:pt x="1283" y="357"/>
                  </a:lnTo>
                  <a:lnTo>
                    <a:pt x="270" y="890"/>
                  </a:lnTo>
                  <a:lnTo>
                    <a:pt x="270" y="3038"/>
                  </a:lnTo>
                  <a:close/>
                  <a:moveTo>
                    <a:pt x="1418" y="3306"/>
                  </a:moveTo>
                  <a:lnTo>
                    <a:pt x="136" y="3306"/>
                  </a:lnTo>
                  <a:lnTo>
                    <a:pt x="122" y="3306"/>
                  </a:lnTo>
                  <a:lnTo>
                    <a:pt x="108" y="3304"/>
                  </a:lnTo>
                  <a:lnTo>
                    <a:pt x="95" y="3299"/>
                  </a:lnTo>
                  <a:lnTo>
                    <a:pt x="83" y="3295"/>
                  </a:lnTo>
                  <a:lnTo>
                    <a:pt x="71" y="3289"/>
                  </a:lnTo>
                  <a:lnTo>
                    <a:pt x="60" y="3282"/>
                  </a:lnTo>
                  <a:lnTo>
                    <a:pt x="50" y="3275"/>
                  </a:lnTo>
                  <a:lnTo>
                    <a:pt x="40" y="3266"/>
                  </a:lnTo>
                  <a:lnTo>
                    <a:pt x="32" y="3257"/>
                  </a:lnTo>
                  <a:lnTo>
                    <a:pt x="24" y="3247"/>
                  </a:lnTo>
                  <a:lnTo>
                    <a:pt x="18" y="3236"/>
                  </a:lnTo>
                  <a:lnTo>
                    <a:pt x="12" y="3224"/>
                  </a:lnTo>
                  <a:lnTo>
                    <a:pt x="7" y="3212"/>
                  </a:lnTo>
                  <a:lnTo>
                    <a:pt x="4" y="3198"/>
                  </a:lnTo>
                  <a:lnTo>
                    <a:pt x="1" y="3185"/>
                  </a:lnTo>
                  <a:lnTo>
                    <a:pt x="0" y="3172"/>
                  </a:lnTo>
                  <a:lnTo>
                    <a:pt x="0" y="809"/>
                  </a:lnTo>
                  <a:lnTo>
                    <a:pt x="1" y="800"/>
                  </a:lnTo>
                  <a:lnTo>
                    <a:pt x="2" y="791"/>
                  </a:lnTo>
                  <a:lnTo>
                    <a:pt x="4" y="782"/>
                  </a:lnTo>
                  <a:lnTo>
                    <a:pt x="6" y="773"/>
                  </a:lnTo>
                  <a:lnTo>
                    <a:pt x="9" y="765"/>
                  </a:lnTo>
                  <a:lnTo>
                    <a:pt x="12" y="756"/>
                  </a:lnTo>
                  <a:lnTo>
                    <a:pt x="16" y="748"/>
                  </a:lnTo>
                  <a:lnTo>
                    <a:pt x="21" y="740"/>
                  </a:lnTo>
                  <a:lnTo>
                    <a:pt x="26" y="732"/>
                  </a:lnTo>
                  <a:lnTo>
                    <a:pt x="31" y="725"/>
                  </a:lnTo>
                  <a:lnTo>
                    <a:pt x="37" y="718"/>
                  </a:lnTo>
                  <a:lnTo>
                    <a:pt x="43" y="712"/>
                  </a:lnTo>
                  <a:lnTo>
                    <a:pt x="50" y="706"/>
                  </a:lnTo>
                  <a:lnTo>
                    <a:pt x="57" y="700"/>
                  </a:lnTo>
                  <a:lnTo>
                    <a:pt x="65" y="695"/>
                  </a:lnTo>
                  <a:lnTo>
                    <a:pt x="73" y="691"/>
                  </a:lnTo>
                  <a:lnTo>
                    <a:pt x="1355" y="15"/>
                  </a:lnTo>
                  <a:lnTo>
                    <a:pt x="1363" y="11"/>
                  </a:lnTo>
                  <a:lnTo>
                    <a:pt x="1371" y="8"/>
                  </a:lnTo>
                  <a:lnTo>
                    <a:pt x="1379" y="5"/>
                  </a:lnTo>
                  <a:lnTo>
                    <a:pt x="1387" y="3"/>
                  </a:lnTo>
                  <a:lnTo>
                    <a:pt x="1395" y="1"/>
                  </a:lnTo>
                  <a:lnTo>
                    <a:pt x="1404" y="0"/>
                  </a:lnTo>
                  <a:lnTo>
                    <a:pt x="1412" y="0"/>
                  </a:lnTo>
                  <a:lnTo>
                    <a:pt x="1422" y="0"/>
                  </a:lnTo>
                  <a:lnTo>
                    <a:pt x="1430" y="0"/>
                  </a:lnTo>
                  <a:lnTo>
                    <a:pt x="1439" y="1"/>
                  </a:lnTo>
                  <a:lnTo>
                    <a:pt x="1447" y="3"/>
                  </a:lnTo>
                  <a:lnTo>
                    <a:pt x="1455" y="5"/>
                  </a:lnTo>
                  <a:lnTo>
                    <a:pt x="1463" y="8"/>
                  </a:lnTo>
                  <a:lnTo>
                    <a:pt x="1471" y="11"/>
                  </a:lnTo>
                  <a:lnTo>
                    <a:pt x="1479" y="15"/>
                  </a:lnTo>
                  <a:lnTo>
                    <a:pt x="1487" y="19"/>
                  </a:lnTo>
                  <a:lnTo>
                    <a:pt x="1494" y="23"/>
                  </a:lnTo>
                  <a:lnTo>
                    <a:pt x="1501" y="29"/>
                  </a:lnTo>
                  <a:lnTo>
                    <a:pt x="1508" y="34"/>
                  </a:lnTo>
                  <a:lnTo>
                    <a:pt x="1514" y="40"/>
                  </a:lnTo>
                  <a:lnTo>
                    <a:pt x="1519" y="46"/>
                  </a:lnTo>
                  <a:lnTo>
                    <a:pt x="1525" y="53"/>
                  </a:lnTo>
                  <a:lnTo>
                    <a:pt x="1530" y="60"/>
                  </a:lnTo>
                  <a:lnTo>
                    <a:pt x="1535" y="68"/>
                  </a:lnTo>
                  <a:lnTo>
                    <a:pt x="1539" y="76"/>
                  </a:lnTo>
                  <a:lnTo>
                    <a:pt x="1542" y="83"/>
                  </a:lnTo>
                  <a:lnTo>
                    <a:pt x="1545" y="91"/>
                  </a:lnTo>
                  <a:lnTo>
                    <a:pt x="1548" y="99"/>
                  </a:lnTo>
                  <a:lnTo>
                    <a:pt x="1550" y="108"/>
                  </a:lnTo>
                  <a:lnTo>
                    <a:pt x="1551" y="116"/>
                  </a:lnTo>
                  <a:lnTo>
                    <a:pt x="1552" y="125"/>
                  </a:lnTo>
                  <a:lnTo>
                    <a:pt x="1552" y="134"/>
                  </a:lnTo>
                  <a:lnTo>
                    <a:pt x="1552" y="3172"/>
                  </a:lnTo>
                  <a:lnTo>
                    <a:pt x="1552" y="3185"/>
                  </a:lnTo>
                  <a:lnTo>
                    <a:pt x="1550" y="3198"/>
                  </a:lnTo>
                  <a:lnTo>
                    <a:pt x="1546" y="3212"/>
                  </a:lnTo>
                  <a:lnTo>
                    <a:pt x="1542" y="3224"/>
                  </a:lnTo>
                  <a:lnTo>
                    <a:pt x="1536" y="3236"/>
                  </a:lnTo>
                  <a:lnTo>
                    <a:pt x="1528" y="3247"/>
                  </a:lnTo>
                  <a:lnTo>
                    <a:pt x="1521" y="3257"/>
                  </a:lnTo>
                  <a:lnTo>
                    <a:pt x="1512" y="3266"/>
                  </a:lnTo>
                  <a:lnTo>
                    <a:pt x="1503" y="3275"/>
                  </a:lnTo>
                  <a:lnTo>
                    <a:pt x="1493" y="3282"/>
                  </a:lnTo>
                  <a:lnTo>
                    <a:pt x="1482" y="3289"/>
                  </a:lnTo>
                  <a:lnTo>
                    <a:pt x="1470" y="3295"/>
                  </a:lnTo>
                  <a:lnTo>
                    <a:pt x="1458" y="3299"/>
                  </a:lnTo>
                  <a:lnTo>
                    <a:pt x="1445" y="3304"/>
                  </a:lnTo>
                  <a:lnTo>
                    <a:pt x="1432" y="3306"/>
                  </a:lnTo>
                  <a:lnTo>
                    <a:pt x="1418" y="330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5" name="Freeform 282">
              <a:extLst>
                <a:ext uri="{FF2B5EF4-FFF2-40B4-BE49-F238E27FC236}">
                  <a16:creationId xmlns:a16="http://schemas.microsoft.com/office/drawing/2014/main" id="{7DEACC6A-7AF3-4598-917C-1FE48194984A}"/>
                </a:ext>
              </a:extLst>
            </p:cNvPr>
            <p:cNvSpPr>
              <a:spLocks noEditPoints="1"/>
            </p:cNvSpPr>
            <p:nvPr/>
          </p:nvSpPr>
          <p:spPr bwMode="auto">
            <a:xfrm>
              <a:off x="8601074" y="2373709"/>
              <a:ext cx="74613" cy="142875"/>
            </a:xfrm>
            <a:custGeom>
              <a:avLst/>
              <a:gdLst>
                <a:gd name="T0" fmla="*/ 1283 w 1551"/>
                <a:gd name="T1" fmla="*/ 2706 h 2974"/>
                <a:gd name="T2" fmla="*/ 269 w 1551"/>
                <a:gd name="T3" fmla="*/ 892 h 2974"/>
                <a:gd name="T4" fmla="*/ 1416 w 1551"/>
                <a:gd name="T5" fmla="*/ 2974 h 2974"/>
                <a:gd name="T6" fmla="*/ 120 w 1551"/>
                <a:gd name="T7" fmla="*/ 2974 h 2974"/>
                <a:gd name="T8" fmla="*/ 94 w 1551"/>
                <a:gd name="T9" fmla="*/ 2967 h 2974"/>
                <a:gd name="T10" fmla="*/ 70 w 1551"/>
                <a:gd name="T11" fmla="*/ 2957 h 2974"/>
                <a:gd name="T12" fmla="*/ 49 w 1551"/>
                <a:gd name="T13" fmla="*/ 2943 h 2974"/>
                <a:gd name="T14" fmla="*/ 31 w 1551"/>
                <a:gd name="T15" fmla="*/ 2925 h 2974"/>
                <a:gd name="T16" fmla="*/ 17 w 1551"/>
                <a:gd name="T17" fmla="*/ 2904 h 2974"/>
                <a:gd name="T18" fmla="*/ 6 w 1551"/>
                <a:gd name="T19" fmla="*/ 2880 h 2974"/>
                <a:gd name="T20" fmla="*/ 0 w 1551"/>
                <a:gd name="T21" fmla="*/ 2853 h 2974"/>
                <a:gd name="T22" fmla="*/ 0 w 1551"/>
                <a:gd name="T23" fmla="*/ 811 h 2974"/>
                <a:gd name="T24" fmla="*/ 1 w 1551"/>
                <a:gd name="T25" fmla="*/ 792 h 2974"/>
                <a:gd name="T26" fmla="*/ 5 w 1551"/>
                <a:gd name="T27" fmla="*/ 774 h 2974"/>
                <a:gd name="T28" fmla="*/ 12 w 1551"/>
                <a:gd name="T29" fmla="*/ 757 h 2974"/>
                <a:gd name="T30" fmla="*/ 20 w 1551"/>
                <a:gd name="T31" fmla="*/ 741 h 2974"/>
                <a:gd name="T32" fmla="*/ 30 w 1551"/>
                <a:gd name="T33" fmla="*/ 726 h 2974"/>
                <a:gd name="T34" fmla="*/ 42 w 1551"/>
                <a:gd name="T35" fmla="*/ 713 h 2974"/>
                <a:gd name="T36" fmla="*/ 56 w 1551"/>
                <a:gd name="T37" fmla="*/ 702 h 2974"/>
                <a:gd name="T38" fmla="*/ 72 w 1551"/>
                <a:gd name="T39" fmla="*/ 692 h 2974"/>
                <a:gd name="T40" fmla="*/ 1362 w 1551"/>
                <a:gd name="T41" fmla="*/ 11 h 2974"/>
                <a:gd name="T42" fmla="*/ 1378 w 1551"/>
                <a:gd name="T43" fmla="*/ 5 h 2974"/>
                <a:gd name="T44" fmla="*/ 1395 w 1551"/>
                <a:gd name="T45" fmla="*/ 2 h 2974"/>
                <a:gd name="T46" fmla="*/ 1411 w 1551"/>
                <a:gd name="T47" fmla="*/ 0 h 2974"/>
                <a:gd name="T48" fmla="*/ 1429 w 1551"/>
                <a:gd name="T49" fmla="*/ 0 h 2974"/>
                <a:gd name="T50" fmla="*/ 1446 w 1551"/>
                <a:gd name="T51" fmla="*/ 3 h 2974"/>
                <a:gd name="T52" fmla="*/ 1463 w 1551"/>
                <a:gd name="T53" fmla="*/ 8 h 2974"/>
                <a:gd name="T54" fmla="*/ 1478 w 1551"/>
                <a:gd name="T55" fmla="*/ 15 h 2974"/>
                <a:gd name="T56" fmla="*/ 1493 w 1551"/>
                <a:gd name="T57" fmla="*/ 25 h 2974"/>
                <a:gd name="T58" fmla="*/ 1507 w 1551"/>
                <a:gd name="T59" fmla="*/ 35 h 2974"/>
                <a:gd name="T60" fmla="*/ 1519 w 1551"/>
                <a:gd name="T61" fmla="*/ 48 h 2974"/>
                <a:gd name="T62" fmla="*/ 1529 w 1551"/>
                <a:gd name="T63" fmla="*/ 61 h 2974"/>
                <a:gd name="T64" fmla="*/ 1537 w 1551"/>
                <a:gd name="T65" fmla="*/ 76 h 2974"/>
                <a:gd name="T66" fmla="*/ 1545 w 1551"/>
                <a:gd name="T67" fmla="*/ 92 h 2974"/>
                <a:gd name="T68" fmla="*/ 1549 w 1551"/>
                <a:gd name="T69" fmla="*/ 108 h 2974"/>
                <a:gd name="T70" fmla="*/ 1551 w 1551"/>
                <a:gd name="T71" fmla="*/ 126 h 2974"/>
                <a:gd name="T72" fmla="*/ 1551 w 1551"/>
                <a:gd name="T73" fmla="*/ 2840 h 2974"/>
                <a:gd name="T74" fmla="*/ 1549 w 1551"/>
                <a:gd name="T75" fmla="*/ 2866 h 2974"/>
                <a:gd name="T76" fmla="*/ 1541 w 1551"/>
                <a:gd name="T77" fmla="*/ 2892 h 2974"/>
                <a:gd name="T78" fmla="*/ 1528 w 1551"/>
                <a:gd name="T79" fmla="*/ 2915 h 2974"/>
                <a:gd name="T80" fmla="*/ 1511 w 1551"/>
                <a:gd name="T81" fmla="*/ 2934 h 2974"/>
                <a:gd name="T82" fmla="*/ 1492 w 1551"/>
                <a:gd name="T83" fmla="*/ 2950 h 2974"/>
                <a:gd name="T84" fmla="*/ 1469 w 1551"/>
                <a:gd name="T85" fmla="*/ 2963 h 2974"/>
                <a:gd name="T86" fmla="*/ 1444 w 1551"/>
                <a:gd name="T87" fmla="*/ 2972 h 2974"/>
                <a:gd name="T88" fmla="*/ 1416 w 1551"/>
                <a:gd name="T89" fmla="*/ 2974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1" h="2974">
                  <a:moveTo>
                    <a:pt x="269" y="2706"/>
                  </a:moveTo>
                  <a:lnTo>
                    <a:pt x="1283" y="2706"/>
                  </a:lnTo>
                  <a:lnTo>
                    <a:pt x="1283" y="357"/>
                  </a:lnTo>
                  <a:lnTo>
                    <a:pt x="269" y="892"/>
                  </a:lnTo>
                  <a:lnTo>
                    <a:pt x="269" y="2706"/>
                  </a:lnTo>
                  <a:close/>
                  <a:moveTo>
                    <a:pt x="1416" y="2974"/>
                  </a:moveTo>
                  <a:lnTo>
                    <a:pt x="135" y="2974"/>
                  </a:lnTo>
                  <a:lnTo>
                    <a:pt x="120" y="2974"/>
                  </a:lnTo>
                  <a:lnTo>
                    <a:pt x="107" y="2972"/>
                  </a:lnTo>
                  <a:lnTo>
                    <a:pt x="94" y="2967"/>
                  </a:lnTo>
                  <a:lnTo>
                    <a:pt x="82" y="2963"/>
                  </a:lnTo>
                  <a:lnTo>
                    <a:pt x="70" y="2957"/>
                  </a:lnTo>
                  <a:lnTo>
                    <a:pt x="59" y="2950"/>
                  </a:lnTo>
                  <a:lnTo>
                    <a:pt x="49" y="2943"/>
                  </a:lnTo>
                  <a:lnTo>
                    <a:pt x="40" y="2934"/>
                  </a:lnTo>
                  <a:lnTo>
                    <a:pt x="31" y="2925"/>
                  </a:lnTo>
                  <a:lnTo>
                    <a:pt x="23" y="2915"/>
                  </a:lnTo>
                  <a:lnTo>
                    <a:pt x="17" y="2904"/>
                  </a:lnTo>
                  <a:lnTo>
                    <a:pt x="11" y="2892"/>
                  </a:lnTo>
                  <a:lnTo>
                    <a:pt x="6" y="2880"/>
                  </a:lnTo>
                  <a:lnTo>
                    <a:pt x="2" y="2866"/>
                  </a:lnTo>
                  <a:lnTo>
                    <a:pt x="0" y="2853"/>
                  </a:lnTo>
                  <a:lnTo>
                    <a:pt x="0" y="2840"/>
                  </a:lnTo>
                  <a:lnTo>
                    <a:pt x="0" y="811"/>
                  </a:lnTo>
                  <a:lnTo>
                    <a:pt x="0" y="801"/>
                  </a:lnTo>
                  <a:lnTo>
                    <a:pt x="1" y="792"/>
                  </a:lnTo>
                  <a:lnTo>
                    <a:pt x="2" y="783"/>
                  </a:lnTo>
                  <a:lnTo>
                    <a:pt x="5" y="774"/>
                  </a:lnTo>
                  <a:lnTo>
                    <a:pt x="9" y="765"/>
                  </a:lnTo>
                  <a:lnTo>
                    <a:pt x="12" y="757"/>
                  </a:lnTo>
                  <a:lnTo>
                    <a:pt x="16" y="749"/>
                  </a:lnTo>
                  <a:lnTo>
                    <a:pt x="20" y="741"/>
                  </a:lnTo>
                  <a:lnTo>
                    <a:pt x="25" y="733"/>
                  </a:lnTo>
                  <a:lnTo>
                    <a:pt x="30" y="726"/>
                  </a:lnTo>
                  <a:lnTo>
                    <a:pt x="36" y="720"/>
                  </a:lnTo>
                  <a:lnTo>
                    <a:pt x="42" y="713"/>
                  </a:lnTo>
                  <a:lnTo>
                    <a:pt x="49" y="707"/>
                  </a:lnTo>
                  <a:lnTo>
                    <a:pt x="56" y="702"/>
                  </a:lnTo>
                  <a:lnTo>
                    <a:pt x="64" y="697"/>
                  </a:lnTo>
                  <a:lnTo>
                    <a:pt x="72" y="692"/>
                  </a:lnTo>
                  <a:lnTo>
                    <a:pt x="1354" y="15"/>
                  </a:lnTo>
                  <a:lnTo>
                    <a:pt x="1362" y="11"/>
                  </a:lnTo>
                  <a:lnTo>
                    <a:pt x="1370" y="8"/>
                  </a:lnTo>
                  <a:lnTo>
                    <a:pt x="1378" y="5"/>
                  </a:lnTo>
                  <a:lnTo>
                    <a:pt x="1386" y="3"/>
                  </a:lnTo>
                  <a:lnTo>
                    <a:pt x="1395" y="2"/>
                  </a:lnTo>
                  <a:lnTo>
                    <a:pt x="1403" y="0"/>
                  </a:lnTo>
                  <a:lnTo>
                    <a:pt x="1411" y="0"/>
                  </a:lnTo>
                  <a:lnTo>
                    <a:pt x="1420" y="0"/>
                  </a:lnTo>
                  <a:lnTo>
                    <a:pt x="1429" y="0"/>
                  </a:lnTo>
                  <a:lnTo>
                    <a:pt x="1438" y="2"/>
                  </a:lnTo>
                  <a:lnTo>
                    <a:pt x="1446" y="3"/>
                  </a:lnTo>
                  <a:lnTo>
                    <a:pt x="1454" y="5"/>
                  </a:lnTo>
                  <a:lnTo>
                    <a:pt x="1463" y="8"/>
                  </a:lnTo>
                  <a:lnTo>
                    <a:pt x="1470" y="11"/>
                  </a:lnTo>
                  <a:lnTo>
                    <a:pt x="1478" y="15"/>
                  </a:lnTo>
                  <a:lnTo>
                    <a:pt x="1486" y="19"/>
                  </a:lnTo>
                  <a:lnTo>
                    <a:pt x="1493" y="25"/>
                  </a:lnTo>
                  <a:lnTo>
                    <a:pt x="1500" y="30"/>
                  </a:lnTo>
                  <a:lnTo>
                    <a:pt x="1507" y="35"/>
                  </a:lnTo>
                  <a:lnTo>
                    <a:pt x="1513" y="42"/>
                  </a:lnTo>
                  <a:lnTo>
                    <a:pt x="1519" y="48"/>
                  </a:lnTo>
                  <a:lnTo>
                    <a:pt x="1524" y="54"/>
                  </a:lnTo>
                  <a:lnTo>
                    <a:pt x="1529" y="61"/>
                  </a:lnTo>
                  <a:lnTo>
                    <a:pt x="1533" y="68"/>
                  </a:lnTo>
                  <a:lnTo>
                    <a:pt x="1537" y="76"/>
                  </a:lnTo>
                  <a:lnTo>
                    <a:pt x="1542" y="84"/>
                  </a:lnTo>
                  <a:lnTo>
                    <a:pt x="1545" y="92"/>
                  </a:lnTo>
                  <a:lnTo>
                    <a:pt x="1547" y="100"/>
                  </a:lnTo>
                  <a:lnTo>
                    <a:pt x="1549" y="108"/>
                  </a:lnTo>
                  <a:lnTo>
                    <a:pt x="1550" y="117"/>
                  </a:lnTo>
                  <a:lnTo>
                    <a:pt x="1551" y="126"/>
                  </a:lnTo>
                  <a:lnTo>
                    <a:pt x="1551" y="134"/>
                  </a:lnTo>
                  <a:lnTo>
                    <a:pt x="1551" y="2840"/>
                  </a:lnTo>
                  <a:lnTo>
                    <a:pt x="1551" y="2853"/>
                  </a:lnTo>
                  <a:lnTo>
                    <a:pt x="1549" y="2866"/>
                  </a:lnTo>
                  <a:lnTo>
                    <a:pt x="1545" y="2880"/>
                  </a:lnTo>
                  <a:lnTo>
                    <a:pt x="1541" y="2892"/>
                  </a:lnTo>
                  <a:lnTo>
                    <a:pt x="1534" y="2904"/>
                  </a:lnTo>
                  <a:lnTo>
                    <a:pt x="1528" y="2915"/>
                  </a:lnTo>
                  <a:lnTo>
                    <a:pt x="1520" y="2925"/>
                  </a:lnTo>
                  <a:lnTo>
                    <a:pt x="1511" y="2934"/>
                  </a:lnTo>
                  <a:lnTo>
                    <a:pt x="1502" y="2943"/>
                  </a:lnTo>
                  <a:lnTo>
                    <a:pt x="1492" y="2950"/>
                  </a:lnTo>
                  <a:lnTo>
                    <a:pt x="1481" y="2957"/>
                  </a:lnTo>
                  <a:lnTo>
                    <a:pt x="1469" y="2963"/>
                  </a:lnTo>
                  <a:lnTo>
                    <a:pt x="1457" y="2967"/>
                  </a:lnTo>
                  <a:lnTo>
                    <a:pt x="1444" y="2972"/>
                  </a:lnTo>
                  <a:lnTo>
                    <a:pt x="1431" y="2974"/>
                  </a:lnTo>
                  <a:lnTo>
                    <a:pt x="1416" y="297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6" name="Freeform 283">
              <a:extLst>
                <a:ext uri="{FF2B5EF4-FFF2-40B4-BE49-F238E27FC236}">
                  <a16:creationId xmlns:a16="http://schemas.microsoft.com/office/drawing/2014/main" id="{42294797-4FE8-43E2-81D5-909395404194}"/>
                </a:ext>
              </a:extLst>
            </p:cNvPr>
            <p:cNvSpPr>
              <a:spLocks noEditPoints="1"/>
            </p:cNvSpPr>
            <p:nvPr/>
          </p:nvSpPr>
          <p:spPr bwMode="auto">
            <a:xfrm>
              <a:off x="8696324" y="2341959"/>
              <a:ext cx="74613" cy="174625"/>
            </a:xfrm>
            <a:custGeom>
              <a:avLst/>
              <a:gdLst>
                <a:gd name="T0" fmla="*/ 1283 w 1552"/>
                <a:gd name="T1" fmla="*/ 3365 h 3633"/>
                <a:gd name="T2" fmla="*/ 269 w 1552"/>
                <a:gd name="T3" fmla="*/ 893 h 3633"/>
                <a:gd name="T4" fmla="*/ 1417 w 1552"/>
                <a:gd name="T5" fmla="*/ 3633 h 3633"/>
                <a:gd name="T6" fmla="*/ 121 w 1552"/>
                <a:gd name="T7" fmla="*/ 3633 h 3633"/>
                <a:gd name="T8" fmla="*/ 95 w 1552"/>
                <a:gd name="T9" fmla="*/ 3626 h 3633"/>
                <a:gd name="T10" fmla="*/ 71 w 1552"/>
                <a:gd name="T11" fmla="*/ 3616 h 3633"/>
                <a:gd name="T12" fmla="*/ 49 w 1552"/>
                <a:gd name="T13" fmla="*/ 3602 h 3633"/>
                <a:gd name="T14" fmla="*/ 31 w 1552"/>
                <a:gd name="T15" fmla="*/ 3584 h 3633"/>
                <a:gd name="T16" fmla="*/ 17 w 1552"/>
                <a:gd name="T17" fmla="*/ 3563 h 3633"/>
                <a:gd name="T18" fmla="*/ 6 w 1552"/>
                <a:gd name="T19" fmla="*/ 3539 h 3633"/>
                <a:gd name="T20" fmla="*/ 1 w 1552"/>
                <a:gd name="T21" fmla="*/ 3512 h 3633"/>
                <a:gd name="T22" fmla="*/ 0 w 1552"/>
                <a:gd name="T23" fmla="*/ 811 h 3633"/>
                <a:gd name="T24" fmla="*/ 1 w 1552"/>
                <a:gd name="T25" fmla="*/ 793 h 3633"/>
                <a:gd name="T26" fmla="*/ 5 w 1552"/>
                <a:gd name="T27" fmla="*/ 774 h 3633"/>
                <a:gd name="T28" fmla="*/ 11 w 1552"/>
                <a:gd name="T29" fmla="*/ 757 h 3633"/>
                <a:gd name="T30" fmla="*/ 20 w 1552"/>
                <a:gd name="T31" fmla="*/ 741 h 3633"/>
                <a:gd name="T32" fmla="*/ 31 w 1552"/>
                <a:gd name="T33" fmla="*/ 727 h 3633"/>
                <a:gd name="T34" fmla="*/ 43 w 1552"/>
                <a:gd name="T35" fmla="*/ 714 h 3633"/>
                <a:gd name="T36" fmla="*/ 57 w 1552"/>
                <a:gd name="T37" fmla="*/ 702 h 3633"/>
                <a:gd name="T38" fmla="*/ 72 w 1552"/>
                <a:gd name="T39" fmla="*/ 692 h 3633"/>
                <a:gd name="T40" fmla="*/ 1363 w 1552"/>
                <a:gd name="T41" fmla="*/ 12 h 3633"/>
                <a:gd name="T42" fmla="*/ 1379 w 1552"/>
                <a:gd name="T43" fmla="*/ 6 h 3633"/>
                <a:gd name="T44" fmla="*/ 1395 w 1552"/>
                <a:gd name="T45" fmla="*/ 2 h 3633"/>
                <a:gd name="T46" fmla="*/ 1412 w 1552"/>
                <a:gd name="T47" fmla="*/ 0 h 3633"/>
                <a:gd name="T48" fmla="*/ 1430 w 1552"/>
                <a:gd name="T49" fmla="*/ 1 h 3633"/>
                <a:gd name="T50" fmla="*/ 1447 w 1552"/>
                <a:gd name="T51" fmla="*/ 3 h 3633"/>
                <a:gd name="T52" fmla="*/ 1463 w 1552"/>
                <a:gd name="T53" fmla="*/ 8 h 3633"/>
                <a:gd name="T54" fmla="*/ 1479 w 1552"/>
                <a:gd name="T55" fmla="*/ 16 h 3633"/>
                <a:gd name="T56" fmla="*/ 1494 w 1552"/>
                <a:gd name="T57" fmla="*/ 25 h 3633"/>
                <a:gd name="T58" fmla="*/ 1507 w 1552"/>
                <a:gd name="T59" fmla="*/ 36 h 3633"/>
                <a:gd name="T60" fmla="*/ 1519 w 1552"/>
                <a:gd name="T61" fmla="*/ 48 h 3633"/>
                <a:gd name="T62" fmla="*/ 1529 w 1552"/>
                <a:gd name="T63" fmla="*/ 62 h 3633"/>
                <a:gd name="T64" fmla="*/ 1538 w 1552"/>
                <a:gd name="T65" fmla="*/ 76 h 3633"/>
                <a:gd name="T66" fmla="*/ 1545 w 1552"/>
                <a:gd name="T67" fmla="*/ 92 h 3633"/>
                <a:gd name="T68" fmla="*/ 1549 w 1552"/>
                <a:gd name="T69" fmla="*/ 108 h 3633"/>
                <a:gd name="T70" fmla="*/ 1551 w 1552"/>
                <a:gd name="T71" fmla="*/ 127 h 3633"/>
                <a:gd name="T72" fmla="*/ 1552 w 1552"/>
                <a:gd name="T73" fmla="*/ 3499 h 3633"/>
                <a:gd name="T74" fmla="*/ 1549 w 1552"/>
                <a:gd name="T75" fmla="*/ 3525 h 3633"/>
                <a:gd name="T76" fmla="*/ 1540 w 1552"/>
                <a:gd name="T77" fmla="*/ 3551 h 3633"/>
                <a:gd name="T78" fmla="*/ 1528 w 1552"/>
                <a:gd name="T79" fmla="*/ 3574 h 3633"/>
                <a:gd name="T80" fmla="*/ 1512 w 1552"/>
                <a:gd name="T81" fmla="*/ 3593 h 3633"/>
                <a:gd name="T82" fmla="*/ 1492 w 1552"/>
                <a:gd name="T83" fmla="*/ 3609 h 3633"/>
                <a:gd name="T84" fmla="*/ 1470 w 1552"/>
                <a:gd name="T85" fmla="*/ 3622 h 3633"/>
                <a:gd name="T86" fmla="*/ 1445 w 1552"/>
                <a:gd name="T87" fmla="*/ 3631 h 3633"/>
                <a:gd name="T88" fmla="*/ 1417 w 1552"/>
                <a:gd name="T89" fmla="*/ 3633 h 3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2" h="3633">
                  <a:moveTo>
                    <a:pt x="269" y="3365"/>
                  </a:moveTo>
                  <a:lnTo>
                    <a:pt x="1283" y="3365"/>
                  </a:lnTo>
                  <a:lnTo>
                    <a:pt x="1283" y="358"/>
                  </a:lnTo>
                  <a:lnTo>
                    <a:pt x="269" y="893"/>
                  </a:lnTo>
                  <a:lnTo>
                    <a:pt x="269" y="3365"/>
                  </a:lnTo>
                  <a:close/>
                  <a:moveTo>
                    <a:pt x="1417" y="3633"/>
                  </a:moveTo>
                  <a:lnTo>
                    <a:pt x="136" y="3633"/>
                  </a:lnTo>
                  <a:lnTo>
                    <a:pt x="121" y="3633"/>
                  </a:lnTo>
                  <a:lnTo>
                    <a:pt x="108" y="3631"/>
                  </a:lnTo>
                  <a:lnTo>
                    <a:pt x="95" y="3626"/>
                  </a:lnTo>
                  <a:lnTo>
                    <a:pt x="82" y="3622"/>
                  </a:lnTo>
                  <a:lnTo>
                    <a:pt x="71" y="3616"/>
                  </a:lnTo>
                  <a:lnTo>
                    <a:pt x="60" y="3609"/>
                  </a:lnTo>
                  <a:lnTo>
                    <a:pt x="49" y="3602"/>
                  </a:lnTo>
                  <a:lnTo>
                    <a:pt x="40" y="3593"/>
                  </a:lnTo>
                  <a:lnTo>
                    <a:pt x="31" y="3584"/>
                  </a:lnTo>
                  <a:lnTo>
                    <a:pt x="24" y="3574"/>
                  </a:lnTo>
                  <a:lnTo>
                    <a:pt x="17" y="3563"/>
                  </a:lnTo>
                  <a:lnTo>
                    <a:pt x="11" y="3551"/>
                  </a:lnTo>
                  <a:lnTo>
                    <a:pt x="6" y="3539"/>
                  </a:lnTo>
                  <a:lnTo>
                    <a:pt x="3" y="3525"/>
                  </a:lnTo>
                  <a:lnTo>
                    <a:pt x="1" y="3512"/>
                  </a:lnTo>
                  <a:lnTo>
                    <a:pt x="0" y="3499"/>
                  </a:lnTo>
                  <a:lnTo>
                    <a:pt x="0" y="811"/>
                  </a:lnTo>
                  <a:lnTo>
                    <a:pt x="0" y="802"/>
                  </a:lnTo>
                  <a:lnTo>
                    <a:pt x="1" y="793"/>
                  </a:lnTo>
                  <a:lnTo>
                    <a:pt x="3" y="784"/>
                  </a:lnTo>
                  <a:lnTo>
                    <a:pt x="5" y="774"/>
                  </a:lnTo>
                  <a:lnTo>
                    <a:pt x="8" y="766"/>
                  </a:lnTo>
                  <a:lnTo>
                    <a:pt x="11" y="757"/>
                  </a:lnTo>
                  <a:lnTo>
                    <a:pt x="16" y="749"/>
                  </a:lnTo>
                  <a:lnTo>
                    <a:pt x="20" y="741"/>
                  </a:lnTo>
                  <a:lnTo>
                    <a:pt x="25" y="734"/>
                  </a:lnTo>
                  <a:lnTo>
                    <a:pt x="31" y="727"/>
                  </a:lnTo>
                  <a:lnTo>
                    <a:pt x="37" y="720"/>
                  </a:lnTo>
                  <a:lnTo>
                    <a:pt x="43" y="714"/>
                  </a:lnTo>
                  <a:lnTo>
                    <a:pt x="50" y="708"/>
                  </a:lnTo>
                  <a:lnTo>
                    <a:pt x="57" y="702"/>
                  </a:lnTo>
                  <a:lnTo>
                    <a:pt x="64" y="697"/>
                  </a:lnTo>
                  <a:lnTo>
                    <a:pt x="72" y="692"/>
                  </a:lnTo>
                  <a:lnTo>
                    <a:pt x="1355" y="17"/>
                  </a:lnTo>
                  <a:lnTo>
                    <a:pt x="1363" y="12"/>
                  </a:lnTo>
                  <a:lnTo>
                    <a:pt x="1371" y="9"/>
                  </a:lnTo>
                  <a:lnTo>
                    <a:pt x="1379" y="6"/>
                  </a:lnTo>
                  <a:lnTo>
                    <a:pt x="1387" y="4"/>
                  </a:lnTo>
                  <a:lnTo>
                    <a:pt x="1395" y="2"/>
                  </a:lnTo>
                  <a:lnTo>
                    <a:pt x="1404" y="1"/>
                  </a:lnTo>
                  <a:lnTo>
                    <a:pt x="1412" y="0"/>
                  </a:lnTo>
                  <a:lnTo>
                    <a:pt x="1421" y="0"/>
                  </a:lnTo>
                  <a:lnTo>
                    <a:pt x="1430" y="1"/>
                  </a:lnTo>
                  <a:lnTo>
                    <a:pt x="1438" y="2"/>
                  </a:lnTo>
                  <a:lnTo>
                    <a:pt x="1447" y="3"/>
                  </a:lnTo>
                  <a:lnTo>
                    <a:pt x="1455" y="5"/>
                  </a:lnTo>
                  <a:lnTo>
                    <a:pt x="1463" y="8"/>
                  </a:lnTo>
                  <a:lnTo>
                    <a:pt x="1471" y="11"/>
                  </a:lnTo>
                  <a:lnTo>
                    <a:pt x="1479" y="16"/>
                  </a:lnTo>
                  <a:lnTo>
                    <a:pt x="1487" y="20"/>
                  </a:lnTo>
                  <a:lnTo>
                    <a:pt x="1494" y="25"/>
                  </a:lnTo>
                  <a:lnTo>
                    <a:pt x="1501" y="30"/>
                  </a:lnTo>
                  <a:lnTo>
                    <a:pt x="1507" y="36"/>
                  </a:lnTo>
                  <a:lnTo>
                    <a:pt x="1514" y="42"/>
                  </a:lnTo>
                  <a:lnTo>
                    <a:pt x="1519" y="48"/>
                  </a:lnTo>
                  <a:lnTo>
                    <a:pt x="1525" y="55"/>
                  </a:lnTo>
                  <a:lnTo>
                    <a:pt x="1529" y="62"/>
                  </a:lnTo>
                  <a:lnTo>
                    <a:pt x="1534" y="69"/>
                  </a:lnTo>
                  <a:lnTo>
                    <a:pt x="1538" y="76"/>
                  </a:lnTo>
                  <a:lnTo>
                    <a:pt x="1541" y="84"/>
                  </a:lnTo>
                  <a:lnTo>
                    <a:pt x="1545" y="92"/>
                  </a:lnTo>
                  <a:lnTo>
                    <a:pt x="1547" y="100"/>
                  </a:lnTo>
                  <a:lnTo>
                    <a:pt x="1549" y="108"/>
                  </a:lnTo>
                  <a:lnTo>
                    <a:pt x="1550" y="118"/>
                  </a:lnTo>
                  <a:lnTo>
                    <a:pt x="1551" y="127"/>
                  </a:lnTo>
                  <a:lnTo>
                    <a:pt x="1552" y="135"/>
                  </a:lnTo>
                  <a:lnTo>
                    <a:pt x="1552" y="3499"/>
                  </a:lnTo>
                  <a:lnTo>
                    <a:pt x="1551" y="3512"/>
                  </a:lnTo>
                  <a:lnTo>
                    <a:pt x="1549" y="3525"/>
                  </a:lnTo>
                  <a:lnTo>
                    <a:pt x="1546" y="3539"/>
                  </a:lnTo>
                  <a:lnTo>
                    <a:pt x="1540" y="3551"/>
                  </a:lnTo>
                  <a:lnTo>
                    <a:pt x="1535" y="3563"/>
                  </a:lnTo>
                  <a:lnTo>
                    <a:pt x="1528" y="3574"/>
                  </a:lnTo>
                  <a:lnTo>
                    <a:pt x="1520" y="3584"/>
                  </a:lnTo>
                  <a:lnTo>
                    <a:pt x="1512" y="3593"/>
                  </a:lnTo>
                  <a:lnTo>
                    <a:pt x="1502" y="3602"/>
                  </a:lnTo>
                  <a:lnTo>
                    <a:pt x="1492" y="3609"/>
                  </a:lnTo>
                  <a:lnTo>
                    <a:pt x="1481" y="3616"/>
                  </a:lnTo>
                  <a:lnTo>
                    <a:pt x="1470" y="3622"/>
                  </a:lnTo>
                  <a:lnTo>
                    <a:pt x="1457" y="3626"/>
                  </a:lnTo>
                  <a:lnTo>
                    <a:pt x="1445" y="3631"/>
                  </a:lnTo>
                  <a:lnTo>
                    <a:pt x="1432" y="3633"/>
                  </a:lnTo>
                  <a:lnTo>
                    <a:pt x="1417" y="363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7" name="Freeform 284">
              <a:extLst>
                <a:ext uri="{FF2B5EF4-FFF2-40B4-BE49-F238E27FC236}">
                  <a16:creationId xmlns:a16="http://schemas.microsoft.com/office/drawing/2014/main" id="{98252255-A0FB-46FF-9890-0F6C1A733817}"/>
                </a:ext>
              </a:extLst>
            </p:cNvPr>
            <p:cNvSpPr>
              <a:spLocks/>
            </p:cNvSpPr>
            <p:nvPr/>
          </p:nvSpPr>
          <p:spPr bwMode="auto">
            <a:xfrm>
              <a:off x="8297862" y="2434034"/>
              <a:ext cx="14288" cy="15875"/>
            </a:xfrm>
            <a:custGeom>
              <a:avLst/>
              <a:gdLst>
                <a:gd name="T0" fmla="*/ 323 w 324"/>
                <a:gd name="T1" fmla="*/ 145 h 325"/>
                <a:gd name="T2" fmla="*/ 317 w 324"/>
                <a:gd name="T3" fmla="*/ 114 h 325"/>
                <a:gd name="T4" fmla="*/ 304 w 324"/>
                <a:gd name="T5" fmla="*/ 85 h 325"/>
                <a:gd name="T6" fmla="*/ 286 w 324"/>
                <a:gd name="T7" fmla="*/ 58 h 325"/>
                <a:gd name="T8" fmla="*/ 265 w 324"/>
                <a:gd name="T9" fmla="*/ 37 h 325"/>
                <a:gd name="T10" fmla="*/ 239 w 324"/>
                <a:gd name="T11" fmla="*/ 19 h 325"/>
                <a:gd name="T12" fmla="*/ 210 w 324"/>
                <a:gd name="T13" fmla="*/ 7 h 325"/>
                <a:gd name="T14" fmla="*/ 178 w 324"/>
                <a:gd name="T15" fmla="*/ 1 h 325"/>
                <a:gd name="T16" fmla="*/ 145 w 324"/>
                <a:gd name="T17" fmla="*/ 1 h 325"/>
                <a:gd name="T18" fmla="*/ 114 w 324"/>
                <a:gd name="T19" fmla="*/ 7 h 325"/>
                <a:gd name="T20" fmla="*/ 85 w 324"/>
                <a:gd name="T21" fmla="*/ 19 h 325"/>
                <a:gd name="T22" fmla="*/ 59 w 324"/>
                <a:gd name="T23" fmla="*/ 37 h 325"/>
                <a:gd name="T24" fmla="*/ 37 w 324"/>
                <a:gd name="T25" fmla="*/ 59 h 325"/>
                <a:gd name="T26" fmla="*/ 20 w 324"/>
                <a:gd name="T27" fmla="*/ 85 h 325"/>
                <a:gd name="T28" fmla="*/ 8 w 324"/>
                <a:gd name="T29" fmla="*/ 114 h 325"/>
                <a:gd name="T30" fmla="*/ 1 w 324"/>
                <a:gd name="T31" fmla="*/ 145 h 325"/>
                <a:gd name="T32" fmla="*/ 1 w 324"/>
                <a:gd name="T33" fmla="*/ 179 h 325"/>
                <a:gd name="T34" fmla="*/ 8 w 324"/>
                <a:gd name="T35" fmla="*/ 210 h 325"/>
                <a:gd name="T36" fmla="*/ 20 w 324"/>
                <a:gd name="T37" fmla="*/ 239 h 325"/>
                <a:gd name="T38" fmla="*/ 37 w 324"/>
                <a:gd name="T39" fmla="*/ 265 h 325"/>
                <a:gd name="T40" fmla="*/ 59 w 324"/>
                <a:gd name="T41" fmla="*/ 288 h 325"/>
                <a:gd name="T42" fmla="*/ 85 w 324"/>
                <a:gd name="T43" fmla="*/ 305 h 325"/>
                <a:gd name="T44" fmla="*/ 114 w 324"/>
                <a:gd name="T45" fmla="*/ 317 h 325"/>
                <a:gd name="T46" fmla="*/ 145 w 324"/>
                <a:gd name="T47" fmla="*/ 324 h 325"/>
                <a:gd name="T48" fmla="*/ 178 w 324"/>
                <a:gd name="T49" fmla="*/ 324 h 325"/>
                <a:gd name="T50" fmla="*/ 210 w 324"/>
                <a:gd name="T51" fmla="*/ 317 h 325"/>
                <a:gd name="T52" fmla="*/ 239 w 324"/>
                <a:gd name="T53" fmla="*/ 305 h 325"/>
                <a:gd name="T54" fmla="*/ 265 w 324"/>
                <a:gd name="T55" fmla="*/ 288 h 325"/>
                <a:gd name="T56" fmla="*/ 286 w 324"/>
                <a:gd name="T57" fmla="*/ 265 h 325"/>
                <a:gd name="T58" fmla="*/ 304 w 324"/>
                <a:gd name="T59" fmla="*/ 239 h 325"/>
                <a:gd name="T60" fmla="*/ 317 w 324"/>
                <a:gd name="T61" fmla="*/ 210 h 325"/>
                <a:gd name="T62" fmla="*/ 323 w 324"/>
                <a:gd name="T63" fmla="*/ 179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4" h="325">
                  <a:moveTo>
                    <a:pt x="324" y="162"/>
                  </a:moveTo>
                  <a:lnTo>
                    <a:pt x="323" y="145"/>
                  </a:lnTo>
                  <a:lnTo>
                    <a:pt x="321" y="129"/>
                  </a:lnTo>
                  <a:lnTo>
                    <a:pt x="317" y="114"/>
                  </a:lnTo>
                  <a:lnTo>
                    <a:pt x="312" y="99"/>
                  </a:lnTo>
                  <a:lnTo>
                    <a:pt x="304" y="85"/>
                  </a:lnTo>
                  <a:lnTo>
                    <a:pt x="296" y="71"/>
                  </a:lnTo>
                  <a:lnTo>
                    <a:pt x="286" y="58"/>
                  </a:lnTo>
                  <a:lnTo>
                    <a:pt x="276" y="47"/>
                  </a:lnTo>
                  <a:lnTo>
                    <a:pt x="265" y="37"/>
                  </a:lnTo>
                  <a:lnTo>
                    <a:pt x="253" y="28"/>
                  </a:lnTo>
                  <a:lnTo>
                    <a:pt x="239" y="19"/>
                  </a:lnTo>
                  <a:lnTo>
                    <a:pt x="225" y="13"/>
                  </a:lnTo>
                  <a:lnTo>
                    <a:pt x="210" y="7"/>
                  </a:lnTo>
                  <a:lnTo>
                    <a:pt x="195" y="3"/>
                  </a:lnTo>
                  <a:lnTo>
                    <a:pt x="178" y="1"/>
                  </a:lnTo>
                  <a:lnTo>
                    <a:pt x="162" y="0"/>
                  </a:lnTo>
                  <a:lnTo>
                    <a:pt x="145" y="1"/>
                  </a:lnTo>
                  <a:lnTo>
                    <a:pt x="129" y="3"/>
                  </a:lnTo>
                  <a:lnTo>
                    <a:pt x="114" y="7"/>
                  </a:lnTo>
                  <a:lnTo>
                    <a:pt x="99" y="13"/>
                  </a:lnTo>
                  <a:lnTo>
                    <a:pt x="85" y="19"/>
                  </a:lnTo>
                  <a:lnTo>
                    <a:pt x="72" y="28"/>
                  </a:lnTo>
                  <a:lnTo>
                    <a:pt x="59" y="37"/>
                  </a:lnTo>
                  <a:lnTo>
                    <a:pt x="47" y="47"/>
                  </a:lnTo>
                  <a:lnTo>
                    <a:pt x="37" y="59"/>
                  </a:lnTo>
                  <a:lnTo>
                    <a:pt x="28" y="71"/>
                  </a:lnTo>
                  <a:lnTo>
                    <a:pt x="20" y="85"/>
                  </a:lnTo>
                  <a:lnTo>
                    <a:pt x="13" y="99"/>
                  </a:lnTo>
                  <a:lnTo>
                    <a:pt x="8" y="114"/>
                  </a:lnTo>
                  <a:lnTo>
                    <a:pt x="4" y="130"/>
                  </a:lnTo>
                  <a:lnTo>
                    <a:pt x="1" y="145"/>
                  </a:lnTo>
                  <a:lnTo>
                    <a:pt x="0" y="162"/>
                  </a:lnTo>
                  <a:lnTo>
                    <a:pt x="1" y="179"/>
                  </a:lnTo>
                  <a:lnTo>
                    <a:pt x="4" y="195"/>
                  </a:lnTo>
                  <a:lnTo>
                    <a:pt x="8" y="210"/>
                  </a:lnTo>
                  <a:lnTo>
                    <a:pt x="13" y="225"/>
                  </a:lnTo>
                  <a:lnTo>
                    <a:pt x="20" y="239"/>
                  </a:lnTo>
                  <a:lnTo>
                    <a:pt x="28" y="253"/>
                  </a:lnTo>
                  <a:lnTo>
                    <a:pt x="37" y="265"/>
                  </a:lnTo>
                  <a:lnTo>
                    <a:pt x="47" y="277"/>
                  </a:lnTo>
                  <a:lnTo>
                    <a:pt x="59" y="288"/>
                  </a:lnTo>
                  <a:lnTo>
                    <a:pt x="72" y="297"/>
                  </a:lnTo>
                  <a:lnTo>
                    <a:pt x="85" y="305"/>
                  </a:lnTo>
                  <a:lnTo>
                    <a:pt x="99" y="312"/>
                  </a:lnTo>
                  <a:lnTo>
                    <a:pt x="114" y="317"/>
                  </a:lnTo>
                  <a:lnTo>
                    <a:pt x="129" y="321"/>
                  </a:lnTo>
                  <a:lnTo>
                    <a:pt x="145" y="324"/>
                  </a:lnTo>
                  <a:lnTo>
                    <a:pt x="162" y="325"/>
                  </a:lnTo>
                  <a:lnTo>
                    <a:pt x="178" y="324"/>
                  </a:lnTo>
                  <a:lnTo>
                    <a:pt x="195" y="321"/>
                  </a:lnTo>
                  <a:lnTo>
                    <a:pt x="210" y="317"/>
                  </a:lnTo>
                  <a:lnTo>
                    <a:pt x="225" y="312"/>
                  </a:lnTo>
                  <a:lnTo>
                    <a:pt x="239" y="305"/>
                  </a:lnTo>
                  <a:lnTo>
                    <a:pt x="253" y="297"/>
                  </a:lnTo>
                  <a:lnTo>
                    <a:pt x="265" y="288"/>
                  </a:lnTo>
                  <a:lnTo>
                    <a:pt x="276" y="277"/>
                  </a:lnTo>
                  <a:lnTo>
                    <a:pt x="286" y="265"/>
                  </a:lnTo>
                  <a:lnTo>
                    <a:pt x="296" y="253"/>
                  </a:lnTo>
                  <a:lnTo>
                    <a:pt x="304" y="239"/>
                  </a:lnTo>
                  <a:lnTo>
                    <a:pt x="312" y="225"/>
                  </a:lnTo>
                  <a:lnTo>
                    <a:pt x="317" y="210"/>
                  </a:lnTo>
                  <a:lnTo>
                    <a:pt x="321" y="195"/>
                  </a:lnTo>
                  <a:lnTo>
                    <a:pt x="323" y="179"/>
                  </a:lnTo>
                  <a:lnTo>
                    <a:pt x="324" y="162"/>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grpSp>
      <p:sp>
        <p:nvSpPr>
          <p:cNvPr id="86" name="Rectangle 85">
            <a:extLst>
              <a:ext uri="{FF2B5EF4-FFF2-40B4-BE49-F238E27FC236}">
                <a16:creationId xmlns:a16="http://schemas.microsoft.com/office/drawing/2014/main" id="{3C40AF3F-B752-4B3B-83E7-F150F103977A}"/>
              </a:ext>
            </a:extLst>
          </p:cNvPr>
          <p:cNvSpPr/>
          <p:nvPr/>
        </p:nvSpPr>
        <p:spPr>
          <a:xfrm>
            <a:off x="4403993" y="3671571"/>
            <a:ext cx="3552000" cy="2863284"/>
          </a:xfrm>
          <a:prstGeom prst="rect">
            <a:avLst/>
          </a:prstGeom>
          <a:ln>
            <a:solidFill>
              <a:srgbClr val="92D050"/>
            </a:solidFill>
          </a:ln>
          <a:effectLst>
            <a:outerShdw blurRad="50800" dist="38100" algn="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a:spAutoFit/>
          </a:bodyPr>
          <a:lstStyle/>
          <a:p>
            <a:pPr marL="228594" indent="-228594">
              <a:spcAft>
                <a:spcPts val="800"/>
              </a:spcAft>
              <a:buClr>
                <a:schemeClr val="accent6"/>
              </a:buClr>
              <a:buFont typeface="Arial" panose="020B0604020202020204" pitchFamily="34" charset="0"/>
              <a:buChar char="•"/>
            </a:pPr>
            <a:r>
              <a:rPr lang="en-US" sz="1067" dirty="0">
                <a:latin typeface="Arial" panose="020B0604020202020204" pitchFamily="34" charset="0"/>
                <a:cs typeface="Arial" panose="020B0604020202020204" pitchFamily="34" charset="0"/>
              </a:rPr>
              <a:t>COMPANY undertook site assessments to document and assess the current state architectures, define and document the new target reference architecture and derive the remediation and implementation roadmap</a:t>
            </a:r>
          </a:p>
          <a:p>
            <a:pPr marL="228594" indent="-228594">
              <a:spcAft>
                <a:spcPts val="800"/>
              </a:spcAft>
              <a:buClr>
                <a:schemeClr val="accent6"/>
              </a:buClr>
              <a:buFont typeface="Arial" panose="020B0604020202020204" pitchFamily="34" charset="0"/>
              <a:buChar char="•"/>
            </a:pPr>
            <a:r>
              <a:rPr lang="en-US" sz="1067" dirty="0">
                <a:latin typeface="Arial" panose="020B0604020202020204" pitchFamily="34" charset="0"/>
                <a:cs typeface="Arial" panose="020B0604020202020204" pitchFamily="34" charset="0"/>
              </a:rPr>
              <a:t>COMPANY architected a </a:t>
            </a:r>
            <a:r>
              <a:rPr lang="en-US" sz="1067" dirty="0" err="1">
                <a:latin typeface="Arial" panose="020B0604020202020204" pitchFamily="34" charset="0"/>
                <a:cs typeface="Arial" panose="020B0604020202020204" pitchFamily="34" charset="0"/>
              </a:rPr>
              <a:t>defence</a:t>
            </a:r>
            <a:r>
              <a:rPr lang="en-US" sz="1067" dirty="0">
                <a:latin typeface="Arial" panose="020B0604020202020204" pitchFamily="34" charset="0"/>
                <a:cs typeface="Arial" panose="020B0604020202020204" pitchFamily="34" charset="0"/>
              </a:rPr>
              <a:t> in depth and “zero trust reference architecture” that will segment the Enterprise IT and Factory/Production IT environments</a:t>
            </a:r>
          </a:p>
          <a:p>
            <a:pPr marL="228594" indent="-228594">
              <a:spcAft>
                <a:spcPts val="800"/>
              </a:spcAft>
              <a:buClr>
                <a:schemeClr val="accent6"/>
              </a:buClr>
              <a:buFont typeface="Arial" panose="020B0604020202020204" pitchFamily="34" charset="0"/>
              <a:buChar char="•"/>
            </a:pPr>
            <a:r>
              <a:rPr lang="en-US" sz="1067" dirty="0">
                <a:latin typeface="Arial" panose="020B0604020202020204" pitchFamily="34" charset="0"/>
                <a:cs typeface="Arial" panose="020B0604020202020204" pitchFamily="34" charset="0"/>
              </a:rPr>
              <a:t>Reference architecture blueprints developed with future state CISCO technology in mind and enabling scalability and technology advancement as a central tenet of larger global infrastructure and security remediation program</a:t>
            </a:r>
          </a:p>
          <a:p>
            <a:pPr marL="228594" indent="-228594">
              <a:spcAft>
                <a:spcPts val="800"/>
              </a:spcAft>
              <a:buClr>
                <a:schemeClr val="accent6"/>
              </a:buClr>
              <a:buFont typeface="Arial" panose="020B0604020202020204" pitchFamily="34" charset="0"/>
              <a:buChar char="•"/>
            </a:pPr>
            <a:endParaRPr lang="en-US" sz="1067" dirty="0">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3C40AF3F-B752-4B3B-83E7-F150F103977A}"/>
              </a:ext>
            </a:extLst>
          </p:cNvPr>
          <p:cNvSpPr/>
          <p:nvPr/>
        </p:nvSpPr>
        <p:spPr>
          <a:xfrm>
            <a:off x="8440292" y="3671571"/>
            <a:ext cx="3552000" cy="2904257"/>
          </a:xfrm>
          <a:prstGeom prst="rect">
            <a:avLst/>
          </a:prstGeom>
          <a:ln>
            <a:solidFill>
              <a:srgbClr val="034EA2"/>
            </a:solidFill>
          </a:ln>
          <a:effectLst>
            <a:outerShdw blurRad="50800" dist="38100" algn="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a:spAutoFit/>
          </a:bodyPr>
          <a:lstStyle/>
          <a:p>
            <a:pPr marL="228594" indent="-228594">
              <a:spcAft>
                <a:spcPts val="800"/>
              </a:spcAft>
              <a:buClr>
                <a:schemeClr val="accent6"/>
              </a:buClr>
              <a:buFont typeface="Arial" panose="020B0604020202020204" pitchFamily="34" charset="0"/>
              <a:buChar char="•"/>
            </a:pPr>
            <a:r>
              <a:rPr lang="en-US" sz="1067" dirty="0">
                <a:latin typeface="Arial" panose="020B0604020202020204" pitchFamily="34" charset="0"/>
                <a:cs typeface="Arial" panose="020B0604020202020204" pitchFamily="34" charset="0"/>
              </a:rPr>
              <a:t>Highly experienced industry focused team undertook assessment to identify current state and maturity gaps requiring remediation to deliver enhanced cyber resilience</a:t>
            </a:r>
          </a:p>
          <a:p>
            <a:pPr marL="228594" indent="-228594">
              <a:spcAft>
                <a:spcPts val="800"/>
              </a:spcAft>
              <a:buClr>
                <a:schemeClr val="accent6"/>
              </a:buClr>
              <a:buFont typeface="Arial" panose="020B0604020202020204" pitchFamily="34" charset="0"/>
              <a:buChar char="•"/>
            </a:pPr>
            <a:r>
              <a:rPr lang="en-US" sz="1067" dirty="0">
                <a:latin typeface="Arial" panose="020B0604020202020204" pitchFamily="34" charset="0"/>
                <a:cs typeface="Arial" panose="020B0604020202020204" pitchFamily="34" charset="0"/>
              </a:rPr>
              <a:t>Advanced zero-trust reference architecture designed delivering rapid security enhancements</a:t>
            </a:r>
          </a:p>
          <a:p>
            <a:pPr marL="228594" indent="-228594">
              <a:spcAft>
                <a:spcPts val="800"/>
              </a:spcAft>
              <a:buClr>
                <a:schemeClr val="accent6"/>
              </a:buClr>
              <a:buFont typeface="Arial" panose="020B0604020202020204" pitchFamily="34" charset="0"/>
              <a:buChar char="•"/>
            </a:pPr>
            <a:r>
              <a:rPr lang="en-US" sz="1067" dirty="0">
                <a:latin typeface="Arial" panose="020B0604020202020204" pitchFamily="34" charset="0"/>
                <a:cs typeface="Arial" panose="020B0604020202020204" pitchFamily="34" charset="0"/>
              </a:rPr>
              <a:t>Standardized enterprise architecture delivering trusted zones and active network segmentation</a:t>
            </a:r>
          </a:p>
          <a:p>
            <a:pPr marL="228594" indent="-228594">
              <a:spcAft>
                <a:spcPts val="800"/>
              </a:spcAft>
              <a:buClr>
                <a:schemeClr val="accent6"/>
              </a:buClr>
              <a:buFont typeface="Arial" panose="020B0604020202020204" pitchFamily="34" charset="0"/>
              <a:buChar char="•"/>
            </a:pPr>
            <a:r>
              <a:rPr lang="en-US" sz="1067" dirty="0">
                <a:latin typeface="Arial" panose="020B0604020202020204" pitchFamily="34" charset="0"/>
                <a:cs typeface="Arial" panose="020B0604020202020204" pitchFamily="34" charset="0"/>
              </a:rPr>
              <a:t>Delivery of rapid remediation to all global sites on topic of Factory/Production IT</a:t>
            </a:r>
          </a:p>
          <a:p>
            <a:pPr marL="228594" indent="-228594">
              <a:spcAft>
                <a:spcPts val="800"/>
              </a:spcAft>
              <a:buClr>
                <a:schemeClr val="accent6"/>
              </a:buClr>
              <a:buFont typeface="Arial" panose="020B0604020202020204" pitchFamily="34" charset="0"/>
              <a:buChar char="•"/>
            </a:pPr>
            <a:r>
              <a:rPr lang="en-US" sz="1067" dirty="0">
                <a:latin typeface="Arial" panose="020B0604020202020204" pitchFamily="34" charset="0"/>
                <a:cs typeface="Arial" panose="020B0604020202020204" pitchFamily="34" charset="0"/>
              </a:rPr>
              <a:t>New target operating model and governance/policy system established to coordinate future state architecture</a:t>
            </a:r>
          </a:p>
          <a:p>
            <a:pPr marL="228594" indent="-228594">
              <a:spcAft>
                <a:spcPts val="800"/>
              </a:spcAft>
              <a:buClr>
                <a:schemeClr val="accent6"/>
              </a:buClr>
              <a:buFont typeface="Arial" panose="020B0604020202020204" pitchFamily="34" charset="0"/>
              <a:buChar char="•"/>
            </a:pPr>
            <a:endParaRPr lang="en-US" sz="1067" dirty="0">
              <a:latin typeface="Arial" panose="020B0604020202020204" pitchFamily="34" charset="0"/>
              <a:cs typeface="Arial" panose="020B0604020202020204" pitchFamily="34" charset="0"/>
            </a:endParaRPr>
          </a:p>
        </p:txBody>
      </p:sp>
      <p:grpSp>
        <p:nvGrpSpPr>
          <p:cNvPr id="52" name="Group 51">
            <a:extLst>
              <a:ext uri="{FF2B5EF4-FFF2-40B4-BE49-F238E27FC236}">
                <a16:creationId xmlns:a16="http://schemas.microsoft.com/office/drawing/2014/main" id="{2652C70C-854C-4D2C-B6B8-D29981ED4A95}"/>
              </a:ext>
            </a:extLst>
          </p:cNvPr>
          <p:cNvGrpSpPr/>
          <p:nvPr/>
        </p:nvGrpSpPr>
        <p:grpSpPr>
          <a:xfrm>
            <a:off x="2" y="1937173"/>
            <a:ext cx="3924605" cy="528321"/>
            <a:chOff x="0" y="1210105"/>
            <a:chExt cx="4248332" cy="334253"/>
          </a:xfrm>
        </p:grpSpPr>
        <p:sp>
          <p:nvSpPr>
            <p:cNvPr id="78" name="Rectangle 77">
              <a:extLst>
                <a:ext uri="{FF2B5EF4-FFF2-40B4-BE49-F238E27FC236}">
                  <a16:creationId xmlns:a16="http://schemas.microsoft.com/office/drawing/2014/main" id="{13D4D690-2ED7-4A29-B5D3-7E968420574F}"/>
                </a:ext>
              </a:extLst>
            </p:cNvPr>
            <p:cNvSpPr/>
            <p:nvPr/>
          </p:nvSpPr>
          <p:spPr>
            <a:xfrm>
              <a:off x="0" y="1210105"/>
              <a:ext cx="4248332" cy="334253"/>
            </a:xfrm>
            <a:prstGeom prst="rect">
              <a:avLst/>
            </a:prstGeom>
            <a:solidFill>
              <a:srgbClr val="A5CF4C"/>
            </a:solidFill>
            <a:ln>
              <a:noFill/>
            </a:ln>
          </p:spPr>
          <p:txBody>
            <a:bodyPr spcFirstLastPara="1" wrap="square" lIns="121900" tIns="60933" rIns="121900" bIns="60933" anchor="ctr" anchorCtr="0">
              <a:noAutofit/>
            </a:bodyPr>
            <a:lstStyle/>
            <a:p>
              <a:endParaRPr lang="en-US" sz="1467" b="1"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80FA451C-E715-412E-87D3-709C4828249B}"/>
                </a:ext>
              </a:extLst>
            </p:cNvPr>
            <p:cNvSpPr/>
            <p:nvPr/>
          </p:nvSpPr>
          <p:spPr>
            <a:xfrm>
              <a:off x="468188" y="1312345"/>
              <a:ext cx="3679686" cy="129774"/>
            </a:xfrm>
            <a:prstGeom prst="rect">
              <a:avLst/>
            </a:prstGeom>
          </p:spPr>
          <p:txBody>
            <a:bodyPr wrap="square" lIns="0" tIns="0" rIns="0" bIns="0" anchor="ctr">
              <a:spAutoFit/>
            </a:bodyPr>
            <a:lstStyle/>
            <a:p>
              <a:r>
                <a:rPr lang="en-US" sz="1333" b="1" dirty="0">
                  <a:solidFill>
                    <a:schemeClr val="bg1"/>
                  </a:solidFill>
                  <a:latin typeface="Arial" panose="020B0604020202020204" pitchFamily="34" charset="0"/>
                  <a:cs typeface="Arial" panose="020B0604020202020204" pitchFamily="34" charset="0"/>
                </a:rPr>
                <a:t>Global </a:t>
              </a:r>
              <a:r>
                <a:rPr lang="en-US" sz="1333" b="1" dirty="0" err="1">
                  <a:solidFill>
                    <a:schemeClr val="bg1"/>
                  </a:solidFill>
                  <a:latin typeface="Arial" panose="020B0604020202020204" pitchFamily="34" charset="0"/>
                  <a:cs typeface="Arial" panose="020B0604020202020204" pitchFamily="34" charset="0"/>
                </a:rPr>
                <a:t>MedTech</a:t>
              </a:r>
              <a:r>
                <a:rPr lang="en-US" sz="1333" b="1" dirty="0">
                  <a:solidFill>
                    <a:schemeClr val="bg1"/>
                  </a:solidFill>
                  <a:latin typeface="Arial" panose="020B0604020202020204" pitchFamily="34" charset="0"/>
                  <a:cs typeface="Arial" panose="020B0604020202020204" pitchFamily="34" charset="0"/>
                </a:rPr>
                <a:t> Manufacturing</a:t>
              </a:r>
            </a:p>
          </p:txBody>
        </p:sp>
        <p:grpSp>
          <p:nvGrpSpPr>
            <p:cNvPr id="82" name="Group 81">
              <a:extLst>
                <a:ext uri="{FF2B5EF4-FFF2-40B4-BE49-F238E27FC236}">
                  <a16:creationId xmlns:a16="http://schemas.microsoft.com/office/drawing/2014/main" id="{00D8FB7B-B906-4801-A550-B35A2A4124CC}"/>
                </a:ext>
              </a:extLst>
            </p:cNvPr>
            <p:cNvGrpSpPr/>
            <p:nvPr/>
          </p:nvGrpSpPr>
          <p:grpSpPr>
            <a:xfrm>
              <a:off x="190500" y="1308651"/>
              <a:ext cx="169069" cy="137160"/>
              <a:chOff x="4009310" y="1308651"/>
              <a:chExt cx="169069" cy="137160"/>
            </a:xfrm>
            <a:solidFill>
              <a:schemeClr val="bg1"/>
            </a:solidFill>
          </p:grpSpPr>
          <p:sp>
            <p:nvSpPr>
              <p:cNvPr id="83" name="Arrow: Chevron 18">
                <a:extLst>
                  <a:ext uri="{FF2B5EF4-FFF2-40B4-BE49-F238E27FC236}">
                    <a16:creationId xmlns:a16="http://schemas.microsoft.com/office/drawing/2014/main" id="{5B145799-AF0C-4505-9471-36D054D8EE3B}"/>
                  </a:ext>
                </a:extLst>
              </p:cNvPr>
              <p:cNvSpPr/>
              <p:nvPr/>
            </p:nvSpPr>
            <p:spPr>
              <a:xfrm>
                <a:off x="4086939" y="1308651"/>
                <a:ext cx="91440" cy="137160"/>
              </a:xfrm>
              <a:prstGeom prst="chevron">
                <a:avLst/>
              </a:prstGeom>
              <a:grp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467" dirty="0" err="1">
                  <a:solidFill>
                    <a:schemeClr val="accent2"/>
                  </a:solidFill>
                  <a:latin typeface="Arial" panose="020B0604020202020204" pitchFamily="34" charset="0"/>
                  <a:cs typeface="Arial" panose="020B0604020202020204" pitchFamily="34" charset="0"/>
                </a:endParaRPr>
              </a:p>
            </p:txBody>
          </p:sp>
          <p:sp>
            <p:nvSpPr>
              <p:cNvPr id="84" name="Arrow: Chevron 19">
                <a:extLst>
                  <a:ext uri="{FF2B5EF4-FFF2-40B4-BE49-F238E27FC236}">
                    <a16:creationId xmlns:a16="http://schemas.microsoft.com/office/drawing/2014/main" id="{3D9340EC-B0CF-4806-B446-FC9F27016E8C}"/>
                  </a:ext>
                </a:extLst>
              </p:cNvPr>
              <p:cNvSpPr/>
              <p:nvPr/>
            </p:nvSpPr>
            <p:spPr>
              <a:xfrm>
                <a:off x="4009310" y="1308651"/>
                <a:ext cx="91440" cy="137160"/>
              </a:xfrm>
              <a:prstGeom prst="chevron">
                <a:avLst/>
              </a:prstGeom>
              <a:grp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467" dirty="0" err="1">
                  <a:solidFill>
                    <a:schemeClr val="accent2"/>
                  </a:solidFill>
                  <a:latin typeface="Arial" panose="020B0604020202020204" pitchFamily="34" charset="0"/>
                  <a:cs typeface="Arial" panose="020B0604020202020204" pitchFamily="34" charset="0"/>
                </a:endParaRPr>
              </a:p>
            </p:txBody>
          </p:sp>
        </p:grpSp>
      </p:grpSp>
      <p:sp>
        <p:nvSpPr>
          <p:cNvPr id="2" name="Rectangle 1"/>
          <p:cNvSpPr/>
          <p:nvPr/>
        </p:nvSpPr>
        <p:spPr>
          <a:xfrm>
            <a:off x="257928" y="352887"/>
            <a:ext cx="7138552" cy="913199"/>
          </a:xfrm>
          <a:prstGeom prst="rect">
            <a:avLst/>
          </a:prstGeom>
        </p:spPr>
        <p:txBody>
          <a:bodyPr wrap="square">
            <a:spAutoFit/>
          </a:bodyPr>
          <a:lstStyle/>
          <a:p>
            <a:r>
              <a:rPr lang="en-US" sz="2667" b="1" dirty="0">
                <a:solidFill>
                  <a:srgbClr val="034EA2"/>
                </a:solidFill>
                <a:latin typeface="Arial" panose="020B0604020202020204" pitchFamily="34" charset="0"/>
                <a:cs typeface="Arial" panose="020B0604020202020204" pitchFamily="34" charset="0"/>
              </a:rPr>
              <a:t>Establishing Zero Trust and </a:t>
            </a:r>
          </a:p>
          <a:p>
            <a:r>
              <a:rPr lang="en-US" sz="2667" b="1" dirty="0">
                <a:solidFill>
                  <a:srgbClr val="034EA2"/>
                </a:solidFill>
                <a:latin typeface="Arial" panose="020B0604020202020204" pitchFamily="34" charset="0"/>
                <a:cs typeface="Arial" panose="020B0604020202020204" pitchFamily="34" charset="0"/>
              </a:rPr>
              <a:t>Network Segmentation in </a:t>
            </a:r>
            <a:r>
              <a:rPr lang="en-US" sz="2667" b="1" dirty="0" err="1">
                <a:solidFill>
                  <a:srgbClr val="034EA2"/>
                </a:solidFill>
                <a:latin typeface="Arial" panose="020B0604020202020204" pitchFamily="34" charset="0"/>
                <a:cs typeface="Arial" panose="020B0604020202020204" pitchFamily="34" charset="0"/>
              </a:rPr>
              <a:t>MedTech</a:t>
            </a:r>
            <a:endParaRPr lang="en-US" sz="2667" b="1" dirty="0">
              <a:solidFill>
                <a:srgbClr val="034EA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0149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p:nvPr/>
        </p:nvPicPr>
        <p:blipFill rotWithShape="1">
          <a:blip r:embed="rId3">
            <a:extLst>
              <a:ext uri="{28A0092B-C50C-407E-A947-70E740481C1C}">
                <a14:useLocalDpi xmlns:a14="http://schemas.microsoft.com/office/drawing/2010/main" val="0"/>
              </a:ext>
            </a:extLst>
          </a:blip>
          <a:srcRect t="31293" b="5235"/>
          <a:stretch/>
        </p:blipFill>
        <p:spPr bwMode="auto">
          <a:xfrm>
            <a:off x="6711" y="0"/>
            <a:ext cx="12188072" cy="3011291"/>
          </a:xfrm>
          <a:prstGeom prst="rect">
            <a:avLst/>
          </a:prstGeom>
          <a:ln>
            <a:noFill/>
          </a:ln>
          <a:extLst>
            <a:ext uri="{53640926-AAD7-44D8-BBD7-CCE9431645EC}">
              <a14:shadowObscured xmlns:a14="http://schemas.microsoft.com/office/drawing/2010/main"/>
            </a:ext>
          </a:extLst>
        </p:spPr>
      </p:pic>
      <p:sp>
        <p:nvSpPr>
          <p:cNvPr id="8" name="Freeform: Shape 7">
            <a:extLst>
              <a:ext uri="{FF2B5EF4-FFF2-40B4-BE49-F238E27FC236}">
                <a16:creationId xmlns:a16="http://schemas.microsoft.com/office/drawing/2014/main" id="{CD9D8DE4-8A5C-4C6F-A134-214E45A26530}"/>
              </a:ext>
            </a:extLst>
          </p:cNvPr>
          <p:cNvSpPr/>
          <p:nvPr/>
        </p:nvSpPr>
        <p:spPr>
          <a:xfrm>
            <a:off x="34850" y="3392251"/>
            <a:ext cx="3914140" cy="3201588"/>
          </a:xfrm>
          <a:custGeom>
            <a:avLst/>
            <a:gdLst>
              <a:gd name="connsiteX0" fmla="*/ 0 w 4648200"/>
              <a:gd name="connsiteY0" fmla="*/ 0 h 1685925"/>
              <a:gd name="connsiteX1" fmla="*/ 4648200 w 4648200"/>
              <a:gd name="connsiteY1" fmla="*/ 0 h 1685925"/>
              <a:gd name="connsiteX2" fmla="*/ 4648200 w 4648200"/>
              <a:gd name="connsiteY2" fmla="*/ 1685925 h 1685925"/>
              <a:gd name="connsiteX3" fmla="*/ 95250 w 4648200"/>
              <a:gd name="connsiteY3" fmla="*/ 1685925 h 1685925"/>
              <a:gd name="connsiteX4" fmla="*/ 95250 w 4648200"/>
              <a:gd name="connsiteY4" fmla="*/ 885825 h 1685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00" h="1685925">
                <a:moveTo>
                  <a:pt x="0" y="0"/>
                </a:moveTo>
                <a:lnTo>
                  <a:pt x="4648200" y="0"/>
                </a:lnTo>
                <a:lnTo>
                  <a:pt x="4648200" y="1685925"/>
                </a:lnTo>
                <a:lnTo>
                  <a:pt x="95250" y="1685925"/>
                </a:lnTo>
                <a:lnTo>
                  <a:pt x="95250" y="885825"/>
                </a:lnTo>
              </a:path>
            </a:pathLst>
          </a:custGeom>
          <a:noFill/>
          <a:ln w="6350">
            <a:solidFill>
              <a:schemeClr val="accent4"/>
            </a:solidFill>
            <a:headEnd type="diamond"/>
            <a:tailEnd type="diamo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92D866E-185D-4926-8B0D-DA843157D4C0}"/>
              </a:ext>
            </a:extLst>
          </p:cNvPr>
          <p:cNvSpPr txBox="1"/>
          <p:nvPr/>
        </p:nvSpPr>
        <p:spPr>
          <a:xfrm>
            <a:off x="207061" y="3759974"/>
            <a:ext cx="3726608" cy="2143536"/>
          </a:xfrm>
          <a:prstGeom prst="rect">
            <a:avLst/>
          </a:prstGeom>
          <a:noFill/>
          <a:ln w="6350">
            <a:noFill/>
          </a:ln>
        </p:spPr>
        <p:txBody>
          <a:bodyPr wrap="square" rtlCol="0">
            <a:spAutoFit/>
          </a:bodyPr>
          <a:lstStyle/>
          <a:p>
            <a:pPr marL="304778" indent="-296313" defTabSz="609555">
              <a:buFontTx/>
              <a:buChar char="•"/>
              <a:defRPr/>
            </a:pPr>
            <a:r>
              <a:rPr lang="en-US" sz="1333" kern="0" dirty="0">
                <a:solidFill>
                  <a:prstClr val="black"/>
                </a:solidFill>
              </a:rPr>
              <a:t>No view of vulnerability of OT assets</a:t>
            </a:r>
          </a:p>
          <a:p>
            <a:pPr marL="304778" indent="-296313" defTabSz="609555">
              <a:buFontTx/>
              <a:buChar char="•"/>
              <a:defRPr/>
            </a:pPr>
            <a:r>
              <a:rPr lang="en-US" sz="1333" kern="0" dirty="0">
                <a:solidFill>
                  <a:prstClr val="black"/>
                </a:solidFill>
              </a:rPr>
              <a:t>Control systems and controllers from a variety of vendors</a:t>
            </a:r>
          </a:p>
          <a:p>
            <a:pPr marL="304778" indent="-296313" defTabSz="609555">
              <a:buFontTx/>
              <a:buChar char="•"/>
              <a:defRPr/>
            </a:pPr>
            <a:r>
              <a:rPr lang="en-US" sz="1333" kern="0" dirty="0">
                <a:solidFill>
                  <a:prstClr val="black"/>
                </a:solidFill>
              </a:rPr>
              <a:t>Unprotected SCADA, PLC &amp; field interface devices</a:t>
            </a:r>
          </a:p>
          <a:p>
            <a:pPr marL="304778" indent="-296313" defTabSz="609555">
              <a:buFontTx/>
              <a:buChar char="•"/>
              <a:defRPr/>
            </a:pPr>
            <a:r>
              <a:rPr lang="en-US" sz="1333" kern="0" dirty="0">
                <a:solidFill>
                  <a:prstClr val="black"/>
                </a:solidFill>
              </a:rPr>
              <a:t>Absence of management of actions to be taken on the vulnerabilities found on OT and IT network</a:t>
            </a:r>
          </a:p>
          <a:p>
            <a:pPr marL="304778" indent="-296313" defTabSz="609555">
              <a:buFontTx/>
              <a:buChar char="•"/>
              <a:defRPr/>
            </a:pPr>
            <a:r>
              <a:rPr lang="en-US" sz="1333" kern="0" dirty="0">
                <a:solidFill>
                  <a:prstClr val="black"/>
                </a:solidFill>
              </a:rPr>
              <a:t>Integration needed with various security tools (McAfee SIEM, Indegy sensor, Qualys </a:t>
            </a:r>
            <a:r>
              <a:rPr lang="en-US" sz="1333" kern="0" dirty="0">
                <a:solidFill>
                  <a:srgbClr val="000000"/>
                </a:solidFill>
              </a:rPr>
              <a:t>scanner</a:t>
            </a:r>
            <a:r>
              <a:rPr lang="en-US" sz="1333" kern="0" dirty="0">
                <a:solidFill>
                  <a:prstClr val="black"/>
                </a:solidFill>
              </a:rPr>
              <a:t>)</a:t>
            </a:r>
          </a:p>
        </p:txBody>
      </p:sp>
      <p:grpSp>
        <p:nvGrpSpPr>
          <p:cNvPr id="46" name="Group 45">
            <a:extLst>
              <a:ext uri="{FF2B5EF4-FFF2-40B4-BE49-F238E27FC236}">
                <a16:creationId xmlns:a16="http://schemas.microsoft.com/office/drawing/2014/main" id="{D89B7389-2AE1-4EE0-B39D-5F72EA446521}"/>
              </a:ext>
            </a:extLst>
          </p:cNvPr>
          <p:cNvGrpSpPr/>
          <p:nvPr/>
        </p:nvGrpSpPr>
        <p:grpSpPr>
          <a:xfrm>
            <a:off x="264643" y="3168803"/>
            <a:ext cx="2803707" cy="476879"/>
            <a:chOff x="198482" y="2376602"/>
            <a:chExt cx="1671744" cy="357659"/>
          </a:xfrm>
        </p:grpSpPr>
        <p:sp>
          <p:nvSpPr>
            <p:cNvPr id="9" name="Rectangle: Rounded Corners 8">
              <a:extLst>
                <a:ext uri="{FF2B5EF4-FFF2-40B4-BE49-F238E27FC236}">
                  <a16:creationId xmlns:a16="http://schemas.microsoft.com/office/drawing/2014/main" id="{EE95F3F2-F703-4389-AC09-6517083595B1}"/>
                </a:ext>
              </a:extLst>
            </p:cNvPr>
            <p:cNvSpPr/>
            <p:nvPr/>
          </p:nvSpPr>
          <p:spPr>
            <a:xfrm>
              <a:off x="198482" y="2386531"/>
              <a:ext cx="1671744" cy="315315"/>
            </a:xfrm>
            <a:prstGeom prst="roundRect">
              <a:avLst>
                <a:gd name="adj" fmla="val 50000"/>
              </a:avLst>
            </a:prstGeom>
            <a:solidFill>
              <a:schemeClr val="accent4"/>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b="1" dirty="0">
                  <a:solidFill>
                    <a:schemeClr val="bg1"/>
                  </a:solidFill>
                  <a:latin typeface="Arial" panose="020B0604020202020204" pitchFamily="34" charset="0"/>
                  <a:cs typeface="Arial" panose="020B0604020202020204" pitchFamily="34" charset="0"/>
                </a:rPr>
                <a:t>Challenges</a:t>
              </a:r>
            </a:p>
          </p:txBody>
        </p:sp>
        <p:cxnSp>
          <p:nvCxnSpPr>
            <p:cNvPr id="11" name="Straight Connector 10">
              <a:extLst>
                <a:ext uri="{FF2B5EF4-FFF2-40B4-BE49-F238E27FC236}">
                  <a16:creationId xmlns:a16="http://schemas.microsoft.com/office/drawing/2014/main" id="{93BC263A-082B-450B-83AD-88B01B01353A}"/>
                </a:ext>
              </a:extLst>
            </p:cNvPr>
            <p:cNvCxnSpPr/>
            <p:nvPr/>
          </p:nvCxnSpPr>
          <p:spPr>
            <a:xfrm flipH="1">
              <a:off x="1458035" y="2376602"/>
              <a:ext cx="172345" cy="357659"/>
            </a:xfrm>
            <a:prstGeom prst="line">
              <a:avLst/>
            </a:prstGeom>
            <a:ln w="19050">
              <a:solidFill>
                <a:srgbClr val="FFFF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47D710A-B825-48DE-8F1C-0B368BC75F95}"/>
                </a:ext>
              </a:extLst>
            </p:cNvPr>
            <p:cNvCxnSpPr/>
            <p:nvPr/>
          </p:nvCxnSpPr>
          <p:spPr>
            <a:xfrm flipH="1">
              <a:off x="1511174" y="2376602"/>
              <a:ext cx="172345" cy="357659"/>
            </a:xfrm>
            <a:prstGeom prst="line">
              <a:avLst/>
            </a:prstGeom>
            <a:ln w="19050">
              <a:solidFill>
                <a:srgbClr val="FFFF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425518C-5F15-41AB-90A4-D958FB973CCD}"/>
                </a:ext>
              </a:extLst>
            </p:cNvPr>
            <p:cNvCxnSpPr/>
            <p:nvPr/>
          </p:nvCxnSpPr>
          <p:spPr>
            <a:xfrm flipH="1">
              <a:off x="1564314" y="2376602"/>
              <a:ext cx="172345" cy="357659"/>
            </a:xfrm>
            <a:prstGeom prst="line">
              <a:avLst/>
            </a:prstGeom>
            <a:ln w="19050">
              <a:solidFill>
                <a:srgbClr val="FFFF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3" name="Text Placeholder 2">
            <a:extLst>
              <a:ext uri="{FF2B5EF4-FFF2-40B4-BE49-F238E27FC236}">
                <a16:creationId xmlns:a16="http://schemas.microsoft.com/office/drawing/2014/main" id="{C32A9CBF-D1C7-4F29-9C35-B6FAEEA691BD}"/>
              </a:ext>
            </a:extLst>
          </p:cNvPr>
          <p:cNvSpPr>
            <a:spLocks noGrp="1"/>
          </p:cNvSpPr>
          <p:nvPr>
            <p:ph type="body" sz="quarter" idx="4294967295"/>
          </p:nvPr>
        </p:nvSpPr>
        <p:spPr>
          <a:xfrm>
            <a:off x="0" y="773113"/>
            <a:ext cx="5483225" cy="1117600"/>
          </a:xfrm>
        </p:spPr>
        <p:txBody>
          <a:bodyPr/>
          <a:lstStyle/>
          <a:p>
            <a:r>
              <a:rPr lang="en-US" dirty="0">
                <a:solidFill>
                  <a:srgbClr val="034EA2"/>
                </a:solidFill>
              </a:rPr>
              <a:t>Vulnerability Management of IT and OT environment </a:t>
            </a:r>
            <a:endParaRPr lang="en-IN" dirty="0">
              <a:solidFill>
                <a:srgbClr val="034EA2"/>
              </a:solidFill>
            </a:endParaRPr>
          </a:p>
        </p:txBody>
      </p:sp>
      <p:sp>
        <p:nvSpPr>
          <p:cNvPr id="30" name="Freeform: Shape 29">
            <a:extLst>
              <a:ext uri="{FF2B5EF4-FFF2-40B4-BE49-F238E27FC236}">
                <a16:creationId xmlns:a16="http://schemas.microsoft.com/office/drawing/2014/main" id="{25AAECBA-1785-414D-BEAC-0A0F8C932847}"/>
              </a:ext>
            </a:extLst>
          </p:cNvPr>
          <p:cNvSpPr/>
          <p:nvPr/>
        </p:nvSpPr>
        <p:spPr>
          <a:xfrm>
            <a:off x="4047490" y="3392251"/>
            <a:ext cx="3914140" cy="3201588"/>
          </a:xfrm>
          <a:custGeom>
            <a:avLst/>
            <a:gdLst>
              <a:gd name="connsiteX0" fmla="*/ 0 w 4648200"/>
              <a:gd name="connsiteY0" fmla="*/ 0 h 1685925"/>
              <a:gd name="connsiteX1" fmla="*/ 4648200 w 4648200"/>
              <a:gd name="connsiteY1" fmla="*/ 0 h 1685925"/>
              <a:gd name="connsiteX2" fmla="*/ 4648200 w 4648200"/>
              <a:gd name="connsiteY2" fmla="*/ 1685925 h 1685925"/>
              <a:gd name="connsiteX3" fmla="*/ 95250 w 4648200"/>
              <a:gd name="connsiteY3" fmla="*/ 1685925 h 1685925"/>
              <a:gd name="connsiteX4" fmla="*/ 95250 w 4648200"/>
              <a:gd name="connsiteY4" fmla="*/ 885825 h 1685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00" h="1685925">
                <a:moveTo>
                  <a:pt x="0" y="0"/>
                </a:moveTo>
                <a:lnTo>
                  <a:pt x="4648200" y="0"/>
                </a:lnTo>
                <a:lnTo>
                  <a:pt x="4648200" y="1685925"/>
                </a:lnTo>
                <a:lnTo>
                  <a:pt x="95250" y="1685925"/>
                </a:lnTo>
                <a:lnTo>
                  <a:pt x="95250" y="885825"/>
                </a:lnTo>
              </a:path>
            </a:pathLst>
          </a:custGeom>
          <a:noFill/>
          <a:ln w="6350">
            <a:solidFill>
              <a:schemeClr val="accent3"/>
            </a:solidFill>
            <a:headEnd type="diamond"/>
            <a:tailEnd type="diamo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33B5EE6C-AC12-4292-9B7A-6DA781F7F44D}"/>
              </a:ext>
            </a:extLst>
          </p:cNvPr>
          <p:cNvSpPr txBox="1"/>
          <p:nvPr/>
        </p:nvSpPr>
        <p:spPr>
          <a:xfrm>
            <a:off x="4219701" y="3759973"/>
            <a:ext cx="3726608" cy="2758897"/>
          </a:xfrm>
          <a:prstGeom prst="rect">
            <a:avLst/>
          </a:prstGeom>
          <a:noFill/>
          <a:ln w="6350">
            <a:noFill/>
          </a:ln>
        </p:spPr>
        <p:txBody>
          <a:bodyPr wrap="square" rtlCol="0">
            <a:spAutoFit/>
          </a:bodyPr>
          <a:lstStyle/>
          <a:p>
            <a:pPr marL="304778" indent="-296313" defTabSz="609555">
              <a:buFontTx/>
              <a:buChar char="•"/>
              <a:defRPr/>
            </a:pPr>
            <a:r>
              <a:rPr lang="en-US" altLang="en-US" sz="1333" dirty="0">
                <a:solidFill>
                  <a:prstClr val="black"/>
                </a:solidFill>
              </a:rPr>
              <a:t>Vulnerability detection through OT sensor (Indegy) on the control network</a:t>
            </a:r>
          </a:p>
          <a:p>
            <a:pPr marL="304778" indent="-296313" defTabSz="609555">
              <a:buFontTx/>
              <a:buChar char="•"/>
              <a:defRPr/>
            </a:pPr>
            <a:r>
              <a:rPr lang="en-US" altLang="en-US" sz="1333" dirty="0">
                <a:solidFill>
                  <a:prstClr val="black"/>
                </a:solidFill>
              </a:rPr>
              <a:t>OT sensor configured to monitor any anomaly from the baseline network traffic and send to McAfee SIEM and Skybox</a:t>
            </a:r>
          </a:p>
          <a:p>
            <a:pPr marL="304778" indent="-296313" defTabSz="609555">
              <a:buFontTx/>
              <a:buChar char="•"/>
              <a:defRPr/>
            </a:pPr>
            <a:r>
              <a:rPr lang="en-US" altLang="en-US" sz="1333" dirty="0">
                <a:solidFill>
                  <a:prstClr val="black"/>
                </a:solidFill>
              </a:rPr>
              <a:t>Integrated Skybox vulnerability management tool to get vulnerability data from WSUS and Qualys scanner</a:t>
            </a:r>
          </a:p>
          <a:p>
            <a:pPr marL="304778" indent="-296313" defTabSz="609555">
              <a:buFontTx/>
              <a:buChar char="•"/>
              <a:defRPr/>
            </a:pPr>
            <a:r>
              <a:rPr lang="en-US" altLang="en-US" sz="1333" dirty="0">
                <a:solidFill>
                  <a:prstClr val="black"/>
                </a:solidFill>
              </a:rPr>
              <a:t>Firewall integration and threat modelling using Skybox</a:t>
            </a:r>
          </a:p>
          <a:p>
            <a:pPr marL="304778" indent="-296313" defTabSz="609555">
              <a:buFontTx/>
              <a:buChar char="•"/>
              <a:defRPr/>
            </a:pPr>
            <a:r>
              <a:rPr lang="en-US" altLang="en-US" sz="1333">
                <a:solidFill>
                  <a:prstClr val="black"/>
                </a:solidFill>
              </a:rPr>
              <a:t>Vulnerability lifecycle management </a:t>
            </a:r>
            <a:r>
              <a:rPr lang="en-US" altLang="en-US" sz="1333" dirty="0">
                <a:solidFill>
                  <a:prstClr val="black"/>
                </a:solidFill>
              </a:rPr>
              <a:t>through Skybox ticketing tool</a:t>
            </a:r>
          </a:p>
          <a:p>
            <a:pPr marL="304778" indent="-296313" defTabSz="609555">
              <a:buFontTx/>
              <a:buChar char="•"/>
              <a:defRPr/>
            </a:pPr>
            <a:endParaRPr lang="en-US" altLang="en-US" sz="1333" dirty="0">
              <a:solidFill>
                <a:prstClr val="black"/>
              </a:solidFill>
            </a:endParaRPr>
          </a:p>
        </p:txBody>
      </p:sp>
      <p:grpSp>
        <p:nvGrpSpPr>
          <p:cNvPr id="47" name="Group 46">
            <a:extLst>
              <a:ext uri="{FF2B5EF4-FFF2-40B4-BE49-F238E27FC236}">
                <a16:creationId xmlns:a16="http://schemas.microsoft.com/office/drawing/2014/main" id="{F5560C95-588A-45DF-A9DC-F2A0C8E7CEC4}"/>
              </a:ext>
            </a:extLst>
          </p:cNvPr>
          <p:cNvGrpSpPr/>
          <p:nvPr/>
        </p:nvGrpSpPr>
        <p:grpSpPr>
          <a:xfrm>
            <a:off x="4277283" y="3168803"/>
            <a:ext cx="2812733" cy="476879"/>
            <a:chOff x="3207962" y="2376602"/>
            <a:chExt cx="1671744" cy="357659"/>
          </a:xfrm>
        </p:grpSpPr>
        <p:sp>
          <p:nvSpPr>
            <p:cNvPr id="31" name="Rectangle: Rounded Corners 30">
              <a:extLst>
                <a:ext uri="{FF2B5EF4-FFF2-40B4-BE49-F238E27FC236}">
                  <a16:creationId xmlns:a16="http://schemas.microsoft.com/office/drawing/2014/main" id="{8F030FBE-8CB2-4490-855D-BE38263E507F}"/>
                </a:ext>
              </a:extLst>
            </p:cNvPr>
            <p:cNvSpPr/>
            <p:nvPr/>
          </p:nvSpPr>
          <p:spPr>
            <a:xfrm>
              <a:off x="3207962" y="2386531"/>
              <a:ext cx="1671744" cy="315315"/>
            </a:xfrm>
            <a:prstGeom prst="roundRect">
              <a:avLst>
                <a:gd name="adj" fmla="val 50000"/>
              </a:avLst>
            </a:prstGeom>
            <a:solidFill>
              <a:schemeClr val="accent3"/>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b="1" dirty="0">
                  <a:solidFill>
                    <a:schemeClr val="bg1"/>
                  </a:solidFill>
                  <a:latin typeface="Arial" panose="020B0604020202020204" pitchFamily="34" charset="0"/>
                  <a:cs typeface="Arial" panose="020B0604020202020204" pitchFamily="34" charset="0"/>
                </a:rPr>
                <a:t>Solution</a:t>
              </a:r>
            </a:p>
          </p:txBody>
        </p:sp>
        <p:cxnSp>
          <p:nvCxnSpPr>
            <p:cNvPr id="33" name="Straight Connector 32">
              <a:extLst>
                <a:ext uri="{FF2B5EF4-FFF2-40B4-BE49-F238E27FC236}">
                  <a16:creationId xmlns:a16="http://schemas.microsoft.com/office/drawing/2014/main" id="{0088E142-E98D-4EBA-951B-6587C32AE94B}"/>
                </a:ext>
              </a:extLst>
            </p:cNvPr>
            <p:cNvCxnSpPr/>
            <p:nvPr/>
          </p:nvCxnSpPr>
          <p:spPr>
            <a:xfrm flipH="1">
              <a:off x="4467515" y="2376602"/>
              <a:ext cx="172345" cy="357659"/>
            </a:xfrm>
            <a:prstGeom prst="line">
              <a:avLst/>
            </a:prstGeom>
            <a:ln w="19050">
              <a:solidFill>
                <a:srgbClr val="FFFF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E21BF1E-0D69-430F-8D65-54F47516DCF3}"/>
                </a:ext>
              </a:extLst>
            </p:cNvPr>
            <p:cNvCxnSpPr/>
            <p:nvPr/>
          </p:nvCxnSpPr>
          <p:spPr>
            <a:xfrm flipH="1">
              <a:off x="4520654" y="2376602"/>
              <a:ext cx="172345" cy="357659"/>
            </a:xfrm>
            <a:prstGeom prst="line">
              <a:avLst/>
            </a:prstGeom>
            <a:ln w="19050">
              <a:solidFill>
                <a:srgbClr val="FFFF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3D541CA8-F5B7-42D5-A90C-B30FA626D3D1}"/>
                </a:ext>
              </a:extLst>
            </p:cNvPr>
            <p:cNvCxnSpPr/>
            <p:nvPr/>
          </p:nvCxnSpPr>
          <p:spPr>
            <a:xfrm flipH="1">
              <a:off x="4573794" y="2376602"/>
              <a:ext cx="172345" cy="357659"/>
            </a:xfrm>
            <a:prstGeom prst="line">
              <a:avLst/>
            </a:prstGeom>
            <a:ln w="19050">
              <a:solidFill>
                <a:srgbClr val="FFFF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38" name="Freeform: Shape 37">
            <a:extLst>
              <a:ext uri="{FF2B5EF4-FFF2-40B4-BE49-F238E27FC236}">
                <a16:creationId xmlns:a16="http://schemas.microsoft.com/office/drawing/2014/main" id="{48D80D2C-00D7-4E6B-859D-B286CCB68F06}"/>
              </a:ext>
            </a:extLst>
          </p:cNvPr>
          <p:cNvSpPr/>
          <p:nvPr/>
        </p:nvSpPr>
        <p:spPr>
          <a:xfrm>
            <a:off x="8069157" y="3392251"/>
            <a:ext cx="3914140" cy="3201588"/>
          </a:xfrm>
          <a:custGeom>
            <a:avLst/>
            <a:gdLst>
              <a:gd name="connsiteX0" fmla="*/ 0 w 4648200"/>
              <a:gd name="connsiteY0" fmla="*/ 0 h 1685925"/>
              <a:gd name="connsiteX1" fmla="*/ 4648200 w 4648200"/>
              <a:gd name="connsiteY1" fmla="*/ 0 h 1685925"/>
              <a:gd name="connsiteX2" fmla="*/ 4648200 w 4648200"/>
              <a:gd name="connsiteY2" fmla="*/ 1685925 h 1685925"/>
              <a:gd name="connsiteX3" fmla="*/ 95250 w 4648200"/>
              <a:gd name="connsiteY3" fmla="*/ 1685925 h 1685925"/>
              <a:gd name="connsiteX4" fmla="*/ 95250 w 4648200"/>
              <a:gd name="connsiteY4" fmla="*/ 885825 h 1685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00" h="1685925">
                <a:moveTo>
                  <a:pt x="0" y="0"/>
                </a:moveTo>
                <a:lnTo>
                  <a:pt x="4648200" y="0"/>
                </a:lnTo>
                <a:lnTo>
                  <a:pt x="4648200" y="1685925"/>
                </a:lnTo>
                <a:lnTo>
                  <a:pt x="95250" y="1685925"/>
                </a:lnTo>
                <a:lnTo>
                  <a:pt x="95250" y="885825"/>
                </a:lnTo>
              </a:path>
            </a:pathLst>
          </a:custGeom>
          <a:noFill/>
          <a:ln w="6350">
            <a:solidFill>
              <a:srgbClr val="0089CF"/>
            </a:solidFill>
            <a:headEnd type="diamond"/>
            <a:tailEnd type="diamo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E4AFA9EB-A4AA-4025-96AD-E071F134E228}"/>
              </a:ext>
            </a:extLst>
          </p:cNvPr>
          <p:cNvSpPr txBox="1"/>
          <p:nvPr/>
        </p:nvSpPr>
        <p:spPr>
          <a:xfrm>
            <a:off x="8241368" y="3759974"/>
            <a:ext cx="3726608" cy="2758897"/>
          </a:xfrm>
          <a:prstGeom prst="rect">
            <a:avLst/>
          </a:prstGeom>
          <a:noFill/>
          <a:ln w="6350">
            <a:noFill/>
          </a:ln>
        </p:spPr>
        <p:txBody>
          <a:bodyPr wrap="square" rtlCol="0">
            <a:spAutoFit/>
          </a:bodyPr>
          <a:lstStyle/>
          <a:p>
            <a:pPr marL="304778" indent="-296313" defTabSz="609555">
              <a:buFontTx/>
              <a:buChar char="•"/>
              <a:defRPr/>
            </a:pPr>
            <a:r>
              <a:rPr lang="en-US" sz="1333" dirty="0">
                <a:solidFill>
                  <a:prstClr val="black"/>
                </a:solidFill>
              </a:rPr>
              <a:t>Provide a single pane of glass view for OT/IT vulnerability, threat and risk status</a:t>
            </a:r>
          </a:p>
          <a:p>
            <a:pPr marL="304778" indent="-296313" defTabSz="609555">
              <a:buFontTx/>
              <a:buChar char="•"/>
              <a:defRPr/>
            </a:pPr>
            <a:r>
              <a:rPr lang="en-US" sz="1333" dirty="0">
                <a:solidFill>
                  <a:prstClr val="black"/>
                </a:solidFill>
              </a:rPr>
              <a:t>Help in deciding the action to be taken (IPS rule, patch or upgrade) based on risk level (CVSS score, exposure, exploitability and asset importance)</a:t>
            </a:r>
          </a:p>
          <a:p>
            <a:pPr marL="304778" indent="-296313" defTabSz="609555">
              <a:buFontTx/>
              <a:buChar char="•"/>
              <a:defRPr/>
            </a:pPr>
            <a:r>
              <a:rPr lang="en-US" sz="1333" dirty="0">
                <a:solidFill>
                  <a:prstClr val="black"/>
                </a:solidFill>
              </a:rPr>
              <a:t>Efficient and productive security operations, based on network traffic baselining and monitoring.</a:t>
            </a:r>
          </a:p>
          <a:p>
            <a:pPr marL="304778" indent="-296313" defTabSz="609555">
              <a:buFontTx/>
              <a:buChar char="•"/>
              <a:defRPr/>
            </a:pPr>
            <a:r>
              <a:rPr lang="en-US" sz="1333" dirty="0">
                <a:solidFill>
                  <a:prstClr val="black"/>
                </a:solidFill>
              </a:rPr>
              <a:t>Reports to track weekly, monthly and quarterly status (open, close, work in progress) and criticality of vulnerabilities</a:t>
            </a:r>
          </a:p>
          <a:p>
            <a:pPr marL="304778" indent="-296313" defTabSz="609555">
              <a:buFontTx/>
              <a:buChar char="•"/>
              <a:defRPr/>
            </a:pPr>
            <a:endParaRPr lang="en-US" sz="1333" dirty="0">
              <a:solidFill>
                <a:prstClr val="black"/>
              </a:solidFill>
            </a:endParaRPr>
          </a:p>
        </p:txBody>
      </p:sp>
      <p:grpSp>
        <p:nvGrpSpPr>
          <p:cNvPr id="45" name="Group 44">
            <a:extLst>
              <a:ext uri="{FF2B5EF4-FFF2-40B4-BE49-F238E27FC236}">
                <a16:creationId xmlns:a16="http://schemas.microsoft.com/office/drawing/2014/main" id="{FCC9E7F1-640B-4AE4-849B-8D768F149B12}"/>
              </a:ext>
            </a:extLst>
          </p:cNvPr>
          <p:cNvGrpSpPr/>
          <p:nvPr/>
        </p:nvGrpSpPr>
        <p:grpSpPr>
          <a:xfrm>
            <a:off x="8298949" y="3168803"/>
            <a:ext cx="2940113" cy="476879"/>
            <a:chOff x="6224212" y="2376602"/>
            <a:chExt cx="1671744" cy="357659"/>
          </a:xfrm>
        </p:grpSpPr>
        <p:sp>
          <p:nvSpPr>
            <p:cNvPr id="39" name="Rectangle: Rounded Corners 38">
              <a:extLst>
                <a:ext uri="{FF2B5EF4-FFF2-40B4-BE49-F238E27FC236}">
                  <a16:creationId xmlns:a16="http://schemas.microsoft.com/office/drawing/2014/main" id="{A3CE58F8-9186-4596-A406-8D864C895600}"/>
                </a:ext>
              </a:extLst>
            </p:cNvPr>
            <p:cNvSpPr/>
            <p:nvPr/>
          </p:nvSpPr>
          <p:spPr>
            <a:xfrm>
              <a:off x="6224212" y="2386531"/>
              <a:ext cx="1671744" cy="315315"/>
            </a:xfrm>
            <a:prstGeom prst="roundRect">
              <a:avLst>
                <a:gd name="adj" fmla="val 50000"/>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b="1" dirty="0">
                  <a:solidFill>
                    <a:schemeClr val="bg1"/>
                  </a:solidFill>
                  <a:latin typeface="Arial" panose="020B0604020202020204" pitchFamily="34" charset="0"/>
                  <a:cs typeface="Arial" panose="020B0604020202020204" pitchFamily="34" charset="0"/>
                </a:rPr>
                <a:t>Value Delivered</a:t>
              </a:r>
            </a:p>
          </p:txBody>
        </p:sp>
        <p:cxnSp>
          <p:nvCxnSpPr>
            <p:cNvPr id="41" name="Straight Connector 40">
              <a:extLst>
                <a:ext uri="{FF2B5EF4-FFF2-40B4-BE49-F238E27FC236}">
                  <a16:creationId xmlns:a16="http://schemas.microsoft.com/office/drawing/2014/main" id="{DA623C1C-C033-41DF-BE02-B494EA252299}"/>
                </a:ext>
              </a:extLst>
            </p:cNvPr>
            <p:cNvCxnSpPr/>
            <p:nvPr/>
          </p:nvCxnSpPr>
          <p:spPr>
            <a:xfrm flipH="1">
              <a:off x="7483765" y="2376602"/>
              <a:ext cx="172345" cy="357659"/>
            </a:xfrm>
            <a:prstGeom prst="line">
              <a:avLst/>
            </a:prstGeom>
            <a:ln w="19050">
              <a:solidFill>
                <a:srgbClr val="FFFF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7F5C66-1465-4FF7-BFBB-31F91E669162}"/>
                </a:ext>
              </a:extLst>
            </p:cNvPr>
            <p:cNvCxnSpPr/>
            <p:nvPr/>
          </p:nvCxnSpPr>
          <p:spPr>
            <a:xfrm flipH="1">
              <a:off x="7536904" y="2376602"/>
              <a:ext cx="172345" cy="357659"/>
            </a:xfrm>
            <a:prstGeom prst="line">
              <a:avLst/>
            </a:prstGeom>
            <a:ln w="19050">
              <a:solidFill>
                <a:srgbClr val="FFFF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E860DC17-CD85-4AAB-B762-C6719924456E}"/>
                </a:ext>
              </a:extLst>
            </p:cNvPr>
            <p:cNvCxnSpPr/>
            <p:nvPr/>
          </p:nvCxnSpPr>
          <p:spPr>
            <a:xfrm flipH="1">
              <a:off x="7590044" y="2376602"/>
              <a:ext cx="172345" cy="357659"/>
            </a:xfrm>
            <a:prstGeom prst="line">
              <a:avLst/>
            </a:prstGeom>
            <a:ln w="19050">
              <a:solidFill>
                <a:srgbClr val="FFFF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6709" y="2187333"/>
            <a:ext cx="3229975" cy="445671"/>
            <a:chOff x="5032" y="1640499"/>
            <a:chExt cx="2422481" cy="334253"/>
          </a:xfrm>
        </p:grpSpPr>
        <p:sp>
          <p:nvSpPr>
            <p:cNvPr id="55" name="Rectangle 54">
              <a:extLst>
                <a:ext uri="{FF2B5EF4-FFF2-40B4-BE49-F238E27FC236}">
                  <a16:creationId xmlns:a16="http://schemas.microsoft.com/office/drawing/2014/main" id="{13D4D690-2ED7-4A29-B5D3-7E968420574F}"/>
                </a:ext>
              </a:extLst>
            </p:cNvPr>
            <p:cNvSpPr/>
            <p:nvPr/>
          </p:nvSpPr>
          <p:spPr>
            <a:xfrm>
              <a:off x="5032" y="1640499"/>
              <a:ext cx="2422481" cy="334253"/>
            </a:xfrm>
            <a:prstGeom prst="rect">
              <a:avLst/>
            </a:prstGeom>
            <a:solidFill>
              <a:srgbClr val="ED1C24"/>
            </a:solidFill>
            <a:ln>
              <a:noFill/>
            </a:ln>
          </p:spPr>
          <p:txBody>
            <a:bodyPr spcFirstLastPara="1" wrap="square" lIns="121900" tIns="60933" rIns="121900" bIns="60933" anchor="ctr" anchorCtr="0">
              <a:noAutofit/>
            </a:bodyPr>
            <a:lstStyle/>
            <a:p>
              <a:endParaRPr lang="en-US" sz="1467" b="1" dirty="0">
                <a:solidFill>
                  <a:schemeClr val="bg1"/>
                </a:solidFill>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80FA451C-E715-412E-87D3-709C4828249B}"/>
                </a:ext>
              </a:extLst>
            </p:cNvPr>
            <p:cNvSpPr/>
            <p:nvPr/>
          </p:nvSpPr>
          <p:spPr>
            <a:xfrm>
              <a:off x="395558" y="1730705"/>
              <a:ext cx="1939377" cy="153841"/>
            </a:xfrm>
            <a:prstGeom prst="rect">
              <a:avLst/>
            </a:prstGeom>
          </p:spPr>
          <p:txBody>
            <a:bodyPr wrap="none" lIns="0" tIns="0" rIns="0" bIns="0" anchor="ctr">
              <a:spAutoFit/>
            </a:bodyPr>
            <a:lstStyle/>
            <a:p>
              <a:pPr defTabSz="554478" eaLnBrk="0" fontAlgn="base" hangingPunct="0">
                <a:spcAft>
                  <a:spcPct val="0"/>
                </a:spcAft>
                <a:buClr>
                  <a:srgbClr val="006887"/>
                </a:buClr>
                <a:defRPr/>
              </a:pPr>
              <a:r>
                <a:rPr lang="en-GB" sz="1333" b="1" dirty="0">
                  <a:solidFill>
                    <a:schemeClr val="bg1"/>
                  </a:solidFill>
                  <a:latin typeface="Arial" panose="020B0604020202020204" pitchFamily="34" charset="0"/>
                  <a:cs typeface="Arial" panose="020B0604020202020204" pitchFamily="34" charset="0"/>
                </a:rPr>
                <a:t>Oil and Gas Company, Australia</a:t>
              </a:r>
            </a:p>
          </p:txBody>
        </p:sp>
        <p:grpSp>
          <p:nvGrpSpPr>
            <p:cNvPr id="57" name="Group 56">
              <a:extLst>
                <a:ext uri="{FF2B5EF4-FFF2-40B4-BE49-F238E27FC236}">
                  <a16:creationId xmlns:a16="http://schemas.microsoft.com/office/drawing/2014/main" id="{00D8FB7B-B906-4801-A550-B35A2A4124CC}"/>
                </a:ext>
              </a:extLst>
            </p:cNvPr>
            <p:cNvGrpSpPr/>
            <p:nvPr/>
          </p:nvGrpSpPr>
          <p:grpSpPr>
            <a:xfrm>
              <a:off x="195533" y="1739045"/>
              <a:ext cx="169069" cy="137160"/>
              <a:chOff x="4009310" y="1308651"/>
              <a:chExt cx="169069" cy="137160"/>
            </a:xfrm>
            <a:solidFill>
              <a:schemeClr val="bg1"/>
            </a:solidFill>
          </p:grpSpPr>
          <p:sp>
            <p:nvSpPr>
              <p:cNvPr id="58" name="Arrow: Chevron 18">
                <a:extLst>
                  <a:ext uri="{FF2B5EF4-FFF2-40B4-BE49-F238E27FC236}">
                    <a16:creationId xmlns:a16="http://schemas.microsoft.com/office/drawing/2014/main" id="{5B145799-AF0C-4505-9471-36D054D8EE3B}"/>
                  </a:ext>
                </a:extLst>
              </p:cNvPr>
              <p:cNvSpPr/>
              <p:nvPr/>
            </p:nvSpPr>
            <p:spPr>
              <a:xfrm>
                <a:off x="4086939" y="1308651"/>
                <a:ext cx="91440" cy="137160"/>
              </a:xfrm>
              <a:prstGeom prst="chevron">
                <a:avLst/>
              </a:prstGeom>
              <a:grp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467" dirty="0" err="1">
                  <a:solidFill>
                    <a:schemeClr val="accent2"/>
                  </a:solidFill>
                  <a:latin typeface="Arial" panose="020B0604020202020204" pitchFamily="34" charset="0"/>
                  <a:cs typeface="Arial" panose="020B0604020202020204" pitchFamily="34" charset="0"/>
                </a:endParaRPr>
              </a:p>
            </p:txBody>
          </p:sp>
          <p:sp>
            <p:nvSpPr>
              <p:cNvPr id="59" name="Arrow: Chevron 19">
                <a:extLst>
                  <a:ext uri="{FF2B5EF4-FFF2-40B4-BE49-F238E27FC236}">
                    <a16:creationId xmlns:a16="http://schemas.microsoft.com/office/drawing/2014/main" id="{3D9340EC-B0CF-4806-B446-FC9F27016E8C}"/>
                  </a:ext>
                </a:extLst>
              </p:cNvPr>
              <p:cNvSpPr/>
              <p:nvPr/>
            </p:nvSpPr>
            <p:spPr>
              <a:xfrm>
                <a:off x="4009310" y="1308651"/>
                <a:ext cx="91440" cy="137160"/>
              </a:xfrm>
              <a:prstGeom prst="chevron">
                <a:avLst/>
              </a:prstGeom>
              <a:grp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467" dirty="0" err="1">
                  <a:solidFill>
                    <a:schemeClr val="accent2"/>
                  </a:solidFill>
                  <a:latin typeface="Arial" panose="020B0604020202020204" pitchFamily="34" charset="0"/>
                  <a:cs typeface="Arial" panose="020B0604020202020204" pitchFamily="34" charset="0"/>
                </a:endParaRPr>
              </a:p>
            </p:txBody>
          </p:sp>
        </p:grpSp>
      </p:grpSp>
      <p:sp>
        <p:nvSpPr>
          <p:cNvPr id="36" name="TextBox 35"/>
          <p:cNvSpPr txBox="1"/>
          <p:nvPr/>
        </p:nvSpPr>
        <p:spPr>
          <a:xfrm>
            <a:off x="82443" y="48367"/>
            <a:ext cx="1809420" cy="235898"/>
          </a:xfrm>
          <a:prstGeom prst="rect">
            <a:avLst/>
          </a:prstGeom>
          <a:noFill/>
          <a:ln>
            <a:noFill/>
            <a:prstDash val="dash"/>
          </a:ln>
        </p:spPr>
        <p:txBody>
          <a:bodyPr wrap="square" rtlCol="0">
            <a:spAutoFit/>
          </a:bodyPr>
          <a:lstStyle/>
          <a:p>
            <a:pPr>
              <a:buClr>
                <a:srgbClr val="00B0F0"/>
              </a:buClr>
            </a:pPr>
            <a:r>
              <a:rPr lang="en-IN" sz="933" b="1" dirty="0">
                <a:solidFill>
                  <a:srgbClr val="034EA2"/>
                </a:solidFill>
                <a:latin typeface="Arial" panose="020B0604020202020204" pitchFamily="34" charset="0"/>
                <a:cs typeface="Arial" panose="020B0604020202020204" pitchFamily="34" charset="0"/>
              </a:rPr>
              <a:t>Case Study &gt;&gt; Vertical</a:t>
            </a:r>
          </a:p>
        </p:txBody>
      </p:sp>
    </p:spTree>
    <p:extLst>
      <p:ext uri="{BB962C8B-B14F-4D97-AF65-F5344CB8AC3E}">
        <p14:creationId xmlns:p14="http://schemas.microsoft.com/office/powerpoint/2010/main" val="2044518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p:nvPr/>
        </p:nvPicPr>
        <p:blipFill rotWithShape="1">
          <a:blip r:embed="rId3">
            <a:extLst>
              <a:ext uri="{28A0092B-C50C-407E-A947-70E740481C1C}">
                <a14:useLocalDpi xmlns:a14="http://schemas.microsoft.com/office/drawing/2010/main" val="0"/>
              </a:ext>
            </a:extLst>
          </a:blip>
          <a:srcRect t="46209"/>
          <a:stretch/>
        </p:blipFill>
        <p:spPr bwMode="auto">
          <a:xfrm>
            <a:off x="-11032" y="-22034"/>
            <a:ext cx="12203031" cy="3076545"/>
          </a:xfrm>
          <a:prstGeom prst="rect">
            <a:avLst/>
          </a:prstGeom>
          <a:ln>
            <a:noFill/>
          </a:ln>
          <a:extLst>
            <a:ext uri="{53640926-AAD7-44D8-BBD7-CCE9431645EC}">
              <a14:shadowObscured xmlns:a14="http://schemas.microsoft.com/office/drawing/2010/main"/>
            </a:ext>
          </a:extLst>
        </p:spPr>
      </p:pic>
      <p:sp>
        <p:nvSpPr>
          <p:cNvPr id="8" name="Freeform: Shape 7">
            <a:extLst>
              <a:ext uri="{FF2B5EF4-FFF2-40B4-BE49-F238E27FC236}">
                <a16:creationId xmlns:a16="http://schemas.microsoft.com/office/drawing/2014/main" id="{CD9D8DE4-8A5C-4C6F-A134-214E45A26530}"/>
              </a:ext>
            </a:extLst>
          </p:cNvPr>
          <p:cNvSpPr/>
          <p:nvPr/>
        </p:nvSpPr>
        <p:spPr>
          <a:xfrm>
            <a:off x="34850" y="3392251"/>
            <a:ext cx="3914140" cy="3201588"/>
          </a:xfrm>
          <a:custGeom>
            <a:avLst/>
            <a:gdLst>
              <a:gd name="connsiteX0" fmla="*/ 0 w 4648200"/>
              <a:gd name="connsiteY0" fmla="*/ 0 h 1685925"/>
              <a:gd name="connsiteX1" fmla="*/ 4648200 w 4648200"/>
              <a:gd name="connsiteY1" fmla="*/ 0 h 1685925"/>
              <a:gd name="connsiteX2" fmla="*/ 4648200 w 4648200"/>
              <a:gd name="connsiteY2" fmla="*/ 1685925 h 1685925"/>
              <a:gd name="connsiteX3" fmla="*/ 95250 w 4648200"/>
              <a:gd name="connsiteY3" fmla="*/ 1685925 h 1685925"/>
              <a:gd name="connsiteX4" fmla="*/ 95250 w 4648200"/>
              <a:gd name="connsiteY4" fmla="*/ 885825 h 1685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00" h="1685925">
                <a:moveTo>
                  <a:pt x="0" y="0"/>
                </a:moveTo>
                <a:lnTo>
                  <a:pt x="4648200" y="0"/>
                </a:lnTo>
                <a:lnTo>
                  <a:pt x="4648200" y="1685925"/>
                </a:lnTo>
                <a:lnTo>
                  <a:pt x="95250" y="1685925"/>
                </a:lnTo>
                <a:lnTo>
                  <a:pt x="95250" y="885825"/>
                </a:lnTo>
              </a:path>
            </a:pathLst>
          </a:custGeom>
          <a:noFill/>
          <a:ln w="6350">
            <a:solidFill>
              <a:schemeClr val="accent4"/>
            </a:solidFill>
            <a:headEnd type="diamond"/>
            <a:tailEnd type="diamo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92D866E-185D-4926-8B0D-DA843157D4C0}"/>
              </a:ext>
            </a:extLst>
          </p:cNvPr>
          <p:cNvSpPr txBox="1"/>
          <p:nvPr/>
        </p:nvSpPr>
        <p:spPr>
          <a:xfrm>
            <a:off x="207061" y="3759974"/>
            <a:ext cx="3726608" cy="1323054"/>
          </a:xfrm>
          <a:prstGeom prst="rect">
            <a:avLst/>
          </a:prstGeom>
          <a:noFill/>
          <a:ln w="6350">
            <a:noFill/>
          </a:ln>
        </p:spPr>
        <p:txBody>
          <a:bodyPr wrap="square" rtlCol="0">
            <a:spAutoFit/>
          </a:bodyPr>
          <a:lstStyle/>
          <a:p>
            <a:pPr marL="304778" indent="-296313" defTabSz="609555">
              <a:buFontTx/>
              <a:buChar char="•"/>
              <a:defRPr/>
            </a:pPr>
            <a:r>
              <a:rPr lang="en-US" sz="1333" kern="0" dirty="0">
                <a:solidFill>
                  <a:prstClr val="black"/>
                </a:solidFill>
              </a:rPr>
              <a:t>Lack of knowledge about business risk through security vulnerabilities available on the control system network/equipment</a:t>
            </a:r>
          </a:p>
          <a:p>
            <a:pPr marL="304778" indent="-296313" defTabSz="609555">
              <a:buFontTx/>
              <a:buChar char="•"/>
              <a:defRPr/>
            </a:pPr>
            <a:r>
              <a:rPr lang="en-US" sz="1333" kern="0" dirty="0">
                <a:solidFill>
                  <a:prstClr val="black"/>
                </a:solidFill>
              </a:rPr>
              <a:t>Control systems and controllers from a variety of OEMs/vendors</a:t>
            </a:r>
          </a:p>
          <a:p>
            <a:pPr marL="304778" indent="-296313" defTabSz="609555">
              <a:buFontTx/>
              <a:buChar char="•"/>
              <a:defRPr/>
            </a:pPr>
            <a:endParaRPr lang="en-US" sz="1333" kern="0" dirty="0">
              <a:solidFill>
                <a:prstClr val="black"/>
              </a:solidFill>
            </a:endParaRPr>
          </a:p>
        </p:txBody>
      </p:sp>
      <p:grpSp>
        <p:nvGrpSpPr>
          <p:cNvPr id="46" name="Group 45">
            <a:extLst>
              <a:ext uri="{FF2B5EF4-FFF2-40B4-BE49-F238E27FC236}">
                <a16:creationId xmlns:a16="http://schemas.microsoft.com/office/drawing/2014/main" id="{D89B7389-2AE1-4EE0-B39D-5F72EA446521}"/>
              </a:ext>
            </a:extLst>
          </p:cNvPr>
          <p:cNvGrpSpPr/>
          <p:nvPr/>
        </p:nvGrpSpPr>
        <p:grpSpPr>
          <a:xfrm>
            <a:off x="264643" y="3168803"/>
            <a:ext cx="2803707" cy="476879"/>
            <a:chOff x="198482" y="2376602"/>
            <a:chExt cx="1671744" cy="357659"/>
          </a:xfrm>
        </p:grpSpPr>
        <p:sp>
          <p:nvSpPr>
            <p:cNvPr id="9" name="Rectangle: Rounded Corners 8">
              <a:extLst>
                <a:ext uri="{FF2B5EF4-FFF2-40B4-BE49-F238E27FC236}">
                  <a16:creationId xmlns:a16="http://schemas.microsoft.com/office/drawing/2014/main" id="{EE95F3F2-F703-4389-AC09-6517083595B1}"/>
                </a:ext>
              </a:extLst>
            </p:cNvPr>
            <p:cNvSpPr/>
            <p:nvPr/>
          </p:nvSpPr>
          <p:spPr>
            <a:xfrm>
              <a:off x="198482" y="2386531"/>
              <a:ext cx="1671744" cy="315315"/>
            </a:xfrm>
            <a:prstGeom prst="roundRect">
              <a:avLst>
                <a:gd name="adj" fmla="val 50000"/>
              </a:avLst>
            </a:prstGeom>
            <a:solidFill>
              <a:schemeClr val="accent4"/>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b="1" dirty="0">
                  <a:solidFill>
                    <a:schemeClr val="bg1"/>
                  </a:solidFill>
                  <a:latin typeface="Arial" panose="020B0604020202020204" pitchFamily="34" charset="0"/>
                  <a:cs typeface="Arial" panose="020B0604020202020204" pitchFamily="34" charset="0"/>
                </a:rPr>
                <a:t>Challenges</a:t>
              </a:r>
            </a:p>
          </p:txBody>
        </p:sp>
        <p:cxnSp>
          <p:nvCxnSpPr>
            <p:cNvPr id="11" name="Straight Connector 10">
              <a:extLst>
                <a:ext uri="{FF2B5EF4-FFF2-40B4-BE49-F238E27FC236}">
                  <a16:creationId xmlns:a16="http://schemas.microsoft.com/office/drawing/2014/main" id="{93BC263A-082B-450B-83AD-88B01B01353A}"/>
                </a:ext>
              </a:extLst>
            </p:cNvPr>
            <p:cNvCxnSpPr/>
            <p:nvPr/>
          </p:nvCxnSpPr>
          <p:spPr>
            <a:xfrm flipH="1">
              <a:off x="1458035" y="2376602"/>
              <a:ext cx="172345" cy="357659"/>
            </a:xfrm>
            <a:prstGeom prst="line">
              <a:avLst/>
            </a:prstGeom>
            <a:ln w="19050">
              <a:solidFill>
                <a:srgbClr val="FFFF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47D710A-B825-48DE-8F1C-0B368BC75F95}"/>
                </a:ext>
              </a:extLst>
            </p:cNvPr>
            <p:cNvCxnSpPr/>
            <p:nvPr/>
          </p:nvCxnSpPr>
          <p:spPr>
            <a:xfrm flipH="1">
              <a:off x="1511174" y="2376602"/>
              <a:ext cx="172345" cy="357659"/>
            </a:xfrm>
            <a:prstGeom prst="line">
              <a:avLst/>
            </a:prstGeom>
            <a:ln w="19050">
              <a:solidFill>
                <a:srgbClr val="FFFF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425518C-5F15-41AB-90A4-D958FB973CCD}"/>
                </a:ext>
              </a:extLst>
            </p:cNvPr>
            <p:cNvCxnSpPr/>
            <p:nvPr/>
          </p:nvCxnSpPr>
          <p:spPr>
            <a:xfrm flipH="1">
              <a:off x="1564314" y="2376602"/>
              <a:ext cx="172345" cy="357659"/>
            </a:xfrm>
            <a:prstGeom prst="line">
              <a:avLst/>
            </a:prstGeom>
            <a:ln w="19050">
              <a:solidFill>
                <a:srgbClr val="FFFF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3" name="Text Placeholder 2">
            <a:extLst>
              <a:ext uri="{FF2B5EF4-FFF2-40B4-BE49-F238E27FC236}">
                <a16:creationId xmlns:a16="http://schemas.microsoft.com/office/drawing/2014/main" id="{C32A9CBF-D1C7-4F29-9C35-B6FAEEA691BD}"/>
              </a:ext>
            </a:extLst>
          </p:cNvPr>
          <p:cNvSpPr>
            <a:spLocks noGrp="1"/>
          </p:cNvSpPr>
          <p:nvPr>
            <p:ph type="body" sz="quarter" idx="4294967295"/>
          </p:nvPr>
        </p:nvSpPr>
        <p:spPr>
          <a:xfrm>
            <a:off x="0" y="773113"/>
            <a:ext cx="8347075" cy="1117600"/>
          </a:xfrm>
        </p:spPr>
        <p:txBody>
          <a:bodyPr/>
          <a:lstStyle/>
          <a:p>
            <a:r>
              <a:rPr lang="en-US" dirty="0"/>
              <a:t>Cyber Security Risk Assessment, Identification And Recommendation For  OT and IT Network</a:t>
            </a:r>
            <a:endParaRPr lang="en-IN" dirty="0"/>
          </a:p>
        </p:txBody>
      </p:sp>
      <p:sp>
        <p:nvSpPr>
          <p:cNvPr id="30" name="Freeform: Shape 29">
            <a:extLst>
              <a:ext uri="{FF2B5EF4-FFF2-40B4-BE49-F238E27FC236}">
                <a16:creationId xmlns:a16="http://schemas.microsoft.com/office/drawing/2014/main" id="{25AAECBA-1785-414D-BEAC-0A0F8C932847}"/>
              </a:ext>
            </a:extLst>
          </p:cNvPr>
          <p:cNvSpPr/>
          <p:nvPr/>
        </p:nvSpPr>
        <p:spPr>
          <a:xfrm>
            <a:off x="4047490" y="3392251"/>
            <a:ext cx="3914140" cy="3201588"/>
          </a:xfrm>
          <a:custGeom>
            <a:avLst/>
            <a:gdLst>
              <a:gd name="connsiteX0" fmla="*/ 0 w 4648200"/>
              <a:gd name="connsiteY0" fmla="*/ 0 h 1685925"/>
              <a:gd name="connsiteX1" fmla="*/ 4648200 w 4648200"/>
              <a:gd name="connsiteY1" fmla="*/ 0 h 1685925"/>
              <a:gd name="connsiteX2" fmla="*/ 4648200 w 4648200"/>
              <a:gd name="connsiteY2" fmla="*/ 1685925 h 1685925"/>
              <a:gd name="connsiteX3" fmla="*/ 95250 w 4648200"/>
              <a:gd name="connsiteY3" fmla="*/ 1685925 h 1685925"/>
              <a:gd name="connsiteX4" fmla="*/ 95250 w 4648200"/>
              <a:gd name="connsiteY4" fmla="*/ 885825 h 1685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00" h="1685925">
                <a:moveTo>
                  <a:pt x="0" y="0"/>
                </a:moveTo>
                <a:lnTo>
                  <a:pt x="4648200" y="0"/>
                </a:lnTo>
                <a:lnTo>
                  <a:pt x="4648200" y="1685925"/>
                </a:lnTo>
                <a:lnTo>
                  <a:pt x="95250" y="1685925"/>
                </a:lnTo>
                <a:lnTo>
                  <a:pt x="95250" y="885825"/>
                </a:lnTo>
              </a:path>
            </a:pathLst>
          </a:custGeom>
          <a:noFill/>
          <a:ln w="6350">
            <a:solidFill>
              <a:schemeClr val="accent3"/>
            </a:solidFill>
            <a:headEnd type="diamond"/>
            <a:tailEnd type="diamo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33B5EE6C-AC12-4292-9B7A-6DA781F7F44D}"/>
              </a:ext>
            </a:extLst>
          </p:cNvPr>
          <p:cNvSpPr txBox="1"/>
          <p:nvPr/>
        </p:nvSpPr>
        <p:spPr>
          <a:xfrm>
            <a:off x="4219701" y="3759974"/>
            <a:ext cx="3726608" cy="2348656"/>
          </a:xfrm>
          <a:prstGeom prst="rect">
            <a:avLst/>
          </a:prstGeom>
          <a:noFill/>
          <a:ln w="6350">
            <a:noFill/>
          </a:ln>
        </p:spPr>
        <p:txBody>
          <a:bodyPr wrap="square" rtlCol="0">
            <a:spAutoFit/>
          </a:bodyPr>
          <a:lstStyle/>
          <a:p>
            <a:pPr marL="304778" indent="-296313" defTabSz="609555">
              <a:buFontTx/>
              <a:buChar char="•"/>
              <a:defRPr/>
            </a:pPr>
            <a:r>
              <a:rPr lang="en-US" altLang="en-US" sz="1333" dirty="0">
                <a:solidFill>
                  <a:prstClr val="black"/>
                </a:solidFill>
              </a:rPr>
              <a:t>OT security risk assessment through standards (NIST) based questionnaire to assess security risk and business risk</a:t>
            </a:r>
          </a:p>
          <a:p>
            <a:pPr marL="304778" indent="-296313" defTabSz="609555">
              <a:buFontTx/>
              <a:buChar char="•"/>
              <a:defRPr/>
            </a:pPr>
            <a:r>
              <a:rPr lang="en-US" altLang="en-US" sz="1333" dirty="0">
                <a:solidFill>
                  <a:prstClr val="black"/>
                </a:solidFill>
              </a:rPr>
              <a:t>Discussion with key stakeholders across various department in the plant to understand and cover overall risk</a:t>
            </a:r>
          </a:p>
          <a:p>
            <a:pPr marL="304778" indent="-296313" defTabSz="609555">
              <a:buFontTx/>
              <a:buChar char="•"/>
              <a:defRPr/>
            </a:pPr>
            <a:r>
              <a:rPr lang="en-US" altLang="en-US" sz="1333" dirty="0">
                <a:solidFill>
                  <a:prstClr val="black"/>
                </a:solidFill>
              </a:rPr>
              <a:t>Network analysis and Vulnerability detection through on-site data capture and off-site analysis of the data through SCADAFence tool</a:t>
            </a:r>
          </a:p>
          <a:p>
            <a:pPr marL="304778" indent="-296313" defTabSz="609555">
              <a:buFontTx/>
              <a:buChar char="•"/>
              <a:defRPr/>
            </a:pPr>
            <a:endParaRPr lang="en-US" altLang="en-US" sz="1333" dirty="0">
              <a:solidFill>
                <a:prstClr val="black"/>
              </a:solidFill>
            </a:endParaRPr>
          </a:p>
          <a:p>
            <a:pPr marL="304778" indent="-296313" defTabSz="609555">
              <a:buFontTx/>
              <a:buChar char="•"/>
              <a:defRPr/>
            </a:pPr>
            <a:endParaRPr lang="en-US" altLang="en-US" sz="1333" dirty="0">
              <a:solidFill>
                <a:prstClr val="black"/>
              </a:solidFill>
            </a:endParaRPr>
          </a:p>
        </p:txBody>
      </p:sp>
      <p:grpSp>
        <p:nvGrpSpPr>
          <p:cNvPr id="47" name="Group 46">
            <a:extLst>
              <a:ext uri="{FF2B5EF4-FFF2-40B4-BE49-F238E27FC236}">
                <a16:creationId xmlns:a16="http://schemas.microsoft.com/office/drawing/2014/main" id="{F5560C95-588A-45DF-A9DC-F2A0C8E7CEC4}"/>
              </a:ext>
            </a:extLst>
          </p:cNvPr>
          <p:cNvGrpSpPr/>
          <p:nvPr/>
        </p:nvGrpSpPr>
        <p:grpSpPr>
          <a:xfrm>
            <a:off x="4277283" y="3168803"/>
            <a:ext cx="2812733" cy="476879"/>
            <a:chOff x="3207962" y="2376602"/>
            <a:chExt cx="1671744" cy="357659"/>
          </a:xfrm>
        </p:grpSpPr>
        <p:sp>
          <p:nvSpPr>
            <p:cNvPr id="31" name="Rectangle: Rounded Corners 30">
              <a:extLst>
                <a:ext uri="{FF2B5EF4-FFF2-40B4-BE49-F238E27FC236}">
                  <a16:creationId xmlns:a16="http://schemas.microsoft.com/office/drawing/2014/main" id="{8F030FBE-8CB2-4490-855D-BE38263E507F}"/>
                </a:ext>
              </a:extLst>
            </p:cNvPr>
            <p:cNvSpPr/>
            <p:nvPr/>
          </p:nvSpPr>
          <p:spPr>
            <a:xfrm>
              <a:off x="3207962" y="2386531"/>
              <a:ext cx="1671744" cy="315315"/>
            </a:xfrm>
            <a:prstGeom prst="roundRect">
              <a:avLst>
                <a:gd name="adj" fmla="val 50000"/>
              </a:avLst>
            </a:prstGeom>
            <a:solidFill>
              <a:schemeClr val="accent3"/>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b="1" dirty="0">
                  <a:solidFill>
                    <a:schemeClr val="bg1"/>
                  </a:solidFill>
                  <a:latin typeface="Arial" panose="020B0604020202020204" pitchFamily="34" charset="0"/>
                  <a:cs typeface="Arial" panose="020B0604020202020204" pitchFamily="34" charset="0"/>
                </a:rPr>
                <a:t>Solution</a:t>
              </a:r>
            </a:p>
          </p:txBody>
        </p:sp>
        <p:cxnSp>
          <p:nvCxnSpPr>
            <p:cNvPr id="33" name="Straight Connector 32">
              <a:extLst>
                <a:ext uri="{FF2B5EF4-FFF2-40B4-BE49-F238E27FC236}">
                  <a16:creationId xmlns:a16="http://schemas.microsoft.com/office/drawing/2014/main" id="{0088E142-E98D-4EBA-951B-6587C32AE94B}"/>
                </a:ext>
              </a:extLst>
            </p:cNvPr>
            <p:cNvCxnSpPr/>
            <p:nvPr/>
          </p:nvCxnSpPr>
          <p:spPr>
            <a:xfrm flipH="1">
              <a:off x="4467515" y="2376602"/>
              <a:ext cx="172345" cy="357659"/>
            </a:xfrm>
            <a:prstGeom prst="line">
              <a:avLst/>
            </a:prstGeom>
            <a:ln w="19050">
              <a:solidFill>
                <a:srgbClr val="FFFF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E21BF1E-0D69-430F-8D65-54F47516DCF3}"/>
                </a:ext>
              </a:extLst>
            </p:cNvPr>
            <p:cNvCxnSpPr/>
            <p:nvPr/>
          </p:nvCxnSpPr>
          <p:spPr>
            <a:xfrm flipH="1">
              <a:off x="4520654" y="2376602"/>
              <a:ext cx="172345" cy="357659"/>
            </a:xfrm>
            <a:prstGeom prst="line">
              <a:avLst/>
            </a:prstGeom>
            <a:ln w="19050">
              <a:solidFill>
                <a:srgbClr val="FFFF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3D541CA8-F5B7-42D5-A90C-B30FA626D3D1}"/>
                </a:ext>
              </a:extLst>
            </p:cNvPr>
            <p:cNvCxnSpPr/>
            <p:nvPr/>
          </p:nvCxnSpPr>
          <p:spPr>
            <a:xfrm flipH="1">
              <a:off x="4573794" y="2376602"/>
              <a:ext cx="172345" cy="357659"/>
            </a:xfrm>
            <a:prstGeom prst="line">
              <a:avLst/>
            </a:prstGeom>
            <a:ln w="19050">
              <a:solidFill>
                <a:srgbClr val="FFFF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38" name="Freeform: Shape 37">
            <a:extLst>
              <a:ext uri="{FF2B5EF4-FFF2-40B4-BE49-F238E27FC236}">
                <a16:creationId xmlns:a16="http://schemas.microsoft.com/office/drawing/2014/main" id="{48D80D2C-00D7-4E6B-859D-B286CCB68F06}"/>
              </a:ext>
            </a:extLst>
          </p:cNvPr>
          <p:cNvSpPr/>
          <p:nvPr/>
        </p:nvSpPr>
        <p:spPr>
          <a:xfrm>
            <a:off x="8069157" y="3392251"/>
            <a:ext cx="3914140" cy="3201588"/>
          </a:xfrm>
          <a:custGeom>
            <a:avLst/>
            <a:gdLst>
              <a:gd name="connsiteX0" fmla="*/ 0 w 4648200"/>
              <a:gd name="connsiteY0" fmla="*/ 0 h 1685925"/>
              <a:gd name="connsiteX1" fmla="*/ 4648200 w 4648200"/>
              <a:gd name="connsiteY1" fmla="*/ 0 h 1685925"/>
              <a:gd name="connsiteX2" fmla="*/ 4648200 w 4648200"/>
              <a:gd name="connsiteY2" fmla="*/ 1685925 h 1685925"/>
              <a:gd name="connsiteX3" fmla="*/ 95250 w 4648200"/>
              <a:gd name="connsiteY3" fmla="*/ 1685925 h 1685925"/>
              <a:gd name="connsiteX4" fmla="*/ 95250 w 4648200"/>
              <a:gd name="connsiteY4" fmla="*/ 885825 h 1685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00" h="1685925">
                <a:moveTo>
                  <a:pt x="0" y="0"/>
                </a:moveTo>
                <a:lnTo>
                  <a:pt x="4648200" y="0"/>
                </a:lnTo>
                <a:lnTo>
                  <a:pt x="4648200" y="1685925"/>
                </a:lnTo>
                <a:lnTo>
                  <a:pt x="95250" y="1685925"/>
                </a:lnTo>
                <a:lnTo>
                  <a:pt x="95250" y="885825"/>
                </a:lnTo>
              </a:path>
            </a:pathLst>
          </a:custGeom>
          <a:noFill/>
          <a:ln w="6350">
            <a:solidFill>
              <a:srgbClr val="0089CF"/>
            </a:solidFill>
            <a:headEnd type="diamond"/>
            <a:tailEnd type="diamo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E4AFA9EB-A4AA-4025-96AD-E071F134E228}"/>
              </a:ext>
            </a:extLst>
          </p:cNvPr>
          <p:cNvSpPr txBox="1"/>
          <p:nvPr/>
        </p:nvSpPr>
        <p:spPr>
          <a:xfrm>
            <a:off x="8241368" y="3759974"/>
            <a:ext cx="3726608" cy="2143536"/>
          </a:xfrm>
          <a:prstGeom prst="rect">
            <a:avLst/>
          </a:prstGeom>
          <a:noFill/>
          <a:ln w="6350">
            <a:noFill/>
          </a:ln>
        </p:spPr>
        <p:txBody>
          <a:bodyPr wrap="square" rtlCol="0">
            <a:spAutoFit/>
          </a:bodyPr>
          <a:lstStyle/>
          <a:p>
            <a:pPr marL="304778" indent="-296313" defTabSz="609555">
              <a:buFontTx/>
              <a:buChar char="•"/>
              <a:defRPr/>
            </a:pPr>
            <a:r>
              <a:rPr lang="en-US" sz="1333" dirty="0">
                <a:solidFill>
                  <a:prstClr val="black"/>
                </a:solidFill>
              </a:rPr>
              <a:t>Provide security risk profile of the plant, based on standards based questionnaire and SCADAFence tool</a:t>
            </a:r>
          </a:p>
          <a:p>
            <a:pPr marL="304778" indent="-296313" defTabSz="609555">
              <a:buFontTx/>
              <a:buChar char="•"/>
              <a:defRPr/>
            </a:pPr>
            <a:r>
              <a:rPr lang="en-US" sz="1333" dirty="0">
                <a:solidFill>
                  <a:prstClr val="black"/>
                </a:solidFill>
              </a:rPr>
              <a:t>Roadmap for implementation of a robust security infrastructure for the plant</a:t>
            </a:r>
          </a:p>
          <a:p>
            <a:pPr marL="304778" indent="-296313" defTabSz="609555">
              <a:buFontTx/>
              <a:buChar char="•"/>
              <a:defRPr/>
            </a:pPr>
            <a:r>
              <a:rPr lang="en-US" sz="1333" dirty="0">
                <a:solidFill>
                  <a:prstClr val="black"/>
                </a:solidFill>
              </a:rPr>
              <a:t>Roadmap includes defining and implementing OT security policies, IT and OT network separation, use of tools to automate security process and implementation of security operation center (SOC).  </a:t>
            </a:r>
          </a:p>
        </p:txBody>
      </p:sp>
      <p:grpSp>
        <p:nvGrpSpPr>
          <p:cNvPr id="45" name="Group 44">
            <a:extLst>
              <a:ext uri="{FF2B5EF4-FFF2-40B4-BE49-F238E27FC236}">
                <a16:creationId xmlns:a16="http://schemas.microsoft.com/office/drawing/2014/main" id="{FCC9E7F1-640B-4AE4-849B-8D768F149B12}"/>
              </a:ext>
            </a:extLst>
          </p:cNvPr>
          <p:cNvGrpSpPr/>
          <p:nvPr/>
        </p:nvGrpSpPr>
        <p:grpSpPr>
          <a:xfrm>
            <a:off x="8298949" y="3168803"/>
            <a:ext cx="2940113" cy="476879"/>
            <a:chOff x="6224212" y="2376602"/>
            <a:chExt cx="1671744" cy="357659"/>
          </a:xfrm>
        </p:grpSpPr>
        <p:sp>
          <p:nvSpPr>
            <p:cNvPr id="39" name="Rectangle: Rounded Corners 38">
              <a:extLst>
                <a:ext uri="{FF2B5EF4-FFF2-40B4-BE49-F238E27FC236}">
                  <a16:creationId xmlns:a16="http://schemas.microsoft.com/office/drawing/2014/main" id="{A3CE58F8-9186-4596-A406-8D864C895600}"/>
                </a:ext>
              </a:extLst>
            </p:cNvPr>
            <p:cNvSpPr/>
            <p:nvPr/>
          </p:nvSpPr>
          <p:spPr>
            <a:xfrm>
              <a:off x="6224212" y="2386531"/>
              <a:ext cx="1671744" cy="315315"/>
            </a:xfrm>
            <a:prstGeom prst="roundRect">
              <a:avLst>
                <a:gd name="adj" fmla="val 50000"/>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b="1" dirty="0">
                  <a:solidFill>
                    <a:schemeClr val="bg1"/>
                  </a:solidFill>
                  <a:latin typeface="Arial" panose="020B0604020202020204" pitchFamily="34" charset="0"/>
                  <a:cs typeface="Arial" panose="020B0604020202020204" pitchFamily="34" charset="0"/>
                </a:rPr>
                <a:t>Value Delivered</a:t>
              </a:r>
            </a:p>
          </p:txBody>
        </p:sp>
        <p:cxnSp>
          <p:nvCxnSpPr>
            <p:cNvPr id="41" name="Straight Connector 40">
              <a:extLst>
                <a:ext uri="{FF2B5EF4-FFF2-40B4-BE49-F238E27FC236}">
                  <a16:creationId xmlns:a16="http://schemas.microsoft.com/office/drawing/2014/main" id="{DA623C1C-C033-41DF-BE02-B494EA252299}"/>
                </a:ext>
              </a:extLst>
            </p:cNvPr>
            <p:cNvCxnSpPr/>
            <p:nvPr/>
          </p:nvCxnSpPr>
          <p:spPr>
            <a:xfrm flipH="1">
              <a:off x="7483765" y="2376602"/>
              <a:ext cx="172345" cy="357659"/>
            </a:xfrm>
            <a:prstGeom prst="line">
              <a:avLst/>
            </a:prstGeom>
            <a:ln w="19050">
              <a:solidFill>
                <a:srgbClr val="FFFF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7F5C66-1465-4FF7-BFBB-31F91E669162}"/>
                </a:ext>
              </a:extLst>
            </p:cNvPr>
            <p:cNvCxnSpPr/>
            <p:nvPr/>
          </p:nvCxnSpPr>
          <p:spPr>
            <a:xfrm flipH="1">
              <a:off x="7536904" y="2376602"/>
              <a:ext cx="172345" cy="357659"/>
            </a:xfrm>
            <a:prstGeom prst="line">
              <a:avLst/>
            </a:prstGeom>
            <a:ln w="19050">
              <a:solidFill>
                <a:srgbClr val="FFFF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E860DC17-CD85-4AAB-B762-C6719924456E}"/>
                </a:ext>
              </a:extLst>
            </p:cNvPr>
            <p:cNvCxnSpPr/>
            <p:nvPr/>
          </p:nvCxnSpPr>
          <p:spPr>
            <a:xfrm flipH="1">
              <a:off x="7590044" y="2376602"/>
              <a:ext cx="172345" cy="357659"/>
            </a:xfrm>
            <a:prstGeom prst="line">
              <a:avLst/>
            </a:prstGeom>
            <a:ln w="19050">
              <a:solidFill>
                <a:srgbClr val="FFFF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6710" y="2187333"/>
            <a:ext cx="5189405" cy="445671"/>
            <a:chOff x="5032" y="1640499"/>
            <a:chExt cx="3892054" cy="334253"/>
          </a:xfrm>
        </p:grpSpPr>
        <p:sp>
          <p:nvSpPr>
            <p:cNvPr id="55" name="Rectangle 54">
              <a:extLst>
                <a:ext uri="{FF2B5EF4-FFF2-40B4-BE49-F238E27FC236}">
                  <a16:creationId xmlns:a16="http://schemas.microsoft.com/office/drawing/2014/main" id="{13D4D690-2ED7-4A29-B5D3-7E968420574F}"/>
                </a:ext>
              </a:extLst>
            </p:cNvPr>
            <p:cNvSpPr/>
            <p:nvPr/>
          </p:nvSpPr>
          <p:spPr>
            <a:xfrm>
              <a:off x="5032" y="1640499"/>
              <a:ext cx="3892054" cy="334253"/>
            </a:xfrm>
            <a:prstGeom prst="rect">
              <a:avLst/>
            </a:prstGeom>
            <a:solidFill>
              <a:srgbClr val="ED1C24"/>
            </a:solidFill>
            <a:ln>
              <a:noFill/>
            </a:ln>
          </p:spPr>
          <p:txBody>
            <a:bodyPr spcFirstLastPara="1" wrap="square" lIns="121900" tIns="60933" rIns="121900" bIns="60933" anchor="ctr" anchorCtr="0">
              <a:noAutofit/>
            </a:bodyPr>
            <a:lstStyle/>
            <a:p>
              <a:endParaRPr lang="en-US" sz="1467" b="1" dirty="0">
                <a:solidFill>
                  <a:schemeClr val="bg1"/>
                </a:solidFill>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80FA451C-E715-412E-87D3-709C4828249B}"/>
                </a:ext>
              </a:extLst>
            </p:cNvPr>
            <p:cNvSpPr/>
            <p:nvPr/>
          </p:nvSpPr>
          <p:spPr>
            <a:xfrm>
              <a:off x="395558" y="1730705"/>
              <a:ext cx="3267866" cy="153841"/>
            </a:xfrm>
            <a:prstGeom prst="rect">
              <a:avLst/>
            </a:prstGeom>
          </p:spPr>
          <p:txBody>
            <a:bodyPr wrap="none" lIns="0" tIns="0" rIns="0" bIns="0" anchor="ctr">
              <a:spAutoFit/>
            </a:bodyPr>
            <a:lstStyle/>
            <a:p>
              <a:pPr defTabSz="554478" eaLnBrk="0" fontAlgn="base" hangingPunct="0">
                <a:spcAft>
                  <a:spcPct val="0"/>
                </a:spcAft>
                <a:buClr>
                  <a:srgbClr val="006887"/>
                </a:buClr>
                <a:defRPr/>
              </a:pPr>
              <a:r>
                <a:rPr lang="en-GB" sz="1333" b="1" dirty="0">
                  <a:solidFill>
                    <a:schemeClr val="bg1"/>
                  </a:solidFill>
                  <a:latin typeface="Arial" panose="020B0604020202020204" pitchFamily="34" charset="0"/>
                  <a:cs typeface="Arial" panose="020B0604020202020204" pitchFamily="34" charset="0"/>
                </a:rPr>
                <a:t>Textile Plant Of An Indian Multinational Conglomerate</a:t>
              </a:r>
            </a:p>
          </p:txBody>
        </p:sp>
        <p:grpSp>
          <p:nvGrpSpPr>
            <p:cNvPr id="57" name="Group 56">
              <a:extLst>
                <a:ext uri="{FF2B5EF4-FFF2-40B4-BE49-F238E27FC236}">
                  <a16:creationId xmlns:a16="http://schemas.microsoft.com/office/drawing/2014/main" id="{00D8FB7B-B906-4801-A550-B35A2A4124CC}"/>
                </a:ext>
              </a:extLst>
            </p:cNvPr>
            <p:cNvGrpSpPr/>
            <p:nvPr/>
          </p:nvGrpSpPr>
          <p:grpSpPr>
            <a:xfrm>
              <a:off x="195533" y="1739045"/>
              <a:ext cx="169069" cy="137160"/>
              <a:chOff x="4009310" y="1308651"/>
              <a:chExt cx="169069" cy="137160"/>
            </a:xfrm>
            <a:solidFill>
              <a:schemeClr val="bg1"/>
            </a:solidFill>
          </p:grpSpPr>
          <p:sp>
            <p:nvSpPr>
              <p:cNvPr id="58" name="Arrow: Chevron 18">
                <a:extLst>
                  <a:ext uri="{FF2B5EF4-FFF2-40B4-BE49-F238E27FC236}">
                    <a16:creationId xmlns:a16="http://schemas.microsoft.com/office/drawing/2014/main" id="{5B145799-AF0C-4505-9471-36D054D8EE3B}"/>
                  </a:ext>
                </a:extLst>
              </p:cNvPr>
              <p:cNvSpPr/>
              <p:nvPr/>
            </p:nvSpPr>
            <p:spPr>
              <a:xfrm>
                <a:off x="4086939" y="1308651"/>
                <a:ext cx="91440" cy="137160"/>
              </a:xfrm>
              <a:prstGeom prst="chevron">
                <a:avLst/>
              </a:prstGeom>
              <a:grp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467" dirty="0" err="1">
                  <a:solidFill>
                    <a:schemeClr val="accent2"/>
                  </a:solidFill>
                  <a:latin typeface="Arial" panose="020B0604020202020204" pitchFamily="34" charset="0"/>
                  <a:cs typeface="Arial" panose="020B0604020202020204" pitchFamily="34" charset="0"/>
                </a:endParaRPr>
              </a:p>
            </p:txBody>
          </p:sp>
          <p:sp>
            <p:nvSpPr>
              <p:cNvPr id="59" name="Arrow: Chevron 19">
                <a:extLst>
                  <a:ext uri="{FF2B5EF4-FFF2-40B4-BE49-F238E27FC236}">
                    <a16:creationId xmlns:a16="http://schemas.microsoft.com/office/drawing/2014/main" id="{3D9340EC-B0CF-4806-B446-FC9F27016E8C}"/>
                  </a:ext>
                </a:extLst>
              </p:cNvPr>
              <p:cNvSpPr/>
              <p:nvPr/>
            </p:nvSpPr>
            <p:spPr>
              <a:xfrm>
                <a:off x="4009310" y="1308651"/>
                <a:ext cx="91440" cy="137160"/>
              </a:xfrm>
              <a:prstGeom prst="chevron">
                <a:avLst/>
              </a:prstGeom>
              <a:grp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467" dirty="0" err="1">
                  <a:solidFill>
                    <a:schemeClr val="accent2"/>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458409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ctrTitle" idx="4294967295"/>
          </p:nvPr>
        </p:nvSpPr>
        <p:spPr>
          <a:xfrm>
            <a:off x="4038600" y="1939159"/>
            <a:ext cx="7644627" cy="2751086"/>
          </a:xfrm>
        </p:spPr>
        <p:txBody>
          <a:bodyPr vert="horz" lIns="91440" tIns="45720" rIns="91440" bIns="45720" rtlCol="0" anchor="b">
            <a:normAutofit/>
          </a:bodyPr>
          <a:lstStyle/>
          <a:p>
            <a:pPr algn="r"/>
            <a:r>
              <a:rPr lang="en-US" sz="6000" u="none" kern="1200">
                <a:solidFill>
                  <a:schemeClr val="tx1"/>
                </a:solidFill>
                <a:latin typeface="+mj-lt"/>
                <a:ea typeface="+mj-ea"/>
                <a:cs typeface="+mj-cs"/>
              </a:rPr>
              <a:t>OT &amp; IoT Security </a:t>
            </a:r>
            <a:br>
              <a:rPr lang="en-US" sz="6000" u="none" kern="1200">
                <a:solidFill>
                  <a:schemeClr val="tx1"/>
                </a:solidFill>
                <a:latin typeface="+mj-lt"/>
                <a:ea typeface="+mj-ea"/>
                <a:cs typeface="+mj-cs"/>
              </a:rPr>
            </a:br>
            <a:r>
              <a:rPr lang="en-US" sz="6000" u="none" kern="1200">
                <a:solidFill>
                  <a:schemeClr val="tx1"/>
                </a:solidFill>
                <a:latin typeface="+mj-lt"/>
                <a:ea typeface="+mj-ea"/>
                <a:cs typeface="+mj-cs"/>
              </a:rPr>
              <a:t>L1 Solution </a:t>
            </a:r>
            <a:br>
              <a:rPr lang="en-US" sz="6000" u="none" kern="1200">
                <a:solidFill>
                  <a:schemeClr val="tx1"/>
                </a:solidFill>
                <a:latin typeface="+mj-lt"/>
                <a:ea typeface="+mj-ea"/>
                <a:cs typeface="+mj-cs"/>
              </a:rPr>
            </a:br>
            <a:r>
              <a:rPr lang="en-US" sz="6000" u="none" kern="1200">
                <a:solidFill>
                  <a:schemeClr val="tx1"/>
                </a:solidFill>
                <a:latin typeface="+mj-lt"/>
                <a:ea typeface="+mj-ea"/>
                <a:cs typeface="+mj-cs"/>
              </a:rPr>
              <a:t>Description</a:t>
            </a:r>
          </a:p>
        </p:txBody>
      </p:sp>
    </p:spTree>
    <p:extLst>
      <p:ext uri="{BB962C8B-B14F-4D97-AF65-F5344CB8AC3E}">
        <p14:creationId xmlns:p14="http://schemas.microsoft.com/office/powerpoint/2010/main" val="4093670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67054" y="365140"/>
            <a:ext cx="6992938" cy="587497"/>
          </a:xfrm>
          <a:noFill/>
          <a:ln w="9525">
            <a:noFill/>
            <a:miter lim="800000"/>
            <a:headEnd/>
            <a:tailEnd/>
          </a:ln>
        </p:spPr>
        <p:txBody>
          <a:bodyPr vert="horz" wrap="square" lIns="0" tIns="45720" rIns="91440" bIns="45720" numCol="1" rtlCol="0" anchor="t" anchorCtr="0" compatLnSpc="1">
            <a:prstTxWarp prst="textNoShape">
              <a:avLst/>
            </a:prstTxWarp>
            <a:noAutofit/>
          </a:bodyPr>
          <a:lstStyle/>
          <a:p>
            <a:r>
              <a:rPr lang="en-GB" u="none" dirty="0">
                <a:solidFill>
                  <a:schemeClr val="tx1"/>
                </a:solidFill>
              </a:rPr>
              <a:t>Our OT &amp; IoT Security Services –</a:t>
            </a:r>
            <a:br>
              <a:rPr lang="en-GB" u="none" dirty="0">
                <a:solidFill>
                  <a:schemeClr val="tx1"/>
                </a:solidFill>
              </a:rPr>
            </a:br>
            <a:r>
              <a:rPr lang="en-GB" u="none" dirty="0">
                <a:solidFill>
                  <a:schemeClr val="tx1"/>
                </a:solidFill>
              </a:rPr>
              <a:t>Phase 1 – Identify</a:t>
            </a:r>
          </a:p>
        </p:txBody>
      </p:sp>
      <p:sp>
        <p:nvSpPr>
          <p:cNvPr id="3" name="Text Placeholder 2"/>
          <p:cNvSpPr>
            <a:spLocks noGrp="1"/>
          </p:cNvSpPr>
          <p:nvPr>
            <p:ph type="body" sz="quarter" idx="4294967295"/>
          </p:nvPr>
        </p:nvSpPr>
        <p:spPr>
          <a:xfrm>
            <a:off x="79131" y="1017588"/>
            <a:ext cx="7313613" cy="704850"/>
          </a:xfrm>
        </p:spPr>
        <p:txBody>
          <a:bodyPr>
            <a:normAutofit fontScale="92500" lnSpcReduction="20000"/>
          </a:bodyPr>
          <a:lstStyle/>
          <a:p>
            <a:r>
              <a:rPr lang="en-GB" dirty="0">
                <a:solidFill>
                  <a:schemeClr val="accent2"/>
                </a:solidFill>
              </a:rPr>
              <a:t>Assisting our clients identify, qualify and quantify the risks of OT cybersecurity in their organisation:</a:t>
            </a:r>
          </a:p>
        </p:txBody>
      </p:sp>
      <p:pic>
        <p:nvPicPr>
          <p:cNvPr id="7" name="Picture 6"/>
          <p:cNvPicPr>
            <a:picLocks noChangeAspect="1"/>
          </p:cNvPicPr>
          <p:nvPr/>
        </p:nvPicPr>
        <p:blipFill>
          <a:blip r:embed="rId3"/>
          <a:stretch>
            <a:fillRect/>
          </a:stretch>
        </p:blipFill>
        <p:spPr>
          <a:xfrm>
            <a:off x="7981709" y="3872753"/>
            <a:ext cx="3963892" cy="2608331"/>
          </a:xfrm>
          <a:prstGeom prst="rect">
            <a:avLst/>
          </a:prstGeom>
          <a:ln>
            <a:solidFill>
              <a:schemeClr val="tx1"/>
            </a:solidFill>
          </a:ln>
        </p:spPr>
      </p:pic>
      <p:sp>
        <p:nvSpPr>
          <p:cNvPr id="8" name="TextBox 7"/>
          <p:cNvSpPr txBox="1"/>
          <p:nvPr/>
        </p:nvSpPr>
        <p:spPr>
          <a:xfrm>
            <a:off x="2405351" y="2282389"/>
            <a:ext cx="5276487" cy="4156138"/>
          </a:xfrm>
          <a:prstGeom prst="rect">
            <a:avLst/>
          </a:prstGeom>
          <a:noFill/>
        </p:spPr>
        <p:txBody>
          <a:bodyPr wrap="square" rtlCol="0">
            <a:spAutoFit/>
          </a:bodyPr>
          <a:lstStyle/>
          <a:p>
            <a:pPr marL="304784" indent="-304784"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Our OT &amp; IoT asset scanning devices are designed specifically for OT environments and are </a:t>
            </a:r>
            <a:r>
              <a:rPr lang="en-US" sz="1467" b="1" dirty="0">
                <a:solidFill>
                  <a:srgbClr val="646363"/>
                </a:solidFill>
                <a:latin typeface="Arial" panose="020B0604020202020204" pitchFamily="34" charset="0"/>
                <a:cs typeface="Arial" panose="020B0604020202020204" pitchFamily="34" charset="0"/>
              </a:rPr>
              <a:t>NOT traditional IDS</a:t>
            </a:r>
          </a:p>
          <a:p>
            <a:pPr marL="304784" indent="-304784" defTabSz="609585">
              <a:buFont typeface="Arial" panose="020B0604020202020204" pitchFamily="34" charset="0"/>
              <a:buChar char="•"/>
            </a:pPr>
            <a:endParaRPr lang="en-US" sz="1467" dirty="0">
              <a:solidFill>
                <a:srgbClr val="646363"/>
              </a:solidFill>
              <a:latin typeface="Arial" panose="020B0604020202020204" pitchFamily="34" charset="0"/>
              <a:cs typeface="Arial" panose="020B0604020202020204" pitchFamily="34" charset="0"/>
            </a:endParaRPr>
          </a:p>
          <a:p>
            <a:pPr marL="304784" indent="-304784"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Recognizing the sensitivity and continued need for availability in OT &amp; IoT environments the sensors conduct passive deep packed inspection using a methodology specifically designed for ICS networks</a:t>
            </a:r>
          </a:p>
          <a:p>
            <a:pPr marL="304784" indent="-304784" defTabSz="609585">
              <a:buFont typeface="Arial" panose="020B0604020202020204" pitchFamily="34" charset="0"/>
              <a:buChar char="•"/>
            </a:pPr>
            <a:endParaRPr lang="en-US" sz="1467" dirty="0">
              <a:solidFill>
                <a:srgbClr val="646363"/>
              </a:solidFill>
              <a:latin typeface="Arial" panose="020B0604020202020204" pitchFamily="34" charset="0"/>
              <a:cs typeface="Arial" panose="020B0604020202020204" pitchFamily="34" charset="0"/>
            </a:endParaRPr>
          </a:p>
          <a:p>
            <a:pPr marL="304784" indent="-304784"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The sensors will provide full visibility into all OT &amp; IoT activity assuming logical connectivity can be established, including unique visibility in the control-plane</a:t>
            </a:r>
          </a:p>
          <a:p>
            <a:pPr marL="304784" indent="-304784" defTabSz="609585">
              <a:buFont typeface="Arial" panose="020B0604020202020204" pitchFamily="34" charset="0"/>
              <a:buChar char="•"/>
            </a:pPr>
            <a:endParaRPr lang="en-US" sz="1467" dirty="0">
              <a:solidFill>
                <a:srgbClr val="646363"/>
              </a:solidFill>
              <a:latin typeface="Arial" panose="020B0604020202020204" pitchFamily="34" charset="0"/>
              <a:cs typeface="Arial" panose="020B0604020202020204" pitchFamily="34" charset="0"/>
            </a:endParaRPr>
          </a:p>
          <a:p>
            <a:pPr marL="304784" indent="-304784"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Real-time alerts on suspicious and unauthorized access can be provided to controllers</a:t>
            </a:r>
          </a:p>
          <a:p>
            <a:pPr marL="304784" indent="-304784" defTabSz="609585">
              <a:buFont typeface="Arial" panose="020B0604020202020204" pitchFamily="34" charset="0"/>
              <a:buChar char="•"/>
            </a:pPr>
            <a:endParaRPr lang="en-US" sz="1467" dirty="0">
              <a:solidFill>
                <a:srgbClr val="646363"/>
              </a:solidFill>
              <a:latin typeface="Arial" panose="020B0604020202020204" pitchFamily="34" charset="0"/>
              <a:cs typeface="Arial" panose="020B0604020202020204" pitchFamily="34" charset="0"/>
            </a:endParaRPr>
          </a:p>
          <a:p>
            <a:pPr marL="304784" indent="-304784"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Comprehensive audit trail to ensure sustainable control and compliance objectives can be achieved</a:t>
            </a:r>
          </a:p>
        </p:txBody>
      </p:sp>
      <p:pic>
        <p:nvPicPr>
          <p:cNvPr id="5" name="Picture 4"/>
          <p:cNvPicPr>
            <a:picLocks noChangeAspect="1"/>
          </p:cNvPicPr>
          <p:nvPr/>
        </p:nvPicPr>
        <p:blipFill>
          <a:blip r:embed="rId4"/>
          <a:stretch>
            <a:fillRect/>
          </a:stretch>
        </p:blipFill>
        <p:spPr>
          <a:xfrm>
            <a:off x="7935987" y="1099978"/>
            <a:ext cx="4009613" cy="2772776"/>
          </a:xfrm>
          <a:prstGeom prst="rect">
            <a:avLst/>
          </a:prstGeom>
        </p:spPr>
      </p:pic>
      <p:sp>
        <p:nvSpPr>
          <p:cNvPr id="9" name="Rectangle 8"/>
          <p:cNvSpPr/>
          <p:nvPr/>
        </p:nvSpPr>
        <p:spPr>
          <a:xfrm>
            <a:off x="7981709" y="1869141"/>
            <a:ext cx="3932386" cy="190948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1" name="Picture 10"/>
          <p:cNvPicPr>
            <a:picLocks noChangeAspect="1"/>
          </p:cNvPicPr>
          <p:nvPr/>
        </p:nvPicPr>
        <p:blipFill rotWithShape="1">
          <a:blip r:embed="rId5">
            <a:clrChange>
              <a:clrFrom>
                <a:srgbClr val="FFFFFF"/>
              </a:clrFrom>
              <a:clrTo>
                <a:srgbClr val="FFFFFF">
                  <a:alpha val="0"/>
                </a:srgbClr>
              </a:clrTo>
            </a:clrChange>
          </a:blip>
          <a:srcRect l="13397" t="1501" r="12425" b="3554"/>
          <a:stretch/>
        </p:blipFill>
        <p:spPr>
          <a:xfrm>
            <a:off x="8081683" y="1909485"/>
            <a:ext cx="1990165" cy="779929"/>
          </a:xfrm>
          <a:prstGeom prst="rect">
            <a:avLst/>
          </a:prstGeom>
        </p:spPr>
      </p:pic>
      <p:pic>
        <p:nvPicPr>
          <p:cNvPr id="12" name="Picture 11"/>
          <p:cNvPicPr>
            <a:picLocks noChangeAspect="1"/>
          </p:cNvPicPr>
          <p:nvPr/>
        </p:nvPicPr>
        <p:blipFill rotWithShape="1">
          <a:blip r:embed="rId6">
            <a:clrChange>
              <a:clrFrom>
                <a:srgbClr val="FFFFFF"/>
              </a:clrFrom>
              <a:clrTo>
                <a:srgbClr val="FFFFFF">
                  <a:alpha val="0"/>
                </a:srgbClr>
              </a:clrTo>
            </a:clrChange>
          </a:blip>
          <a:srcRect t="21225" b="18527"/>
          <a:stretch/>
        </p:blipFill>
        <p:spPr>
          <a:xfrm>
            <a:off x="9262334" y="2437002"/>
            <a:ext cx="2617694" cy="773760"/>
          </a:xfrm>
          <a:prstGeom prst="rect">
            <a:avLst/>
          </a:prstGeom>
        </p:spPr>
      </p:pic>
      <p:pic>
        <p:nvPicPr>
          <p:cNvPr id="13" name="Picture 12"/>
          <p:cNvPicPr>
            <a:picLocks noChangeAspect="1"/>
          </p:cNvPicPr>
          <p:nvPr/>
        </p:nvPicPr>
        <p:blipFill rotWithShape="1">
          <a:blip r:embed="rId7">
            <a:clrChange>
              <a:clrFrom>
                <a:srgbClr val="FFFFFF"/>
              </a:clrFrom>
              <a:clrTo>
                <a:srgbClr val="FFFFFF">
                  <a:alpha val="0"/>
                </a:srgbClr>
              </a:clrTo>
            </a:clrChange>
          </a:blip>
          <a:srcRect t="29044" b="28824"/>
          <a:stretch/>
        </p:blipFill>
        <p:spPr>
          <a:xfrm>
            <a:off x="8166022" y="2944340"/>
            <a:ext cx="1707030" cy="719213"/>
          </a:xfrm>
          <a:prstGeom prst="rect">
            <a:avLst/>
          </a:prstGeom>
        </p:spPr>
      </p:pic>
      <p:pic>
        <p:nvPicPr>
          <p:cNvPr id="15" name="Picture 14"/>
          <p:cNvPicPr>
            <a:picLocks noChangeAspect="1"/>
          </p:cNvPicPr>
          <p:nvPr/>
        </p:nvPicPr>
        <p:blipFill rotWithShape="1">
          <a:blip r:embed="rId8"/>
          <a:srcRect t="5159" r="80900" b="5379"/>
          <a:stretch/>
        </p:blipFill>
        <p:spPr>
          <a:xfrm>
            <a:off x="367694" y="2259105"/>
            <a:ext cx="1958647" cy="4249271"/>
          </a:xfrm>
          <a:prstGeom prst="rect">
            <a:avLst/>
          </a:prstGeom>
        </p:spPr>
      </p:pic>
    </p:spTree>
    <p:extLst>
      <p:ext uri="{BB962C8B-B14F-4D97-AF65-F5344CB8AC3E}">
        <p14:creationId xmlns:p14="http://schemas.microsoft.com/office/powerpoint/2010/main" val="3625127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idx="4294967295"/>
          </p:nvPr>
        </p:nvSpPr>
        <p:spPr>
          <a:xfrm>
            <a:off x="0" y="344488"/>
            <a:ext cx="10477500" cy="1212850"/>
          </a:xfrm>
          <a:noFill/>
          <a:ln w="9525">
            <a:noFill/>
            <a:miter lim="800000"/>
            <a:headEnd/>
            <a:tailEnd/>
          </a:ln>
        </p:spPr>
        <p:txBody>
          <a:bodyPr vert="horz" wrap="square" lIns="0" tIns="60960" rIns="121920" bIns="60960" numCol="1" rtlCol="0" anchor="t" anchorCtr="0" compatLnSpc="1">
            <a:prstTxWarp prst="textNoShape">
              <a:avLst/>
            </a:prstTxWarp>
            <a:noAutofit/>
          </a:bodyPr>
          <a:lstStyle/>
          <a:p>
            <a:r>
              <a:rPr lang="en-US" dirty="0"/>
              <a:t>OT &amp; IoT Security Practice</a:t>
            </a:r>
          </a:p>
        </p:txBody>
      </p:sp>
      <p:grpSp>
        <p:nvGrpSpPr>
          <p:cNvPr id="103" name="Group 102"/>
          <p:cNvGrpSpPr/>
          <p:nvPr/>
        </p:nvGrpSpPr>
        <p:grpSpPr>
          <a:xfrm>
            <a:off x="1765271" y="1256429"/>
            <a:ext cx="8662463" cy="3468895"/>
            <a:chOff x="1728077" y="1112991"/>
            <a:chExt cx="8735846" cy="3498283"/>
          </a:xfrm>
        </p:grpSpPr>
        <p:grpSp>
          <p:nvGrpSpPr>
            <p:cNvPr id="68" name="Group 67">
              <a:extLst>
                <a:ext uri="{FF2B5EF4-FFF2-40B4-BE49-F238E27FC236}">
                  <a16:creationId xmlns:a16="http://schemas.microsoft.com/office/drawing/2014/main" id="{F0864E9C-5FB5-4085-AB98-50E3EA766790}"/>
                </a:ext>
              </a:extLst>
            </p:cNvPr>
            <p:cNvGrpSpPr/>
            <p:nvPr/>
          </p:nvGrpSpPr>
          <p:grpSpPr>
            <a:xfrm>
              <a:off x="1728077" y="1112991"/>
              <a:ext cx="8735846" cy="3498283"/>
              <a:chOff x="1728077" y="1112991"/>
              <a:chExt cx="8735846" cy="3498283"/>
            </a:xfrm>
          </p:grpSpPr>
          <p:grpSp>
            <p:nvGrpSpPr>
              <p:cNvPr id="69" name="Group 68">
                <a:extLst>
                  <a:ext uri="{FF2B5EF4-FFF2-40B4-BE49-F238E27FC236}">
                    <a16:creationId xmlns:a16="http://schemas.microsoft.com/office/drawing/2014/main" id="{201672CE-831D-4474-BCF1-1EB5728EBBC3}"/>
                  </a:ext>
                </a:extLst>
              </p:cNvPr>
              <p:cNvGrpSpPr/>
              <p:nvPr/>
            </p:nvGrpSpPr>
            <p:grpSpPr>
              <a:xfrm>
                <a:off x="1728077" y="1112991"/>
                <a:ext cx="3495379" cy="3497703"/>
                <a:chOff x="3711576" y="1041401"/>
                <a:chExt cx="4776788" cy="4779963"/>
              </a:xfrm>
            </p:grpSpPr>
            <p:sp>
              <p:nvSpPr>
                <p:cNvPr id="88" name="Freeform 47">
                  <a:extLst>
                    <a:ext uri="{FF2B5EF4-FFF2-40B4-BE49-F238E27FC236}">
                      <a16:creationId xmlns:a16="http://schemas.microsoft.com/office/drawing/2014/main" id="{A3F682B4-7DBD-4C11-BAF5-703641438704}"/>
                    </a:ext>
                  </a:extLst>
                </p:cNvPr>
                <p:cNvSpPr>
                  <a:spLocks/>
                </p:cNvSpPr>
                <p:nvPr/>
              </p:nvSpPr>
              <p:spPr bwMode="auto">
                <a:xfrm>
                  <a:off x="6943726" y="3432176"/>
                  <a:ext cx="1544638" cy="1689100"/>
                </a:xfrm>
                <a:custGeom>
                  <a:avLst/>
                  <a:gdLst>
                    <a:gd name="T0" fmla="*/ 2380 w 2380"/>
                    <a:gd name="T1" fmla="*/ 0 h 2602"/>
                    <a:gd name="T2" fmla="*/ 1302 w 2380"/>
                    <a:gd name="T3" fmla="*/ 2602 h 2602"/>
                    <a:gd name="T4" fmla="*/ 0 w 2380"/>
                    <a:gd name="T5" fmla="*/ 1301 h 2602"/>
                    <a:gd name="T6" fmla="*/ 539 w 2380"/>
                    <a:gd name="T7" fmla="*/ 0 h 2602"/>
                    <a:gd name="T8" fmla="*/ 2380 w 2380"/>
                    <a:gd name="T9" fmla="*/ 0 h 2602"/>
                  </a:gdLst>
                  <a:ahLst/>
                  <a:cxnLst>
                    <a:cxn ang="0">
                      <a:pos x="T0" y="T1"/>
                    </a:cxn>
                    <a:cxn ang="0">
                      <a:pos x="T2" y="T3"/>
                    </a:cxn>
                    <a:cxn ang="0">
                      <a:pos x="T4" y="T5"/>
                    </a:cxn>
                    <a:cxn ang="0">
                      <a:pos x="T6" y="T7"/>
                    </a:cxn>
                    <a:cxn ang="0">
                      <a:pos x="T8" y="T9"/>
                    </a:cxn>
                  </a:cxnLst>
                  <a:rect l="0" t="0" r="r" b="b"/>
                  <a:pathLst>
                    <a:path w="2380" h="2602">
                      <a:moveTo>
                        <a:pt x="2380" y="0"/>
                      </a:moveTo>
                      <a:cubicBezTo>
                        <a:pt x="2380" y="976"/>
                        <a:pt x="1992" y="1912"/>
                        <a:pt x="1302" y="2602"/>
                      </a:cubicBezTo>
                      <a:lnTo>
                        <a:pt x="0" y="1301"/>
                      </a:lnTo>
                      <a:cubicBezTo>
                        <a:pt x="346" y="956"/>
                        <a:pt x="539" y="488"/>
                        <a:pt x="539" y="0"/>
                      </a:cubicBezTo>
                      <a:lnTo>
                        <a:pt x="2380" y="0"/>
                      </a:lnTo>
                      <a:close/>
                    </a:path>
                  </a:pathLst>
                </a:custGeom>
                <a:solidFill>
                  <a:schemeClr val="accent6"/>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defRPr/>
                  </a:pPr>
                  <a:endParaRPr lang="en-US" sz="1600">
                    <a:solidFill>
                      <a:srgbClr val="000000"/>
                    </a:solidFill>
                    <a:latin typeface="Arial"/>
                  </a:endParaRPr>
                </a:p>
              </p:txBody>
            </p:sp>
            <p:sp>
              <p:nvSpPr>
                <p:cNvPr id="89" name="Freeform 49">
                  <a:extLst>
                    <a:ext uri="{FF2B5EF4-FFF2-40B4-BE49-F238E27FC236}">
                      <a16:creationId xmlns:a16="http://schemas.microsoft.com/office/drawing/2014/main" id="{CC7E70FD-F7AC-485C-95DA-5E49FBDB1DD6}"/>
                    </a:ext>
                  </a:extLst>
                </p:cNvPr>
                <p:cNvSpPr>
                  <a:spLocks/>
                </p:cNvSpPr>
                <p:nvPr/>
              </p:nvSpPr>
              <p:spPr bwMode="auto">
                <a:xfrm>
                  <a:off x="6099176" y="4276726"/>
                  <a:ext cx="1689100" cy="1544638"/>
                </a:xfrm>
                <a:custGeom>
                  <a:avLst/>
                  <a:gdLst>
                    <a:gd name="T0" fmla="*/ 2603 w 2603"/>
                    <a:gd name="T1" fmla="*/ 1301 h 2379"/>
                    <a:gd name="T2" fmla="*/ 0 w 2603"/>
                    <a:gd name="T3" fmla="*/ 2379 h 2379"/>
                    <a:gd name="T4" fmla="*/ 0 w 2603"/>
                    <a:gd name="T5" fmla="*/ 539 h 2379"/>
                    <a:gd name="T6" fmla="*/ 1301 w 2603"/>
                    <a:gd name="T7" fmla="*/ 0 h 2379"/>
                    <a:gd name="T8" fmla="*/ 2603 w 2603"/>
                    <a:gd name="T9" fmla="*/ 1301 h 2379"/>
                  </a:gdLst>
                  <a:ahLst/>
                  <a:cxnLst>
                    <a:cxn ang="0">
                      <a:pos x="T0" y="T1"/>
                    </a:cxn>
                    <a:cxn ang="0">
                      <a:pos x="T2" y="T3"/>
                    </a:cxn>
                    <a:cxn ang="0">
                      <a:pos x="T4" y="T5"/>
                    </a:cxn>
                    <a:cxn ang="0">
                      <a:pos x="T6" y="T7"/>
                    </a:cxn>
                    <a:cxn ang="0">
                      <a:pos x="T8" y="T9"/>
                    </a:cxn>
                  </a:cxnLst>
                  <a:rect l="0" t="0" r="r" b="b"/>
                  <a:pathLst>
                    <a:path w="2603" h="2379">
                      <a:moveTo>
                        <a:pt x="2603" y="1301"/>
                      </a:moveTo>
                      <a:cubicBezTo>
                        <a:pt x="1912" y="1991"/>
                        <a:pt x="976" y="2379"/>
                        <a:pt x="0" y="2379"/>
                      </a:cubicBezTo>
                      <a:lnTo>
                        <a:pt x="0" y="539"/>
                      </a:lnTo>
                      <a:cubicBezTo>
                        <a:pt x="488" y="539"/>
                        <a:pt x="956" y="345"/>
                        <a:pt x="1301" y="0"/>
                      </a:cubicBezTo>
                      <a:lnTo>
                        <a:pt x="2603" y="1301"/>
                      </a:lnTo>
                      <a:close/>
                    </a:path>
                  </a:pathLst>
                </a:custGeom>
                <a:solidFill>
                  <a:schemeClr val="accent6">
                    <a:alpha val="8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defRPr/>
                  </a:pPr>
                  <a:endParaRPr lang="en-US" sz="1600">
                    <a:solidFill>
                      <a:srgbClr val="000000"/>
                    </a:solidFill>
                    <a:latin typeface="Arial"/>
                  </a:endParaRPr>
                </a:p>
              </p:txBody>
            </p:sp>
            <p:sp>
              <p:nvSpPr>
                <p:cNvPr id="90" name="Freeform 51">
                  <a:extLst>
                    <a:ext uri="{FF2B5EF4-FFF2-40B4-BE49-F238E27FC236}">
                      <a16:creationId xmlns:a16="http://schemas.microsoft.com/office/drawing/2014/main" id="{59F6AF62-4162-44EA-B4DD-E948B1259620}"/>
                    </a:ext>
                  </a:extLst>
                </p:cNvPr>
                <p:cNvSpPr>
                  <a:spLocks/>
                </p:cNvSpPr>
                <p:nvPr/>
              </p:nvSpPr>
              <p:spPr bwMode="auto">
                <a:xfrm>
                  <a:off x="4411663" y="4276726"/>
                  <a:ext cx="1687513" cy="1544638"/>
                </a:xfrm>
                <a:custGeom>
                  <a:avLst/>
                  <a:gdLst>
                    <a:gd name="T0" fmla="*/ 2602 w 2602"/>
                    <a:gd name="T1" fmla="*/ 2379 h 2379"/>
                    <a:gd name="T2" fmla="*/ 0 w 2602"/>
                    <a:gd name="T3" fmla="*/ 1301 h 2379"/>
                    <a:gd name="T4" fmla="*/ 1301 w 2602"/>
                    <a:gd name="T5" fmla="*/ 0 h 2379"/>
                    <a:gd name="T6" fmla="*/ 2602 w 2602"/>
                    <a:gd name="T7" fmla="*/ 539 h 2379"/>
                    <a:gd name="T8" fmla="*/ 2602 w 2602"/>
                    <a:gd name="T9" fmla="*/ 2379 h 2379"/>
                  </a:gdLst>
                  <a:ahLst/>
                  <a:cxnLst>
                    <a:cxn ang="0">
                      <a:pos x="T0" y="T1"/>
                    </a:cxn>
                    <a:cxn ang="0">
                      <a:pos x="T2" y="T3"/>
                    </a:cxn>
                    <a:cxn ang="0">
                      <a:pos x="T4" y="T5"/>
                    </a:cxn>
                    <a:cxn ang="0">
                      <a:pos x="T6" y="T7"/>
                    </a:cxn>
                    <a:cxn ang="0">
                      <a:pos x="T8" y="T9"/>
                    </a:cxn>
                  </a:cxnLst>
                  <a:rect l="0" t="0" r="r" b="b"/>
                  <a:pathLst>
                    <a:path w="2602" h="2379">
                      <a:moveTo>
                        <a:pt x="2602" y="2379"/>
                      </a:moveTo>
                      <a:cubicBezTo>
                        <a:pt x="1626" y="2379"/>
                        <a:pt x="690" y="1991"/>
                        <a:pt x="0" y="1301"/>
                      </a:cubicBezTo>
                      <a:lnTo>
                        <a:pt x="1301" y="0"/>
                      </a:lnTo>
                      <a:cubicBezTo>
                        <a:pt x="1646" y="345"/>
                        <a:pt x="2114" y="539"/>
                        <a:pt x="2602" y="539"/>
                      </a:cubicBezTo>
                      <a:lnTo>
                        <a:pt x="2602" y="2379"/>
                      </a:lnTo>
                      <a:close/>
                    </a:path>
                  </a:pathLst>
                </a:custGeom>
                <a:solidFill>
                  <a:schemeClr val="accent6">
                    <a:alpha val="6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defRPr/>
                  </a:pPr>
                  <a:endParaRPr lang="en-US" sz="1600">
                    <a:solidFill>
                      <a:srgbClr val="000000"/>
                    </a:solidFill>
                    <a:latin typeface="Arial"/>
                  </a:endParaRPr>
                </a:p>
              </p:txBody>
            </p:sp>
            <p:sp>
              <p:nvSpPr>
                <p:cNvPr id="91" name="Freeform 53">
                  <a:extLst>
                    <a:ext uri="{FF2B5EF4-FFF2-40B4-BE49-F238E27FC236}">
                      <a16:creationId xmlns:a16="http://schemas.microsoft.com/office/drawing/2014/main" id="{6AF0F5F3-B314-4FCA-A2D0-BDA5CE7D26E7}"/>
                    </a:ext>
                  </a:extLst>
                </p:cNvPr>
                <p:cNvSpPr>
                  <a:spLocks/>
                </p:cNvSpPr>
                <p:nvPr/>
              </p:nvSpPr>
              <p:spPr bwMode="auto">
                <a:xfrm>
                  <a:off x="3711576" y="3432176"/>
                  <a:ext cx="1544638" cy="1689100"/>
                </a:xfrm>
                <a:custGeom>
                  <a:avLst/>
                  <a:gdLst>
                    <a:gd name="T0" fmla="*/ 1078 w 2379"/>
                    <a:gd name="T1" fmla="*/ 2602 h 2602"/>
                    <a:gd name="T2" fmla="*/ 0 w 2379"/>
                    <a:gd name="T3" fmla="*/ 0 h 2602"/>
                    <a:gd name="T4" fmla="*/ 1840 w 2379"/>
                    <a:gd name="T5" fmla="*/ 0 h 2602"/>
                    <a:gd name="T6" fmla="*/ 2379 w 2379"/>
                    <a:gd name="T7" fmla="*/ 1301 h 2602"/>
                    <a:gd name="T8" fmla="*/ 1078 w 2379"/>
                    <a:gd name="T9" fmla="*/ 2602 h 2602"/>
                  </a:gdLst>
                  <a:ahLst/>
                  <a:cxnLst>
                    <a:cxn ang="0">
                      <a:pos x="T0" y="T1"/>
                    </a:cxn>
                    <a:cxn ang="0">
                      <a:pos x="T2" y="T3"/>
                    </a:cxn>
                    <a:cxn ang="0">
                      <a:pos x="T4" y="T5"/>
                    </a:cxn>
                    <a:cxn ang="0">
                      <a:pos x="T6" y="T7"/>
                    </a:cxn>
                    <a:cxn ang="0">
                      <a:pos x="T8" y="T9"/>
                    </a:cxn>
                  </a:cxnLst>
                  <a:rect l="0" t="0" r="r" b="b"/>
                  <a:pathLst>
                    <a:path w="2379" h="2602">
                      <a:moveTo>
                        <a:pt x="1078" y="2602"/>
                      </a:moveTo>
                      <a:cubicBezTo>
                        <a:pt x="388" y="1912"/>
                        <a:pt x="0" y="976"/>
                        <a:pt x="0" y="0"/>
                      </a:cubicBezTo>
                      <a:lnTo>
                        <a:pt x="1840" y="0"/>
                      </a:lnTo>
                      <a:cubicBezTo>
                        <a:pt x="1840" y="488"/>
                        <a:pt x="2034" y="956"/>
                        <a:pt x="2379" y="1301"/>
                      </a:cubicBezTo>
                      <a:lnTo>
                        <a:pt x="1078" y="2602"/>
                      </a:lnTo>
                      <a:close/>
                    </a:path>
                  </a:pathLst>
                </a:custGeom>
                <a:solidFill>
                  <a:schemeClr val="accent6">
                    <a:alpha val="4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defRPr/>
                  </a:pPr>
                  <a:endParaRPr lang="en-US" sz="1600">
                    <a:solidFill>
                      <a:srgbClr val="000000"/>
                    </a:solidFill>
                    <a:latin typeface="Arial"/>
                  </a:endParaRPr>
                </a:p>
              </p:txBody>
            </p:sp>
            <p:sp>
              <p:nvSpPr>
                <p:cNvPr id="92" name="Freeform 55">
                  <a:extLst>
                    <a:ext uri="{FF2B5EF4-FFF2-40B4-BE49-F238E27FC236}">
                      <a16:creationId xmlns:a16="http://schemas.microsoft.com/office/drawing/2014/main" id="{C50E453A-EAD3-4AA9-B42F-78A7A478C31F}"/>
                    </a:ext>
                  </a:extLst>
                </p:cNvPr>
                <p:cNvSpPr>
                  <a:spLocks/>
                </p:cNvSpPr>
                <p:nvPr/>
              </p:nvSpPr>
              <p:spPr bwMode="auto">
                <a:xfrm>
                  <a:off x="3711576" y="1741488"/>
                  <a:ext cx="1544638" cy="1690688"/>
                </a:xfrm>
                <a:custGeom>
                  <a:avLst/>
                  <a:gdLst>
                    <a:gd name="T0" fmla="*/ 0 w 2379"/>
                    <a:gd name="T1" fmla="*/ 2603 h 2603"/>
                    <a:gd name="T2" fmla="*/ 1078 w 2379"/>
                    <a:gd name="T3" fmla="*/ 0 h 2603"/>
                    <a:gd name="T4" fmla="*/ 2379 w 2379"/>
                    <a:gd name="T5" fmla="*/ 1301 h 2603"/>
                    <a:gd name="T6" fmla="*/ 1840 w 2379"/>
                    <a:gd name="T7" fmla="*/ 2603 h 2603"/>
                    <a:gd name="T8" fmla="*/ 0 w 2379"/>
                    <a:gd name="T9" fmla="*/ 2603 h 2603"/>
                  </a:gdLst>
                  <a:ahLst/>
                  <a:cxnLst>
                    <a:cxn ang="0">
                      <a:pos x="T0" y="T1"/>
                    </a:cxn>
                    <a:cxn ang="0">
                      <a:pos x="T2" y="T3"/>
                    </a:cxn>
                    <a:cxn ang="0">
                      <a:pos x="T4" y="T5"/>
                    </a:cxn>
                    <a:cxn ang="0">
                      <a:pos x="T6" y="T7"/>
                    </a:cxn>
                    <a:cxn ang="0">
                      <a:pos x="T8" y="T9"/>
                    </a:cxn>
                  </a:cxnLst>
                  <a:rect l="0" t="0" r="r" b="b"/>
                  <a:pathLst>
                    <a:path w="2379" h="2603">
                      <a:moveTo>
                        <a:pt x="0" y="2603"/>
                      </a:moveTo>
                      <a:cubicBezTo>
                        <a:pt x="0" y="1627"/>
                        <a:pt x="388" y="690"/>
                        <a:pt x="1078" y="0"/>
                      </a:cubicBezTo>
                      <a:lnTo>
                        <a:pt x="2379" y="1301"/>
                      </a:lnTo>
                      <a:cubicBezTo>
                        <a:pt x="2034" y="1646"/>
                        <a:pt x="1840" y="2115"/>
                        <a:pt x="1840" y="2603"/>
                      </a:cubicBezTo>
                      <a:lnTo>
                        <a:pt x="0" y="2603"/>
                      </a:lnTo>
                      <a:close/>
                    </a:path>
                  </a:pathLst>
                </a:custGeom>
                <a:solidFill>
                  <a:schemeClr val="accent6">
                    <a:alpha val="2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defRPr/>
                  </a:pPr>
                  <a:endParaRPr lang="en-US" sz="1600">
                    <a:solidFill>
                      <a:srgbClr val="000000"/>
                    </a:solidFill>
                    <a:latin typeface="Arial"/>
                  </a:endParaRPr>
                </a:p>
              </p:txBody>
            </p:sp>
            <p:sp>
              <p:nvSpPr>
                <p:cNvPr id="93" name="Freeform 57">
                  <a:extLst>
                    <a:ext uri="{FF2B5EF4-FFF2-40B4-BE49-F238E27FC236}">
                      <a16:creationId xmlns:a16="http://schemas.microsoft.com/office/drawing/2014/main" id="{674A1ED7-E37C-42E1-BF87-55393741ADC5}"/>
                    </a:ext>
                  </a:extLst>
                </p:cNvPr>
                <p:cNvSpPr>
                  <a:spLocks/>
                </p:cNvSpPr>
                <p:nvPr/>
              </p:nvSpPr>
              <p:spPr bwMode="auto">
                <a:xfrm>
                  <a:off x="4411663" y="1041401"/>
                  <a:ext cx="1687513" cy="1544638"/>
                </a:xfrm>
                <a:custGeom>
                  <a:avLst/>
                  <a:gdLst>
                    <a:gd name="T0" fmla="*/ 0 w 2602"/>
                    <a:gd name="T1" fmla="*/ 1078 h 2379"/>
                    <a:gd name="T2" fmla="*/ 2602 w 2602"/>
                    <a:gd name="T3" fmla="*/ 0 h 2379"/>
                    <a:gd name="T4" fmla="*/ 2602 w 2602"/>
                    <a:gd name="T5" fmla="*/ 1840 h 2379"/>
                    <a:gd name="T6" fmla="*/ 1301 w 2602"/>
                    <a:gd name="T7" fmla="*/ 2379 h 2379"/>
                    <a:gd name="T8" fmla="*/ 0 w 2602"/>
                    <a:gd name="T9" fmla="*/ 1078 h 2379"/>
                  </a:gdLst>
                  <a:ahLst/>
                  <a:cxnLst>
                    <a:cxn ang="0">
                      <a:pos x="T0" y="T1"/>
                    </a:cxn>
                    <a:cxn ang="0">
                      <a:pos x="T2" y="T3"/>
                    </a:cxn>
                    <a:cxn ang="0">
                      <a:pos x="T4" y="T5"/>
                    </a:cxn>
                    <a:cxn ang="0">
                      <a:pos x="T6" y="T7"/>
                    </a:cxn>
                    <a:cxn ang="0">
                      <a:pos x="T8" y="T9"/>
                    </a:cxn>
                  </a:cxnLst>
                  <a:rect l="0" t="0" r="r" b="b"/>
                  <a:pathLst>
                    <a:path w="2602" h="2379">
                      <a:moveTo>
                        <a:pt x="0" y="1078"/>
                      </a:moveTo>
                      <a:cubicBezTo>
                        <a:pt x="690" y="388"/>
                        <a:pt x="1626" y="0"/>
                        <a:pt x="2602" y="0"/>
                      </a:cubicBezTo>
                      <a:lnTo>
                        <a:pt x="2602" y="1840"/>
                      </a:lnTo>
                      <a:cubicBezTo>
                        <a:pt x="2114" y="1840"/>
                        <a:pt x="1646" y="2034"/>
                        <a:pt x="1301" y="2379"/>
                      </a:cubicBezTo>
                      <a:lnTo>
                        <a:pt x="0" y="1078"/>
                      </a:lnTo>
                      <a:close/>
                    </a:path>
                  </a:pathLst>
                </a:custGeom>
                <a:solidFill>
                  <a:schemeClr val="accent6">
                    <a:alpha val="1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defRPr/>
                  </a:pPr>
                  <a:endParaRPr lang="en-US" sz="1600">
                    <a:solidFill>
                      <a:srgbClr val="000000"/>
                    </a:solidFill>
                    <a:latin typeface="Arial"/>
                  </a:endParaRPr>
                </a:p>
              </p:txBody>
            </p:sp>
          </p:grpSp>
          <p:grpSp>
            <p:nvGrpSpPr>
              <p:cNvPr id="70" name="Group 69">
                <a:extLst>
                  <a:ext uri="{FF2B5EF4-FFF2-40B4-BE49-F238E27FC236}">
                    <a16:creationId xmlns:a16="http://schemas.microsoft.com/office/drawing/2014/main" id="{99E95E8B-97E2-43E3-B525-9CE1172F6C3B}"/>
                  </a:ext>
                </a:extLst>
              </p:cNvPr>
              <p:cNvGrpSpPr/>
              <p:nvPr/>
            </p:nvGrpSpPr>
            <p:grpSpPr>
              <a:xfrm>
                <a:off x="4348311" y="1112991"/>
                <a:ext cx="3495379" cy="1749432"/>
                <a:chOff x="3711576" y="1041401"/>
                <a:chExt cx="4776788" cy="2390775"/>
              </a:xfrm>
            </p:grpSpPr>
            <p:sp>
              <p:nvSpPr>
                <p:cNvPr id="84" name="Freeform 43">
                  <a:extLst>
                    <a:ext uri="{FF2B5EF4-FFF2-40B4-BE49-F238E27FC236}">
                      <a16:creationId xmlns:a16="http://schemas.microsoft.com/office/drawing/2014/main" id="{C70C1317-CDF8-4319-8A65-09F8E54B624A}"/>
                    </a:ext>
                  </a:extLst>
                </p:cNvPr>
                <p:cNvSpPr>
                  <a:spLocks/>
                </p:cNvSpPr>
                <p:nvPr/>
              </p:nvSpPr>
              <p:spPr bwMode="auto">
                <a:xfrm>
                  <a:off x="6099176" y="1041401"/>
                  <a:ext cx="1689100" cy="1544638"/>
                </a:xfrm>
                <a:custGeom>
                  <a:avLst/>
                  <a:gdLst>
                    <a:gd name="T0" fmla="*/ 0 w 2603"/>
                    <a:gd name="T1" fmla="*/ 0 h 2379"/>
                    <a:gd name="T2" fmla="*/ 2603 w 2603"/>
                    <a:gd name="T3" fmla="*/ 1078 h 2379"/>
                    <a:gd name="T4" fmla="*/ 1301 w 2603"/>
                    <a:gd name="T5" fmla="*/ 2379 h 2379"/>
                    <a:gd name="T6" fmla="*/ 0 w 2603"/>
                    <a:gd name="T7" fmla="*/ 1840 h 2379"/>
                    <a:gd name="T8" fmla="*/ 0 w 2603"/>
                    <a:gd name="T9" fmla="*/ 0 h 2379"/>
                  </a:gdLst>
                  <a:ahLst/>
                  <a:cxnLst>
                    <a:cxn ang="0">
                      <a:pos x="T0" y="T1"/>
                    </a:cxn>
                    <a:cxn ang="0">
                      <a:pos x="T2" y="T3"/>
                    </a:cxn>
                    <a:cxn ang="0">
                      <a:pos x="T4" y="T5"/>
                    </a:cxn>
                    <a:cxn ang="0">
                      <a:pos x="T6" y="T7"/>
                    </a:cxn>
                    <a:cxn ang="0">
                      <a:pos x="T8" y="T9"/>
                    </a:cxn>
                  </a:cxnLst>
                  <a:rect l="0" t="0" r="r" b="b"/>
                  <a:pathLst>
                    <a:path w="2603" h="2379">
                      <a:moveTo>
                        <a:pt x="0" y="0"/>
                      </a:moveTo>
                      <a:cubicBezTo>
                        <a:pt x="976" y="0"/>
                        <a:pt x="1912" y="388"/>
                        <a:pt x="2603" y="1078"/>
                      </a:cubicBezTo>
                      <a:lnTo>
                        <a:pt x="1301" y="2379"/>
                      </a:lnTo>
                      <a:cubicBezTo>
                        <a:pt x="956" y="2034"/>
                        <a:pt x="488" y="1840"/>
                        <a:pt x="0" y="1840"/>
                      </a:cubicBezTo>
                      <a:lnTo>
                        <a:pt x="0" y="0"/>
                      </a:lnTo>
                      <a:close/>
                    </a:path>
                  </a:pathLst>
                </a:custGeom>
                <a:solidFill>
                  <a:schemeClr val="accent4">
                    <a:alpha val="8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defRPr/>
                  </a:pPr>
                  <a:endParaRPr lang="en-US" sz="1600">
                    <a:solidFill>
                      <a:srgbClr val="000000"/>
                    </a:solidFill>
                    <a:latin typeface="Arial"/>
                  </a:endParaRPr>
                </a:p>
              </p:txBody>
            </p:sp>
            <p:sp>
              <p:nvSpPr>
                <p:cNvPr id="85" name="Freeform 45">
                  <a:extLst>
                    <a:ext uri="{FF2B5EF4-FFF2-40B4-BE49-F238E27FC236}">
                      <a16:creationId xmlns:a16="http://schemas.microsoft.com/office/drawing/2014/main" id="{AF265402-57EF-49DF-AAAB-C022FDD57D0B}"/>
                    </a:ext>
                  </a:extLst>
                </p:cNvPr>
                <p:cNvSpPr>
                  <a:spLocks/>
                </p:cNvSpPr>
                <p:nvPr/>
              </p:nvSpPr>
              <p:spPr bwMode="auto">
                <a:xfrm>
                  <a:off x="6943726" y="1741488"/>
                  <a:ext cx="1544638" cy="1690688"/>
                </a:xfrm>
                <a:custGeom>
                  <a:avLst/>
                  <a:gdLst>
                    <a:gd name="T0" fmla="*/ 1302 w 2380"/>
                    <a:gd name="T1" fmla="*/ 0 h 2603"/>
                    <a:gd name="T2" fmla="*/ 2380 w 2380"/>
                    <a:gd name="T3" fmla="*/ 2603 h 2603"/>
                    <a:gd name="T4" fmla="*/ 539 w 2380"/>
                    <a:gd name="T5" fmla="*/ 2603 h 2603"/>
                    <a:gd name="T6" fmla="*/ 0 w 2380"/>
                    <a:gd name="T7" fmla="*/ 1301 h 2603"/>
                    <a:gd name="T8" fmla="*/ 1302 w 2380"/>
                    <a:gd name="T9" fmla="*/ 0 h 2603"/>
                  </a:gdLst>
                  <a:ahLst/>
                  <a:cxnLst>
                    <a:cxn ang="0">
                      <a:pos x="T0" y="T1"/>
                    </a:cxn>
                    <a:cxn ang="0">
                      <a:pos x="T2" y="T3"/>
                    </a:cxn>
                    <a:cxn ang="0">
                      <a:pos x="T4" y="T5"/>
                    </a:cxn>
                    <a:cxn ang="0">
                      <a:pos x="T6" y="T7"/>
                    </a:cxn>
                    <a:cxn ang="0">
                      <a:pos x="T8" y="T9"/>
                    </a:cxn>
                  </a:cxnLst>
                  <a:rect l="0" t="0" r="r" b="b"/>
                  <a:pathLst>
                    <a:path w="2380" h="2603">
                      <a:moveTo>
                        <a:pt x="1302" y="0"/>
                      </a:moveTo>
                      <a:cubicBezTo>
                        <a:pt x="1992" y="690"/>
                        <a:pt x="2380" y="1627"/>
                        <a:pt x="2380" y="2603"/>
                      </a:cubicBezTo>
                      <a:lnTo>
                        <a:pt x="539" y="2603"/>
                      </a:lnTo>
                      <a:cubicBezTo>
                        <a:pt x="539" y="2115"/>
                        <a:pt x="346" y="1646"/>
                        <a:pt x="0" y="1301"/>
                      </a:cubicBezTo>
                      <a:lnTo>
                        <a:pt x="1302" y="0"/>
                      </a:lnTo>
                      <a:close/>
                    </a:path>
                  </a:pathLst>
                </a:custGeom>
                <a:solidFill>
                  <a:schemeClr val="accent4"/>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defRPr/>
                  </a:pPr>
                  <a:endParaRPr lang="en-US" sz="1600">
                    <a:solidFill>
                      <a:srgbClr val="000000"/>
                    </a:solidFill>
                    <a:latin typeface="Arial"/>
                  </a:endParaRPr>
                </a:p>
              </p:txBody>
            </p:sp>
            <p:sp>
              <p:nvSpPr>
                <p:cNvPr id="86" name="Freeform 55">
                  <a:extLst>
                    <a:ext uri="{FF2B5EF4-FFF2-40B4-BE49-F238E27FC236}">
                      <a16:creationId xmlns:a16="http://schemas.microsoft.com/office/drawing/2014/main" id="{62696C65-DCEA-4ED7-8809-1DE4BD3DC1A5}"/>
                    </a:ext>
                  </a:extLst>
                </p:cNvPr>
                <p:cNvSpPr>
                  <a:spLocks/>
                </p:cNvSpPr>
                <p:nvPr/>
              </p:nvSpPr>
              <p:spPr bwMode="auto">
                <a:xfrm>
                  <a:off x="3711576" y="1741488"/>
                  <a:ext cx="1544638" cy="1690688"/>
                </a:xfrm>
                <a:custGeom>
                  <a:avLst/>
                  <a:gdLst>
                    <a:gd name="T0" fmla="*/ 0 w 2379"/>
                    <a:gd name="T1" fmla="*/ 2603 h 2603"/>
                    <a:gd name="T2" fmla="*/ 1078 w 2379"/>
                    <a:gd name="T3" fmla="*/ 0 h 2603"/>
                    <a:gd name="T4" fmla="*/ 2379 w 2379"/>
                    <a:gd name="T5" fmla="*/ 1301 h 2603"/>
                    <a:gd name="T6" fmla="*/ 1840 w 2379"/>
                    <a:gd name="T7" fmla="*/ 2603 h 2603"/>
                    <a:gd name="T8" fmla="*/ 0 w 2379"/>
                    <a:gd name="T9" fmla="*/ 2603 h 2603"/>
                  </a:gdLst>
                  <a:ahLst/>
                  <a:cxnLst>
                    <a:cxn ang="0">
                      <a:pos x="T0" y="T1"/>
                    </a:cxn>
                    <a:cxn ang="0">
                      <a:pos x="T2" y="T3"/>
                    </a:cxn>
                    <a:cxn ang="0">
                      <a:pos x="T4" y="T5"/>
                    </a:cxn>
                    <a:cxn ang="0">
                      <a:pos x="T6" y="T7"/>
                    </a:cxn>
                    <a:cxn ang="0">
                      <a:pos x="T8" y="T9"/>
                    </a:cxn>
                  </a:cxnLst>
                  <a:rect l="0" t="0" r="r" b="b"/>
                  <a:pathLst>
                    <a:path w="2379" h="2603">
                      <a:moveTo>
                        <a:pt x="0" y="2603"/>
                      </a:moveTo>
                      <a:cubicBezTo>
                        <a:pt x="0" y="1627"/>
                        <a:pt x="388" y="690"/>
                        <a:pt x="1078" y="0"/>
                      </a:cubicBezTo>
                      <a:lnTo>
                        <a:pt x="2379" y="1301"/>
                      </a:lnTo>
                      <a:cubicBezTo>
                        <a:pt x="2034" y="1646"/>
                        <a:pt x="1840" y="2115"/>
                        <a:pt x="1840" y="2603"/>
                      </a:cubicBezTo>
                      <a:lnTo>
                        <a:pt x="0" y="2603"/>
                      </a:lnTo>
                      <a:close/>
                    </a:path>
                  </a:pathLst>
                </a:custGeom>
                <a:solidFill>
                  <a:schemeClr val="accent4">
                    <a:alpha val="4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defRPr/>
                  </a:pPr>
                  <a:endParaRPr lang="en-US" sz="1600">
                    <a:solidFill>
                      <a:srgbClr val="000000"/>
                    </a:solidFill>
                    <a:latin typeface="Arial"/>
                  </a:endParaRPr>
                </a:p>
              </p:txBody>
            </p:sp>
            <p:sp>
              <p:nvSpPr>
                <p:cNvPr id="87" name="Freeform 57">
                  <a:extLst>
                    <a:ext uri="{FF2B5EF4-FFF2-40B4-BE49-F238E27FC236}">
                      <a16:creationId xmlns:a16="http://schemas.microsoft.com/office/drawing/2014/main" id="{CAB7279D-DD26-4783-AF84-4E391B6FAE35}"/>
                    </a:ext>
                  </a:extLst>
                </p:cNvPr>
                <p:cNvSpPr>
                  <a:spLocks/>
                </p:cNvSpPr>
                <p:nvPr/>
              </p:nvSpPr>
              <p:spPr bwMode="auto">
                <a:xfrm>
                  <a:off x="4411663" y="1041401"/>
                  <a:ext cx="1687513" cy="1544638"/>
                </a:xfrm>
                <a:custGeom>
                  <a:avLst/>
                  <a:gdLst>
                    <a:gd name="T0" fmla="*/ 0 w 2602"/>
                    <a:gd name="T1" fmla="*/ 1078 h 2379"/>
                    <a:gd name="T2" fmla="*/ 2602 w 2602"/>
                    <a:gd name="T3" fmla="*/ 0 h 2379"/>
                    <a:gd name="T4" fmla="*/ 2602 w 2602"/>
                    <a:gd name="T5" fmla="*/ 1840 h 2379"/>
                    <a:gd name="T6" fmla="*/ 1301 w 2602"/>
                    <a:gd name="T7" fmla="*/ 2379 h 2379"/>
                    <a:gd name="T8" fmla="*/ 0 w 2602"/>
                    <a:gd name="T9" fmla="*/ 1078 h 2379"/>
                  </a:gdLst>
                  <a:ahLst/>
                  <a:cxnLst>
                    <a:cxn ang="0">
                      <a:pos x="T0" y="T1"/>
                    </a:cxn>
                    <a:cxn ang="0">
                      <a:pos x="T2" y="T3"/>
                    </a:cxn>
                    <a:cxn ang="0">
                      <a:pos x="T4" y="T5"/>
                    </a:cxn>
                    <a:cxn ang="0">
                      <a:pos x="T6" y="T7"/>
                    </a:cxn>
                    <a:cxn ang="0">
                      <a:pos x="T8" y="T9"/>
                    </a:cxn>
                  </a:cxnLst>
                  <a:rect l="0" t="0" r="r" b="b"/>
                  <a:pathLst>
                    <a:path w="2602" h="2379">
                      <a:moveTo>
                        <a:pt x="0" y="1078"/>
                      </a:moveTo>
                      <a:cubicBezTo>
                        <a:pt x="690" y="388"/>
                        <a:pt x="1626" y="0"/>
                        <a:pt x="2602" y="0"/>
                      </a:cubicBezTo>
                      <a:lnTo>
                        <a:pt x="2602" y="1840"/>
                      </a:lnTo>
                      <a:cubicBezTo>
                        <a:pt x="2114" y="1840"/>
                        <a:pt x="1646" y="2034"/>
                        <a:pt x="1301" y="2379"/>
                      </a:cubicBezTo>
                      <a:lnTo>
                        <a:pt x="0" y="1078"/>
                      </a:lnTo>
                      <a:close/>
                    </a:path>
                  </a:pathLst>
                </a:custGeom>
                <a:solidFill>
                  <a:schemeClr val="accent4">
                    <a:alpha val="6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defRPr/>
                  </a:pPr>
                  <a:endParaRPr lang="en-US" sz="1600">
                    <a:solidFill>
                      <a:srgbClr val="000000"/>
                    </a:solidFill>
                    <a:latin typeface="Arial"/>
                  </a:endParaRPr>
                </a:p>
              </p:txBody>
            </p:sp>
          </p:grpSp>
          <p:grpSp>
            <p:nvGrpSpPr>
              <p:cNvPr id="71" name="Group 70">
                <a:extLst>
                  <a:ext uri="{FF2B5EF4-FFF2-40B4-BE49-F238E27FC236}">
                    <a16:creationId xmlns:a16="http://schemas.microsoft.com/office/drawing/2014/main" id="{3BB0D11A-F8F5-4004-A268-2A6BE3AB35AD}"/>
                  </a:ext>
                </a:extLst>
              </p:cNvPr>
              <p:cNvGrpSpPr/>
              <p:nvPr/>
            </p:nvGrpSpPr>
            <p:grpSpPr>
              <a:xfrm>
                <a:off x="6968544" y="1113571"/>
                <a:ext cx="3495379" cy="3497703"/>
                <a:chOff x="3711576" y="1041401"/>
                <a:chExt cx="4776788" cy="4779963"/>
              </a:xfrm>
            </p:grpSpPr>
            <p:sp>
              <p:nvSpPr>
                <p:cNvPr id="78" name="Freeform 43">
                  <a:extLst>
                    <a:ext uri="{FF2B5EF4-FFF2-40B4-BE49-F238E27FC236}">
                      <a16:creationId xmlns:a16="http://schemas.microsoft.com/office/drawing/2014/main" id="{ED5E7219-7A80-41F8-981A-8F15E4506A33}"/>
                    </a:ext>
                  </a:extLst>
                </p:cNvPr>
                <p:cNvSpPr>
                  <a:spLocks/>
                </p:cNvSpPr>
                <p:nvPr/>
              </p:nvSpPr>
              <p:spPr bwMode="auto">
                <a:xfrm>
                  <a:off x="6099176" y="1041401"/>
                  <a:ext cx="1689100" cy="1544638"/>
                </a:xfrm>
                <a:custGeom>
                  <a:avLst/>
                  <a:gdLst>
                    <a:gd name="T0" fmla="*/ 0 w 2603"/>
                    <a:gd name="T1" fmla="*/ 0 h 2379"/>
                    <a:gd name="T2" fmla="*/ 2603 w 2603"/>
                    <a:gd name="T3" fmla="*/ 1078 h 2379"/>
                    <a:gd name="T4" fmla="*/ 1301 w 2603"/>
                    <a:gd name="T5" fmla="*/ 2379 h 2379"/>
                    <a:gd name="T6" fmla="*/ 0 w 2603"/>
                    <a:gd name="T7" fmla="*/ 1840 h 2379"/>
                    <a:gd name="T8" fmla="*/ 0 w 2603"/>
                    <a:gd name="T9" fmla="*/ 0 h 2379"/>
                  </a:gdLst>
                  <a:ahLst/>
                  <a:cxnLst>
                    <a:cxn ang="0">
                      <a:pos x="T0" y="T1"/>
                    </a:cxn>
                    <a:cxn ang="0">
                      <a:pos x="T2" y="T3"/>
                    </a:cxn>
                    <a:cxn ang="0">
                      <a:pos x="T4" y="T5"/>
                    </a:cxn>
                    <a:cxn ang="0">
                      <a:pos x="T6" y="T7"/>
                    </a:cxn>
                    <a:cxn ang="0">
                      <a:pos x="T8" y="T9"/>
                    </a:cxn>
                  </a:cxnLst>
                  <a:rect l="0" t="0" r="r" b="b"/>
                  <a:pathLst>
                    <a:path w="2603" h="2379">
                      <a:moveTo>
                        <a:pt x="0" y="0"/>
                      </a:moveTo>
                      <a:cubicBezTo>
                        <a:pt x="976" y="0"/>
                        <a:pt x="1912" y="388"/>
                        <a:pt x="2603" y="1078"/>
                      </a:cubicBezTo>
                      <a:lnTo>
                        <a:pt x="1301" y="2379"/>
                      </a:lnTo>
                      <a:cubicBezTo>
                        <a:pt x="956" y="2034"/>
                        <a:pt x="488" y="1840"/>
                        <a:pt x="0" y="1840"/>
                      </a:cubicBezTo>
                      <a:lnTo>
                        <a:pt x="0" y="0"/>
                      </a:lnTo>
                      <a:close/>
                    </a:path>
                  </a:pathLst>
                </a:custGeom>
                <a:solidFill>
                  <a:schemeClr val="accent3"/>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defRPr/>
                  </a:pPr>
                  <a:endParaRPr lang="en-US" sz="1600">
                    <a:solidFill>
                      <a:srgbClr val="000000"/>
                    </a:solidFill>
                    <a:latin typeface="Arial"/>
                  </a:endParaRPr>
                </a:p>
              </p:txBody>
            </p:sp>
            <p:sp>
              <p:nvSpPr>
                <p:cNvPr id="79" name="Freeform 45">
                  <a:extLst>
                    <a:ext uri="{FF2B5EF4-FFF2-40B4-BE49-F238E27FC236}">
                      <a16:creationId xmlns:a16="http://schemas.microsoft.com/office/drawing/2014/main" id="{5AE33F50-134E-48DC-9985-3041B6AC5F83}"/>
                    </a:ext>
                  </a:extLst>
                </p:cNvPr>
                <p:cNvSpPr>
                  <a:spLocks/>
                </p:cNvSpPr>
                <p:nvPr/>
              </p:nvSpPr>
              <p:spPr bwMode="auto">
                <a:xfrm>
                  <a:off x="6943726" y="1741488"/>
                  <a:ext cx="1544638" cy="1690688"/>
                </a:xfrm>
                <a:custGeom>
                  <a:avLst/>
                  <a:gdLst>
                    <a:gd name="T0" fmla="*/ 1302 w 2380"/>
                    <a:gd name="T1" fmla="*/ 0 h 2603"/>
                    <a:gd name="T2" fmla="*/ 2380 w 2380"/>
                    <a:gd name="T3" fmla="*/ 2603 h 2603"/>
                    <a:gd name="T4" fmla="*/ 539 w 2380"/>
                    <a:gd name="T5" fmla="*/ 2603 h 2603"/>
                    <a:gd name="T6" fmla="*/ 0 w 2380"/>
                    <a:gd name="T7" fmla="*/ 1301 h 2603"/>
                    <a:gd name="T8" fmla="*/ 1302 w 2380"/>
                    <a:gd name="T9" fmla="*/ 0 h 2603"/>
                  </a:gdLst>
                  <a:ahLst/>
                  <a:cxnLst>
                    <a:cxn ang="0">
                      <a:pos x="T0" y="T1"/>
                    </a:cxn>
                    <a:cxn ang="0">
                      <a:pos x="T2" y="T3"/>
                    </a:cxn>
                    <a:cxn ang="0">
                      <a:pos x="T4" y="T5"/>
                    </a:cxn>
                    <a:cxn ang="0">
                      <a:pos x="T6" y="T7"/>
                    </a:cxn>
                    <a:cxn ang="0">
                      <a:pos x="T8" y="T9"/>
                    </a:cxn>
                  </a:cxnLst>
                  <a:rect l="0" t="0" r="r" b="b"/>
                  <a:pathLst>
                    <a:path w="2380" h="2603">
                      <a:moveTo>
                        <a:pt x="1302" y="0"/>
                      </a:moveTo>
                      <a:cubicBezTo>
                        <a:pt x="1992" y="690"/>
                        <a:pt x="2380" y="1627"/>
                        <a:pt x="2380" y="2603"/>
                      </a:cubicBezTo>
                      <a:lnTo>
                        <a:pt x="539" y="2603"/>
                      </a:lnTo>
                      <a:cubicBezTo>
                        <a:pt x="539" y="2115"/>
                        <a:pt x="346" y="1646"/>
                        <a:pt x="0" y="1301"/>
                      </a:cubicBezTo>
                      <a:lnTo>
                        <a:pt x="1302" y="0"/>
                      </a:lnTo>
                      <a:close/>
                    </a:path>
                  </a:pathLst>
                </a:custGeom>
                <a:solidFill>
                  <a:schemeClr val="accent3">
                    <a:alpha val="8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defRPr/>
                  </a:pPr>
                  <a:endParaRPr lang="en-US" sz="1600">
                    <a:solidFill>
                      <a:srgbClr val="000000"/>
                    </a:solidFill>
                    <a:latin typeface="Arial"/>
                  </a:endParaRPr>
                </a:p>
              </p:txBody>
            </p:sp>
            <p:sp>
              <p:nvSpPr>
                <p:cNvPr id="80" name="Freeform 47">
                  <a:extLst>
                    <a:ext uri="{FF2B5EF4-FFF2-40B4-BE49-F238E27FC236}">
                      <a16:creationId xmlns:a16="http://schemas.microsoft.com/office/drawing/2014/main" id="{FF8CD4D3-4AC4-42C6-BB06-B98C20E49BE7}"/>
                    </a:ext>
                  </a:extLst>
                </p:cNvPr>
                <p:cNvSpPr>
                  <a:spLocks/>
                </p:cNvSpPr>
                <p:nvPr/>
              </p:nvSpPr>
              <p:spPr bwMode="auto">
                <a:xfrm>
                  <a:off x="6943726" y="3432176"/>
                  <a:ext cx="1544638" cy="1689100"/>
                </a:xfrm>
                <a:custGeom>
                  <a:avLst/>
                  <a:gdLst>
                    <a:gd name="T0" fmla="*/ 2380 w 2380"/>
                    <a:gd name="T1" fmla="*/ 0 h 2602"/>
                    <a:gd name="T2" fmla="*/ 1302 w 2380"/>
                    <a:gd name="T3" fmla="*/ 2602 h 2602"/>
                    <a:gd name="T4" fmla="*/ 0 w 2380"/>
                    <a:gd name="T5" fmla="*/ 1301 h 2602"/>
                    <a:gd name="T6" fmla="*/ 539 w 2380"/>
                    <a:gd name="T7" fmla="*/ 0 h 2602"/>
                    <a:gd name="T8" fmla="*/ 2380 w 2380"/>
                    <a:gd name="T9" fmla="*/ 0 h 2602"/>
                  </a:gdLst>
                  <a:ahLst/>
                  <a:cxnLst>
                    <a:cxn ang="0">
                      <a:pos x="T0" y="T1"/>
                    </a:cxn>
                    <a:cxn ang="0">
                      <a:pos x="T2" y="T3"/>
                    </a:cxn>
                    <a:cxn ang="0">
                      <a:pos x="T4" y="T5"/>
                    </a:cxn>
                    <a:cxn ang="0">
                      <a:pos x="T6" y="T7"/>
                    </a:cxn>
                    <a:cxn ang="0">
                      <a:pos x="T8" y="T9"/>
                    </a:cxn>
                  </a:cxnLst>
                  <a:rect l="0" t="0" r="r" b="b"/>
                  <a:pathLst>
                    <a:path w="2380" h="2602">
                      <a:moveTo>
                        <a:pt x="2380" y="0"/>
                      </a:moveTo>
                      <a:cubicBezTo>
                        <a:pt x="2380" y="976"/>
                        <a:pt x="1992" y="1912"/>
                        <a:pt x="1302" y="2602"/>
                      </a:cubicBezTo>
                      <a:lnTo>
                        <a:pt x="0" y="1301"/>
                      </a:lnTo>
                      <a:cubicBezTo>
                        <a:pt x="346" y="956"/>
                        <a:pt x="539" y="488"/>
                        <a:pt x="539" y="0"/>
                      </a:cubicBezTo>
                      <a:lnTo>
                        <a:pt x="2380" y="0"/>
                      </a:lnTo>
                      <a:close/>
                    </a:path>
                  </a:pathLst>
                </a:custGeom>
                <a:solidFill>
                  <a:schemeClr val="accent3">
                    <a:alpha val="6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defRPr/>
                  </a:pPr>
                  <a:endParaRPr lang="en-US" sz="1600">
                    <a:solidFill>
                      <a:srgbClr val="000000"/>
                    </a:solidFill>
                    <a:latin typeface="Arial"/>
                  </a:endParaRPr>
                </a:p>
              </p:txBody>
            </p:sp>
            <p:sp>
              <p:nvSpPr>
                <p:cNvPr id="81" name="Freeform 49">
                  <a:extLst>
                    <a:ext uri="{FF2B5EF4-FFF2-40B4-BE49-F238E27FC236}">
                      <a16:creationId xmlns:a16="http://schemas.microsoft.com/office/drawing/2014/main" id="{15BB10FD-FD11-41BC-84FB-20F76AA461A3}"/>
                    </a:ext>
                  </a:extLst>
                </p:cNvPr>
                <p:cNvSpPr>
                  <a:spLocks/>
                </p:cNvSpPr>
                <p:nvPr/>
              </p:nvSpPr>
              <p:spPr bwMode="auto">
                <a:xfrm>
                  <a:off x="6099176" y="4276726"/>
                  <a:ext cx="1689100" cy="1544638"/>
                </a:xfrm>
                <a:custGeom>
                  <a:avLst/>
                  <a:gdLst>
                    <a:gd name="T0" fmla="*/ 2603 w 2603"/>
                    <a:gd name="T1" fmla="*/ 1301 h 2379"/>
                    <a:gd name="T2" fmla="*/ 0 w 2603"/>
                    <a:gd name="T3" fmla="*/ 2379 h 2379"/>
                    <a:gd name="T4" fmla="*/ 0 w 2603"/>
                    <a:gd name="T5" fmla="*/ 539 h 2379"/>
                    <a:gd name="T6" fmla="*/ 1301 w 2603"/>
                    <a:gd name="T7" fmla="*/ 0 h 2379"/>
                    <a:gd name="T8" fmla="*/ 2603 w 2603"/>
                    <a:gd name="T9" fmla="*/ 1301 h 2379"/>
                  </a:gdLst>
                  <a:ahLst/>
                  <a:cxnLst>
                    <a:cxn ang="0">
                      <a:pos x="T0" y="T1"/>
                    </a:cxn>
                    <a:cxn ang="0">
                      <a:pos x="T2" y="T3"/>
                    </a:cxn>
                    <a:cxn ang="0">
                      <a:pos x="T4" y="T5"/>
                    </a:cxn>
                    <a:cxn ang="0">
                      <a:pos x="T6" y="T7"/>
                    </a:cxn>
                    <a:cxn ang="0">
                      <a:pos x="T8" y="T9"/>
                    </a:cxn>
                  </a:cxnLst>
                  <a:rect l="0" t="0" r="r" b="b"/>
                  <a:pathLst>
                    <a:path w="2603" h="2379">
                      <a:moveTo>
                        <a:pt x="2603" y="1301"/>
                      </a:moveTo>
                      <a:cubicBezTo>
                        <a:pt x="1912" y="1991"/>
                        <a:pt x="976" y="2379"/>
                        <a:pt x="0" y="2379"/>
                      </a:cubicBezTo>
                      <a:lnTo>
                        <a:pt x="0" y="539"/>
                      </a:lnTo>
                      <a:cubicBezTo>
                        <a:pt x="488" y="539"/>
                        <a:pt x="956" y="345"/>
                        <a:pt x="1301" y="0"/>
                      </a:cubicBezTo>
                      <a:lnTo>
                        <a:pt x="2603" y="1301"/>
                      </a:lnTo>
                      <a:close/>
                    </a:path>
                  </a:pathLst>
                </a:custGeom>
                <a:solidFill>
                  <a:schemeClr val="accent3">
                    <a:alpha val="4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defRPr/>
                  </a:pPr>
                  <a:endParaRPr lang="en-US" sz="1600">
                    <a:solidFill>
                      <a:srgbClr val="000000"/>
                    </a:solidFill>
                    <a:latin typeface="Arial"/>
                  </a:endParaRPr>
                </a:p>
              </p:txBody>
            </p:sp>
            <p:sp>
              <p:nvSpPr>
                <p:cNvPr id="82" name="Freeform 51">
                  <a:extLst>
                    <a:ext uri="{FF2B5EF4-FFF2-40B4-BE49-F238E27FC236}">
                      <a16:creationId xmlns:a16="http://schemas.microsoft.com/office/drawing/2014/main" id="{ED4155C3-7CCB-45B6-91A1-FE9F534E3537}"/>
                    </a:ext>
                  </a:extLst>
                </p:cNvPr>
                <p:cNvSpPr>
                  <a:spLocks/>
                </p:cNvSpPr>
                <p:nvPr/>
              </p:nvSpPr>
              <p:spPr bwMode="auto">
                <a:xfrm>
                  <a:off x="4411663" y="4276726"/>
                  <a:ext cx="1687513" cy="1544638"/>
                </a:xfrm>
                <a:custGeom>
                  <a:avLst/>
                  <a:gdLst>
                    <a:gd name="T0" fmla="*/ 2602 w 2602"/>
                    <a:gd name="T1" fmla="*/ 2379 h 2379"/>
                    <a:gd name="T2" fmla="*/ 0 w 2602"/>
                    <a:gd name="T3" fmla="*/ 1301 h 2379"/>
                    <a:gd name="T4" fmla="*/ 1301 w 2602"/>
                    <a:gd name="T5" fmla="*/ 0 h 2379"/>
                    <a:gd name="T6" fmla="*/ 2602 w 2602"/>
                    <a:gd name="T7" fmla="*/ 539 h 2379"/>
                    <a:gd name="T8" fmla="*/ 2602 w 2602"/>
                    <a:gd name="T9" fmla="*/ 2379 h 2379"/>
                  </a:gdLst>
                  <a:ahLst/>
                  <a:cxnLst>
                    <a:cxn ang="0">
                      <a:pos x="T0" y="T1"/>
                    </a:cxn>
                    <a:cxn ang="0">
                      <a:pos x="T2" y="T3"/>
                    </a:cxn>
                    <a:cxn ang="0">
                      <a:pos x="T4" y="T5"/>
                    </a:cxn>
                    <a:cxn ang="0">
                      <a:pos x="T6" y="T7"/>
                    </a:cxn>
                    <a:cxn ang="0">
                      <a:pos x="T8" y="T9"/>
                    </a:cxn>
                  </a:cxnLst>
                  <a:rect l="0" t="0" r="r" b="b"/>
                  <a:pathLst>
                    <a:path w="2602" h="2379">
                      <a:moveTo>
                        <a:pt x="2602" y="2379"/>
                      </a:moveTo>
                      <a:cubicBezTo>
                        <a:pt x="1626" y="2379"/>
                        <a:pt x="690" y="1991"/>
                        <a:pt x="0" y="1301"/>
                      </a:cubicBezTo>
                      <a:lnTo>
                        <a:pt x="1301" y="0"/>
                      </a:lnTo>
                      <a:cubicBezTo>
                        <a:pt x="1646" y="345"/>
                        <a:pt x="2114" y="539"/>
                        <a:pt x="2602" y="539"/>
                      </a:cubicBezTo>
                      <a:lnTo>
                        <a:pt x="2602" y="2379"/>
                      </a:lnTo>
                      <a:close/>
                    </a:path>
                  </a:pathLst>
                </a:custGeom>
                <a:solidFill>
                  <a:schemeClr val="accent3">
                    <a:alpha val="2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defRPr/>
                  </a:pPr>
                  <a:endParaRPr lang="en-US" sz="1600">
                    <a:solidFill>
                      <a:srgbClr val="000000"/>
                    </a:solidFill>
                    <a:latin typeface="Arial"/>
                  </a:endParaRPr>
                </a:p>
              </p:txBody>
            </p:sp>
            <p:sp>
              <p:nvSpPr>
                <p:cNvPr id="83" name="Freeform 53">
                  <a:extLst>
                    <a:ext uri="{FF2B5EF4-FFF2-40B4-BE49-F238E27FC236}">
                      <a16:creationId xmlns:a16="http://schemas.microsoft.com/office/drawing/2014/main" id="{02638BDC-1F56-4B5F-8B49-E48CC46BDDAF}"/>
                    </a:ext>
                  </a:extLst>
                </p:cNvPr>
                <p:cNvSpPr>
                  <a:spLocks/>
                </p:cNvSpPr>
                <p:nvPr/>
              </p:nvSpPr>
              <p:spPr bwMode="auto">
                <a:xfrm>
                  <a:off x="3711576" y="3432176"/>
                  <a:ext cx="1544638" cy="1689100"/>
                </a:xfrm>
                <a:custGeom>
                  <a:avLst/>
                  <a:gdLst>
                    <a:gd name="T0" fmla="*/ 1078 w 2379"/>
                    <a:gd name="T1" fmla="*/ 2602 h 2602"/>
                    <a:gd name="T2" fmla="*/ 0 w 2379"/>
                    <a:gd name="T3" fmla="*/ 0 h 2602"/>
                    <a:gd name="T4" fmla="*/ 1840 w 2379"/>
                    <a:gd name="T5" fmla="*/ 0 h 2602"/>
                    <a:gd name="T6" fmla="*/ 2379 w 2379"/>
                    <a:gd name="T7" fmla="*/ 1301 h 2602"/>
                    <a:gd name="T8" fmla="*/ 1078 w 2379"/>
                    <a:gd name="T9" fmla="*/ 2602 h 2602"/>
                  </a:gdLst>
                  <a:ahLst/>
                  <a:cxnLst>
                    <a:cxn ang="0">
                      <a:pos x="T0" y="T1"/>
                    </a:cxn>
                    <a:cxn ang="0">
                      <a:pos x="T2" y="T3"/>
                    </a:cxn>
                    <a:cxn ang="0">
                      <a:pos x="T4" y="T5"/>
                    </a:cxn>
                    <a:cxn ang="0">
                      <a:pos x="T6" y="T7"/>
                    </a:cxn>
                    <a:cxn ang="0">
                      <a:pos x="T8" y="T9"/>
                    </a:cxn>
                  </a:cxnLst>
                  <a:rect l="0" t="0" r="r" b="b"/>
                  <a:pathLst>
                    <a:path w="2379" h="2602">
                      <a:moveTo>
                        <a:pt x="1078" y="2602"/>
                      </a:moveTo>
                      <a:cubicBezTo>
                        <a:pt x="388" y="1912"/>
                        <a:pt x="0" y="976"/>
                        <a:pt x="0" y="0"/>
                      </a:cubicBezTo>
                      <a:lnTo>
                        <a:pt x="1840" y="0"/>
                      </a:lnTo>
                      <a:cubicBezTo>
                        <a:pt x="1840" y="488"/>
                        <a:pt x="2034" y="956"/>
                        <a:pt x="2379" y="1301"/>
                      </a:cubicBezTo>
                      <a:lnTo>
                        <a:pt x="1078" y="2602"/>
                      </a:lnTo>
                      <a:close/>
                    </a:path>
                  </a:pathLst>
                </a:custGeom>
                <a:solidFill>
                  <a:schemeClr val="accent3">
                    <a:alpha val="1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defRPr/>
                  </a:pPr>
                  <a:endParaRPr lang="en-US" sz="1600">
                    <a:solidFill>
                      <a:srgbClr val="000000"/>
                    </a:solidFill>
                    <a:latin typeface="Arial"/>
                  </a:endParaRPr>
                </a:p>
              </p:txBody>
            </p:sp>
          </p:grpSp>
          <p:sp>
            <p:nvSpPr>
              <p:cNvPr id="72" name="Oval 71">
                <a:extLst>
                  <a:ext uri="{FF2B5EF4-FFF2-40B4-BE49-F238E27FC236}">
                    <a16:creationId xmlns:a16="http://schemas.microsoft.com/office/drawing/2014/main" id="{954547CA-DD2F-4814-AF84-C3ADD9406E71}"/>
                  </a:ext>
                </a:extLst>
              </p:cNvPr>
              <p:cNvSpPr/>
              <p:nvPr/>
            </p:nvSpPr>
            <p:spPr>
              <a:xfrm>
                <a:off x="2715346" y="2108471"/>
                <a:ext cx="1532701" cy="1532701"/>
              </a:xfrm>
              <a:prstGeom prst="ellipse">
                <a:avLst/>
              </a:prstGeom>
              <a:blipFill>
                <a:blip r:embed="rId2"/>
                <a:stretch>
                  <a:fillRect/>
                </a:stretch>
              </a:blipFill>
            </p:spPr>
            <p:style>
              <a:lnRef idx="0">
                <a:schemeClr val="accent4"/>
              </a:lnRef>
              <a:fillRef idx="3">
                <a:schemeClr val="accent4"/>
              </a:fillRef>
              <a:effectRef idx="3">
                <a:schemeClr val="accent4"/>
              </a:effectRef>
              <a:fontRef idx="minor">
                <a:schemeClr val="lt1"/>
              </a:fontRef>
            </p:style>
            <p:txBody>
              <a:bodyPr rtlCol="0" anchor="ctr"/>
              <a:lstStyle/>
              <a:p>
                <a:pPr algn="ctr" defTabSz="914377">
                  <a:defRPr/>
                </a:pPr>
                <a:endParaRPr lang="en-US" sz="1600">
                  <a:solidFill>
                    <a:srgbClr val="FFFFFF"/>
                  </a:solidFill>
                  <a:latin typeface="Arial"/>
                </a:endParaRPr>
              </a:p>
            </p:txBody>
          </p:sp>
          <p:sp>
            <p:nvSpPr>
              <p:cNvPr id="73" name="Oval 72">
                <a:extLst>
                  <a:ext uri="{FF2B5EF4-FFF2-40B4-BE49-F238E27FC236}">
                    <a16:creationId xmlns:a16="http://schemas.microsoft.com/office/drawing/2014/main" id="{65491C9C-52DE-4295-9D32-25ADD99F51B7}"/>
                  </a:ext>
                </a:extLst>
              </p:cNvPr>
              <p:cNvSpPr/>
              <p:nvPr/>
            </p:nvSpPr>
            <p:spPr>
              <a:xfrm>
                <a:off x="5329068" y="2094911"/>
                <a:ext cx="1532701" cy="1532701"/>
              </a:xfrm>
              <a:prstGeom prst="ellipse">
                <a:avLst/>
              </a:prstGeom>
              <a:blipFill>
                <a:blip r:embed="rId3"/>
                <a:stretch>
                  <a:fillRect/>
                </a:stretch>
              </a:blipFill>
            </p:spPr>
            <p:style>
              <a:lnRef idx="0">
                <a:schemeClr val="accent4"/>
              </a:lnRef>
              <a:fillRef idx="3">
                <a:schemeClr val="accent4"/>
              </a:fillRef>
              <a:effectRef idx="3">
                <a:schemeClr val="accent4"/>
              </a:effectRef>
              <a:fontRef idx="minor">
                <a:schemeClr val="lt1"/>
              </a:fontRef>
            </p:style>
            <p:txBody>
              <a:bodyPr rtlCol="0" anchor="ctr"/>
              <a:lstStyle/>
              <a:p>
                <a:pPr algn="ctr" defTabSz="914377">
                  <a:defRPr/>
                </a:pPr>
                <a:endParaRPr lang="en-US" sz="1600">
                  <a:solidFill>
                    <a:srgbClr val="FFFFFF"/>
                  </a:solidFill>
                  <a:latin typeface="Arial"/>
                </a:endParaRPr>
              </a:p>
            </p:txBody>
          </p:sp>
          <p:sp>
            <p:nvSpPr>
              <p:cNvPr id="74" name="Oval 73">
                <a:extLst>
                  <a:ext uri="{FF2B5EF4-FFF2-40B4-BE49-F238E27FC236}">
                    <a16:creationId xmlns:a16="http://schemas.microsoft.com/office/drawing/2014/main" id="{553C14EB-DE52-4E4E-84AB-C8A1828510C6}"/>
                  </a:ext>
                </a:extLst>
              </p:cNvPr>
              <p:cNvSpPr/>
              <p:nvPr/>
            </p:nvSpPr>
            <p:spPr>
              <a:xfrm>
                <a:off x="7951529" y="2094911"/>
                <a:ext cx="1532701" cy="1532701"/>
              </a:xfrm>
              <a:prstGeom prst="ellipse">
                <a:avLst/>
              </a:prstGeom>
              <a:blipFill>
                <a:blip r:embed="rId4"/>
                <a:stretch>
                  <a:fillRect/>
                </a:stretch>
              </a:blipFill>
            </p:spPr>
            <p:style>
              <a:lnRef idx="0">
                <a:schemeClr val="accent4"/>
              </a:lnRef>
              <a:fillRef idx="3">
                <a:schemeClr val="accent4"/>
              </a:fillRef>
              <a:effectRef idx="3">
                <a:schemeClr val="accent4"/>
              </a:effectRef>
              <a:fontRef idx="minor">
                <a:schemeClr val="lt1"/>
              </a:fontRef>
            </p:style>
            <p:txBody>
              <a:bodyPr rtlCol="0" anchor="ctr"/>
              <a:lstStyle/>
              <a:p>
                <a:pPr algn="ctr" defTabSz="914377">
                  <a:defRPr/>
                </a:pPr>
                <a:endParaRPr lang="en-US" sz="1600">
                  <a:solidFill>
                    <a:srgbClr val="FFFFFF"/>
                  </a:solidFill>
                  <a:latin typeface="Arial"/>
                </a:endParaRPr>
              </a:p>
            </p:txBody>
          </p:sp>
        </p:grpSp>
        <p:sp>
          <p:nvSpPr>
            <p:cNvPr id="95" name="TextBox 94">
              <a:extLst>
                <a:ext uri="{FF2B5EF4-FFF2-40B4-BE49-F238E27FC236}">
                  <a16:creationId xmlns:a16="http://schemas.microsoft.com/office/drawing/2014/main" id="{92BF20A6-EA3F-4B31-944F-180D251E3C3D}"/>
                </a:ext>
              </a:extLst>
            </p:cNvPr>
            <p:cNvSpPr txBox="1"/>
            <p:nvPr/>
          </p:nvSpPr>
          <p:spPr>
            <a:xfrm>
              <a:off x="4853897" y="1475756"/>
              <a:ext cx="2424653" cy="382872"/>
            </a:xfrm>
            <a:prstGeom prst="rect">
              <a:avLst/>
            </a:prstGeom>
            <a:noFill/>
          </p:spPr>
          <p:txBody>
            <a:bodyPr wrap="square" lIns="0" rIns="0" rtlCol="0" anchor="b">
              <a:spAutoFit/>
            </a:bodyPr>
            <a:lstStyle/>
            <a:p>
              <a:pPr algn="ctr" defTabSz="914377">
                <a:defRPr/>
              </a:pPr>
              <a:r>
                <a:rPr lang="en-US" sz="1867" b="1" dirty="0">
                  <a:solidFill>
                    <a:srgbClr val="0E3570"/>
                  </a:solidFill>
                  <a:latin typeface="Arial"/>
                </a:rPr>
                <a:t>IoT Security</a:t>
              </a:r>
            </a:p>
          </p:txBody>
        </p:sp>
        <p:sp>
          <p:nvSpPr>
            <p:cNvPr id="98" name="TextBox 97">
              <a:extLst>
                <a:ext uri="{FF2B5EF4-FFF2-40B4-BE49-F238E27FC236}">
                  <a16:creationId xmlns:a16="http://schemas.microsoft.com/office/drawing/2014/main" id="{D82581D2-51F0-437A-8BE4-13C01F2AED1F}"/>
                </a:ext>
              </a:extLst>
            </p:cNvPr>
            <p:cNvSpPr txBox="1"/>
            <p:nvPr/>
          </p:nvSpPr>
          <p:spPr>
            <a:xfrm>
              <a:off x="2023366" y="3797975"/>
              <a:ext cx="2903637" cy="382872"/>
            </a:xfrm>
            <a:prstGeom prst="rect">
              <a:avLst/>
            </a:prstGeom>
            <a:noFill/>
          </p:spPr>
          <p:txBody>
            <a:bodyPr wrap="square" lIns="0" rIns="0" rtlCol="0" anchor="b">
              <a:spAutoFit/>
            </a:bodyPr>
            <a:lstStyle/>
            <a:p>
              <a:pPr algn="ctr" defTabSz="914377">
                <a:defRPr/>
              </a:pPr>
              <a:r>
                <a:rPr lang="en-US" sz="1867" b="1" dirty="0">
                  <a:solidFill>
                    <a:srgbClr val="0E3570"/>
                  </a:solidFill>
                  <a:latin typeface="Arial"/>
                </a:rPr>
                <a:t>OT Security</a:t>
              </a:r>
            </a:p>
          </p:txBody>
        </p:sp>
        <p:sp>
          <p:nvSpPr>
            <p:cNvPr id="101" name="TextBox 100">
              <a:extLst>
                <a:ext uri="{FF2B5EF4-FFF2-40B4-BE49-F238E27FC236}">
                  <a16:creationId xmlns:a16="http://schemas.microsoft.com/office/drawing/2014/main" id="{12E81806-1996-4B1F-8ACA-6D248856FC39}"/>
                </a:ext>
              </a:extLst>
            </p:cNvPr>
            <p:cNvSpPr txBox="1"/>
            <p:nvPr/>
          </p:nvSpPr>
          <p:spPr>
            <a:xfrm>
              <a:off x="7572982" y="3762095"/>
              <a:ext cx="2286501" cy="672628"/>
            </a:xfrm>
            <a:prstGeom prst="rect">
              <a:avLst/>
            </a:prstGeom>
            <a:noFill/>
          </p:spPr>
          <p:txBody>
            <a:bodyPr wrap="square" lIns="0" rIns="0" rtlCol="0" anchor="b">
              <a:spAutoFit/>
            </a:bodyPr>
            <a:lstStyle/>
            <a:p>
              <a:pPr algn="ctr" defTabSz="914377">
                <a:defRPr/>
              </a:pPr>
              <a:r>
                <a:rPr lang="en-US" sz="1867" b="1" dirty="0">
                  <a:solidFill>
                    <a:srgbClr val="0E3570"/>
                  </a:solidFill>
                  <a:latin typeface="Arial"/>
                </a:rPr>
                <a:t>Cyber-Physical Security</a:t>
              </a:r>
            </a:p>
          </p:txBody>
        </p:sp>
      </p:grpSp>
      <p:graphicFrame>
        <p:nvGraphicFramePr>
          <p:cNvPr id="4" name="Diagram 3"/>
          <p:cNvGraphicFramePr/>
          <p:nvPr/>
        </p:nvGraphicFramePr>
        <p:xfrm>
          <a:off x="367693" y="4828993"/>
          <a:ext cx="11483411" cy="13913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23625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35359" y="347571"/>
            <a:ext cx="6992938" cy="1212850"/>
          </a:xfrm>
          <a:noFill/>
          <a:ln w="9525">
            <a:noFill/>
            <a:miter lim="800000"/>
            <a:headEnd/>
            <a:tailEnd/>
          </a:ln>
        </p:spPr>
        <p:txBody>
          <a:bodyPr vert="horz" wrap="square" lIns="0" tIns="45720" rIns="91440" bIns="45720" numCol="1" rtlCol="0" anchor="t" anchorCtr="0" compatLnSpc="1">
            <a:prstTxWarp prst="textNoShape">
              <a:avLst/>
            </a:prstTxWarp>
            <a:noAutofit/>
          </a:bodyPr>
          <a:lstStyle/>
          <a:p>
            <a:r>
              <a:rPr lang="en-GB" u="none" dirty="0">
                <a:solidFill>
                  <a:schemeClr val="tx1"/>
                </a:solidFill>
              </a:rPr>
              <a:t>Our OT &amp; IoT Security Services –</a:t>
            </a:r>
            <a:br>
              <a:rPr lang="en-GB" u="none" dirty="0">
                <a:solidFill>
                  <a:schemeClr val="tx1"/>
                </a:solidFill>
              </a:rPr>
            </a:br>
            <a:r>
              <a:rPr lang="en-GB" u="none" dirty="0">
                <a:solidFill>
                  <a:schemeClr val="tx1"/>
                </a:solidFill>
              </a:rPr>
              <a:t>Phase 1 – Identify</a:t>
            </a:r>
          </a:p>
        </p:txBody>
      </p:sp>
      <p:sp>
        <p:nvSpPr>
          <p:cNvPr id="3" name="Text Placeholder 2"/>
          <p:cNvSpPr>
            <a:spLocks noGrp="1"/>
          </p:cNvSpPr>
          <p:nvPr>
            <p:ph type="body" sz="quarter" idx="4294967295"/>
          </p:nvPr>
        </p:nvSpPr>
        <p:spPr>
          <a:xfrm>
            <a:off x="258618" y="950913"/>
            <a:ext cx="7313613" cy="704850"/>
          </a:xfrm>
        </p:spPr>
        <p:txBody>
          <a:bodyPr>
            <a:normAutofit fontScale="85000" lnSpcReduction="10000"/>
          </a:bodyPr>
          <a:lstStyle/>
          <a:p>
            <a:r>
              <a:rPr lang="en-GB" dirty="0">
                <a:solidFill>
                  <a:schemeClr val="accent2"/>
                </a:solidFill>
              </a:rPr>
              <a:t>Assisting our clients identify, qualify and quantify the risks of OT &amp; IoT cybersecurity in their organisation</a:t>
            </a:r>
            <a:r>
              <a:rPr lang="en-GB" dirty="0"/>
              <a:t>:</a:t>
            </a:r>
          </a:p>
        </p:txBody>
      </p:sp>
      <p:sp>
        <p:nvSpPr>
          <p:cNvPr id="8" name="TextBox 7"/>
          <p:cNvSpPr txBox="1"/>
          <p:nvPr/>
        </p:nvSpPr>
        <p:spPr>
          <a:xfrm>
            <a:off x="2299447" y="2282389"/>
            <a:ext cx="5882027" cy="4381905"/>
          </a:xfrm>
          <a:prstGeom prst="rect">
            <a:avLst/>
          </a:prstGeom>
          <a:noFill/>
        </p:spPr>
        <p:txBody>
          <a:bodyPr wrap="square" rtlCol="0">
            <a:spAutoFit/>
          </a:bodyPr>
          <a:lstStyle/>
          <a:p>
            <a:pPr marL="304784" indent="-304784" defTabSz="1625519">
              <a:buFont typeface="Arial" panose="020B0604020202020204" pitchFamily="34" charset="0"/>
              <a:buChar char="•"/>
            </a:pPr>
            <a:r>
              <a:rPr lang="en-US" sz="1467" dirty="0">
                <a:solidFill>
                  <a:srgbClr val="444C50"/>
                </a:solidFill>
                <a:latin typeface="Gotham SSm A"/>
              </a:rPr>
              <a:t>Our integrated security management platform from Skybox extends security management capabilities from your IT network to operational technology (OT &amp; IoT) environments</a:t>
            </a:r>
          </a:p>
          <a:p>
            <a:pPr marL="304784" indent="-304784" defTabSz="1625519">
              <a:buFont typeface="Arial" panose="020B0604020202020204" pitchFamily="34" charset="0"/>
              <a:buChar char="•"/>
            </a:pPr>
            <a:endParaRPr lang="en-US" sz="1467" dirty="0">
              <a:solidFill>
                <a:srgbClr val="444C50"/>
              </a:solidFill>
              <a:latin typeface="Gotham SSm A"/>
            </a:endParaRPr>
          </a:p>
          <a:p>
            <a:pPr marL="304784" indent="-304784" defTabSz="1625519">
              <a:buFont typeface="Arial" panose="020B0604020202020204" pitchFamily="34" charset="0"/>
              <a:buChar char="•"/>
            </a:pPr>
            <a:r>
              <a:rPr lang="en-US" sz="1467" dirty="0">
                <a:solidFill>
                  <a:srgbClr val="444C50"/>
                </a:solidFill>
                <a:latin typeface="Gotham SSm A"/>
              </a:rPr>
              <a:t>This enables you to gain seamless visibility across your OT, IoT &amp; IT network and manage security from one centralized platform.</a:t>
            </a:r>
          </a:p>
          <a:p>
            <a:pPr marL="304784" indent="-304784" defTabSz="1625519">
              <a:buFont typeface="Arial" panose="020B0604020202020204" pitchFamily="34" charset="0"/>
              <a:buChar char="•"/>
            </a:pPr>
            <a:endParaRPr lang="en-US" sz="1467" dirty="0">
              <a:solidFill>
                <a:srgbClr val="444C50"/>
              </a:solidFill>
              <a:latin typeface="Gotham SSm A"/>
            </a:endParaRPr>
          </a:p>
          <a:p>
            <a:pPr marL="304784" indent="-304784" defTabSz="1625519">
              <a:buFont typeface="Arial" panose="020B0604020202020204" pitchFamily="34" charset="0"/>
              <a:buChar char="•"/>
            </a:pPr>
            <a:r>
              <a:rPr lang="en-US" sz="1467" dirty="0">
                <a:solidFill>
                  <a:srgbClr val="444C50"/>
                </a:solidFill>
                <a:latin typeface="Gotham SSm A"/>
              </a:rPr>
              <a:t>With comprehensive network modeling, Skybox gives you detailed path analysis and fast insight to vulnerabilities and exposures anywhere in your organization.</a:t>
            </a:r>
          </a:p>
          <a:p>
            <a:pPr marL="304784" indent="-304784" defTabSz="1625519">
              <a:buFont typeface="Arial" panose="020B0604020202020204" pitchFamily="34" charset="0"/>
              <a:buChar char="•"/>
            </a:pPr>
            <a:endParaRPr lang="en-US" sz="1467" dirty="0">
              <a:solidFill>
                <a:srgbClr val="444C50"/>
              </a:solidFill>
              <a:latin typeface="Gotham SSm A"/>
            </a:endParaRPr>
          </a:p>
          <a:p>
            <a:pPr marL="304784" indent="-304784" defTabSz="1625519">
              <a:buFont typeface="Arial" panose="020B0604020202020204" pitchFamily="34" charset="0"/>
              <a:buChar char="•"/>
            </a:pPr>
            <a:r>
              <a:rPr lang="en-US" sz="1467" dirty="0">
                <a:solidFill>
                  <a:srgbClr val="444C50"/>
                </a:solidFill>
                <a:latin typeface="Gotham SSm A"/>
              </a:rPr>
              <a:t>The Skybox solution provides “on-demand, contextual intelligence” which helps you better prioritize risk to secure the network, improve uptime and avoid potentially dangerous disruptions in critical infrastructure organizations.</a:t>
            </a:r>
          </a:p>
          <a:p>
            <a:pPr marL="304784" indent="-304784" defTabSz="1625519">
              <a:buFont typeface="Arial" panose="020B0604020202020204" pitchFamily="34" charset="0"/>
              <a:buChar char="•"/>
            </a:pPr>
            <a:endParaRPr lang="en-US" sz="1467" dirty="0">
              <a:solidFill>
                <a:srgbClr val="444C50"/>
              </a:solidFill>
              <a:latin typeface="Gotham SSm A"/>
            </a:endParaRPr>
          </a:p>
          <a:p>
            <a:pPr marL="304784" indent="-304784" defTabSz="1625519">
              <a:buFont typeface="Arial" panose="020B0604020202020204" pitchFamily="34" charset="0"/>
              <a:buChar char="•"/>
            </a:pPr>
            <a:r>
              <a:rPr lang="en-GB" sz="1467" dirty="0">
                <a:solidFill>
                  <a:srgbClr val="444C50"/>
                </a:solidFill>
                <a:latin typeface="Gotham SSm A"/>
              </a:rPr>
              <a:t>Integrates with OT &amp; IoT Sensors from Indegy, Claroty, Nozomi Networks and many more used to initially scan for OT &amp; IoT assets</a:t>
            </a:r>
            <a:endParaRPr lang="en-US" sz="1467" dirty="0">
              <a:solidFill>
                <a:srgbClr val="444C50"/>
              </a:solidFill>
              <a:latin typeface="Gotham SSm A"/>
            </a:endParaRPr>
          </a:p>
        </p:txBody>
      </p:sp>
      <p:pic>
        <p:nvPicPr>
          <p:cNvPr id="5" name="Picture 4"/>
          <p:cNvPicPr>
            <a:picLocks noChangeAspect="1"/>
          </p:cNvPicPr>
          <p:nvPr/>
        </p:nvPicPr>
        <p:blipFill>
          <a:blip r:embed="rId3"/>
          <a:stretch>
            <a:fillRect/>
          </a:stretch>
        </p:blipFill>
        <p:spPr>
          <a:xfrm>
            <a:off x="8517912" y="869355"/>
            <a:ext cx="3338729" cy="1547387"/>
          </a:xfrm>
          <a:prstGeom prst="rect">
            <a:avLst/>
          </a:prstGeom>
        </p:spPr>
      </p:pic>
      <p:pic>
        <p:nvPicPr>
          <p:cNvPr id="10" name="Picture 9"/>
          <p:cNvPicPr>
            <a:picLocks noChangeAspect="1"/>
          </p:cNvPicPr>
          <p:nvPr/>
        </p:nvPicPr>
        <p:blipFill rotWithShape="1">
          <a:blip r:embed="rId4"/>
          <a:srcRect t="3587" r="6915"/>
          <a:stretch/>
        </p:blipFill>
        <p:spPr>
          <a:xfrm>
            <a:off x="8517912" y="2416742"/>
            <a:ext cx="3332705" cy="4113198"/>
          </a:xfrm>
          <a:prstGeom prst="rect">
            <a:avLst/>
          </a:prstGeom>
          <a:ln>
            <a:solidFill>
              <a:schemeClr val="tx1"/>
            </a:solidFill>
          </a:ln>
        </p:spPr>
      </p:pic>
      <p:pic>
        <p:nvPicPr>
          <p:cNvPr id="12" name="Picture 11"/>
          <p:cNvPicPr>
            <a:picLocks noChangeAspect="1"/>
          </p:cNvPicPr>
          <p:nvPr/>
        </p:nvPicPr>
        <p:blipFill rotWithShape="1">
          <a:blip r:embed="rId5"/>
          <a:srcRect t="5159" r="80900" b="5379"/>
          <a:stretch/>
        </p:blipFill>
        <p:spPr>
          <a:xfrm>
            <a:off x="367694" y="2259105"/>
            <a:ext cx="1958647" cy="4249271"/>
          </a:xfrm>
          <a:prstGeom prst="rect">
            <a:avLst/>
          </a:prstGeom>
        </p:spPr>
      </p:pic>
    </p:spTree>
    <p:extLst>
      <p:ext uri="{BB962C8B-B14F-4D97-AF65-F5344CB8AC3E}">
        <p14:creationId xmlns:p14="http://schemas.microsoft.com/office/powerpoint/2010/main" val="1791450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4488"/>
            <a:ext cx="6992938" cy="773112"/>
          </a:xfrm>
          <a:noFill/>
          <a:ln w="9525">
            <a:noFill/>
            <a:miter lim="800000"/>
            <a:headEnd/>
            <a:tailEnd/>
          </a:ln>
        </p:spPr>
        <p:txBody>
          <a:bodyPr vert="horz" wrap="square" lIns="0" tIns="45720" rIns="91440" bIns="45720" numCol="1" rtlCol="0" anchor="t" anchorCtr="0" compatLnSpc="1">
            <a:prstTxWarp prst="textNoShape">
              <a:avLst/>
            </a:prstTxWarp>
            <a:noAutofit/>
          </a:bodyPr>
          <a:lstStyle/>
          <a:p>
            <a:r>
              <a:rPr lang="en-GB" u="none" dirty="0">
                <a:solidFill>
                  <a:schemeClr val="tx1"/>
                </a:solidFill>
              </a:rPr>
              <a:t>Our OT &amp; IoT Security Services – Phase 2 – Detect</a:t>
            </a:r>
          </a:p>
        </p:txBody>
      </p:sp>
      <p:sp>
        <p:nvSpPr>
          <p:cNvPr id="3" name="Text Placeholder 2"/>
          <p:cNvSpPr>
            <a:spLocks noGrp="1"/>
          </p:cNvSpPr>
          <p:nvPr>
            <p:ph type="body" sz="quarter" idx="4294967295"/>
          </p:nvPr>
        </p:nvSpPr>
        <p:spPr>
          <a:xfrm>
            <a:off x="17150" y="1562381"/>
            <a:ext cx="7475538" cy="682050"/>
          </a:xfrm>
        </p:spPr>
        <p:txBody>
          <a:bodyPr>
            <a:normAutofit fontScale="70000" lnSpcReduction="20000"/>
          </a:bodyPr>
          <a:lstStyle/>
          <a:p>
            <a:r>
              <a:rPr lang="en-GB" dirty="0">
                <a:solidFill>
                  <a:schemeClr val="accent2"/>
                </a:solidFill>
              </a:rPr>
              <a:t>Assisting our clients analyse the risks in the OT &amp; IoT landscape and collaborate on design of a proportional prioritised response</a:t>
            </a:r>
          </a:p>
        </p:txBody>
      </p:sp>
      <p:sp>
        <p:nvSpPr>
          <p:cNvPr id="7" name="TextBox 6"/>
          <p:cNvSpPr txBox="1"/>
          <p:nvPr/>
        </p:nvSpPr>
        <p:spPr>
          <a:xfrm>
            <a:off x="2405351" y="2282389"/>
            <a:ext cx="5276487" cy="3704604"/>
          </a:xfrm>
          <a:prstGeom prst="rect">
            <a:avLst/>
          </a:prstGeom>
          <a:noFill/>
        </p:spPr>
        <p:txBody>
          <a:bodyPr wrap="square" rtlCol="0">
            <a:spAutoFit/>
          </a:bodyPr>
          <a:lstStyle/>
          <a:p>
            <a:pPr marL="304784" indent="-304784"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Post identification of the OT &amp; IoT landscape, our experienced OT &amp; IoT Security architects and engineers can assist our clients analyze the inherent risks across the spectrum of OT &amp; IoT Cyber Control layers:</a:t>
            </a:r>
          </a:p>
          <a:p>
            <a:pPr marL="304784" indent="-304784" defTabSz="609585">
              <a:buFont typeface="Arial" panose="020B0604020202020204" pitchFamily="34" charset="0"/>
              <a:buChar char="•"/>
            </a:pPr>
            <a:endParaRPr lang="en-US" sz="1467" dirty="0">
              <a:solidFill>
                <a:srgbClr val="646363"/>
              </a:solidFill>
              <a:latin typeface="Arial" panose="020B0604020202020204" pitchFamily="34" charset="0"/>
              <a:cs typeface="Arial" panose="020B0604020202020204" pitchFamily="34" charset="0"/>
            </a:endParaRPr>
          </a:p>
          <a:p>
            <a:pPr marL="592652"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Applications &amp; Data</a:t>
            </a:r>
          </a:p>
          <a:p>
            <a:pPr marL="592652"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Endpoint/Edge computing</a:t>
            </a:r>
          </a:p>
          <a:p>
            <a:pPr marL="592652"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OT &amp; IoT Networks</a:t>
            </a:r>
          </a:p>
          <a:p>
            <a:pPr marL="592652"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OT &amp; IoT Virtual Perimeter</a:t>
            </a:r>
          </a:p>
          <a:p>
            <a:pPr marL="592652"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Cyber Physical</a:t>
            </a:r>
          </a:p>
          <a:p>
            <a:pPr marL="592652"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People, policies and process</a:t>
            </a:r>
          </a:p>
          <a:p>
            <a:pPr marL="304784" indent="-304784" defTabSz="609585">
              <a:buFont typeface="Arial" panose="020B0604020202020204" pitchFamily="34" charset="0"/>
              <a:buChar char="•"/>
            </a:pPr>
            <a:endParaRPr lang="en-GB" sz="1467" dirty="0">
              <a:solidFill>
                <a:srgbClr val="646363"/>
              </a:solidFill>
              <a:latin typeface="Arial" panose="020B0604020202020204" pitchFamily="34" charset="0"/>
              <a:cs typeface="Arial" panose="020B0604020202020204" pitchFamily="34" charset="0"/>
            </a:endParaRPr>
          </a:p>
          <a:p>
            <a:pPr marL="304784" indent="-304784" defTabSz="609585">
              <a:buFont typeface="Arial" panose="020B0604020202020204" pitchFamily="34" charset="0"/>
              <a:buChar char="•"/>
            </a:pPr>
            <a:r>
              <a:rPr lang="en-GB" sz="1467" dirty="0">
                <a:solidFill>
                  <a:srgbClr val="646363"/>
                </a:solidFill>
                <a:latin typeface="Arial" panose="020B0604020202020204" pitchFamily="34" charset="0"/>
                <a:cs typeface="Arial" panose="020B0604020202020204" pitchFamily="34" charset="0"/>
              </a:rPr>
              <a:t>This analysis will help derive an agreed understanding of the strategic and tactical risks faced by the organisation and can be delivered to meet internal assurance objectives</a:t>
            </a:r>
          </a:p>
        </p:txBody>
      </p:sp>
      <p:pic>
        <p:nvPicPr>
          <p:cNvPr id="5" name="Picture 4"/>
          <p:cNvPicPr>
            <a:picLocks noChangeAspect="1"/>
          </p:cNvPicPr>
          <p:nvPr/>
        </p:nvPicPr>
        <p:blipFill>
          <a:blip r:embed="rId3"/>
          <a:stretch>
            <a:fillRect/>
          </a:stretch>
        </p:blipFill>
        <p:spPr>
          <a:xfrm>
            <a:off x="8437082" y="1047256"/>
            <a:ext cx="3553147" cy="1672069"/>
          </a:xfrm>
          <a:prstGeom prst="rect">
            <a:avLst/>
          </a:prstGeom>
        </p:spPr>
      </p:pic>
      <p:pic>
        <p:nvPicPr>
          <p:cNvPr id="9" name="Picture 8"/>
          <p:cNvPicPr>
            <a:picLocks noChangeAspect="1"/>
          </p:cNvPicPr>
          <p:nvPr/>
        </p:nvPicPr>
        <p:blipFill>
          <a:blip r:embed="rId4"/>
          <a:stretch>
            <a:fillRect/>
          </a:stretch>
        </p:blipFill>
        <p:spPr>
          <a:xfrm>
            <a:off x="8437082" y="2823882"/>
            <a:ext cx="3553146" cy="3708413"/>
          </a:xfrm>
          <a:prstGeom prst="rect">
            <a:avLst/>
          </a:prstGeom>
          <a:ln>
            <a:solidFill>
              <a:schemeClr val="tx1"/>
            </a:solidFill>
          </a:ln>
        </p:spPr>
      </p:pic>
      <p:pic>
        <p:nvPicPr>
          <p:cNvPr id="12" name="Picture 11"/>
          <p:cNvPicPr>
            <a:picLocks noChangeAspect="1"/>
          </p:cNvPicPr>
          <p:nvPr/>
        </p:nvPicPr>
        <p:blipFill rotWithShape="1">
          <a:blip r:embed="rId5"/>
          <a:srcRect l="20063" t="4876" r="60837" b="5662"/>
          <a:stretch/>
        </p:blipFill>
        <p:spPr>
          <a:xfrm>
            <a:off x="367694" y="2259105"/>
            <a:ext cx="1958647" cy="4249271"/>
          </a:xfrm>
          <a:prstGeom prst="rect">
            <a:avLst/>
          </a:prstGeom>
        </p:spPr>
      </p:pic>
    </p:spTree>
    <p:extLst>
      <p:ext uri="{BB962C8B-B14F-4D97-AF65-F5344CB8AC3E}">
        <p14:creationId xmlns:p14="http://schemas.microsoft.com/office/powerpoint/2010/main" val="2208703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4488"/>
            <a:ext cx="6992938" cy="1212850"/>
          </a:xfrm>
          <a:noFill/>
          <a:ln w="9525">
            <a:noFill/>
            <a:miter lim="800000"/>
            <a:headEnd/>
            <a:tailEnd/>
          </a:ln>
        </p:spPr>
        <p:txBody>
          <a:bodyPr vert="horz" wrap="square" lIns="0" tIns="45720" rIns="91440" bIns="45720" numCol="1" rtlCol="0" anchor="t" anchorCtr="0" compatLnSpc="1">
            <a:prstTxWarp prst="textNoShape">
              <a:avLst/>
            </a:prstTxWarp>
            <a:noAutofit/>
          </a:bodyPr>
          <a:lstStyle/>
          <a:p>
            <a:r>
              <a:rPr lang="en-GB" u="none" dirty="0">
                <a:solidFill>
                  <a:schemeClr val="tx1"/>
                </a:solidFill>
              </a:rPr>
              <a:t>Our OT &amp; IoT Security Services – Phase 3 – Protect</a:t>
            </a:r>
          </a:p>
        </p:txBody>
      </p:sp>
      <p:sp>
        <p:nvSpPr>
          <p:cNvPr id="3" name="Text Placeholder 2"/>
          <p:cNvSpPr>
            <a:spLocks noGrp="1"/>
          </p:cNvSpPr>
          <p:nvPr>
            <p:ph type="body" sz="quarter" idx="4294967295"/>
          </p:nvPr>
        </p:nvSpPr>
        <p:spPr>
          <a:xfrm>
            <a:off x="0" y="1589088"/>
            <a:ext cx="7348538" cy="431800"/>
          </a:xfrm>
        </p:spPr>
        <p:txBody>
          <a:bodyPr>
            <a:normAutofit fontScale="55000" lnSpcReduction="20000"/>
          </a:bodyPr>
          <a:lstStyle/>
          <a:p>
            <a:r>
              <a:rPr lang="en-GB" dirty="0">
                <a:solidFill>
                  <a:schemeClr val="accent2"/>
                </a:solidFill>
              </a:rPr>
              <a:t>Assisting our clients manage the risks identified by developing a OT &amp; IoT Cyber defence roadmap &amp; governance model</a:t>
            </a:r>
          </a:p>
        </p:txBody>
      </p:sp>
      <p:sp>
        <p:nvSpPr>
          <p:cNvPr id="7" name="TextBox 6"/>
          <p:cNvSpPr txBox="1"/>
          <p:nvPr/>
        </p:nvSpPr>
        <p:spPr>
          <a:xfrm>
            <a:off x="2405351" y="2282389"/>
            <a:ext cx="5310901" cy="4381905"/>
          </a:xfrm>
          <a:prstGeom prst="rect">
            <a:avLst/>
          </a:prstGeom>
          <a:noFill/>
        </p:spPr>
        <p:txBody>
          <a:bodyPr wrap="square" rtlCol="0">
            <a:spAutoFit/>
          </a:bodyPr>
          <a:lstStyle/>
          <a:p>
            <a:pPr marL="304784" indent="-304784"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Development of an OT &amp; IoT Cyber security strategy and roadmap aligned to business priorities in conjunction with technology and business stakeholders</a:t>
            </a:r>
          </a:p>
          <a:p>
            <a:pPr marL="304784" indent="-304784" defTabSz="609585">
              <a:buFont typeface="Arial" panose="020B0604020202020204" pitchFamily="34" charset="0"/>
              <a:buChar char="•"/>
            </a:pPr>
            <a:endParaRPr lang="en-GB" sz="1467" dirty="0">
              <a:solidFill>
                <a:srgbClr val="646363"/>
              </a:solidFill>
              <a:latin typeface="Arial" panose="020B0604020202020204" pitchFamily="34" charset="0"/>
              <a:cs typeface="Arial" panose="020B0604020202020204" pitchFamily="34" charset="0"/>
            </a:endParaRPr>
          </a:p>
          <a:p>
            <a:pPr marL="304784" indent="-304784" defTabSz="609585">
              <a:buFont typeface="Arial" panose="020B0604020202020204" pitchFamily="34" charset="0"/>
              <a:buChar char="•"/>
            </a:pPr>
            <a:r>
              <a:rPr lang="en-GB" sz="1467" dirty="0">
                <a:solidFill>
                  <a:srgbClr val="646363"/>
                </a:solidFill>
                <a:latin typeface="Arial" panose="020B0604020202020204" pitchFamily="34" charset="0"/>
                <a:cs typeface="Arial" panose="020B0604020202020204" pitchFamily="34" charset="0"/>
              </a:rPr>
              <a:t>Encompass within the OT &amp; IoT Cyber security strategy a proportional and pragmatic response to OT &amp; IoT security controls aligned to regulatory compliance burden and any “customer licence to operate” requirement</a:t>
            </a:r>
          </a:p>
          <a:p>
            <a:pPr marL="304784" indent="-304784" defTabSz="609585">
              <a:buFont typeface="Arial" panose="020B0604020202020204" pitchFamily="34" charset="0"/>
              <a:buChar char="•"/>
            </a:pPr>
            <a:endParaRPr lang="en-GB" sz="1467" dirty="0">
              <a:solidFill>
                <a:srgbClr val="646363"/>
              </a:solidFill>
              <a:latin typeface="Arial" panose="020B0604020202020204" pitchFamily="34" charset="0"/>
              <a:cs typeface="Arial" panose="020B0604020202020204" pitchFamily="34" charset="0"/>
            </a:endParaRPr>
          </a:p>
          <a:p>
            <a:pPr marL="304784" indent="-304784" defTabSz="609585">
              <a:buFont typeface="Arial" panose="020B0604020202020204" pitchFamily="34" charset="0"/>
              <a:buChar char="•"/>
            </a:pPr>
            <a:r>
              <a:rPr lang="en-GB" sz="1467" dirty="0">
                <a:solidFill>
                  <a:srgbClr val="646363"/>
                </a:solidFill>
                <a:latin typeface="Arial" panose="020B0604020202020204" pitchFamily="34" charset="0"/>
                <a:cs typeface="Arial" panose="020B0604020202020204" pitchFamily="34" charset="0"/>
              </a:rPr>
              <a:t>Develop an enterprise and solution architecture leveraging Purdue network design to address OT &amp; IoT cyber defence weaknesses</a:t>
            </a:r>
            <a:endParaRPr lang="en-US" sz="1467" dirty="0">
              <a:solidFill>
                <a:srgbClr val="646363"/>
              </a:solidFill>
              <a:latin typeface="Arial" panose="020B0604020202020204" pitchFamily="34" charset="0"/>
              <a:cs typeface="Arial" panose="020B0604020202020204" pitchFamily="34" charset="0"/>
            </a:endParaRPr>
          </a:p>
          <a:p>
            <a:pPr defTabSz="609585"/>
            <a:endParaRPr lang="en-GB" sz="1467" dirty="0">
              <a:solidFill>
                <a:srgbClr val="646363"/>
              </a:solidFill>
              <a:latin typeface="Arial" panose="020B0604020202020204" pitchFamily="34" charset="0"/>
              <a:cs typeface="Arial" panose="020B0604020202020204" pitchFamily="34" charset="0"/>
            </a:endParaRPr>
          </a:p>
          <a:p>
            <a:pPr marL="304784" indent="-304784"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Benefits include: </a:t>
            </a:r>
          </a:p>
          <a:p>
            <a:pPr marL="592652" lvl="1"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Establishment of a cohesive approach to OT &amp; IoT Security</a:t>
            </a:r>
          </a:p>
          <a:p>
            <a:pPr marL="592652" lvl="1"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Practical insights from globally experienced OT  &amp; IoT Security professionals with proven implementation</a:t>
            </a:r>
          </a:p>
          <a:p>
            <a:pPr marL="592652" lvl="1"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Scalable response aligned to business objectives</a:t>
            </a:r>
          </a:p>
        </p:txBody>
      </p:sp>
      <p:pic>
        <p:nvPicPr>
          <p:cNvPr id="8" name="Picture 7"/>
          <p:cNvPicPr>
            <a:picLocks noChangeAspect="1"/>
          </p:cNvPicPr>
          <p:nvPr/>
        </p:nvPicPr>
        <p:blipFill>
          <a:blip r:embed="rId3"/>
          <a:stretch>
            <a:fillRect/>
          </a:stretch>
        </p:blipFill>
        <p:spPr>
          <a:xfrm>
            <a:off x="7733188" y="1314221"/>
            <a:ext cx="4227949" cy="2790369"/>
          </a:xfrm>
          <a:prstGeom prst="rect">
            <a:avLst/>
          </a:prstGeom>
          <a:ln>
            <a:solidFill>
              <a:schemeClr val="tx1"/>
            </a:solidFill>
          </a:ln>
        </p:spPr>
      </p:pic>
      <p:pic>
        <p:nvPicPr>
          <p:cNvPr id="9" name="Picture 8"/>
          <p:cNvPicPr>
            <a:picLocks noChangeAspect="1"/>
          </p:cNvPicPr>
          <p:nvPr/>
        </p:nvPicPr>
        <p:blipFill>
          <a:blip r:embed="rId4"/>
          <a:stretch>
            <a:fillRect/>
          </a:stretch>
        </p:blipFill>
        <p:spPr>
          <a:xfrm>
            <a:off x="7733187" y="4227053"/>
            <a:ext cx="4227949" cy="2241096"/>
          </a:xfrm>
          <a:prstGeom prst="rect">
            <a:avLst/>
          </a:prstGeom>
          <a:ln w="9525">
            <a:solidFill>
              <a:schemeClr val="tx1"/>
            </a:solidFill>
          </a:ln>
        </p:spPr>
      </p:pic>
      <p:pic>
        <p:nvPicPr>
          <p:cNvPr id="12" name="Picture 11"/>
          <p:cNvPicPr>
            <a:picLocks noChangeAspect="1"/>
          </p:cNvPicPr>
          <p:nvPr/>
        </p:nvPicPr>
        <p:blipFill rotWithShape="1">
          <a:blip r:embed="rId5"/>
          <a:srcRect l="40913" t="4876" r="39987" b="5662"/>
          <a:stretch/>
        </p:blipFill>
        <p:spPr>
          <a:xfrm>
            <a:off x="367694" y="2259105"/>
            <a:ext cx="1958647" cy="4249271"/>
          </a:xfrm>
          <a:prstGeom prst="rect">
            <a:avLst/>
          </a:prstGeom>
        </p:spPr>
      </p:pic>
    </p:spTree>
    <p:extLst>
      <p:ext uri="{BB962C8B-B14F-4D97-AF65-F5344CB8AC3E}">
        <p14:creationId xmlns:p14="http://schemas.microsoft.com/office/powerpoint/2010/main" val="1919089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35708" y="219417"/>
            <a:ext cx="10141527" cy="1212850"/>
          </a:xfrm>
          <a:noFill/>
          <a:ln w="9525">
            <a:noFill/>
            <a:miter lim="800000"/>
            <a:headEnd/>
            <a:tailEnd/>
          </a:ln>
        </p:spPr>
        <p:txBody>
          <a:bodyPr vert="horz" wrap="square" lIns="0" tIns="45720" rIns="91440" bIns="45720" numCol="1" rtlCol="0" anchor="t" anchorCtr="0" compatLnSpc="1">
            <a:prstTxWarp prst="textNoShape">
              <a:avLst/>
            </a:prstTxWarp>
            <a:noAutofit/>
          </a:bodyPr>
          <a:lstStyle/>
          <a:p>
            <a:r>
              <a:rPr lang="en-GB" u="none" dirty="0">
                <a:solidFill>
                  <a:schemeClr val="tx1"/>
                </a:solidFill>
              </a:rPr>
              <a:t>Preserving brand reputation through “OT &amp; IoT Security by design”</a:t>
            </a:r>
          </a:p>
        </p:txBody>
      </p:sp>
      <p:sp>
        <p:nvSpPr>
          <p:cNvPr id="10" name="Text Placeholder 2"/>
          <p:cNvSpPr>
            <a:spLocks noGrp="1"/>
          </p:cNvSpPr>
          <p:nvPr>
            <p:ph type="body" sz="quarter" idx="4294967295"/>
          </p:nvPr>
        </p:nvSpPr>
        <p:spPr>
          <a:xfrm>
            <a:off x="723900" y="1525588"/>
            <a:ext cx="11468100" cy="1122362"/>
          </a:xfrm>
        </p:spPr>
        <p:txBody>
          <a:bodyPr lIns="48000" tIns="48000" rIns="48000" bIns="48000" anchor="t" anchorCtr="0">
            <a:noAutofit/>
          </a:bodyPr>
          <a:lstStyle/>
          <a:p>
            <a:pPr>
              <a:lnSpc>
                <a:spcPct val="100000"/>
              </a:lnSpc>
              <a:spcBef>
                <a:spcPts val="0"/>
              </a:spcBef>
            </a:pPr>
            <a:r>
              <a:rPr lang="en-GB" sz="1467" b="0" dirty="0">
                <a:solidFill>
                  <a:schemeClr val="accent2"/>
                </a:solidFill>
              </a:rPr>
              <a:t>Manufacturers of OT &amp; IoT products and organisations reliant upon IoT devices to optimise efficient business operations through automated operating models will need to adopt a “Security by Design” approach to securing OT &amp; IoT.  Failure to adopt a risk and governance model for OT &amp; IoT with “security and privacy by design” at its core will result in inevitable breaches occurring exposing the vulnerabilities which exist across technology landscapes, irrespective of IT, OT or IoT.</a:t>
            </a:r>
          </a:p>
          <a:p>
            <a:pPr>
              <a:lnSpc>
                <a:spcPct val="100000"/>
              </a:lnSpc>
              <a:spcBef>
                <a:spcPts val="0"/>
              </a:spcBef>
            </a:pPr>
            <a:endParaRPr lang="en-GB" sz="1467" b="0" dirty="0"/>
          </a:p>
        </p:txBody>
      </p:sp>
      <p:pic>
        <p:nvPicPr>
          <p:cNvPr id="8" name="Picture 7"/>
          <p:cNvPicPr>
            <a:picLocks noChangeAspect="1"/>
          </p:cNvPicPr>
          <p:nvPr/>
        </p:nvPicPr>
        <p:blipFill rotWithShape="1">
          <a:blip r:embed="rId3"/>
          <a:srcRect l="31398" r="31545" b="-1282"/>
          <a:stretch/>
        </p:blipFill>
        <p:spPr>
          <a:xfrm>
            <a:off x="4368810" y="2551795"/>
            <a:ext cx="7574537" cy="3774499"/>
          </a:xfrm>
          <a:prstGeom prst="rect">
            <a:avLst/>
          </a:prstGeom>
          <a:ln>
            <a:solidFill>
              <a:schemeClr val="tx1"/>
            </a:solidFill>
          </a:ln>
        </p:spPr>
      </p:pic>
      <p:sp>
        <p:nvSpPr>
          <p:cNvPr id="11" name="Rectangle 10"/>
          <p:cNvSpPr/>
          <p:nvPr/>
        </p:nvSpPr>
        <p:spPr>
          <a:xfrm>
            <a:off x="367693" y="2551795"/>
            <a:ext cx="3894169" cy="3257675"/>
          </a:xfrm>
          <a:prstGeom prst="rect">
            <a:avLst/>
          </a:prstGeom>
        </p:spPr>
        <p:txBody>
          <a:bodyPr wrap="square" lIns="48000" tIns="48000" rIns="48000" bIns="48000">
            <a:spAutoFit/>
          </a:bodyPr>
          <a:lstStyle/>
          <a:p>
            <a:pPr defTabSz="609585"/>
            <a:r>
              <a:rPr lang="en-GB" sz="1467" dirty="0">
                <a:solidFill>
                  <a:srgbClr val="646363"/>
                </a:solidFill>
                <a:latin typeface="Arial" panose="020B0604020202020204" pitchFamily="34" charset="0"/>
                <a:cs typeface="Arial" panose="020B0604020202020204" pitchFamily="34" charset="0"/>
              </a:rPr>
              <a:t>Cyber breaches of OT &amp; IoT devices will likely lead to high profile incident reporting, brand reputation impact and loss of a “licence to operate” necessary to invoke and retain customer confidence in IoT and connected devices.</a:t>
            </a:r>
          </a:p>
          <a:p>
            <a:pPr defTabSz="609585"/>
            <a:endParaRPr lang="en-GB" sz="1467" dirty="0">
              <a:solidFill>
                <a:srgbClr val="646363"/>
              </a:solidFill>
              <a:latin typeface="Arial" panose="020B0604020202020204" pitchFamily="34" charset="0"/>
              <a:cs typeface="Arial" panose="020B0604020202020204" pitchFamily="34" charset="0"/>
            </a:endParaRPr>
          </a:p>
          <a:p>
            <a:pPr defTabSz="609585"/>
            <a:r>
              <a:rPr lang="en-GB" sz="1467" b="1" dirty="0">
                <a:solidFill>
                  <a:srgbClr val="646363"/>
                </a:solidFill>
                <a:latin typeface="Arial" panose="020B0604020202020204" pitchFamily="34" charset="0"/>
                <a:cs typeface="Arial" panose="020B0604020202020204" pitchFamily="34" charset="0"/>
              </a:rPr>
              <a:t>It is therefore evident that manufacturers and consumers of OT &amp; IoT must ensure that they adopt OT &amp; IoT Security practices to protect their organisational brand and enhance product growth initiatives.</a:t>
            </a:r>
          </a:p>
          <a:p>
            <a:pPr defTabSz="609585"/>
            <a:endParaRPr lang="en-GB" sz="1467" dirty="0">
              <a:solidFill>
                <a:srgbClr val="64636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6483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94614" y="349624"/>
            <a:ext cx="6992938" cy="1212850"/>
          </a:xfrm>
          <a:noFill/>
          <a:ln w="9525">
            <a:noFill/>
            <a:miter lim="800000"/>
            <a:headEnd/>
            <a:tailEnd/>
          </a:ln>
        </p:spPr>
        <p:txBody>
          <a:bodyPr vert="horz" wrap="square" lIns="0" tIns="45720" rIns="91440" bIns="45720" numCol="1" rtlCol="0" anchor="t" anchorCtr="0" compatLnSpc="1">
            <a:prstTxWarp prst="textNoShape">
              <a:avLst/>
            </a:prstTxWarp>
            <a:noAutofit/>
          </a:bodyPr>
          <a:lstStyle/>
          <a:p>
            <a:r>
              <a:rPr lang="en-GB" u="none" dirty="0">
                <a:solidFill>
                  <a:schemeClr val="tx1"/>
                </a:solidFill>
              </a:rPr>
              <a:t>Our OT &amp; IoT Security Services – Phase 4 – Respond</a:t>
            </a:r>
          </a:p>
        </p:txBody>
      </p:sp>
      <p:sp>
        <p:nvSpPr>
          <p:cNvPr id="3" name="Text Placeholder 2"/>
          <p:cNvSpPr>
            <a:spLocks noGrp="1"/>
          </p:cNvSpPr>
          <p:nvPr>
            <p:ph type="body" sz="quarter" idx="4294967295"/>
          </p:nvPr>
        </p:nvSpPr>
        <p:spPr>
          <a:xfrm>
            <a:off x="0" y="1589088"/>
            <a:ext cx="11428413" cy="544512"/>
          </a:xfrm>
        </p:spPr>
        <p:txBody>
          <a:bodyPr>
            <a:normAutofit fontScale="70000" lnSpcReduction="20000"/>
          </a:bodyPr>
          <a:lstStyle/>
          <a:p>
            <a:r>
              <a:rPr lang="en-GB" dirty="0">
                <a:solidFill>
                  <a:schemeClr val="accent2"/>
                </a:solidFill>
              </a:rPr>
              <a:t>Assisting our clients manage the risks of OT &amp; IoT cybersecurity in their organisation through systems integration led implementation of a new OT &amp; IoT cybersecurity strategy </a:t>
            </a:r>
          </a:p>
        </p:txBody>
      </p:sp>
      <p:pic>
        <p:nvPicPr>
          <p:cNvPr id="9" name="Picture 8"/>
          <p:cNvPicPr>
            <a:picLocks noChangeAspect="1"/>
          </p:cNvPicPr>
          <p:nvPr/>
        </p:nvPicPr>
        <p:blipFill>
          <a:blip r:embed="rId3"/>
          <a:stretch>
            <a:fillRect/>
          </a:stretch>
        </p:blipFill>
        <p:spPr>
          <a:xfrm>
            <a:off x="2778642" y="2262787"/>
            <a:ext cx="9017820" cy="4079719"/>
          </a:xfrm>
          <a:prstGeom prst="rect">
            <a:avLst/>
          </a:prstGeom>
        </p:spPr>
      </p:pic>
      <p:pic>
        <p:nvPicPr>
          <p:cNvPr id="10" name="Picture 9"/>
          <p:cNvPicPr>
            <a:picLocks noChangeAspect="1"/>
          </p:cNvPicPr>
          <p:nvPr/>
        </p:nvPicPr>
        <p:blipFill rotWithShape="1">
          <a:blip r:embed="rId4"/>
          <a:srcRect l="61075" t="4875" r="19825" b="5663"/>
          <a:stretch/>
        </p:blipFill>
        <p:spPr>
          <a:xfrm>
            <a:off x="367694" y="2259105"/>
            <a:ext cx="1958647" cy="4249271"/>
          </a:xfrm>
          <a:prstGeom prst="rect">
            <a:avLst/>
          </a:prstGeom>
        </p:spPr>
      </p:pic>
    </p:spTree>
    <p:extLst>
      <p:ext uri="{BB962C8B-B14F-4D97-AF65-F5344CB8AC3E}">
        <p14:creationId xmlns:p14="http://schemas.microsoft.com/office/powerpoint/2010/main" val="2301416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4488"/>
            <a:ext cx="6992938" cy="1212850"/>
          </a:xfrm>
          <a:noFill/>
          <a:ln w="9525">
            <a:noFill/>
            <a:miter lim="800000"/>
            <a:headEnd/>
            <a:tailEnd/>
          </a:ln>
        </p:spPr>
        <p:txBody>
          <a:bodyPr vert="horz" wrap="square" lIns="0" tIns="45720" rIns="91440" bIns="45720" numCol="1" rtlCol="0" anchor="t" anchorCtr="0" compatLnSpc="1">
            <a:prstTxWarp prst="textNoShape">
              <a:avLst/>
            </a:prstTxWarp>
            <a:noAutofit/>
          </a:bodyPr>
          <a:lstStyle/>
          <a:p>
            <a:r>
              <a:rPr lang="en-GB" u="none" dirty="0">
                <a:solidFill>
                  <a:schemeClr val="tx1"/>
                </a:solidFill>
              </a:rPr>
              <a:t>Our OT &amp; IoT Security Services – Phase 4 – Respond</a:t>
            </a:r>
          </a:p>
        </p:txBody>
      </p:sp>
      <p:sp>
        <p:nvSpPr>
          <p:cNvPr id="3" name="Text Placeholder 2"/>
          <p:cNvSpPr>
            <a:spLocks noGrp="1"/>
          </p:cNvSpPr>
          <p:nvPr>
            <p:ph type="body" sz="quarter" idx="4294967295"/>
          </p:nvPr>
        </p:nvSpPr>
        <p:spPr>
          <a:xfrm>
            <a:off x="0" y="1589088"/>
            <a:ext cx="8197850" cy="544512"/>
          </a:xfrm>
        </p:spPr>
        <p:txBody>
          <a:bodyPr>
            <a:normAutofit fontScale="70000" lnSpcReduction="20000"/>
          </a:bodyPr>
          <a:lstStyle/>
          <a:p>
            <a:r>
              <a:rPr lang="en-GB" dirty="0">
                <a:solidFill>
                  <a:schemeClr val="accent2"/>
                </a:solidFill>
              </a:rPr>
              <a:t>Assisting our clients manage the risks of OT &amp; IoT cybersecurity in their organisation through deployment of OT &amp; IoT security solutions</a:t>
            </a:r>
          </a:p>
        </p:txBody>
      </p:sp>
      <p:sp>
        <p:nvSpPr>
          <p:cNvPr id="7" name="TextBox 6"/>
          <p:cNvSpPr txBox="1"/>
          <p:nvPr/>
        </p:nvSpPr>
        <p:spPr>
          <a:xfrm>
            <a:off x="2391905" y="2164586"/>
            <a:ext cx="5792165" cy="1898468"/>
          </a:xfrm>
          <a:prstGeom prst="rect">
            <a:avLst/>
          </a:prstGeom>
          <a:noFill/>
        </p:spPr>
        <p:txBody>
          <a:bodyPr wrap="square" rtlCol="0">
            <a:spAutoFit/>
          </a:bodyPr>
          <a:lstStyle/>
          <a:p>
            <a:pPr marL="304784" indent="-304784" defTabSz="609585">
              <a:buFont typeface="Arial" panose="020B0604020202020204" pitchFamily="34" charset="0"/>
              <a:buChar char="•"/>
            </a:pPr>
            <a:r>
              <a:rPr lang="en-GB" sz="1467" dirty="0">
                <a:solidFill>
                  <a:srgbClr val="646363"/>
                </a:solidFill>
                <a:latin typeface="Arial" panose="020B0604020202020204" pitchFamily="34" charset="0"/>
                <a:cs typeface="Arial" panose="020B0604020202020204" pitchFamily="34" charset="0"/>
              </a:rPr>
              <a:t>Managing the OT &amp; IoT endpoint can be achieved using three routes:</a:t>
            </a:r>
          </a:p>
          <a:p>
            <a:pPr marL="592652" indent="-239178" defTabSz="609585">
              <a:buFont typeface="Arial" panose="020B0604020202020204" pitchFamily="34" charset="0"/>
              <a:buChar char="•"/>
            </a:pPr>
            <a:r>
              <a:rPr lang="en-GB" sz="1467" dirty="0">
                <a:solidFill>
                  <a:srgbClr val="646363"/>
                </a:solidFill>
                <a:latin typeface="Arial" panose="020B0604020202020204" pitchFamily="34" charset="0"/>
                <a:cs typeface="Arial" panose="020B0604020202020204" pitchFamily="34" charset="0"/>
              </a:rPr>
              <a:t>Light weight agents compatible with out of support systems commonly found in OT &amp; IoT environments</a:t>
            </a:r>
          </a:p>
          <a:p>
            <a:pPr marL="592652" indent="-239178" defTabSz="609585">
              <a:buFont typeface="Arial" panose="020B0604020202020204" pitchFamily="34" charset="0"/>
              <a:buChar char="•"/>
            </a:pPr>
            <a:r>
              <a:rPr lang="en-GB" sz="1467" dirty="0">
                <a:solidFill>
                  <a:srgbClr val="646363"/>
                </a:solidFill>
                <a:latin typeface="Arial" panose="020B0604020202020204" pitchFamily="34" charset="0"/>
                <a:cs typeface="Arial" panose="020B0604020202020204" pitchFamily="34" charset="0"/>
              </a:rPr>
              <a:t>Cyber security solutions designed specifically for OT &amp; IoT architectures</a:t>
            </a:r>
          </a:p>
          <a:p>
            <a:pPr marL="592652" indent="-239178" defTabSz="609585">
              <a:buFont typeface="Arial" panose="020B0604020202020204" pitchFamily="34" charset="0"/>
              <a:buChar char="•"/>
            </a:pPr>
            <a:r>
              <a:rPr lang="en-GB" sz="1467" dirty="0">
                <a:solidFill>
                  <a:srgbClr val="646363"/>
                </a:solidFill>
                <a:latin typeface="Arial" panose="020B0604020202020204" pitchFamily="34" charset="0"/>
                <a:cs typeface="Arial" panose="020B0604020202020204" pitchFamily="34" charset="0"/>
              </a:rPr>
              <a:t>Hybrid systems combining IT, OT and IoT endpoint solutions</a:t>
            </a:r>
          </a:p>
          <a:p>
            <a:pPr marL="304784" indent="-304784" defTabSz="609585">
              <a:buFont typeface="Arial" panose="020B0604020202020204" pitchFamily="34" charset="0"/>
              <a:buChar char="•"/>
            </a:pPr>
            <a:endParaRPr lang="en-GB" sz="1467" b="1" dirty="0">
              <a:solidFill>
                <a:srgbClr val="646363"/>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8750629" y="1588852"/>
            <a:ext cx="3106736" cy="2159797"/>
          </a:xfrm>
          <a:prstGeom prst="rect">
            <a:avLst/>
          </a:prstGeom>
        </p:spPr>
      </p:pic>
      <p:graphicFrame>
        <p:nvGraphicFramePr>
          <p:cNvPr id="8" name="Table 7"/>
          <p:cNvGraphicFramePr>
            <a:graphicFrameLocks noGrp="1"/>
          </p:cNvGraphicFramePr>
          <p:nvPr/>
        </p:nvGraphicFramePr>
        <p:xfrm>
          <a:off x="2695075" y="3888862"/>
          <a:ext cx="9162290" cy="2582985"/>
        </p:xfrm>
        <a:graphic>
          <a:graphicData uri="http://schemas.openxmlformats.org/drawingml/2006/table">
            <a:tbl>
              <a:tblPr firstRow="1">
                <a:tableStyleId>{7DF18680-E054-41AD-8BC1-D1AEF772440D}</a:tableStyleId>
              </a:tblPr>
              <a:tblGrid>
                <a:gridCol w="3039637">
                  <a:extLst>
                    <a:ext uri="{9D8B030D-6E8A-4147-A177-3AD203B41FA5}">
                      <a16:colId xmlns:a16="http://schemas.microsoft.com/office/drawing/2014/main" val="2940882680"/>
                    </a:ext>
                  </a:extLst>
                </a:gridCol>
                <a:gridCol w="6122653">
                  <a:extLst>
                    <a:ext uri="{9D8B030D-6E8A-4147-A177-3AD203B41FA5}">
                      <a16:colId xmlns:a16="http://schemas.microsoft.com/office/drawing/2014/main" val="2155543251"/>
                    </a:ext>
                  </a:extLst>
                </a:gridCol>
              </a:tblGrid>
              <a:tr h="219265">
                <a:tc>
                  <a:txBody>
                    <a:bodyPr/>
                    <a:lstStyle/>
                    <a:p>
                      <a:pPr algn="ctr" fontAlgn="b"/>
                      <a:r>
                        <a:rPr lang="en-US" sz="1300" u="none" strike="noStrike" dirty="0">
                          <a:effectLst/>
                        </a:rPr>
                        <a:t>Threat</a:t>
                      </a:r>
                      <a:endParaRPr lang="en-US" sz="1300" b="1" i="0" u="none" strike="noStrike" dirty="0">
                        <a:solidFill>
                          <a:srgbClr val="000000"/>
                        </a:solidFill>
                        <a:effectLst/>
                        <a:latin typeface="Calibri" panose="020F0502020204030204" pitchFamily="34" charset="0"/>
                      </a:endParaRPr>
                    </a:p>
                  </a:txBody>
                  <a:tcPr marL="16065" marR="16065" marT="16065" marB="0"/>
                </a:tc>
                <a:tc>
                  <a:txBody>
                    <a:bodyPr/>
                    <a:lstStyle/>
                    <a:p>
                      <a:pPr algn="ctr" fontAlgn="b"/>
                      <a:r>
                        <a:rPr lang="en-US" sz="1300" u="none" strike="noStrike" dirty="0">
                          <a:effectLst/>
                        </a:rPr>
                        <a:t>OT</a:t>
                      </a:r>
                      <a:r>
                        <a:rPr lang="en-US" sz="1300" u="none" strike="noStrike" baseline="0" dirty="0">
                          <a:effectLst/>
                        </a:rPr>
                        <a:t> &amp; Io</a:t>
                      </a:r>
                      <a:r>
                        <a:rPr lang="en-US" sz="1300" u="none" strike="noStrike" dirty="0">
                          <a:effectLst/>
                        </a:rPr>
                        <a:t>T Endpoint Features</a:t>
                      </a:r>
                      <a:endParaRPr lang="en-US" sz="1300" b="1" i="0" u="none" strike="noStrike" dirty="0">
                        <a:solidFill>
                          <a:srgbClr val="000000"/>
                        </a:solidFill>
                        <a:effectLst/>
                        <a:latin typeface="Calibri" panose="020F0502020204030204" pitchFamily="34" charset="0"/>
                      </a:endParaRPr>
                    </a:p>
                  </a:txBody>
                  <a:tcPr marL="16065" marR="16065" marT="16065" marB="0"/>
                </a:tc>
                <a:extLst>
                  <a:ext uri="{0D108BD9-81ED-4DB2-BD59-A6C34878D82A}">
                    <a16:rowId xmlns:a16="http://schemas.microsoft.com/office/drawing/2014/main" val="3418910741"/>
                  </a:ext>
                </a:extLst>
              </a:tr>
              <a:tr h="422465">
                <a:tc>
                  <a:txBody>
                    <a:bodyPr/>
                    <a:lstStyle/>
                    <a:p>
                      <a:pPr algn="l" fontAlgn="b"/>
                      <a:r>
                        <a:rPr lang="en-US" sz="1300" u="none" strike="noStrike" dirty="0">
                          <a:effectLst/>
                        </a:rPr>
                        <a:t>Unauthorized software execution </a:t>
                      </a:r>
                      <a:endParaRPr lang="en-US" sz="1300" b="0" i="0" u="none" strike="noStrike" dirty="0">
                        <a:solidFill>
                          <a:srgbClr val="000000"/>
                        </a:solidFill>
                        <a:effectLst/>
                        <a:latin typeface="Calibri" panose="020F0502020204030204" pitchFamily="34" charset="0"/>
                      </a:endParaRPr>
                    </a:p>
                  </a:txBody>
                  <a:tcPr marL="16065" marR="16065" marT="16065" marB="0"/>
                </a:tc>
                <a:tc>
                  <a:txBody>
                    <a:bodyPr/>
                    <a:lstStyle/>
                    <a:p>
                      <a:pPr algn="l" fontAlgn="b"/>
                      <a:r>
                        <a:rPr lang="en-US" sz="1300" u="none" strike="noStrike" dirty="0">
                          <a:effectLst/>
                        </a:rPr>
                        <a:t>Whitelisting; prevention or detection-only (registration rather than blocking) modes</a:t>
                      </a:r>
                      <a:endParaRPr lang="en-US" sz="1300" b="0" i="0" u="none" strike="noStrike" dirty="0">
                        <a:solidFill>
                          <a:srgbClr val="000000"/>
                        </a:solidFill>
                        <a:effectLst/>
                        <a:latin typeface="Calibri" panose="020F0502020204030204" pitchFamily="34" charset="0"/>
                      </a:endParaRPr>
                    </a:p>
                  </a:txBody>
                  <a:tcPr marL="16065" marR="16065" marT="16065" marB="0"/>
                </a:tc>
                <a:extLst>
                  <a:ext uri="{0D108BD9-81ED-4DB2-BD59-A6C34878D82A}">
                    <a16:rowId xmlns:a16="http://schemas.microsoft.com/office/drawing/2014/main" val="752257946"/>
                  </a:ext>
                </a:extLst>
              </a:tr>
              <a:tr h="422465">
                <a:tc>
                  <a:txBody>
                    <a:bodyPr/>
                    <a:lstStyle/>
                    <a:p>
                      <a:pPr algn="l" fontAlgn="b"/>
                      <a:r>
                        <a:rPr lang="en-US" sz="1300" u="none" strike="noStrike" dirty="0">
                          <a:effectLst/>
                        </a:rPr>
                        <a:t>Malware</a:t>
                      </a:r>
                      <a:endParaRPr lang="en-US" sz="1300" b="0" i="0" u="none" strike="noStrike" dirty="0">
                        <a:solidFill>
                          <a:srgbClr val="000000"/>
                        </a:solidFill>
                        <a:effectLst/>
                        <a:latin typeface="Calibri" panose="020F0502020204030204" pitchFamily="34" charset="0"/>
                      </a:endParaRPr>
                    </a:p>
                  </a:txBody>
                  <a:tcPr marL="16065" marR="16065" marT="16065" marB="0"/>
                </a:tc>
                <a:tc>
                  <a:txBody>
                    <a:bodyPr/>
                    <a:lstStyle/>
                    <a:p>
                      <a:pPr algn="l" fontAlgn="b"/>
                      <a:r>
                        <a:rPr lang="en-US" sz="1300" u="none" strike="noStrike" dirty="0">
                          <a:effectLst/>
                        </a:rPr>
                        <a:t>Advanced anti-malware signature-based detection engines; Cloud based detection engine</a:t>
                      </a:r>
                      <a:endParaRPr lang="en-US" sz="1300" b="0" i="0" u="none" strike="noStrike" dirty="0">
                        <a:solidFill>
                          <a:srgbClr val="000000"/>
                        </a:solidFill>
                        <a:effectLst/>
                        <a:latin typeface="Calibri" panose="020F0502020204030204" pitchFamily="34" charset="0"/>
                      </a:endParaRPr>
                    </a:p>
                  </a:txBody>
                  <a:tcPr marL="16065" marR="16065" marT="16065" marB="0"/>
                </a:tc>
                <a:extLst>
                  <a:ext uri="{0D108BD9-81ED-4DB2-BD59-A6C34878D82A}">
                    <a16:rowId xmlns:a16="http://schemas.microsoft.com/office/drawing/2014/main" val="1278003902"/>
                  </a:ext>
                </a:extLst>
              </a:tr>
              <a:tr h="219265">
                <a:tc>
                  <a:txBody>
                    <a:bodyPr/>
                    <a:lstStyle/>
                    <a:p>
                      <a:pPr algn="l" fontAlgn="b"/>
                      <a:r>
                        <a:rPr lang="en-US" sz="1300" u="none" strike="noStrike" dirty="0">
                          <a:effectLst/>
                        </a:rPr>
                        <a:t>Cryptors, including ransomware </a:t>
                      </a:r>
                      <a:endParaRPr lang="en-US" sz="1300" b="0" i="0" u="none" strike="noStrike" dirty="0">
                        <a:solidFill>
                          <a:srgbClr val="000000"/>
                        </a:solidFill>
                        <a:effectLst/>
                        <a:latin typeface="Calibri" panose="020F0502020204030204" pitchFamily="34" charset="0"/>
                      </a:endParaRPr>
                    </a:p>
                  </a:txBody>
                  <a:tcPr marL="16065" marR="16065" marT="16065" marB="0"/>
                </a:tc>
                <a:tc>
                  <a:txBody>
                    <a:bodyPr/>
                    <a:lstStyle/>
                    <a:p>
                      <a:pPr algn="l" fontAlgn="b"/>
                      <a:r>
                        <a:rPr lang="en-US" sz="1300" u="none" strike="noStrike" dirty="0">
                          <a:effectLst/>
                        </a:rPr>
                        <a:t>Anti-cryptor</a:t>
                      </a:r>
                      <a:endParaRPr lang="en-US" sz="1300" b="0" i="0" u="none" strike="noStrike" dirty="0">
                        <a:solidFill>
                          <a:srgbClr val="000000"/>
                        </a:solidFill>
                        <a:effectLst/>
                        <a:latin typeface="Calibri" panose="020F0502020204030204" pitchFamily="34" charset="0"/>
                      </a:endParaRPr>
                    </a:p>
                  </a:txBody>
                  <a:tcPr marL="16065" marR="16065" marT="16065" marB="0"/>
                </a:tc>
                <a:extLst>
                  <a:ext uri="{0D108BD9-81ED-4DB2-BD59-A6C34878D82A}">
                    <a16:rowId xmlns:a16="http://schemas.microsoft.com/office/drawing/2014/main" val="729483264"/>
                  </a:ext>
                </a:extLst>
              </a:tr>
              <a:tr h="219265">
                <a:tc>
                  <a:txBody>
                    <a:bodyPr/>
                    <a:lstStyle/>
                    <a:p>
                      <a:pPr algn="l" fontAlgn="b"/>
                      <a:r>
                        <a:rPr lang="en-US" sz="1300" u="none" strike="noStrike" dirty="0">
                          <a:effectLst/>
                        </a:rPr>
                        <a:t>Network attacks </a:t>
                      </a:r>
                      <a:endParaRPr lang="en-US" sz="1300" b="0" i="0" u="none" strike="noStrike" dirty="0">
                        <a:solidFill>
                          <a:srgbClr val="000000"/>
                        </a:solidFill>
                        <a:effectLst/>
                        <a:latin typeface="Calibri" panose="020F0502020204030204" pitchFamily="34" charset="0"/>
                      </a:endParaRPr>
                    </a:p>
                  </a:txBody>
                  <a:tcPr marL="16065" marR="16065" marT="16065" marB="0"/>
                </a:tc>
                <a:tc>
                  <a:txBody>
                    <a:bodyPr/>
                    <a:lstStyle/>
                    <a:p>
                      <a:pPr algn="l" fontAlgn="b"/>
                      <a:r>
                        <a:rPr lang="en-US" sz="1300" u="none" strike="noStrike" dirty="0">
                          <a:effectLst/>
                        </a:rPr>
                        <a:t>Host-based firewall</a:t>
                      </a:r>
                      <a:endParaRPr lang="en-US" sz="1300" b="0" i="0" u="none" strike="noStrike" dirty="0">
                        <a:solidFill>
                          <a:srgbClr val="000000"/>
                        </a:solidFill>
                        <a:effectLst/>
                        <a:latin typeface="Calibri" panose="020F0502020204030204" pitchFamily="34" charset="0"/>
                      </a:endParaRPr>
                    </a:p>
                  </a:txBody>
                  <a:tcPr marL="16065" marR="16065" marT="16065" marB="0"/>
                </a:tc>
                <a:extLst>
                  <a:ext uri="{0D108BD9-81ED-4DB2-BD59-A6C34878D82A}">
                    <a16:rowId xmlns:a16="http://schemas.microsoft.com/office/drawing/2014/main" val="3792946852"/>
                  </a:ext>
                </a:extLst>
              </a:tr>
              <a:tr h="219265">
                <a:tc>
                  <a:txBody>
                    <a:bodyPr/>
                    <a:lstStyle/>
                    <a:p>
                      <a:pPr algn="l" fontAlgn="b"/>
                      <a:r>
                        <a:rPr lang="en-US" sz="1300" u="none" strike="noStrike" dirty="0">
                          <a:effectLst/>
                        </a:rPr>
                        <a:t>Unauthorized device connection </a:t>
                      </a:r>
                      <a:endParaRPr lang="en-US" sz="1300" b="0" i="0" u="none" strike="noStrike" dirty="0">
                        <a:solidFill>
                          <a:srgbClr val="000000"/>
                        </a:solidFill>
                        <a:effectLst/>
                        <a:latin typeface="Calibri" panose="020F0502020204030204" pitchFamily="34" charset="0"/>
                      </a:endParaRPr>
                    </a:p>
                  </a:txBody>
                  <a:tcPr marL="16065" marR="16065" marT="16065" marB="0"/>
                </a:tc>
                <a:tc>
                  <a:txBody>
                    <a:bodyPr/>
                    <a:lstStyle/>
                    <a:p>
                      <a:pPr algn="l" fontAlgn="b"/>
                      <a:r>
                        <a:rPr lang="en-US" sz="1300" u="none" strike="noStrike" dirty="0">
                          <a:effectLst/>
                        </a:rPr>
                        <a:t>Device control</a:t>
                      </a:r>
                      <a:endParaRPr lang="en-US" sz="1300" b="0" i="0" u="none" strike="noStrike" dirty="0">
                        <a:solidFill>
                          <a:srgbClr val="000000"/>
                        </a:solidFill>
                        <a:effectLst/>
                        <a:latin typeface="Calibri" panose="020F0502020204030204" pitchFamily="34" charset="0"/>
                      </a:endParaRPr>
                    </a:p>
                  </a:txBody>
                  <a:tcPr marL="16065" marR="16065" marT="16065" marB="0"/>
                </a:tc>
                <a:extLst>
                  <a:ext uri="{0D108BD9-81ED-4DB2-BD59-A6C34878D82A}">
                    <a16:rowId xmlns:a16="http://schemas.microsoft.com/office/drawing/2014/main" val="892217528"/>
                  </a:ext>
                </a:extLst>
              </a:tr>
              <a:tr h="219265">
                <a:tc>
                  <a:txBody>
                    <a:bodyPr/>
                    <a:lstStyle/>
                    <a:p>
                      <a:pPr algn="l" fontAlgn="b"/>
                      <a:r>
                        <a:rPr lang="en-US" sz="1300" u="none" strike="noStrike" dirty="0">
                          <a:effectLst/>
                        </a:rPr>
                        <a:t>Unauthorized wireless connections </a:t>
                      </a:r>
                      <a:endParaRPr lang="en-US" sz="1300" b="0" i="0" u="none" strike="noStrike" dirty="0">
                        <a:solidFill>
                          <a:srgbClr val="000000"/>
                        </a:solidFill>
                        <a:effectLst/>
                        <a:latin typeface="Calibri" panose="020F0502020204030204" pitchFamily="34" charset="0"/>
                      </a:endParaRPr>
                    </a:p>
                  </a:txBody>
                  <a:tcPr marL="16065" marR="16065" marT="16065" marB="0"/>
                </a:tc>
                <a:tc>
                  <a:txBody>
                    <a:bodyPr/>
                    <a:lstStyle/>
                    <a:p>
                      <a:pPr algn="l" fontAlgn="b"/>
                      <a:r>
                        <a:rPr lang="en-US" sz="1300" u="none" strike="noStrike" dirty="0">
                          <a:effectLst/>
                        </a:rPr>
                        <a:t>Wi-Fi network control</a:t>
                      </a:r>
                      <a:endParaRPr lang="en-US" sz="1300" b="0" i="0" u="none" strike="noStrike" dirty="0">
                        <a:solidFill>
                          <a:srgbClr val="000000"/>
                        </a:solidFill>
                        <a:effectLst/>
                        <a:latin typeface="Calibri" panose="020F0502020204030204" pitchFamily="34" charset="0"/>
                      </a:endParaRPr>
                    </a:p>
                  </a:txBody>
                  <a:tcPr marL="16065" marR="16065" marT="16065" marB="0"/>
                </a:tc>
                <a:extLst>
                  <a:ext uri="{0D108BD9-81ED-4DB2-BD59-A6C34878D82A}">
                    <a16:rowId xmlns:a16="http://schemas.microsoft.com/office/drawing/2014/main" val="1542673955"/>
                  </a:ext>
                </a:extLst>
              </a:tr>
              <a:tr h="219265">
                <a:tc>
                  <a:txBody>
                    <a:bodyPr/>
                    <a:lstStyle/>
                    <a:p>
                      <a:pPr algn="l" fontAlgn="b"/>
                      <a:r>
                        <a:rPr lang="en-US" sz="1300" u="none" strike="noStrike" dirty="0">
                          <a:effectLst/>
                        </a:rPr>
                        <a:t>PLC programs spoof </a:t>
                      </a:r>
                      <a:endParaRPr lang="en-US" sz="1300" b="0" i="0" u="none" strike="noStrike" dirty="0">
                        <a:solidFill>
                          <a:srgbClr val="000000"/>
                        </a:solidFill>
                        <a:effectLst/>
                        <a:latin typeface="Calibri" panose="020F0502020204030204" pitchFamily="34" charset="0"/>
                      </a:endParaRPr>
                    </a:p>
                  </a:txBody>
                  <a:tcPr marL="16065" marR="16065" marT="16065" marB="0"/>
                </a:tc>
                <a:tc>
                  <a:txBody>
                    <a:bodyPr/>
                    <a:lstStyle/>
                    <a:p>
                      <a:pPr algn="l" fontAlgn="b"/>
                      <a:r>
                        <a:rPr lang="en-US" sz="1300" u="none" strike="noStrike" dirty="0">
                          <a:effectLst/>
                        </a:rPr>
                        <a:t>PLC integrity check</a:t>
                      </a:r>
                      <a:endParaRPr lang="en-US" sz="1300" b="0" i="0" u="none" strike="noStrike" dirty="0">
                        <a:solidFill>
                          <a:srgbClr val="000000"/>
                        </a:solidFill>
                        <a:effectLst/>
                        <a:latin typeface="Calibri" panose="020F0502020204030204" pitchFamily="34" charset="0"/>
                      </a:endParaRPr>
                    </a:p>
                  </a:txBody>
                  <a:tcPr marL="16065" marR="16065" marT="16065" marB="0"/>
                </a:tc>
                <a:extLst>
                  <a:ext uri="{0D108BD9-81ED-4DB2-BD59-A6C34878D82A}">
                    <a16:rowId xmlns:a16="http://schemas.microsoft.com/office/drawing/2014/main" val="399635690"/>
                  </a:ext>
                </a:extLst>
              </a:tr>
              <a:tr h="422465">
                <a:tc>
                  <a:txBody>
                    <a:bodyPr/>
                    <a:lstStyle/>
                    <a:p>
                      <a:pPr algn="l" fontAlgn="b"/>
                      <a:r>
                        <a:rPr lang="en-US" sz="1300" u="none" strike="noStrike" dirty="0">
                          <a:effectLst/>
                        </a:rPr>
                        <a:t>ICS specifics — airgaps; false positives for ICS software/process, etc.</a:t>
                      </a:r>
                      <a:endParaRPr lang="en-US" sz="1300" b="0" i="0" u="none" strike="noStrike" dirty="0">
                        <a:solidFill>
                          <a:srgbClr val="000000"/>
                        </a:solidFill>
                        <a:effectLst/>
                        <a:latin typeface="Calibri" panose="020F0502020204030204" pitchFamily="34" charset="0"/>
                      </a:endParaRPr>
                    </a:p>
                  </a:txBody>
                  <a:tcPr marL="16065" marR="16065" marT="16065" marB="0"/>
                </a:tc>
                <a:tc>
                  <a:txBody>
                    <a:bodyPr/>
                    <a:lstStyle/>
                    <a:p>
                      <a:pPr algn="l" fontAlgn="b"/>
                      <a:r>
                        <a:rPr lang="en-US" sz="1300" u="none" strike="noStrike" dirty="0">
                          <a:effectLst/>
                        </a:rPr>
                        <a:t>Trusted updates, which tested with software of leading industrial vendors; certification of product by leading industrial automation vendors.</a:t>
                      </a:r>
                      <a:endParaRPr lang="en-US" sz="1300" b="0" i="0" u="none" strike="noStrike" dirty="0">
                        <a:solidFill>
                          <a:srgbClr val="000000"/>
                        </a:solidFill>
                        <a:effectLst/>
                        <a:latin typeface="Calibri" panose="020F0502020204030204" pitchFamily="34" charset="0"/>
                      </a:endParaRPr>
                    </a:p>
                  </a:txBody>
                  <a:tcPr marL="16065" marR="16065" marT="16065" marB="0"/>
                </a:tc>
                <a:extLst>
                  <a:ext uri="{0D108BD9-81ED-4DB2-BD59-A6C34878D82A}">
                    <a16:rowId xmlns:a16="http://schemas.microsoft.com/office/drawing/2014/main" val="573302371"/>
                  </a:ext>
                </a:extLst>
              </a:tr>
            </a:tbl>
          </a:graphicData>
        </a:graphic>
      </p:graphicFrame>
      <p:pic>
        <p:nvPicPr>
          <p:cNvPr id="11" name="Picture 10"/>
          <p:cNvPicPr>
            <a:picLocks noChangeAspect="1"/>
          </p:cNvPicPr>
          <p:nvPr/>
        </p:nvPicPr>
        <p:blipFill rotWithShape="1">
          <a:blip r:embed="rId4"/>
          <a:srcRect l="61075" t="4875" r="19825" b="5663"/>
          <a:stretch/>
        </p:blipFill>
        <p:spPr>
          <a:xfrm>
            <a:off x="367694" y="2259105"/>
            <a:ext cx="1958647" cy="4249271"/>
          </a:xfrm>
          <a:prstGeom prst="rect">
            <a:avLst/>
          </a:prstGeom>
        </p:spPr>
      </p:pic>
    </p:spTree>
    <p:extLst>
      <p:ext uri="{BB962C8B-B14F-4D97-AF65-F5344CB8AC3E}">
        <p14:creationId xmlns:p14="http://schemas.microsoft.com/office/powerpoint/2010/main" val="3146485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4488"/>
            <a:ext cx="6992938" cy="1212850"/>
          </a:xfrm>
          <a:noFill/>
          <a:ln w="9525">
            <a:noFill/>
            <a:miter lim="800000"/>
            <a:headEnd/>
            <a:tailEnd/>
          </a:ln>
        </p:spPr>
        <p:txBody>
          <a:bodyPr vert="horz" wrap="square" lIns="0" tIns="45720" rIns="91440" bIns="45720" numCol="1" rtlCol="0" anchor="t" anchorCtr="0" compatLnSpc="1">
            <a:prstTxWarp prst="textNoShape">
              <a:avLst/>
            </a:prstTxWarp>
            <a:noAutofit/>
          </a:bodyPr>
          <a:lstStyle/>
          <a:p>
            <a:r>
              <a:rPr lang="en-GB" u="none" dirty="0">
                <a:solidFill>
                  <a:schemeClr val="tx1"/>
                </a:solidFill>
              </a:rPr>
              <a:t>Our OT &amp; IoT Security Services – Phase 5 – Recover</a:t>
            </a:r>
          </a:p>
        </p:txBody>
      </p:sp>
      <p:sp>
        <p:nvSpPr>
          <p:cNvPr id="3" name="Text Placeholder 2"/>
          <p:cNvSpPr>
            <a:spLocks noGrp="1"/>
          </p:cNvSpPr>
          <p:nvPr>
            <p:ph type="body" sz="quarter" idx="4294967295"/>
          </p:nvPr>
        </p:nvSpPr>
        <p:spPr>
          <a:xfrm>
            <a:off x="0" y="1589088"/>
            <a:ext cx="7088188" cy="752475"/>
          </a:xfrm>
        </p:spPr>
        <p:txBody>
          <a:bodyPr>
            <a:normAutofit fontScale="70000" lnSpcReduction="20000"/>
          </a:bodyPr>
          <a:lstStyle/>
          <a:p>
            <a:r>
              <a:rPr lang="en-GB" dirty="0">
                <a:solidFill>
                  <a:schemeClr val="accent2"/>
                </a:solidFill>
              </a:rPr>
              <a:t>Assisting our clients achieve sustainable management of the risks of OT &amp; IoT cybersecurity in their organisation through:</a:t>
            </a:r>
          </a:p>
        </p:txBody>
      </p:sp>
      <p:pic>
        <p:nvPicPr>
          <p:cNvPr id="7" name="Picture 6"/>
          <p:cNvPicPr>
            <a:picLocks noChangeAspect="1"/>
          </p:cNvPicPr>
          <p:nvPr/>
        </p:nvPicPr>
        <p:blipFill>
          <a:blip r:embed="rId3"/>
          <a:stretch>
            <a:fillRect/>
          </a:stretch>
        </p:blipFill>
        <p:spPr>
          <a:xfrm>
            <a:off x="7661199" y="1639008"/>
            <a:ext cx="4342475" cy="2058933"/>
          </a:xfrm>
          <a:prstGeom prst="rect">
            <a:avLst/>
          </a:prstGeom>
        </p:spPr>
      </p:pic>
      <p:pic>
        <p:nvPicPr>
          <p:cNvPr id="8" name="Picture 7"/>
          <p:cNvPicPr>
            <a:picLocks noChangeAspect="1"/>
          </p:cNvPicPr>
          <p:nvPr/>
        </p:nvPicPr>
        <p:blipFill>
          <a:blip r:embed="rId4"/>
          <a:stretch>
            <a:fillRect/>
          </a:stretch>
        </p:blipFill>
        <p:spPr>
          <a:xfrm>
            <a:off x="7723112" y="4120279"/>
            <a:ext cx="4259925" cy="2384468"/>
          </a:xfrm>
          <a:prstGeom prst="rect">
            <a:avLst/>
          </a:prstGeom>
        </p:spPr>
      </p:pic>
      <p:sp>
        <p:nvSpPr>
          <p:cNvPr id="5" name="Down Arrow 4"/>
          <p:cNvSpPr/>
          <p:nvPr/>
        </p:nvSpPr>
        <p:spPr>
          <a:xfrm>
            <a:off x="9662544" y="3697941"/>
            <a:ext cx="381061" cy="454423"/>
          </a:xfrm>
          <a:prstGeom prst="downArrow">
            <a:avLst/>
          </a:prstGeom>
          <a:solidFill>
            <a:schemeClr val="accent3"/>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GB" sz="2400" dirty="0">
              <a:solidFill>
                <a:srgbClr val="FFFFFF"/>
              </a:solidFill>
              <a:latin typeface="Arial"/>
            </a:endParaRPr>
          </a:p>
        </p:txBody>
      </p:sp>
      <p:sp>
        <p:nvSpPr>
          <p:cNvPr id="9" name="TextBox 8"/>
          <p:cNvSpPr txBox="1"/>
          <p:nvPr/>
        </p:nvSpPr>
        <p:spPr>
          <a:xfrm>
            <a:off x="2405351" y="2282389"/>
            <a:ext cx="5276487" cy="4156138"/>
          </a:xfrm>
          <a:prstGeom prst="rect">
            <a:avLst/>
          </a:prstGeom>
          <a:noFill/>
        </p:spPr>
        <p:txBody>
          <a:bodyPr wrap="square" rtlCol="0">
            <a:spAutoFit/>
          </a:bodyPr>
          <a:lstStyle/>
          <a:p>
            <a:pPr marL="304784" indent="-304784"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Advanced Industrial Security Operations enabling detection, protection and response to OT &amp; IoT Cyber threats:</a:t>
            </a:r>
          </a:p>
          <a:p>
            <a:pPr marL="592652" lvl="1"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Security Incident &amp; Event Management</a:t>
            </a:r>
          </a:p>
          <a:p>
            <a:pPr marL="592652" lvl="1"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Security Operations Centre</a:t>
            </a:r>
          </a:p>
          <a:p>
            <a:pPr marL="592652" lvl="1"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Security Orchestration</a:t>
            </a:r>
          </a:p>
          <a:p>
            <a:pPr marL="592652" lvl="1"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Managed Firewall and Endpoint</a:t>
            </a:r>
          </a:p>
          <a:p>
            <a:pPr marL="592652" lvl="1"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Cyber Threat Intelligence</a:t>
            </a:r>
          </a:p>
          <a:p>
            <a:pPr marL="592652" lvl="1"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Patch Management</a:t>
            </a:r>
            <a:endParaRPr lang="en-GB" sz="1467" dirty="0">
              <a:solidFill>
                <a:srgbClr val="646363"/>
              </a:solidFill>
              <a:latin typeface="Arial" panose="020B0604020202020204" pitchFamily="34" charset="0"/>
              <a:cs typeface="Arial" panose="020B0604020202020204" pitchFamily="34" charset="0"/>
            </a:endParaRPr>
          </a:p>
          <a:p>
            <a:pPr marL="304784" indent="-304784" defTabSz="609585">
              <a:buFont typeface="Arial" panose="020B0604020202020204" pitchFamily="34" charset="0"/>
              <a:buChar char="•"/>
            </a:pPr>
            <a:r>
              <a:rPr lang="en-GB" sz="1467" dirty="0">
                <a:solidFill>
                  <a:srgbClr val="646363"/>
                </a:solidFill>
                <a:latin typeface="Arial" panose="020B0604020202020204" pitchFamily="34" charset="0"/>
                <a:cs typeface="Arial" panose="020B0604020202020204" pitchFamily="34" charset="0"/>
              </a:rPr>
              <a:t>Service design, build and operate of advanced OT &amp; IoT Cybersecurity Services and Operations including </a:t>
            </a:r>
            <a:r>
              <a:rPr lang="en-US" sz="1467" dirty="0">
                <a:solidFill>
                  <a:srgbClr val="646363"/>
                </a:solidFill>
                <a:latin typeface="Arial" panose="020B0604020202020204" pitchFamily="34" charset="0"/>
                <a:cs typeface="Arial" panose="020B0604020202020204" pitchFamily="34" charset="0"/>
              </a:rPr>
              <a:t>Continuous L2 Control Monitoring of OT Assets</a:t>
            </a:r>
            <a:endParaRPr lang="en-GB" sz="1467" dirty="0">
              <a:solidFill>
                <a:srgbClr val="646363"/>
              </a:solidFill>
              <a:latin typeface="Arial" panose="020B0604020202020204" pitchFamily="34" charset="0"/>
              <a:cs typeface="Arial" panose="020B0604020202020204" pitchFamily="34" charset="0"/>
            </a:endParaRPr>
          </a:p>
          <a:p>
            <a:pPr marL="304784" indent="-304784"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Benefits include: </a:t>
            </a:r>
          </a:p>
          <a:p>
            <a:pPr marL="592652" lvl="1"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Global coverage</a:t>
            </a:r>
          </a:p>
          <a:p>
            <a:pPr marL="592652" lvl="1"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Industrial Cybersecurity Expertise</a:t>
            </a:r>
          </a:p>
          <a:p>
            <a:pPr marL="592652" lvl="1" indent="-239178" defTabSz="609585">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Scalable and efficient managed services</a:t>
            </a:r>
          </a:p>
          <a:p>
            <a:pPr marL="592652" lvl="1" indent="-239178" defTabSz="609585">
              <a:buFont typeface="Arial" panose="020B0604020202020204" pitchFamily="34" charset="0"/>
              <a:buChar char="•"/>
            </a:pPr>
            <a:r>
              <a:rPr lang="en-GB" altLang="en-US" sz="1467" dirty="0">
                <a:solidFill>
                  <a:srgbClr val="646363"/>
                </a:solidFill>
                <a:latin typeface="Arial" panose="020B0604020202020204" pitchFamily="34" charset="0"/>
                <a:cs typeface="Arial" panose="020B0604020202020204" pitchFamily="34" charset="0"/>
              </a:rPr>
              <a:t>Rapid Transformation of IT SOC into OT &amp; IoT centric Cyber operations through SOAR</a:t>
            </a:r>
            <a:endParaRPr lang="en-GB" sz="1600" dirty="0">
              <a:solidFill>
                <a:srgbClr val="646363"/>
              </a:solidFill>
              <a:latin typeface="Arial" panose="020B0604020202020204" pitchFamily="34" charset="0"/>
              <a:cs typeface="Arial" panose="020B0604020202020204" pitchFamily="34" charset="0"/>
            </a:endParaRPr>
          </a:p>
        </p:txBody>
      </p:sp>
      <p:sp>
        <p:nvSpPr>
          <p:cNvPr id="10" name="TextBox 9"/>
          <p:cNvSpPr txBox="1"/>
          <p:nvPr/>
        </p:nvSpPr>
        <p:spPr>
          <a:xfrm>
            <a:off x="7681837" y="1028191"/>
            <a:ext cx="4301200" cy="584775"/>
          </a:xfrm>
          <a:prstGeom prst="rect">
            <a:avLst/>
          </a:prstGeom>
          <a:solidFill>
            <a:schemeClr val="accent4"/>
          </a:solidFill>
        </p:spPr>
        <p:txBody>
          <a:bodyPr wrap="square" rtlCol="0">
            <a:spAutoFit/>
          </a:bodyPr>
          <a:lstStyle/>
          <a:p>
            <a:pPr algn="ctr" defTabSz="609585"/>
            <a:r>
              <a:rPr lang="en-GB" sz="1600" b="1" dirty="0">
                <a:solidFill>
                  <a:srgbClr val="646363"/>
                </a:solidFill>
                <a:latin typeface="Arial" panose="020B0604020202020204" pitchFamily="34" charset="0"/>
                <a:cs typeface="Arial" panose="020B0604020202020204" pitchFamily="34" charset="0"/>
              </a:rPr>
              <a:t>Sustainable global change delivered via world class technology partners </a:t>
            </a:r>
          </a:p>
        </p:txBody>
      </p:sp>
      <p:pic>
        <p:nvPicPr>
          <p:cNvPr id="13" name="Picture 12"/>
          <p:cNvPicPr>
            <a:picLocks noChangeAspect="1"/>
          </p:cNvPicPr>
          <p:nvPr/>
        </p:nvPicPr>
        <p:blipFill rotWithShape="1">
          <a:blip r:embed="rId5"/>
          <a:srcRect l="81341" t="4584" r="-441" b="5954"/>
          <a:stretch/>
        </p:blipFill>
        <p:spPr>
          <a:xfrm>
            <a:off x="367694" y="2259105"/>
            <a:ext cx="1958647" cy="4249271"/>
          </a:xfrm>
          <a:prstGeom prst="rect">
            <a:avLst/>
          </a:prstGeom>
        </p:spPr>
      </p:pic>
    </p:spTree>
    <p:extLst>
      <p:ext uri="{BB962C8B-B14F-4D97-AF65-F5344CB8AC3E}">
        <p14:creationId xmlns:p14="http://schemas.microsoft.com/office/powerpoint/2010/main" val="3193123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051D079D-2B1F-473D-AC34-E5EFD84D134B}"/>
              </a:ext>
            </a:extLst>
          </p:cNvPr>
          <p:cNvSpPr/>
          <p:nvPr/>
        </p:nvSpPr>
        <p:spPr>
          <a:xfrm>
            <a:off x="462055" y="240067"/>
            <a:ext cx="11519739" cy="1126120"/>
          </a:xfrm>
          <a:prstGeom prst="rect">
            <a:avLst/>
          </a:prstGeom>
          <a:noFill/>
          <a:ln w="9525">
            <a:noFill/>
            <a:miter lim="800000"/>
            <a:headEnd/>
            <a:tailEnd/>
          </a:ln>
        </p:spPr>
        <p:txBody>
          <a:bodyPr vert="horz" wrap="square" lIns="0" tIns="60960" rIns="121920" bIns="60960" numCol="1" rtlCol="0" anchor="t" anchorCtr="0" compatLnSpc="1">
            <a:prstTxWarp prst="textNoShape">
              <a:avLst/>
            </a:prstTxWarp>
            <a:noAutofit/>
          </a:bodyPr>
          <a:lstStyle/>
          <a:p>
            <a:pPr>
              <a:lnSpc>
                <a:spcPct val="98000"/>
              </a:lnSpc>
              <a:spcBef>
                <a:spcPct val="0"/>
              </a:spcBef>
            </a:pPr>
            <a:r>
              <a:rPr lang="en-US" sz="3200" b="1" u="sng" dirty="0">
                <a:solidFill>
                  <a:schemeClr val="tx2"/>
                </a:solidFill>
                <a:latin typeface="Arial" panose="020B0604020202020204" pitchFamily="34" charset="0"/>
                <a:cs typeface="Arial" panose="020B0604020202020204" pitchFamily="34" charset="0"/>
              </a:rPr>
              <a:t>Technology ecosystem</a:t>
            </a:r>
          </a:p>
        </p:txBody>
      </p:sp>
      <p:sp>
        <p:nvSpPr>
          <p:cNvPr id="19" name="Freeform: Shape 18">
            <a:extLst>
              <a:ext uri="{FF2B5EF4-FFF2-40B4-BE49-F238E27FC236}">
                <a16:creationId xmlns:a16="http://schemas.microsoft.com/office/drawing/2014/main" id="{9AB57FCA-AC2E-4DF0-AEAE-FDDA8AD0D539}"/>
              </a:ext>
            </a:extLst>
          </p:cNvPr>
          <p:cNvSpPr/>
          <p:nvPr/>
        </p:nvSpPr>
        <p:spPr>
          <a:xfrm>
            <a:off x="755587" y="1017876"/>
            <a:ext cx="4958075" cy="5689600"/>
          </a:xfrm>
          <a:custGeom>
            <a:avLst/>
            <a:gdLst>
              <a:gd name="connsiteX0" fmla="*/ 2147709 w 3718556"/>
              <a:gd name="connsiteY0" fmla="*/ 0 h 4267200"/>
              <a:gd name="connsiteX1" fmla="*/ 3666369 w 3718556"/>
              <a:gd name="connsiteY1" fmla="*/ 624917 h 4267200"/>
              <a:gd name="connsiteX2" fmla="*/ 3718556 w 3718556"/>
              <a:gd name="connsiteY2" fmla="*/ 681959 h 4267200"/>
              <a:gd name="connsiteX3" fmla="*/ 3632125 w 3718556"/>
              <a:gd name="connsiteY3" fmla="*/ 776432 h 4267200"/>
              <a:gd name="connsiteX4" fmla="*/ 3141693 w 3718556"/>
              <a:gd name="connsiteY4" fmla="*/ 2133600 h 4267200"/>
              <a:gd name="connsiteX5" fmla="*/ 3632125 w 3718556"/>
              <a:gd name="connsiteY5" fmla="*/ 3490768 h 4267200"/>
              <a:gd name="connsiteX6" fmla="*/ 3718556 w 3718556"/>
              <a:gd name="connsiteY6" fmla="*/ 3585241 h 4267200"/>
              <a:gd name="connsiteX7" fmla="*/ 3666369 w 3718556"/>
              <a:gd name="connsiteY7" fmla="*/ 3642283 h 4267200"/>
              <a:gd name="connsiteX8" fmla="*/ 2147709 w 3718556"/>
              <a:gd name="connsiteY8" fmla="*/ 4267200 h 4267200"/>
              <a:gd name="connsiteX9" fmla="*/ 0 w 3718556"/>
              <a:gd name="connsiteY9" fmla="*/ 2133600 h 4267200"/>
              <a:gd name="connsiteX10" fmla="*/ 2147709 w 3718556"/>
              <a:gd name="connsiteY10" fmla="*/ 0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8556" h="4267200">
                <a:moveTo>
                  <a:pt x="2147709" y="0"/>
                </a:moveTo>
                <a:cubicBezTo>
                  <a:pt x="2740783" y="0"/>
                  <a:pt x="3277710" y="238811"/>
                  <a:pt x="3666369" y="624917"/>
                </a:cubicBezTo>
                <a:lnTo>
                  <a:pt x="3718556" y="681959"/>
                </a:lnTo>
                <a:lnTo>
                  <a:pt x="3632125" y="776432"/>
                </a:lnTo>
                <a:cubicBezTo>
                  <a:pt x="3325742" y="1145244"/>
                  <a:pt x="3141693" y="1618070"/>
                  <a:pt x="3141693" y="2133600"/>
                </a:cubicBezTo>
                <a:cubicBezTo>
                  <a:pt x="3141693" y="2649130"/>
                  <a:pt x="3325742" y="3121956"/>
                  <a:pt x="3632125" y="3490768"/>
                </a:cubicBezTo>
                <a:lnTo>
                  <a:pt x="3718556" y="3585241"/>
                </a:lnTo>
                <a:lnTo>
                  <a:pt x="3666369" y="3642283"/>
                </a:lnTo>
                <a:cubicBezTo>
                  <a:pt x="3277710" y="4028389"/>
                  <a:pt x="2740783" y="4267200"/>
                  <a:pt x="2147709" y="4267200"/>
                </a:cubicBezTo>
                <a:cubicBezTo>
                  <a:pt x="961562" y="4267200"/>
                  <a:pt x="0" y="3311955"/>
                  <a:pt x="0" y="2133600"/>
                </a:cubicBezTo>
                <a:cubicBezTo>
                  <a:pt x="0" y="955245"/>
                  <a:pt x="961562" y="0"/>
                  <a:pt x="2147709" y="0"/>
                </a:cubicBezTo>
                <a:close/>
              </a:path>
            </a:pathLst>
          </a:cu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09585">
              <a:defRPr/>
            </a:pPr>
            <a:endParaRPr lang="en-US" sz="2400" dirty="0">
              <a:solidFill>
                <a:srgbClr val="FFFFFF"/>
              </a:solidFill>
              <a:latin typeface="Arial" panose="020B0604020202020204" pitchFamily="34" charset="0"/>
              <a:cs typeface="Arial" panose="020B0604020202020204" pitchFamily="34" charset="0"/>
            </a:endParaRPr>
          </a:p>
        </p:txBody>
      </p:sp>
      <p:sp>
        <p:nvSpPr>
          <p:cNvPr id="20" name="Freeform: Shape 19">
            <a:extLst>
              <a:ext uri="{FF2B5EF4-FFF2-40B4-BE49-F238E27FC236}">
                <a16:creationId xmlns:a16="http://schemas.microsoft.com/office/drawing/2014/main" id="{53FBAF73-F04D-4375-BBD4-06F5983444D3}"/>
              </a:ext>
            </a:extLst>
          </p:cNvPr>
          <p:cNvSpPr/>
          <p:nvPr/>
        </p:nvSpPr>
        <p:spPr>
          <a:xfrm>
            <a:off x="6529389" y="1057635"/>
            <a:ext cx="4958073" cy="5689600"/>
          </a:xfrm>
          <a:custGeom>
            <a:avLst/>
            <a:gdLst>
              <a:gd name="connsiteX0" fmla="*/ 1570846 w 3718555"/>
              <a:gd name="connsiteY0" fmla="*/ 0 h 4267200"/>
              <a:gd name="connsiteX1" fmla="*/ 3718555 w 3718555"/>
              <a:gd name="connsiteY1" fmla="*/ 2133600 h 4267200"/>
              <a:gd name="connsiteX2" fmla="*/ 1570846 w 3718555"/>
              <a:gd name="connsiteY2" fmla="*/ 4267200 h 4267200"/>
              <a:gd name="connsiteX3" fmla="*/ 52186 w 3718555"/>
              <a:gd name="connsiteY3" fmla="*/ 3642283 h 4267200"/>
              <a:gd name="connsiteX4" fmla="*/ 0 w 3718555"/>
              <a:gd name="connsiteY4" fmla="*/ 3585241 h 4267200"/>
              <a:gd name="connsiteX5" fmla="*/ 86430 w 3718555"/>
              <a:gd name="connsiteY5" fmla="*/ 3490768 h 4267200"/>
              <a:gd name="connsiteX6" fmla="*/ 576862 w 3718555"/>
              <a:gd name="connsiteY6" fmla="*/ 2133600 h 4267200"/>
              <a:gd name="connsiteX7" fmla="*/ 86430 w 3718555"/>
              <a:gd name="connsiteY7" fmla="*/ 776432 h 4267200"/>
              <a:gd name="connsiteX8" fmla="*/ 0 w 3718555"/>
              <a:gd name="connsiteY8" fmla="*/ 681959 h 4267200"/>
              <a:gd name="connsiteX9" fmla="*/ 52186 w 3718555"/>
              <a:gd name="connsiteY9" fmla="*/ 624917 h 4267200"/>
              <a:gd name="connsiteX10" fmla="*/ 1570846 w 3718555"/>
              <a:gd name="connsiteY10" fmla="*/ 0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8555" h="4267200">
                <a:moveTo>
                  <a:pt x="1570846" y="0"/>
                </a:moveTo>
                <a:cubicBezTo>
                  <a:pt x="2756993" y="0"/>
                  <a:pt x="3718555" y="955245"/>
                  <a:pt x="3718555" y="2133600"/>
                </a:cubicBezTo>
                <a:cubicBezTo>
                  <a:pt x="3718555" y="3311955"/>
                  <a:pt x="2756993" y="4267200"/>
                  <a:pt x="1570846" y="4267200"/>
                </a:cubicBezTo>
                <a:cubicBezTo>
                  <a:pt x="977773" y="4267200"/>
                  <a:pt x="440845" y="4028389"/>
                  <a:pt x="52186" y="3642283"/>
                </a:cubicBezTo>
                <a:lnTo>
                  <a:pt x="0" y="3585241"/>
                </a:lnTo>
                <a:lnTo>
                  <a:pt x="86430" y="3490768"/>
                </a:lnTo>
                <a:cubicBezTo>
                  <a:pt x="392813" y="3121956"/>
                  <a:pt x="576862" y="2649130"/>
                  <a:pt x="576862" y="2133600"/>
                </a:cubicBezTo>
                <a:cubicBezTo>
                  <a:pt x="576862" y="1618070"/>
                  <a:pt x="392813" y="1145244"/>
                  <a:pt x="86430" y="776432"/>
                </a:cubicBezTo>
                <a:lnTo>
                  <a:pt x="0" y="681959"/>
                </a:lnTo>
                <a:lnTo>
                  <a:pt x="52186" y="624917"/>
                </a:lnTo>
                <a:cubicBezTo>
                  <a:pt x="440845" y="238811"/>
                  <a:pt x="977773" y="0"/>
                  <a:pt x="1570846" y="0"/>
                </a:cubicBezTo>
                <a:close/>
              </a:path>
            </a:pathLst>
          </a:custGeom>
          <a:no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09585">
              <a:defRPr/>
            </a:pPr>
            <a:endParaRPr lang="en-US" sz="2400" dirty="0">
              <a:solidFill>
                <a:srgbClr val="FFFFFF"/>
              </a:solidFill>
              <a:latin typeface="Arial" panose="020B0604020202020204" pitchFamily="34" charset="0"/>
              <a:cs typeface="Arial" panose="020B0604020202020204" pitchFamily="34" charset="0"/>
            </a:endParaRPr>
          </a:p>
        </p:txBody>
      </p:sp>
      <p:sp>
        <p:nvSpPr>
          <p:cNvPr id="21" name="Freeform: Shape 20">
            <a:extLst>
              <a:ext uri="{FF2B5EF4-FFF2-40B4-BE49-F238E27FC236}">
                <a16:creationId xmlns:a16="http://schemas.microsoft.com/office/drawing/2014/main" id="{4D097656-63B5-43F1-960E-2632FDF1882C}"/>
              </a:ext>
            </a:extLst>
          </p:cNvPr>
          <p:cNvSpPr/>
          <p:nvPr/>
        </p:nvSpPr>
        <p:spPr>
          <a:xfrm>
            <a:off x="5190852" y="1927155"/>
            <a:ext cx="1861344" cy="3871043"/>
          </a:xfrm>
          <a:custGeom>
            <a:avLst/>
            <a:gdLst>
              <a:gd name="connsiteX0" fmla="*/ 576863 w 1153725"/>
              <a:gd name="connsiteY0" fmla="*/ 0 h 2903282"/>
              <a:gd name="connsiteX1" fmla="*/ 663293 w 1153725"/>
              <a:gd name="connsiteY1" fmla="*/ 94473 h 2903282"/>
              <a:gd name="connsiteX2" fmla="*/ 1153725 w 1153725"/>
              <a:gd name="connsiteY2" fmla="*/ 1451641 h 2903282"/>
              <a:gd name="connsiteX3" fmla="*/ 663293 w 1153725"/>
              <a:gd name="connsiteY3" fmla="*/ 2808809 h 2903282"/>
              <a:gd name="connsiteX4" fmla="*/ 576863 w 1153725"/>
              <a:gd name="connsiteY4" fmla="*/ 2903282 h 2903282"/>
              <a:gd name="connsiteX5" fmla="*/ 490432 w 1153725"/>
              <a:gd name="connsiteY5" fmla="*/ 2808809 h 2903282"/>
              <a:gd name="connsiteX6" fmla="*/ 0 w 1153725"/>
              <a:gd name="connsiteY6" fmla="*/ 1451641 h 2903282"/>
              <a:gd name="connsiteX7" fmla="*/ 490432 w 1153725"/>
              <a:gd name="connsiteY7" fmla="*/ 94473 h 2903282"/>
              <a:gd name="connsiteX8" fmla="*/ 576863 w 1153725"/>
              <a:gd name="connsiteY8" fmla="*/ 0 h 290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3725" h="2903282">
                <a:moveTo>
                  <a:pt x="576863" y="0"/>
                </a:moveTo>
                <a:lnTo>
                  <a:pt x="663293" y="94473"/>
                </a:lnTo>
                <a:cubicBezTo>
                  <a:pt x="969676" y="463285"/>
                  <a:pt x="1153725" y="936111"/>
                  <a:pt x="1153725" y="1451641"/>
                </a:cubicBezTo>
                <a:cubicBezTo>
                  <a:pt x="1153725" y="1967171"/>
                  <a:pt x="969676" y="2439997"/>
                  <a:pt x="663293" y="2808809"/>
                </a:cubicBezTo>
                <a:lnTo>
                  <a:pt x="576863" y="2903282"/>
                </a:lnTo>
                <a:lnTo>
                  <a:pt x="490432" y="2808809"/>
                </a:lnTo>
                <a:cubicBezTo>
                  <a:pt x="184049" y="2439997"/>
                  <a:pt x="0" y="1967171"/>
                  <a:pt x="0" y="1451641"/>
                </a:cubicBezTo>
                <a:cubicBezTo>
                  <a:pt x="0" y="936111"/>
                  <a:pt x="184049" y="463285"/>
                  <a:pt x="490432" y="94473"/>
                </a:cubicBezTo>
                <a:lnTo>
                  <a:pt x="576863" y="0"/>
                </a:lnTo>
                <a:close/>
              </a:path>
            </a:pathLst>
          </a:cu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09585">
              <a:defRPr/>
            </a:pPr>
            <a:endParaRPr lang="en-US" sz="2400" dirty="0">
              <a:solidFill>
                <a:srgbClr val="FFFFFF"/>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356FB7EF-71A2-49AD-B3F4-39E17F6027D9}"/>
              </a:ext>
            </a:extLst>
          </p:cNvPr>
          <p:cNvSpPr txBox="1"/>
          <p:nvPr/>
        </p:nvSpPr>
        <p:spPr>
          <a:xfrm>
            <a:off x="1165817" y="1297531"/>
            <a:ext cx="4860136" cy="4877003"/>
          </a:xfrm>
          <a:prstGeom prst="rect">
            <a:avLst/>
          </a:prstGeom>
          <a:noFill/>
        </p:spPr>
        <p:txBody>
          <a:bodyPr wrap="square" rtlCol="0">
            <a:prstTxWarp prst="textArchUp">
              <a:avLst>
                <a:gd name="adj" fmla="val 13312674"/>
              </a:avLst>
            </a:prstTxWarp>
            <a:spAutoFit/>
          </a:bodyPr>
          <a:lstStyle/>
          <a:p>
            <a:pPr algn="ctr" defTabSz="609585">
              <a:defRPr/>
            </a:pPr>
            <a:r>
              <a:rPr lang="en-US" sz="1867" b="1" dirty="0">
                <a:solidFill>
                  <a:srgbClr val="646363"/>
                </a:solidFill>
                <a:latin typeface="Arial" panose="020B0604020202020204" pitchFamily="34" charset="0"/>
                <a:cs typeface="Arial" panose="020B0604020202020204" pitchFamily="34" charset="0"/>
              </a:rPr>
              <a:t>COMPANY Core Technology Partners</a:t>
            </a:r>
          </a:p>
        </p:txBody>
      </p:sp>
      <p:sp>
        <p:nvSpPr>
          <p:cNvPr id="23" name="TextBox 22">
            <a:extLst>
              <a:ext uri="{FF2B5EF4-FFF2-40B4-BE49-F238E27FC236}">
                <a16:creationId xmlns:a16="http://schemas.microsoft.com/office/drawing/2014/main" id="{4B2FBA4D-1259-4229-B614-169683C59177}"/>
              </a:ext>
            </a:extLst>
          </p:cNvPr>
          <p:cNvSpPr txBox="1"/>
          <p:nvPr/>
        </p:nvSpPr>
        <p:spPr>
          <a:xfrm>
            <a:off x="6320639" y="1355097"/>
            <a:ext cx="4737021" cy="4877003"/>
          </a:xfrm>
          <a:prstGeom prst="rect">
            <a:avLst/>
          </a:prstGeom>
          <a:noFill/>
        </p:spPr>
        <p:txBody>
          <a:bodyPr wrap="square" rtlCol="0">
            <a:prstTxWarp prst="textArchUp">
              <a:avLst>
                <a:gd name="adj" fmla="val 13312674"/>
              </a:avLst>
            </a:prstTxWarp>
            <a:spAutoFit/>
          </a:bodyPr>
          <a:lstStyle/>
          <a:p>
            <a:pPr algn="ctr" defTabSz="609585">
              <a:defRPr/>
            </a:pPr>
            <a:r>
              <a:rPr lang="en-US" sz="1867" b="1" dirty="0">
                <a:solidFill>
                  <a:srgbClr val="646363"/>
                </a:solidFill>
                <a:latin typeface="Arial" panose="020B0604020202020204" pitchFamily="34" charset="0"/>
                <a:cs typeface="Arial" panose="020B0604020202020204" pitchFamily="34" charset="0"/>
              </a:rPr>
              <a:t>COMPANY “New-Age” Solution ecosystem</a:t>
            </a:r>
          </a:p>
        </p:txBody>
      </p:sp>
      <p:pic>
        <p:nvPicPr>
          <p:cNvPr id="24" name="Picture 23">
            <a:extLst>
              <a:ext uri="{FF2B5EF4-FFF2-40B4-BE49-F238E27FC236}">
                <a16:creationId xmlns:a16="http://schemas.microsoft.com/office/drawing/2014/main" id="{7170C67C-7EB2-4060-A2E8-B4C1ACDD92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19759" y="3343947"/>
            <a:ext cx="1147463" cy="918143"/>
          </a:xfrm>
          <a:prstGeom prst="rect">
            <a:avLst/>
          </a:prstGeom>
        </p:spPr>
      </p:pic>
      <p:pic>
        <p:nvPicPr>
          <p:cNvPr id="26" name="Picture 2" descr="SCADAfence - Crunchbase Company Profile &amp; Funding">
            <a:extLst>
              <a:ext uri="{FF2B5EF4-FFF2-40B4-BE49-F238E27FC236}">
                <a16:creationId xmlns:a16="http://schemas.microsoft.com/office/drawing/2014/main" id="{F77AFDC8-494B-49EE-90D7-D7D4D87C387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268484" y="3456658"/>
            <a:ext cx="1158585" cy="115858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B6188DF6-77E6-4BB1-805C-C181AA36B7CB}"/>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180764" y="2235209"/>
            <a:ext cx="1401000" cy="685224"/>
          </a:xfrm>
          <a:prstGeom prst="rect">
            <a:avLst/>
          </a:prstGeom>
        </p:spPr>
      </p:pic>
      <p:pic>
        <p:nvPicPr>
          <p:cNvPr id="28" name="Picture 4" descr="Claroty Extends Visibility of Market-Leading Industrial Cybersecurity  Platform to the Internet of Things - Chief IT - For IT Leaders &amp; Decision  Makers">
            <a:extLst>
              <a:ext uri="{FF2B5EF4-FFF2-40B4-BE49-F238E27FC236}">
                <a16:creationId xmlns:a16="http://schemas.microsoft.com/office/drawing/2014/main" id="{F46434F7-20CD-4633-B044-F1F2CF083ADA}"/>
              </a:ext>
            </a:extLst>
          </p:cNvPr>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19532" y="3612295"/>
            <a:ext cx="1517957" cy="7170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Armis + Check Point IoT Security Solution | Check Point Software">
            <a:extLst>
              <a:ext uri="{FF2B5EF4-FFF2-40B4-BE49-F238E27FC236}">
                <a16:creationId xmlns:a16="http://schemas.microsoft.com/office/drawing/2014/main" id="{6A02A24B-1640-4892-B374-3E79E5D4EE2E}"/>
              </a:ext>
            </a:extLst>
          </p:cNvPr>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102096" y="5266923"/>
            <a:ext cx="1158587" cy="115858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1143A5CE-5DC9-440D-96C3-4D420C7C299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31715" y="4800982"/>
            <a:ext cx="1524461" cy="449237"/>
          </a:xfrm>
          <a:prstGeom prst="rect">
            <a:avLst/>
          </a:prstGeom>
        </p:spPr>
      </p:pic>
      <p:pic>
        <p:nvPicPr>
          <p:cNvPr id="31" name="Picture 30">
            <a:extLst>
              <a:ext uri="{FF2B5EF4-FFF2-40B4-BE49-F238E27FC236}">
                <a16:creationId xmlns:a16="http://schemas.microsoft.com/office/drawing/2014/main" id="{5FA51050-AF89-4E22-879E-9B2BC754BEA4}"/>
              </a:ext>
            </a:extLst>
          </p:cNvPr>
          <p:cNvPicPr>
            <a:picLocks noChangeAspect="1"/>
          </p:cNvPicPr>
          <p:nvPr/>
        </p:nvPicPr>
        <p:blipFill>
          <a:blip r:embed="rId8"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531280" y="2903214"/>
            <a:ext cx="1477144" cy="440733"/>
          </a:xfrm>
          <a:prstGeom prst="rect">
            <a:avLst/>
          </a:prstGeom>
        </p:spPr>
      </p:pic>
      <p:pic>
        <p:nvPicPr>
          <p:cNvPr id="33" name="Picture 32">
            <a:extLst>
              <a:ext uri="{FF2B5EF4-FFF2-40B4-BE49-F238E27FC236}">
                <a16:creationId xmlns:a16="http://schemas.microsoft.com/office/drawing/2014/main" id="{5D89900A-5EE0-42EA-A784-035C994475E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901281" y="5656185"/>
            <a:ext cx="1718775" cy="414617"/>
          </a:xfrm>
          <a:prstGeom prst="rect">
            <a:avLst/>
          </a:prstGeom>
        </p:spPr>
      </p:pic>
      <p:pic>
        <p:nvPicPr>
          <p:cNvPr id="34" name="Picture 33">
            <a:extLst>
              <a:ext uri="{FF2B5EF4-FFF2-40B4-BE49-F238E27FC236}">
                <a16:creationId xmlns:a16="http://schemas.microsoft.com/office/drawing/2014/main" id="{9E3090E2-74C0-4F42-8C8B-8F3D104EE7F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547051" y="2801844"/>
            <a:ext cx="1253039" cy="654813"/>
          </a:xfrm>
          <a:prstGeom prst="rect">
            <a:avLst/>
          </a:prstGeom>
        </p:spPr>
      </p:pic>
      <p:pic>
        <p:nvPicPr>
          <p:cNvPr id="35" name="Picture 8" descr="Radiflow | ICS &amp; SCADA Security Solutions">
            <a:extLst>
              <a:ext uri="{FF2B5EF4-FFF2-40B4-BE49-F238E27FC236}">
                <a16:creationId xmlns:a16="http://schemas.microsoft.com/office/drawing/2014/main" id="{14F64FAD-68DD-4D4D-B3FD-93327DFB5BBE}"/>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511062" y="3810449"/>
            <a:ext cx="1224477" cy="32076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Our Partners: Dragos | Waterfall Security Solutions">
            <a:extLst>
              <a:ext uri="{FF2B5EF4-FFF2-40B4-BE49-F238E27FC236}">
                <a16:creationId xmlns:a16="http://schemas.microsoft.com/office/drawing/2014/main" id="{EFD9705F-0917-4C3C-BB44-663EA9B8152D}"/>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851955" y="2123399"/>
            <a:ext cx="1430567" cy="79370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3B2CAA09-2C7F-41FD-800A-8C8426CFB05B}"/>
              </a:ext>
            </a:extLst>
          </p:cNvPr>
          <p:cNvPicPr>
            <a:picLocks noChangeAspect="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282075" y="3651929"/>
            <a:ext cx="1370280" cy="395452"/>
          </a:xfrm>
          <a:prstGeom prst="rect">
            <a:avLst/>
          </a:prstGeom>
        </p:spPr>
      </p:pic>
      <p:pic>
        <p:nvPicPr>
          <p:cNvPr id="38" name="Picture 12" descr="See the source image">
            <a:extLst>
              <a:ext uri="{FF2B5EF4-FFF2-40B4-BE49-F238E27FC236}">
                <a16:creationId xmlns:a16="http://schemas.microsoft.com/office/drawing/2014/main" id="{FD6E7F2B-6BF4-45A5-8A52-E7E0548393BC}"/>
              </a:ext>
            </a:extLst>
          </p:cNvPr>
          <p:cNvPicPr>
            <a:picLocks noChangeAspect="1" noChangeArrowheads="1"/>
          </p:cNvPicPr>
          <p:nvPr/>
        </p:nvPicPr>
        <p:blipFill>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70021" y="3498451"/>
            <a:ext cx="1047923" cy="35419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Amazon Web Services - Wikipedia">
            <a:extLst>
              <a:ext uri="{FF2B5EF4-FFF2-40B4-BE49-F238E27FC236}">
                <a16:creationId xmlns:a16="http://schemas.microsoft.com/office/drawing/2014/main" id="{E3935719-4D72-4E13-998C-787C195A6897}"/>
              </a:ext>
            </a:extLst>
          </p:cNvPr>
          <p:cNvPicPr>
            <a:picLocks noChangeAspect="1" noChangeArrowheads="1"/>
          </p:cNvPicPr>
          <p:nvPr/>
        </p:nvPicPr>
        <p:blipFill>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654710" y="2547644"/>
            <a:ext cx="885269" cy="53116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Cisco logo and symbol, meaning, history, PNG">
            <a:extLst>
              <a:ext uri="{FF2B5EF4-FFF2-40B4-BE49-F238E27FC236}">
                <a16:creationId xmlns:a16="http://schemas.microsoft.com/office/drawing/2014/main" id="{908E281D-4140-486B-B25A-F51471A65CDB}"/>
              </a:ext>
            </a:extLst>
          </p:cNvPr>
          <p:cNvPicPr>
            <a:picLocks noChangeAspect="1" noChangeArrowheads="1"/>
          </p:cNvPicPr>
          <p:nvPr/>
        </p:nvPicPr>
        <p:blipFill>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576090" y="2547644"/>
            <a:ext cx="1006925" cy="53116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6" descr="Brand - Palo Alto Networks">
            <a:extLst>
              <a:ext uri="{FF2B5EF4-FFF2-40B4-BE49-F238E27FC236}">
                <a16:creationId xmlns:a16="http://schemas.microsoft.com/office/drawing/2014/main" id="{A8A0F51A-AFEE-4B43-816A-2008A9BA0A7A}"/>
              </a:ext>
            </a:extLst>
          </p:cNvPr>
          <p:cNvPicPr>
            <a:picLocks noChangeAspect="1" noChangeArrowheads="1"/>
          </p:cNvPicPr>
          <p:nvPr/>
        </p:nvPicPr>
        <p:blipFill>
          <a:blip r:embed="rId1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197016" y="4455004"/>
            <a:ext cx="1889461" cy="68385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skybox-logo - Amelore">
            <a:extLst>
              <a:ext uri="{FF2B5EF4-FFF2-40B4-BE49-F238E27FC236}">
                <a16:creationId xmlns:a16="http://schemas.microsoft.com/office/drawing/2014/main" id="{457C96BE-7E60-449F-B965-4F4B937B1511}"/>
              </a:ext>
            </a:extLst>
          </p:cNvPr>
          <p:cNvPicPr>
            <a:picLocks noChangeAspect="1" noChangeArrowheads="1"/>
          </p:cNvPicPr>
          <p:nvPr/>
        </p:nvPicPr>
        <p:blipFill rotWithShape="1">
          <a:blip r:embed="rId18" cstate="email">
            <a:clrChange>
              <a:clrFrom>
                <a:srgbClr val="FFFFFF"/>
              </a:clrFrom>
              <a:clrTo>
                <a:srgbClr val="FFFFFF">
                  <a:alpha val="0"/>
                </a:srgbClr>
              </a:clrTo>
            </a:clrChange>
            <a:extLst>
              <a:ext uri="{28A0092B-C50C-407E-A947-70E740481C1C}">
                <a14:useLocalDpi xmlns:a14="http://schemas.microsoft.com/office/drawing/2010/main"/>
              </a:ext>
            </a:extLst>
          </a:blip>
          <a:srcRect t="35158" b="35165"/>
          <a:stretch/>
        </p:blipFill>
        <p:spPr bwMode="auto">
          <a:xfrm>
            <a:off x="885989" y="4153913"/>
            <a:ext cx="2488609" cy="73853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3164CA04-47B5-4ABD-97C9-CB59C5D0FE77}"/>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677131" y="1750524"/>
            <a:ext cx="1671223" cy="526435"/>
          </a:xfrm>
          <a:prstGeom prst="rect">
            <a:avLst/>
          </a:prstGeom>
        </p:spPr>
      </p:pic>
      <p:pic>
        <p:nvPicPr>
          <p:cNvPr id="44" name="Picture 43">
            <a:extLst>
              <a:ext uri="{FF2B5EF4-FFF2-40B4-BE49-F238E27FC236}">
                <a16:creationId xmlns:a16="http://schemas.microsoft.com/office/drawing/2014/main" id="{726FD33B-5434-4898-B45E-003E40B0456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524465" y="1828828"/>
            <a:ext cx="2246827" cy="280853"/>
          </a:xfrm>
          <a:prstGeom prst="rect">
            <a:avLst/>
          </a:prstGeom>
        </p:spPr>
      </p:pic>
      <p:pic>
        <p:nvPicPr>
          <p:cNvPr id="45" name="Picture 44">
            <a:extLst>
              <a:ext uri="{FF2B5EF4-FFF2-40B4-BE49-F238E27FC236}">
                <a16:creationId xmlns:a16="http://schemas.microsoft.com/office/drawing/2014/main" id="{0410B6AA-0F16-474C-8D95-25BA68F1EB51}"/>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693108" y="5390905"/>
            <a:ext cx="1844155" cy="485304"/>
          </a:xfrm>
          <a:prstGeom prst="rect">
            <a:avLst/>
          </a:prstGeom>
        </p:spPr>
      </p:pic>
      <p:pic>
        <p:nvPicPr>
          <p:cNvPr id="46" name="Picture 20" descr="ServiceNow Launches Industry-Specific Workflow Solutions, Strategic  Partnerships - eWEEK">
            <a:extLst>
              <a:ext uri="{FF2B5EF4-FFF2-40B4-BE49-F238E27FC236}">
                <a16:creationId xmlns:a16="http://schemas.microsoft.com/office/drawing/2014/main" id="{DCE331E5-DA4B-43F1-B5B6-8432C8E3F116}"/>
              </a:ext>
            </a:extLst>
          </p:cNvPr>
          <p:cNvPicPr>
            <a:picLocks noChangeAspect="1" noChangeArrowheads="1"/>
          </p:cNvPicPr>
          <p:nvPr/>
        </p:nvPicPr>
        <p:blipFill>
          <a:blip r:embed="rId2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447928" y="4985278"/>
            <a:ext cx="1873641" cy="12468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forescout logo png"/>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8915462" y="4683159"/>
            <a:ext cx="2283399" cy="53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329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727"/>
            <a:ext cx="10972800" cy="615215"/>
          </a:xfrm>
        </p:spPr>
        <p:txBody>
          <a:bodyPr/>
          <a:lstStyle/>
          <a:p>
            <a:r>
              <a:rPr lang="en-US" dirty="0"/>
              <a:t>Key Objectives for OT SOC</a:t>
            </a:r>
            <a:endParaRPr lang="en-IN" dirty="0"/>
          </a:p>
        </p:txBody>
      </p:sp>
      <p:sp>
        <p:nvSpPr>
          <p:cNvPr id="4" name="Rectangle 3"/>
          <p:cNvSpPr/>
          <p:nvPr/>
        </p:nvSpPr>
        <p:spPr>
          <a:xfrm>
            <a:off x="122124" y="1410804"/>
            <a:ext cx="5757038" cy="2246769"/>
          </a:xfrm>
          <a:prstGeom prst="rect">
            <a:avLst/>
          </a:prstGeom>
          <a:solidFill>
            <a:schemeClr val="accent4">
              <a:lumMod val="20000"/>
              <a:lumOff val="80000"/>
            </a:schemeClr>
          </a:solidFill>
        </p:spPr>
        <p:txBody>
          <a:bodyPr wrap="square">
            <a:spAutoFit/>
          </a:bodyPr>
          <a:lstStyle/>
          <a:p>
            <a:endParaRPr lang="en-IN" sz="1400" dirty="0">
              <a:solidFill>
                <a:srgbClr val="000000"/>
              </a:solidFill>
              <a:latin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rPr>
              <a:t>To Build Global OT SOC management platform</a:t>
            </a:r>
          </a:p>
          <a:p>
            <a:pPr marL="285750" indent="-285750">
              <a:buFont typeface="Arial" panose="020B0604020202020204" pitchFamily="34" charset="0"/>
              <a:buChar char="•"/>
            </a:pPr>
            <a:r>
              <a:rPr lang="en-US" sz="1400" dirty="0">
                <a:latin typeface="Calibri" panose="020F0502020204030204" pitchFamily="34" charset="0"/>
              </a:rPr>
              <a:t>Manages the response to OT Cyber Threats and Incidents </a:t>
            </a:r>
          </a:p>
          <a:p>
            <a:pPr marL="285750" indent="-285750">
              <a:buFont typeface="Arial" panose="020B0604020202020204" pitchFamily="34" charset="0"/>
              <a:buChar char="•"/>
            </a:pPr>
            <a:r>
              <a:rPr lang="en-US" sz="1400" dirty="0">
                <a:latin typeface="Calibri" panose="020F0502020204030204" pitchFamily="34" charset="0"/>
              </a:rPr>
              <a:t>Monitors the Cyber Security posture and reports deficiencies </a:t>
            </a:r>
          </a:p>
          <a:p>
            <a:pPr marL="285750" indent="-285750">
              <a:buFont typeface="Arial" panose="020B0604020202020204" pitchFamily="34" charset="0"/>
              <a:buChar char="•"/>
            </a:pPr>
            <a:r>
              <a:rPr lang="en-US" sz="1400" dirty="0">
                <a:latin typeface="Calibri" panose="020F0502020204030204" pitchFamily="34" charset="0"/>
              </a:rPr>
              <a:t>Performs Threat and Vulnerability Analysis </a:t>
            </a:r>
          </a:p>
          <a:p>
            <a:pPr marL="285750" indent="-285750">
              <a:buFont typeface="Arial" panose="020B0604020202020204" pitchFamily="34" charset="0"/>
              <a:buChar char="•"/>
            </a:pPr>
            <a:r>
              <a:rPr lang="en-US" sz="1400" dirty="0">
                <a:latin typeface="Calibri" panose="020F0502020204030204" pitchFamily="34" charset="0"/>
              </a:rPr>
              <a:t>Performs Analysis of OT Cyber Security Events </a:t>
            </a:r>
          </a:p>
          <a:p>
            <a:pPr marL="285750" indent="-285750">
              <a:buFont typeface="Arial" panose="020B0604020202020204" pitchFamily="34" charset="0"/>
              <a:buChar char="•"/>
            </a:pPr>
            <a:r>
              <a:rPr lang="en-US" sz="1400" dirty="0">
                <a:latin typeface="Calibri" panose="020F0502020204030204" pitchFamily="34" charset="0"/>
              </a:rPr>
              <a:t>Maintains an Internal Database of  OT Cyber Security Incidents </a:t>
            </a:r>
          </a:p>
          <a:p>
            <a:pPr marL="285750" indent="-285750">
              <a:buFont typeface="Arial" panose="020B0604020202020204" pitchFamily="34" charset="0"/>
              <a:buChar char="•"/>
            </a:pPr>
            <a:r>
              <a:rPr lang="en-US" sz="1400" dirty="0">
                <a:latin typeface="Calibri" panose="020F0502020204030204" pitchFamily="34" charset="0"/>
              </a:rPr>
              <a:t>Provide Alerts and Notifications to General and Specific Threats </a:t>
            </a:r>
          </a:p>
          <a:p>
            <a:pPr marL="285750" indent="-285750">
              <a:buFont typeface="Arial" panose="020B0604020202020204" pitchFamily="34" charset="0"/>
              <a:buChar char="•"/>
            </a:pPr>
            <a:r>
              <a:rPr lang="en-US" sz="1400" dirty="0">
                <a:latin typeface="Calibri" panose="020F0502020204030204" pitchFamily="34" charset="0"/>
              </a:rPr>
              <a:t>Provide regular reporting to Management and OT Cyber Incident Responders </a:t>
            </a:r>
          </a:p>
        </p:txBody>
      </p:sp>
      <p:sp>
        <p:nvSpPr>
          <p:cNvPr id="5" name="Rectangle 4"/>
          <p:cNvSpPr/>
          <p:nvPr/>
        </p:nvSpPr>
        <p:spPr>
          <a:xfrm>
            <a:off x="6592169" y="1410804"/>
            <a:ext cx="5242560" cy="2246769"/>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en-US" sz="1400" dirty="0">
                <a:latin typeface="Calibri" panose="020F0502020204030204" pitchFamily="34" charset="0"/>
              </a:rPr>
              <a:t>Reduce the response time of OT security incident from initial findings, to reporting to containment </a:t>
            </a:r>
          </a:p>
          <a:p>
            <a:pPr marL="285750" indent="-285750">
              <a:buFont typeface="Arial" panose="020B0604020202020204" pitchFamily="34" charset="0"/>
              <a:buChar char="•"/>
            </a:pPr>
            <a:r>
              <a:rPr lang="en-US" sz="1400" dirty="0">
                <a:latin typeface="Calibri" panose="020F0502020204030204" pitchFamily="34" charset="0"/>
              </a:rPr>
              <a:t>Recovery Time Objective (RTO) in case of security incident materializing </a:t>
            </a:r>
          </a:p>
          <a:p>
            <a:pPr marL="285750" indent="-285750">
              <a:buFont typeface="Arial" panose="020B0604020202020204" pitchFamily="34" charset="0"/>
              <a:buChar char="•"/>
            </a:pPr>
            <a:r>
              <a:rPr lang="en-US" sz="1400" dirty="0">
                <a:latin typeface="Calibri" panose="020F0502020204030204" pitchFamily="34" charset="0"/>
              </a:rPr>
              <a:t>Proactive OT Security Monitoring based on predefined security metrics / KPI </a:t>
            </a:r>
          </a:p>
          <a:p>
            <a:pPr marL="285750" indent="-285750">
              <a:buFont typeface="Arial" panose="020B0604020202020204" pitchFamily="34" charset="0"/>
              <a:buChar char="•"/>
            </a:pPr>
            <a:r>
              <a:rPr lang="en-US" sz="1400" dirty="0">
                <a:latin typeface="Calibri" panose="020F0502020204030204" pitchFamily="34" charset="0"/>
              </a:rPr>
              <a:t>Raise Awareness of Information Security across community of leaders and sub-ordinates </a:t>
            </a:r>
          </a:p>
          <a:p>
            <a:pPr marL="285750" indent="-285750">
              <a:buFont typeface="Arial" panose="020B0604020202020204" pitchFamily="34" charset="0"/>
              <a:buChar char="•"/>
            </a:pPr>
            <a:r>
              <a:rPr lang="en-US" sz="1400" dirty="0">
                <a:latin typeface="Calibri" panose="020F0502020204030204" pitchFamily="34" charset="0"/>
              </a:rPr>
              <a:t>Ability to correlate system, application, network, server, security logs in a consistent way </a:t>
            </a:r>
          </a:p>
        </p:txBody>
      </p:sp>
      <p:sp>
        <p:nvSpPr>
          <p:cNvPr id="6" name="Rectangle 5"/>
          <p:cNvSpPr/>
          <p:nvPr/>
        </p:nvSpPr>
        <p:spPr>
          <a:xfrm>
            <a:off x="6592169" y="3956550"/>
            <a:ext cx="5242560" cy="2031325"/>
          </a:xfrm>
          <a:prstGeom prst="rect">
            <a:avLst/>
          </a:prstGeom>
          <a:solidFill>
            <a:schemeClr val="accent1">
              <a:lumMod val="20000"/>
              <a:lumOff val="80000"/>
            </a:schemeClr>
          </a:solidFill>
        </p:spPr>
        <p:txBody>
          <a:bodyPr wrap="square">
            <a:spAutoFit/>
          </a:bodyPr>
          <a:lstStyle/>
          <a:p>
            <a:pPr marL="285750" indent="-285750">
              <a:buFont typeface="Arial" panose="020B0604020202020204" pitchFamily="34" charset="0"/>
              <a:buChar char="•"/>
            </a:pPr>
            <a:r>
              <a:rPr lang="en-US" sz="1400" dirty="0">
                <a:latin typeface="Calibri" panose="020F0502020204030204" pitchFamily="34" charset="0"/>
              </a:rPr>
              <a:t>To build  OT SOC processes that are aligned to existing ISO27001/IEC62443/NIST security policies </a:t>
            </a:r>
          </a:p>
          <a:p>
            <a:pPr marL="285750" indent="-285750">
              <a:buFont typeface="Arial" panose="020B0604020202020204" pitchFamily="34" charset="0"/>
              <a:buChar char="•"/>
            </a:pPr>
            <a:r>
              <a:rPr lang="en-US" sz="1400" dirty="0">
                <a:latin typeface="Calibri" panose="020F0502020204030204" pitchFamily="34" charset="0"/>
              </a:rPr>
              <a:t>Build a physical and virtual team of SOC personnel for 24 x 7 monitoring </a:t>
            </a:r>
          </a:p>
          <a:p>
            <a:pPr marL="285750" indent="-285750">
              <a:buFont typeface="Arial" panose="020B0604020202020204" pitchFamily="34" charset="0"/>
              <a:buChar char="•"/>
            </a:pPr>
            <a:r>
              <a:rPr lang="en-US" sz="1400" dirty="0">
                <a:latin typeface="Calibri" panose="020F0502020204030204" pitchFamily="34" charset="0"/>
              </a:rPr>
              <a:t>Build forensics capabilities to be able to reconstruct series of events during an incident </a:t>
            </a:r>
          </a:p>
          <a:p>
            <a:pPr marL="285750" indent="-285750">
              <a:buFont typeface="Arial" panose="020B0604020202020204" pitchFamily="34" charset="0"/>
              <a:buChar char="•"/>
            </a:pPr>
            <a:r>
              <a:rPr lang="en-US" sz="1400" dirty="0">
                <a:latin typeface="Calibri" panose="020F0502020204030204" pitchFamily="34" charset="0"/>
              </a:rPr>
              <a:t>Proactive monitoring of network and security infrastructure devices </a:t>
            </a:r>
          </a:p>
          <a:p>
            <a:endParaRPr lang="en-US" sz="1400" dirty="0">
              <a:latin typeface="Calibri" panose="020F0502020204030204" pitchFamily="34" charset="0"/>
            </a:endParaRPr>
          </a:p>
        </p:txBody>
      </p:sp>
      <p:sp>
        <p:nvSpPr>
          <p:cNvPr id="7" name="Rectangle 6"/>
          <p:cNvSpPr/>
          <p:nvPr/>
        </p:nvSpPr>
        <p:spPr>
          <a:xfrm>
            <a:off x="188812" y="3956550"/>
            <a:ext cx="5690350" cy="2031325"/>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en-US" sz="1400" dirty="0">
                <a:latin typeface="Calibri" panose="020F0502020204030204" pitchFamily="34" charset="0"/>
              </a:rPr>
              <a:t>Ability to automate the requirement to meet compliance –      vulnerability assessment and risk management </a:t>
            </a:r>
          </a:p>
          <a:p>
            <a:pPr marL="285750" indent="-285750">
              <a:buFont typeface="Arial" panose="020B0604020202020204" pitchFamily="34" charset="0"/>
              <a:buChar char="•"/>
            </a:pPr>
            <a:r>
              <a:rPr lang="en-US" sz="1400" dirty="0">
                <a:latin typeface="Calibri" panose="020F0502020204030204" pitchFamily="34" charset="0"/>
              </a:rPr>
              <a:t>Ensure change control function is integrated into the SOC process </a:t>
            </a:r>
          </a:p>
          <a:p>
            <a:pPr marL="285750" indent="-285750">
              <a:buFont typeface="Arial" panose="020B0604020202020204" pitchFamily="34" charset="0"/>
              <a:buChar char="•"/>
            </a:pPr>
            <a:r>
              <a:rPr lang="en-US" sz="1400" dirty="0">
                <a:latin typeface="Calibri" panose="020F0502020204030204" pitchFamily="34" charset="0"/>
              </a:rPr>
              <a:t>Identification for all security attack vectors and classification of incidents </a:t>
            </a:r>
          </a:p>
          <a:p>
            <a:pPr marL="285750" indent="-285750">
              <a:buFont typeface="Arial" panose="020B0604020202020204" pitchFamily="34" charset="0"/>
              <a:buChar char="•"/>
            </a:pPr>
            <a:r>
              <a:rPr lang="en-US" sz="1400" dirty="0">
                <a:latin typeface="Calibri" panose="020F0502020204030204" pitchFamily="34" charset="0"/>
              </a:rPr>
              <a:t>Define disaster recovery plans for ICE (in-case of emergency). </a:t>
            </a:r>
          </a:p>
          <a:p>
            <a:pPr marL="285750" indent="-285750">
              <a:buFont typeface="Arial" panose="020B0604020202020204" pitchFamily="34" charset="0"/>
              <a:buChar char="•"/>
            </a:pPr>
            <a:r>
              <a:rPr lang="en-US" sz="1400" dirty="0">
                <a:latin typeface="Calibri" panose="020F0502020204030204" pitchFamily="34" charset="0"/>
              </a:rPr>
              <a:t>Build a comprehensive reporting dashboard that is aligned to security metrics </a:t>
            </a:r>
          </a:p>
          <a:p>
            <a:pPr marL="285750" indent="-285750">
              <a:buFont typeface="Arial" panose="020B0604020202020204" pitchFamily="34" charset="0"/>
              <a:buChar char="•"/>
            </a:pPr>
            <a:r>
              <a:rPr lang="en-US" sz="1400" dirty="0">
                <a:latin typeface="Calibri" panose="020F0502020204030204" pitchFamily="34" charset="0"/>
              </a:rPr>
              <a:t>Collaboration with CERTs </a:t>
            </a:r>
          </a:p>
        </p:txBody>
      </p:sp>
    </p:spTree>
    <p:extLst>
      <p:ext uri="{BB962C8B-B14F-4D97-AF65-F5344CB8AC3E}">
        <p14:creationId xmlns:p14="http://schemas.microsoft.com/office/powerpoint/2010/main" val="110194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4488"/>
            <a:ext cx="9550400" cy="1212850"/>
          </a:xfrm>
        </p:spPr>
        <p:txBody>
          <a:bodyPr/>
          <a:lstStyle/>
          <a:p>
            <a:r>
              <a:rPr lang="en-IN" dirty="0"/>
              <a:t>Typical Log sources</a:t>
            </a:r>
          </a:p>
        </p:txBody>
      </p:sp>
      <p:sp>
        <p:nvSpPr>
          <p:cNvPr id="3" name="Rectangle 2"/>
          <p:cNvSpPr/>
          <p:nvPr/>
        </p:nvSpPr>
        <p:spPr>
          <a:xfrm>
            <a:off x="892354" y="2424361"/>
            <a:ext cx="2373425" cy="2443271"/>
          </a:xfrm>
          <a:prstGeom prst="rect">
            <a:avLst/>
          </a:prstGeom>
          <a:solidFill>
            <a:srgbClr val="0E357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a:solidFill>
                <a:srgbClr val="FFFFFF"/>
              </a:solidFill>
              <a:latin typeface="Arial"/>
            </a:endParaRPr>
          </a:p>
        </p:txBody>
      </p:sp>
      <p:sp>
        <p:nvSpPr>
          <p:cNvPr id="4" name="Freeform 5"/>
          <p:cNvSpPr>
            <a:spLocks/>
          </p:cNvSpPr>
          <p:nvPr/>
        </p:nvSpPr>
        <p:spPr bwMode="auto">
          <a:xfrm>
            <a:off x="4726559" y="5774288"/>
            <a:ext cx="2844456" cy="683109"/>
          </a:xfrm>
          <a:custGeom>
            <a:avLst/>
            <a:gdLst>
              <a:gd name="T0" fmla="*/ 1549 w 1549"/>
              <a:gd name="T1" fmla="*/ 185 h 372"/>
              <a:gd name="T2" fmla="*/ 1355 w 1549"/>
              <a:gd name="T3" fmla="*/ 0 h 372"/>
              <a:gd name="T4" fmla="*/ 1508 w 1549"/>
              <a:gd name="T5" fmla="*/ 0 h 372"/>
              <a:gd name="T6" fmla="*/ 0 w 1549"/>
              <a:gd name="T7" fmla="*/ 0 h 372"/>
              <a:gd name="T8" fmla="*/ 0 w 1549"/>
              <a:gd name="T9" fmla="*/ 372 h 372"/>
              <a:gd name="T10" fmla="*/ 1355 w 1549"/>
              <a:gd name="T11" fmla="*/ 372 h 372"/>
              <a:gd name="T12" fmla="*/ 1355 w 1549"/>
              <a:gd name="T13" fmla="*/ 372 h 372"/>
              <a:gd name="T14" fmla="*/ 1549 w 1549"/>
              <a:gd name="T15" fmla="*/ 185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9" h="372">
                <a:moveTo>
                  <a:pt x="1549" y="185"/>
                </a:moveTo>
                <a:lnTo>
                  <a:pt x="1355" y="0"/>
                </a:lnTo>
                <a:lnTo>
                  <a:pt x="1508" y="0"/>
                </a:lnTo>
                <a:lnTo>
                  <a:pt x="0" y="0"/>
                </a:lnTo>
                <a:lnTo>
                  <a:pt x="0" y="372"/>
                </a:lnTo>
                <a:lnTo>
                  <a:pt x="1355" y="372"/>
                </a:lnTo>
                <a:lnTo>
                  <a:pt x="1355" y="372"/>
                </a:lnTo>
                <a:lnTo>
                  <a:pt x="1549" y="185"/>
                </a:lnTo>
                <a:close/>
              </a:path>
            </a:pathLst>
          </a:custGeom>
          <a:solidFill>
            <a:schemeClr val="tx2">
              <a:lumMod val="60000"/>
              <a:lumOff val="40000"/>
              <a:alpha val="73000"/>
            </a:schemeClr>
          </a:solidFill>
          <a:ln w="9525">
            <a:noFill/>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5" name="Freeform 6"/>
          <p:cNvSpPr>
            <a:spLocks/>
          </p:cNvSpPr>
          <p:nvPr/>
        </p:nvSpPr>
        <p:spPr bwMode="auto">
          <a:xfrm>
            <a:off x="4726560" y="5096686"/>
            <a:ext cx="3127249" cy="677601"/>
          </a:xfrm>
          <a:custGeom>
            <a:avLst/>
            <a:gdLst>
              <a:gd name="T0" fmla="*/ 1703 w 1703"/>
              <a:gd name="T1" fmla="*/ 184 h 369"/>
              <a:gd name="T2" fmla="*/ 1508 w 1703"/>
              <a:gd name="T3" fmla="*/ 0 h 369"/>
              <a:gd name="T4" fmla="*/ 1508 w 1703"/>
              <a:gd name="T5" fmla="*/ 0 h 369"/>
              <a:gd name="T6" fmla="*/ 0 w 1703"/>
              <a:gd name="T7" fmla="*/ 0 h 369"/>
              <a:gd name="T8" fmla="*/ 0 w 1703"/>
              <a:gd name="T9" fmla="*/ 369 h 369"/>
              <a:gd name="T10" fmla="*/ 1508 w 1703"/>
              <a:gd name="T11" fmla="*/ 369 h 369"/>
              <a:gd name="T12" fmla="*/ 1508 w 1703"/>
              <a:gd name="T13" fmla="*/ 369 h 369"/>
              <a:gd name="T14" fmla="*/ 1703 w 1703"/>
              <a:gd name="T15" fmla="*/ 184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3" h="369">
                <a:moveTo>
                  <a:pt x="1703" y="184"/>
                </a:moveTo>
                <a:lnTo>
                  <a:pt x="1508" y="0"/>
                </a:lnTo>
                <a:lnTo>
                  <a:pt x="1508" y="0"/>
                </a:lnTo>
                <a:lnTo>
                  <a:pt x="0" y="0"/>
                </a:lnTo>
                <a:lnTo>
                  <a:pt x="0" y="369"/>
                </a:lnTo>
                <a:lnTo>
                  <a:pt x="1508" y="369"/>
                </a:lnTo>
                <a:lnTo>
                  <a:pt x="1508" y="369"/>
                </a:lnTo>
                <a:lnTo>
                  <a:pt x="1703" y="184"/>
                </a:lnTo>
                <a:close/>
              </a:path>
            </a:pathLst>
          </a:custGeom>
          <a:solidFill>
            <a:schemeClr val="accent6">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6" name="Freeform 7"/>
          <p:cNvSpPr>
            <a:spLocks/>
          </p:cNvSpPr>
          <p:nvPr/>
        </p:nvSpPr>
        <p:spPr bwMode="auto">
          <a:xfrm>
            <a:off x="4726559" y="4412945"/>
            <a:ext cx="3621216" cy="684377"/>
          </a:xfrm>
          <a:custGeom>
            <a:avLst/>
            <a:gdLst>
              <a:gd name="T0" fmla="*/ 1972 w 1972"/>
              <a:gd name="T1" fmla="*/ 185 h 369"/>
              <a:gd name="T2" fmla="*/ 1778 w 1972"/>
              <a:gd name="T3" fmla="*/ 0 h 369"/>
              <a:gd name="T4" fmla="*/ 1778 w 1972"/>
              <a:gd name="T5" fmla="*/ 0 h 369"/>
              <a:gd name="T6" fmla="*/ 0 w 1972"/>
              <a:gd name="T7" fmla="*/ 0 h 369"/>
              <a:gd name="T8" fmla="*/ 0 w 1972"/>
              <a:gd name="T9" fmla="*/ 369 h 369"/>
              <a:gd name="T10" fmla="*/ 1778 w 1972"/>
              <a:gd name="T11" fmla="*/ 369 h 369"/>
              <a:gd name="T12" fmla="*/ 1778 w 1972"/>
              <a:gd name="T13" fmla="*/ 369 h 369"/>
              <a:gd name="T14" fmla="*/ 1972 w 1972"/>
              <a:gd name="T15" fmla="*/ 185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2" h="369">
                <a:moveTo>
                  <a:pt x="1972" y="185"/>
                </a:moveTo>
                <a:lnTo>
                  <a:pt x="1778" y="0"/>
                </a:lnTo>
                <a:lnTo>
                  <a:pt x="1778" y="0"/>
                </a:lnTo>
                <a:lnTo>
                  <a:pt x="0" y="0"/>
                </a:lnTo>
                <a:lnTo>
                  <a:pt x="0" y="369"/>
                </a:lnTo>
                <a:lnTo>
                  <a:pt x="1778" y="369"/>
                </a:lnTo>
                <a:lnTo>
                  <a:pt x="1778" y="369"/>
                </a:lnTo>
                <a:lnTo>
                  <a:pt x="1972" y="185"/>
                </a:lnTo>
                <a:close/>
              </a:path>
            </a:pathLst>
          </a:custGeom>
          <a:solidFill>
            <a:schemeClr val="accent5">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7" name="Freeform 8"/>
          <p:cNvSpPr>
            <a:spLocks/>
          </p:cNvSpPr>
          <p:nvPr/>
        </p:nvSpPr>
        <p:spPr bwMode="auto">
          <a:xfrm>
            <a:off x="4726559" y="3730467"/>
            <a:ext cx="2778348" cy="683109"/>
          </a:xfrm>
          <a:custGeom>
            <a:avLst/>
            <a:gdLst>
              <a:gd name="T0" fmla="*/ 1513 w 1513"/>
              <a:gd name="T1" fmla="*/ 185 h 372"/>
              <a:gd name="T2" fmla="*/ 1319 w 1513"/>
              <a:gd name="T3" fmla="*/ 0 h 372"/>
              <a:gd name="T4" fmla="*/ 1319 w 1513"/>
              <a:gd name="T5" fmla="*/ 0 h 372"/>
              <a:gd name="T6" fmla="*/ 0 w 1513"/>
              <a:gd name="T7" fmla="*/ 0 h 372"/>
              <a:gd name="T8" fmla="*/ 0 w 1513"/>
              <a:gd name="T9" fmla="*/ 372 h 372"/>
              <a:gd name="T10" fmla="*/ 1319 w 1513"/>
              <a:gd name="T11" fmla="*/ 372 h 372"/>
              <a:gd name="T12" fmla="*/ 1319 w 1513"/>
              <a:gd name="T13" fmla="*/ 369 h 372"/>
              <a:gd name="T14" fmla="*/ 1513 w 1513"/>
              <a:gd name="T15" fmla="*/ 185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3" h="372">
                <a:moveTo>
                  <a:pt x="1513" y="185"/>
                </a:moveTo>
                <a:lnTo>
                  <a:pt x="1319" y="0"/>
                </a:lnTo>
                <a:lnTo>
                  <a:pt x="1319" y="0"/>
                </a:lnTo>
                <a:lnTo>
                  <a:pt x="0" y="0"/>
                </a:lnTo>
                <a:lnTo>
                  <a:pt x="0" y="372"/>
                </a:lnTo>
                <a:lnTo>
                  <a:pt x="1319" y="372"/>
                </a:lnTo>
                <a:lnTo>
                  <a:pt x="1319" y="369"/>
                </a:lnTo>
                <a:lnTo>
                  <a:pt x="1513" y="185"/>
                </a:lnTo>
                <a:close/>
              </a:path>
            </a:pathLst>
          </a:custGeom>
          <a:solidFill>
            <a:schemeClr val="accent4">
              <a:lumMod val="60000"/>
              <a:lumOff val="40000"/>
              <a:alpha val="83000"/>
            </a:schemeClr>
          </a:solidFill>
          <a:ln w="9525">
            <a:noFill/>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8" name="Freeform 9"/>
          <p:cNvSpPr>
            <a:spLocks/>
          </p:cNvSpPr>
          <p:nvPr/>
        </p:nvSpPr>
        <p:spPr bwMode="auto">
          <a:xfrm>
            <a:off x="4726559" y="1687887"/>
            <a:ext cx="3169483" cy="686231"/>
          </a:xfrm>
          <a:custGeom>
            <a:avLst/>
            <a:gdLst>
              <a:gd name="T0" fmla="*/ 1726 w 1726"/>
              <a:gd name="T1" fmla="*/ 185 h 370"/>
              <a:gd name="T2" fmla="*/ 1530 w 1726"/>
              <a:gd name="T3" fmla="*/ 0 h 370"/>
              <a:gd name="T4" fmla="*/ 1530 w 1726"/>
              <a:gd name="T5" fmla="*/ 0 h 370"/>
              <a:gd name="T6" fmla="*/ 0 w 1726"/>
              <a:gd name="T7" fmla="*/ 0 h 370"/>
              <a:gd name="T8" fmla="*/ 0 w 1726"/>
              <a:gd name="T9" fmla="*/ 370 h 370"/>
              <a:gd name="T10" fmla="*/ 1530 w 1726"/>
              <a:gd name="T11" fmla="*/ 370 h 370"/>
              <a:gd name="T12" fmla="*/ 1530 w 1726"/>
              <a:gd name="T13" fmla="*/ 370 h 370"/>
              <a:gd name="T14" fmla="*/ 1726 w 1726"/>
              <a:gd name="T15" fmla="*/ 185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6" h="370">
                <a:moveTo>
                  <a:pt x="1726" y="185"/>
                </a:moveTo>
                <a:lnTo>
                  <a:pt x="1530" y="0"/>
                </a:lnTo>
                <a:lnTo>
                  <a:pt x="1530" y="0"/>
                </a:lnTo>
                <a:lnTo>
                  <a:pt x="0" y="0"/>
                </a:lnTo>
                <a:lnTo>
                  <a:pt x="0" y="370"/>
                </a:lnTo>
                <a:lnTo>
                  <a:pt x="1530" y="370"/>
                </a:lnTo>
                <a:lnTo>
                  <a:pt x="1530" y="370"/>
                </a:lnTo>
                <a:lnTo>
                  <a:pt x="1726" y="185"/>
                </a:lnTo>
                <a:close/>
              </a:path>
            </a:pathLst>
          </a:custGeom>
          <a:solidFill>
            <a:schemeClr val="accent1">
              <a:lumMod val="60000"/>
              <a:lumOff val="40000"/>
              <a:alpha val="73000"/>
            </a:schemeClr>
          </a:solidFill>
          <a:ln w="9525">
            <a:noFill/>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ndParaRPr>
          </a:p>
        </p:txBody>
      </p:sp>
      <p:sp>
        <p:nvSpPr>
          <p:cNvPr id="9" name="Freeform 10"/>
          <p:cNvSpPr>
            <a:spLocks/>
          </p:cNvSpPr>
          <p:nvPr/>
        </p:nvSpPr>
        <p:spPr bwMode="auto">
          <a:xfrm>
            <a:off x="4726560" y="1005324"/>
            <a:ext cx="3786089" cy="681273"/>
          </a:xfrm>
          <a:custGeom>
            <a:avLst/>
            <a:gdLst>
              <a:gd name="T0" fmla="*/ 2053 w 2053"/>
              <a:gd name="T1" fmla="*/ 187 h 371"/>
              <a:gd name="T2" fmla="*/ 1859 w 2053"/>
              <a:gd name="T3" fmla="*/ 2 h 371"/>
              <a:gd name="T4" fmla="*/ 1859 w 2053"/>
              <a:gd name="T5" fmla="*/ 0 h 371"/>
              <a:gd name="T6" fmla="*/ 0 w 2053"/>
              <a:gd name="T7" fmla="*/ 0 h 371"/>
              <a:gd name="T8" fmla="*/ 0 w 2053"/>
              <a:gd name="T9" fmla="*/ 371 h 371"/>
              <a:gd name="T10" fmla="*/ 1859 w 2053"/>
              <a:gd name="T11" fmla="*/ 371 h 371"/>
              <a:gd name="T12" fmla="*/ 1859 w 2053"/>
              <a:gd name="T13" fmla="*/ 371 h 371"/>
              <a:gd name="T14" fmla="*/ 2053 w 2053"/>
              <a:gd name="T15" fmla="*/ 187 h 3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3" h="371">
                <a:moveTo>
                  <a:pt x="2053" y="187"/>
                </a:moveTo>
                <a:lnTo>
                  <a:pt x="1859" y="2"/>
                </a:lnTo>
                <a:lnTo>
                  <a:pt x="1859" y="0"/>
                </a:lnTo>
                <a:lnTo>
                  <a:pt x="0" y="0"/>
                </a:lnTo>
                <a:lnTo>
                  <a:pt x="0" y="371"/>
                </a:lnTo>
                <a:lnTo>
                  <a:pt x="1859" y="371"/>
                </a:lnTo>
                <a:lnTo>
                  <a:pt x="1859" y="371"/>
                </a:lnTo>
                <a:lnTo>
                  <a:pt x="2053" y="187"/>
                </a:lnTo>
                <a:close/>
              </a:path>
            </a:pathLst>
          </a:custGeom>
          <a:solidFill>
            <a:schemeClr val="accent6">
              <a:alpha val="73000"/>
            </a:schemeClr>
          </a:solidFill>
          <a:ln w="9525">
            <a:noFill/>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ndParaRPr>
          </a:p>
        </p:txBody>
      </p:sp>
      <p:sp>
        <p:nvSpPr>
          <p:cNvPr id="10" name="Freeform 11"/>
          <p:cNvSpPr>
            <a:spLocks/>
          </p:cNvSpPr>
          <p:nvPr/>
        </p:nvSpPr>
        <p:spPr bwMode="auto">
          <a:xfrm>
            <a:off x="4726559" y="2369758"/>
            <a:ext cx="3360460" cy="677601"/>
          </a:xfrm>
          <a:custGeom>
            <a:avLst/>
            <a:gdLst>
              <a:gd name="T0" fmla="*/ 1830 w 1830"/>
              <a:gd name="T1" fmla="*/ 185 h 369"/>
              <a:gd name="T2" fmla="*/ 1636 w 1830"/>
              <a:gd name="T3" fmla="*/ 0 h 369"/>
              <a:gd name="T4" fmla="*/ 1636 w 1830"/>
              <a:gd name="T5" fmla="*/ 0 h 369"/>
              <a:gd name="T6" fmla="*/ 0 w 1830"/>
              <a:gd name="T7" fmla="*/ 0 h 369"/>
              <a:gd name="T8" fmla="*/ 0 w 1830"/>
              <a:gd name="T9" fmla="*/ 369 h 369"/>
              <a:gd name="T10" fmla="*/ 1636 w 1830"/>
              <a:gd name="T11" fmla="*/ 369 h 369"/>
              <a:gd name="T12" fmla="*/ 1636 w 1830"/>
              <a:gd name="T13" fmla="*/ 369 h 369"/>
              <a:gd name="T14" fmla="*/ 1830 w 1830"/>
              <a:gd name="T15" fmla="*/ 185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0" h="369">
                <a:moveTo>
                  <a:pt x="1830" y="185"/>
                </a:moveTo>
                <a:lnTo>
                  <a:pt x="1636" y="0"/>
                </a:lnTo>
                <a:lnTo>
                  <a:pt x="1636" y="0"/>
                </a:lnTo>
                <a:lnTo>
                  <a:pt x="0" y="0"/>
                </a:lnTo>
                <a:lnTo>
                  <a:pt x="0" y="369"/>
                </a:lnTo>
                <a:lnTo>
                  <a:pt x="1636" y="369"/>
                </a:lnTo>
                <a:lnTo>
                  <a:pt x="1636" y="369"/>
                </a:lnTo>
                <a:lnTo>
                  <a:pt x="1830" y="185"/>
                </a:lnTo>
                <a:close/>
              </a:path>
            </a:pathLst>
          </a:custGeom>
          <a:solidFill>
            <a:schemeClr val="accent2">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11" name="Freeform 12"/>
          <p:cNvSpPr>
            <a:spLocks/>
          </p:cNvSpPr>
          <p:nvPr/>
        </p:nvSpPr>
        <p:spPr bwMode="auto">
          <a:xfrm>
            <a:off x="4726559" y="3047358"/>
            <a:ext cx="2961980" cy="683109"/>
          </a:xfrm>
          <a:custGeom>
            <a:avLst/>
            <a:gdLst>
              <a:gd name="T0" fmla="*/ 1613 w 1613"/>
              <a:gd name="T1" fmla="*/ 187 h 372"/>
              <a:gd name="T2" fmla="*/ 1418 w 1613"/>
              <a:gd name="T3" fmla="*/ 3 h 372"/>
              <a:gd name="T4" fmla="*/ 1418 w 1613"/>
              <a:gd name="T5" fmla="*/ 0 h 372"/>
              <a:gd name="T6" fmla="*/ 0 w 1613"/>
              <a:gd name="T7" fmla="*/ 0 h 372"/>
              <a:gd name="T8" fmla="*/ 0 w 1613"/>
              <a:gd name="T9" fmla="*/ 372 h 372"/>
              <a:gd name="T10" fmla="*/ 1418 w 1613"/>
              <a:gd name="T11" fmla="*/ 372 h 372"/>
              <a:gd name="T12" fmla="*/ 1418 w 1613"/>
              <a:gd name="T13" fmla="*/ 372 h 372"/>
              <a:gd name="T14" fmla="*/ 1613 w 1613"/>
              <a:gd name="T15" fmla="*/ 187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3" h="372">
                <a:moveTo>
                  <a:pt x="1613" y="187"/>
                </a:moveTo>
                <a:lnTo>
                  <a:pt x="1418" y="3"/>
                </a:lnTo>
                <a:lnTo>
                  <a:pt x="1418" y="0"/>
                </a:lnTo>
                <a:lnTo>
                  <a:pt x="0" y="0"/>
                </a:lnTo>
                <a:lnTo>
                  <a:pt x="0" y="372"/>
                </a:lnTo>
                <a:lnTo>
                  <a:pt x="1418" y="372"/>
                </a:lnTo>
                <a:lnTo>
                  <a:pt x="1418" y="372"/>
                </a:lnTo>
                <a:lnTo>
                  <a:pt x="1613" y="187"/>
                </a:lnTo>
                <a:close/>
              </a:path>
            </a:pathLst>
          </a:custGeom>
          <a:solidFill>
            <a:schemeClr val="accent3">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12" name="Rectangle 13"/>
          <p:cNvSpPr>
            <a:spLocks noChangeArrowheads="1"/>
          </p:cNvSpPr>
          <p:nvPr/>
        </p:nvSpPr>
        <p:spPr bwMode="auto">
          <a:xfrm>
            <a:off x="3553153" y="3043685"/>
            <a:ext cx="486624" cy="174451"/>
          </a:xfrm>
          <a:prstGeom prst="rect">
            <a:avLst/>
          </a:prstGeom>
          <a:solidFill>
            <a:schemeClr val="accent6"/>
          </a:solidFill>
          <a:ln w="9525">
            <a:noFill/>
            <a:miter lim="800000"/>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13" name="Freeform 14"/>
          <p:cNvSpPr>
            <a:spLocks/>
          </p:cNvSpPr>
          <p:nvPr/>
        </p:nvSpPr>
        <p:spPr bwMode="auto">
          <a:xfrm>
            <a:off x="4039777" y="1009048"/>
            <a:ext cx="692291" cy="2209089"/>
          </a:xfrm>
          <a:custGeom>
            <a:avLst/>
            <a:gdLst>
              <a:gd name="T0" fmla="*/ 0 w 377"/>
              <a:gd name="T1" fmla="*/ 1203 h 1203"/>
              <a:gd name="T2" fmla="*/ 377 w 377"/>
              <a:gd name="T3" fmla="*/ 369 h 1203"/>
              <a:gd name="T4" fmla="*/ 377 w 377"/>
              <a:gd name="T5" fmla="*/ 0 h 1203"/>
              <a:gd name="T6" fmla="*/ 0 w 377"/>
              <a:gd name="T7" fmla="*/ 1108 h 1203"/>
              <a:gd name="T8" fmla="*/ 0 w 377"/>
              <a:gd name="T9" fmla="*/ 1203 h 1203"/>
            </a:gdLst>
            <a:ahLst/>
            <a:cxnLst>
              <a:cxn ang="0">
                <a:pos x="T0" y="T1"/>
              </a:cxn>
              <a:cxn ang="0">
                <a:pos x="T2" y="T3"/>
              </a:cxn>
              <a:cxn ang="0">
                <a:pos x="T4" y="T5"/>
              </a:cxn>
              <a:cxn ang="0">
                <a:pos x="T6" y="T7"/>
              </a:cxn>
              <a:cxn ang="0">
                <a:pos x="T8" y="T9"/>
              </a:cxn>
            </a:cxnLst>
            <a:rect l="0" t="0" r="r" b="b"/>
            <a:pathLst>
              <a:path w="377" h="1203">
                <a:moveTo>
                  <a:pt x="0" y="1203"/>
                </a:moveTo>
                <a:lnTo>
                  <a:pt x="377" y="369"/>
                </a:lnTo>
                <a:lnTo>
                  <a:pt x="377" y="0"/>
                </a:lnTo>
                <a:lnTo>
                  <a:pt x="0" y="1108"/>
                </a:lnTo>
                <a:lnTo>
                  <a:pt x="0" y="1203"/>
                </a:lnTo>
                <a:close/>
              </a:path>
            </a:pathLst>
          </a:custGeom>
          <a:solidFill>
            <a:schemeClr val="accent6">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14" name="Rectangle 15"/>
          <p:cNvSpPr>
            <a:spLocks noChangeArrowheads="1"/>
          </p:cNvSpPr>
          <p:nvPr/>
        </p:nvSpPr>
        <p:spPr bwMode="auto">
          <a:xfrm>
            <a:off x="3553153" y="3218135"/>
            <a:ext cx="486624" cy="168940"/>
          </a:xfrm>
          <a:prstGeom prst="rect">
            <a:avLst/>
          </a:prstGeom>
          <a:solidFill>
            <a:schemeClr val="accent1">
              <a:lumMod val="40000"/>
              <a:lumOff val="60000"/>
            </a:schemeClr>
          </a:solidFill>
          <a:ln w="9525">
            <a:noFill/>
            <a:miter lim="800000"/>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15" name="Freeform 16"/>
          <p:cNvSpPr>
            <a:spLocks/>
          </p:cNvSpPr>
          <p:nvPr/>
        </p:nvSpPr>
        <p:spPr bwMode="auto">
          <a:xfrm>
            <a:off x="4039778" y="1692156"/>
            <a:ext cx="686783" cy="1694920"/>
          </a:xfrm>
          <a:custGeom>
            <a:avLst/>
            <a:gdLst>
              <a:gd name="T0" fmla="*/ 0 w 374"/>
              <a:gd name="T1" fmla="*/ 923 h 923"/>
              <a:gd name="T2" fmla="*/ 374 w 374"/>
              <a:gd name="T3" fmla="*/ 369 h 923"/>
              <a:gd name="T4" fmla="*/ 374 w 374"/>
              <a:gd name="T5" fmla="*/ 0 h 923"/>
              <a:gd name="T6" fmla="*/ 0 w 374"/>
              <a:gd name="T7" fmla="*/ 831 h 923"/>
              <a:gd name="T8" fmla="*/ 0 w 374"/>
              <a:gd name="T9" fmla="*/ 923 h 923"/>
            </a:gdLst>
            <a:ahLst/>
            <a:cxnLst>
              <a:cxn ang="0">
                <a:pos x="T0" y="T1"/>
              </a:cxn>
              <a:cxn ang="0">
                <a:pos x="T2" y="T3"/>
              </a:cxn>
              <a:cxn ang="0">
                <a:pos x="T4" y="T5"/>
              </a:cxn>
              <a:cxn ang="0">
                <a:pos x="T6" y="T7"/>
              </a:cxn>
              <a:cxn ang="0">
                <a:pos x="T8" y="T9"/>
              </a:cxn>
            </a:cxnLst>
            <a:rect l="0" t="0" r="r" b="b"/>
            <a:pathLst>
              <a:path w="374" h="923">
                <a:moveTo>
                  <a:pt x="0" y="923"/>
                </a:moveTo>
                <a:lnTo>
                  <a:pt x="374" y="369"/>
                </a:lnTo>
                <a:lnTo>
                  <a:pt x="374" y="0"/>
                </a:lnTo>
                <a:lnTo>
                  <a:pt x="0" y="831"/>
                </a:lnTo>
                <a:lnTo>
                  <a:pt x="0" y="923"/>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16" name="Rectangle 17"/>
          <p:cNvSpPr>
            <a:spLocks noChangeArrowheads="1"/>
          </p:cNvSpPr>
          <p:nvPr/>
        </p:nvSpPr>
        <p:spPr bwMode="auto">
          <a:xfrm>
            <a:off x="3553153" y="3387077"/>
            <a:ext cx="486624" cy="174451"/>
          </a:xfrm>
          <a:prstGeom prst="rect">
            <a:avLst/>
          </a:prstGeom>
          <a:solidFill>
            <a:schemeClr val="accent2">
              <a:lumMod val="40000"/>
              <a:lumOff val="60000"/>
            </a:schemeClr>
          </a:solidFill>
          <a:ln w="9525">
            <a:noFill/>
            <a:miter lim="800000"/>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17" name="Freeform 18"/>
          <p:cNvSpPr>
            <a:spLocks/>
          </p:cNvSpPr>
          <p:nvPr/>
        </p:nvSpPr>
        <p:spPr bwMode="auto">
          <a:xfrm>
            <a:off x="4039778" y="2369758"/>
            <a:ext cx="686783" cy="1191769"/>
          </a:xfrm>
          <a:custGeom>
            <a:avLst/>
            <a:gdLst>
              <a:gd name="T0" fmla="*/ 0 w 374"/>
              <a:gd name="T1" fmla="*/ 649 h 649"/>
              <a:gd name="T2" fmla="*/ 374 w 374"/>
              <a:gd name="T3" fmla="*/ 369 h 649"/>
              <a:gd name="T4" fmla="*/ 374 w 374"/>
              <a:gd name="T5" fmla="*/ 0 h 649"/>
              <a:gd name="T6" fmla="*/ 0 w 374"/>
              <a:gd name="T7" fmla="*/ 554 h 649"/>
              <a:gd name="T8" fmla="*/ 0 w 374"/>
              <a:gd name="T9" fmla="*/ 649 h 649"/>
            </a:gdLst>
            <a:ahLst/>
            <a:cxnLst>
              <a:cxn ang="0">
                <a:pos x="T0" y="T1"/>
              </a:cxn>
              <a:cxn ang="0">
                <a:pos x="T2" y="T3"/>
              </a:cxn>
              <a:cxn ang="0">
                <a:pos x="T4" y="T5"/>
              </a:cxn>
              <a:cxn ang="0">
                <a:pos x="T6" y="T7"/>
              </a:cxn>
              <a:cxn ang="0">
                <a:pos x="T8" y="T9"/>
              </a:cxn>
            </a:cxnLst>
            <a:rect l="0" t="0" r="r" b="b"/>
            <a:pathLst>
              <a:path w="374" h="649">
                <a:moveTo>
                  <a:pt x="0" y="649"/>
                </a:moveTo>
                <a:lnTo>
                  <a:pt x="374" y="369"/>
                </a:lnTo>
                <a:lnTo>
                  <a:pt x="374" y="0"/>
                </a:lnTo>
                <a:lnTo>
                  <a:pt x="0" y="554"/>
                </a:lnTo>
                <a:lnTo>
                  <a:pt x="0" y="649"/>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18" name="Rectangle 19"/>
          <p:cNvSpPr>
            <a:spLocks noChangeArrowheads="1"/>
          </p:cNvSpPr>
          <p:nvPr/>
        </p:nvSpPr>
        <p:spPr bwMode="auto">
          <a:xfrm>
            <a:off x="3553153" y="3561527"/>
            <a:ext cx="486624" cy="168940"/>
          </a:xfrm>
          <a:prstGeom prst="rect">
            <a:avLst/>
          </a:prstGeom>
          <a:solidFill>
            <a:schemeClr val="accent3">
              <a:lumMod val="40000"/>
              <a:lumOff val="60000"/>
            </a:schemeClr>
          </a:solidFill>
          <a:ln w="9525">
            <a:noFill/>
            <a:miter lim="800000"/>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19" name="Freeform 20"/>
          <p:cNvSpPr>
            <a:spLocks/>
          </p:cNvSpPr>
          <p:nvPr/>
        </p:nvSpPr>
        <p:spPr bwMode="auto">
          <a:xfrm>
            <a:off x="4039778" y="3047358"/>
            <a:ext cx="686783" cy="683109"/>
          </a:xfrm>
          <a:custGeom>
            <a:avLst/>
            <a:gdLst>
              <a:gd name="T0" fmla="*/ 0 w 374"/>
              <a:gd name="T1" fmla="*/ 372 h 372"/>
              <a:gd name="T2" fmla="*/ 374 w 374"/>
              <a:gd name="T3" fmla="*/ 372 h 372"/>
              <a:gd name="T4" fmla="*/ 374 w 374"/>
              <a:gd name="T5" fmla="*/ 0 h 372"/>
              <a:gd name="T6" fmla="*/ 0 w 374"/>
              <a:gd name="T7" fmla="*/ 280 h 372"/>
              <a:gd name="T8" fmla="*/ 0 w 374"/>
              <a:gd name="T9" fmla="*/ 372 h 372"/>
            </a:gdLst>
            <a:ahLst/>
            <a:cxnLst>
              <a:cxn ang="0">
                <a:pos x="T0" y="T1"/>
              </a:cxn>
              <a:cxn ang="0">
                <a:pos x="T2" y="T3"/>
              </a:cxn>
              <a:cxn ang="0">
                <a:pos x="T4" y="T5"/>
              </a:cxn>
              <a:cxn ang="0">
                <a:pos x="T6" y="T7"/>
              </a:cxn>
              <a:cxn ang="0">
                <a:pos x="T8" y="T9"/>
              </a:cxn>
            </a:cxnLst>
            <a:rect l="0" t="0" r="r" b="b"/>
            <a:pathLst>
              <a:path w="374" h="372">
                <a:moveTo>
                  <a:pt x="0" y="372"/>
                </a:moveTo>
                <a:lnTo>
                  <a:pt x="374" y="372"/>
                </a:lnTo>
                <a:lnTo>
                  <a:pt x="374" y="0"/>
                </a:lnTo>
                <a:lnTo>
                  <a:pt x="0" y="280"/>
                </a:lnTo>
                <a:lnTo>
                  <a:pt x="0" y="372"/>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20" name="Rectangle 21"/>
          <p:cNvSpPr>
            <a:spLocks noChangeArrowheads="1"/>
          </p:cNvSpPr>
          <p:nvPr/>
        </p:nvSpPr>
        <p:spPr bwMode="auto">
          <a:xfrm>
            <a:off x="3553153" y="3730467"/>
            <a:ext cx="486624" cy="174451"/>
          </a:xfrm>
          <a:prstGeom prst="rect">
            <a:avLst/>
          </a:prstGeom>
          <a:solidFill>
            <a:schemeClr val="accent4">
              <a:lumMod val="40000"/>
              <a:lumOff val="60000"/>
            </a:schemeClr>
          </a:solidFill>
          <a:ln w="9525">
            <a:noFill/>
            <a:miter lim="800000"/>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21" name="Freeform 22"/>
          <p:cNvSpPr>
            <a:spLocks/>
          </p:cNvSpPr>
          <p:nvPr/>
        </p:nvSpPr>
        <p:spPr bwMode="auto">
          <a:xfrm>
            <a:off x="4039777" y="3732561"/>
            <a:ext cx="692291" cy="689940"/>
          </a:xfrm>
          <a:custGeom>
            <a:avLst/>
            <a:gdLst>
              <a:gd name="T0" fmla="*/ 0 w 377"/>
              <a:gd name="T1" fmla="*/ 95 h 372"/>
              <a:gd name="T2" fmla="*/ 377 w 377"/>
              <a:gd name="T3" fmla="*/ 372 h 372"/>
              <a:gd name="T4" fmla="*/ 377 w 377"/>
              <a:gd name="T5" fmla="*/ 0 h 372"/>
              <a:gd name="T6" fmla="*/ 0 w 377"/>
              <a:gd name="T7" fmla="*/ 0 h 372"/>
              <a:gd name="T8" fmla="*/ 0 w 377"/>
              <a:gd name="T9" fmla="*/ 95 h 372"/>
            </a:gdLst>
            <a:ahLst/>
            <a:cxnLst>
              <a:cxn ang="0">
                <a:pos x="T0" y="T1"/>
              </a:cxn>
              <a:cxn ang="0">
                <a:pos x="T2" y="T3"/>
              </a:cxn>
              <a:cxn ang="0">
                <a:pos x="T4" y="T5"/>
              </a:cxn>
              <a:cxn ang="0">
                <a:pos x="T6" y="T7"/>
              </a:cxn>
              <a:cxn ang="0">
                <a:pos x="T8" y="T9"/>
              </a:cxn>
            </a:cxnLst>
            <a:rect l="0" t="0" r="r" b="b"/>
            <a:pathLst>
              <a:path w="377" h="372">
                <a:moveTo>
                  <a:pt x="0" y="95"/>
                </a:moveTo>
                <a:lnTo>
                  <a:pt x="377" y="372"/>
                </a:lnTo>
                <a:lnTo>
                  <a:pt x="377" y="0"/>
                </a:lnTo>
                <a:lnTo>
                  <a:pt x="0" y="0"/>
                </a:lnTo>
                <a:lnTo>
                  <a:pt x="0" y="95"/>
                </a:ln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22" name="Rectangle 23"/>
          <p:cNvSpPr>
            <a:spLocks noChangeArrowheads="1"/>
          </p:cNvSpPr>
          <p:nvPr/>
        </p:nvSpPr>
        <p:spPr bwMode="auto">
          <a:xfrm>
            <a:off x="3553153" y="3904918"/>
            <a:ext cx="486624" cy="168940"/>
          </a:xfrm>
          <a:prstGeom prst="rect">
            <a:avLst/>
          </a:prstGeom>
          <a:solidFill>
            <a:schemeClr val="accent5">
              <a:lumMod val="60000"/>
              <a:lumOff val="40000"/>
            </a:schemeClr>
          </a:solidFill>
          <a:ln w="9525">
            <a:noFill/>
            <a:miter lim="800000"/>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23" name="Freeform 24"/>
          <p:cNvSpPr>
            <a:spLocks/>
          </p:cNvSpPr>
          <p:nvPr/>
        </p:nvSpPr>
        <p:spPr bwMode="auto">
          <a:xfrm>
            <a:off x="4039778" y="3898503"/>
            <a:ext cx="686783" cy="1210104"/>
          </a:xfrm>
          <a:custGeom>
            <a:avLst/>
            <a:gdLst>
              <a:gd name="T0" fmla="*/ 0 w 374"/>
              <a:gd name="T1" fmla="*/ 92 h 646"/>
              <a:gd name="T2" fmla="*/ 374 w 374"/>
              <a:gd name="T3" fmla="*/ 646 h 646"/>
              <a:gd name="T4" fmla="*/ 374 w 374"/>
              <a:gd name="T5" fmla="*/ 277 h 646"/>
              <a:gd name="T6" fmla="*/ 0 w 374"/>
              <a:gd name="T7" fmla="*/ 0 h 646"/>
              <a:gd name="T8" fmla="*/ 0 w 374"/>
              <a:gd name="T9" fmla="*/ 92 h 646"/>
            </a:gdLst>
            <a:ahLst/>
            <a:cxnLst>
              <a:cxn ang="0">
                <a:pos x="T0" y="T1"/>
              </a:cxn>
              <a:cxn ang="0">
                <a:pos x="T2" y="T3"/>
              </a:cxn>
              <a:cxn ang="0">
                <a:pos x="T4" y="T5"/>
              </a:cxn>
              <a:cxn ang="0">
                <a:pos x="T6" y="T7"/>
              </a:cxn>
              <a:cxn ang="0">
                <a:pos x="T8" y="T9"/>
              </a:cxn>
            </a:cxnLst>
            <a:rect l="0" t="0" r="r" b="b"/>
            <a:pathLst>
              <a:path w="374" h="646">
                <a:moveTo>
                  <a:pt x="0" y="92"/>
                </a:moveTo>
                <a:lnTo>
                  <a:pt x="374" y="646"/>
                </a:lnTo>
                <a:lnTo>
                  <a:pt x="374" y="277"/>
                </a:lnTo>
                <a:lnTo>
                  <a:pt x="0" y="0"/>
                </a:lnTo>
                <a:lnTo>
                  <a:pt x="0" y="92"/>
                </a:lnTo>
                <a:close/>
              </a:path>
            </a:pathLst>
          </a:cu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24" name="Rectangle 25"/>
          <p:cNvSpPr>
            <a:spLocks noChangeArrowheads="1"/>
          </p:cNvSpPr>
          <p:nvPr/>
        </p:nvSpPr>
        <p:spPr bwMode="auto">
          <a:xfrm>
            <a:off x="3553153" y="4073857"/>
            <a:ext cx="486624" cy="174451"/>
          </a:xfrm>
          <a:prstGeom prst="rect">
            <a:avLst/>
          </a:prstGeom>
          <a:solidFill>
            <a:schemeClr val="accent6">
              <a:lumMod val="40000"/>
              <a:lumOff val="60000"/>
            </a:schemeClr>
          </a:solidFill>
          <a:ln w="9525">
            <a:noFill/>
            <a:miter lim="800000"/>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25" name="Freeform 26"/>
          <p:cNvSpPr>
            <a:spLocks/>
          </p:cNvSpPr>
          <p:nvPr/>
        </p:nvSpPr>
        <p:spPr bwMode="auto">
          <a:xfrm>
            <a:off x="4039778" y="4073858"/>
            <a:ext cx="686783" cy="1700429"/>
          </a:xfrm>
          <a:custGeom>
            <a:avLst/>
            <a:gdLst>
              <a:gd name="T0" fmla="*/ 0 w 374"/>
              <a:gd name="T1" fmla="*/ 95 h 926"/>
              <a:gd name="T2" fmla="*/ 374 w 374"/>
              <a:gd name="T3" fmla="*/ 926 h 926"/>
              <a:gd name="T4" fmla="*/ 374 w 374"/>
              <a:gd name="T5" fmla="*/ 557 h 926"/>
              <a:gd name="T6" fmla="*/ 0 w 374"/>
              <a:gd name="T7" fmla="*/ 0 h 926"/>
              <a:gd name="T8" fmla="*/ 0 w 374"/>
              <a:gd name="T9" fmla="*/ 95 h 926"/>
            </a:gdLst>
            <a:ahLst/>
            <a:cxnLst>
              <a:cxn ang="0">
                <a:pos x="T0" y="T1"/>
              </a:cxn>
              <a:cxn ang="0">
                <a:pos x="T2" y="T3"/>
              </a:cxn>
              <a:cxn ang="0">
                <a:pos x="T4" y="T5"/>
              </a:cxn>
              <a:cxn ang="0">
                <a:pos x="T6" y="T7"/>
              </a:cxn>
              <a:cxn ang="0">
                <a:pos x="T8" y="T9"/>
              </a:cxn>
            </a:cxnLst>
            <a:rect l="0" t="0" r="r" b="b"/>
            <a:pathLst>
              <a:path w="374" h="926">
                <a:moveTo>
                  <a:pt x="0" y="95"/>
                </a:moveTo>
                <a:lnTo>
                  <a:pt x="374" y="926"/>
                </a:lnTo>
                <a:lnTo>
                  <a:pt x="374" y="557"/>
                </a:lnTo>
                <a:lnTo>
                  <a:pt x="0" y="0"/>
                </a:lnTo>
                <a:lnTo>
                  <a:pt x="0" y="95"/>
                </a:lnTo>
                <a:close/>
              </a:path>
            </a:pathLst>
          </a:cu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26" name="Rectangle 27"/>
          <p:cNvSpPr>
            <a:spLocks noChangeArrowheads="1"/>
          </p:cNvSpPr>
          <p:nvPr/>
        </p:nvSpPr>
        <p:spPr bwMode="auto">
          <a:xfrm>
            <a:off x="3553153" y="4248309"/>
            <a:ext cx="486624" cy="168940"/>
          </a:xfrm>
          <a:prstGeom prst="rect">
            <a:avLst/>
          </a:prstGeom>
          <a:solidFill>
            <a:schemeClr val="tx2"/>
          </a:solidFill>
          <a:ln w="9525">
            <a:noFill/>
            <a:miter lim="800000"/>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27" name="Freeform 28"/>
          <p:cNvSpPr>
            <a:spLocks/>
          </p:cNvSpPr>
          <p:nvPr/>
        </p:nvSpPr>
        <p:spPr bwMode="auto">
          <a:xfrm>
            <a:off x="4039778" y="4248308"/>
            <a:ext cx="686783" cy="2203579"/>
          </a:xfrm>
          <a:custGeom>
            <a:avLst/>
            <a:gdLst>
              <a:gd name="T0" fmla="*/ 0 w 374"/>
              <a:gd name="T1" fmla="*/ 92 h 1200"/>
              <a:gd name="T2" fmla="*/ 374 w 374"/>
              <a:gd name="T3" fmla="*/ 1200 h 1200"/>
              <a:gd name="T4" fmla="*/ 374 w 374"/>
              <a:gd name="T5" fmla="*/ 831 h 1200"/>
              <a:gd name="T6" fmla="*/ 0 w 374"/>
              <a:gd name="T7" fmla="*/ 0 h 1200"/>
              <a:gd name="T8" fmla="*/ 0 w 374"/>
              <a:gd name="T9" fmla="*/ 92 h 1200"/>
            </a:gdLst>
            <a:ahLst/>
            <a:cxnLst>
              <a:cxn ang="0">
                <a:pos x="T0" y="T1"/>
              </a:cxn>
              <a:cxn ang="0">
                <a:pos x="T2" y="T3"/>
              </a:cxn>
              <a:cxn ang="0">
                <a:pos x="T4" y="T5"/>
              </a:cxn>
              <a:cxn ang="0">
                <a:pos x="T6" y="T7"/>
              </a:cxn>
              <a:cxn ang="0">
                <a:pos x="T8" y="T9"/>
              </a:cxn>
            </a:cxnLst>
            <a:rect l="0" t="0" r="r" b="b"/>
            <a:pathLst>
              <a:path w="374" h="1200">
                <a:moveTo>
                  <a:pt x="0" y="92"/>
                </a:moveTo>
                <a:lnTo>
                  <a:pt x="374" y="1200"/>
                </a:lnTo>
                <a:lnTo>
                  <a:pt x="374" y="831"/>
                </a:lnTo>
                <a:lnTo>
                  <a:pt x="0" y="0"/>
                </a:lnTo>
                <a:lnTo>
                  <a:pt x="0" y="92"/>
                </a:lnTo>
                <a:close/>
              </a:path>
            </a:pathLst>
          </a:custGeom>
          <a:solidFill>
            <a:schemeClr val="tx2"/>
          </a:solidFill>
          <a:ln w="9525">
            <a:noFill/>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28" name="TextBox 27"/>
          <p:cNvSpPr txBox="1"/>
          <p:nvPr/>
        </p:nvSpPr>
        <p:spPr>
          <a:xfrm>
            <a:off x="8597018" y="1082231"/>
            <a:ext cx="2494594" cy="543867"/>
          </a:xfrm>
          <a:prstGeom prst="rect">
            <a:avLst/>
          </a:prstGeom>
          <a:noFill/>
        </p:spPr>
        <p:txBody>
          <a:bodyPr wrap="none" rtlCol="0">
            <a:spAutoFit/>
          </a:bodyPr>
          <a:lstStyle/>
          <a:p>
            <a:pPr defTabSz="609585">
              <a:defRPr/>
            </a:pPr>
            <a:r>
              <a:rPr lang="en-US" sz="1467" kern="0" dirty="0">
                <a:solidFill>
                  <a:srgbClr val="646363"/>
                </a:solidFill>
                <a:latin typeface="Arial"/>
                <a:ea typeface="Calibri Light" charset="0"/>
                <a:cs typeface="Calibri Light" charset="0"/>
              </a:rPr>
              <a:t>Control plane process data.</a:t>
            </a:r>
          </a:p>
          <a:p>
            <a:pPr defTabSz="609585">
              <a:defRPr/>
            </a:pPr>
            <a:r>
              <a:rPr lang="en-US" sz="1467" kern="0" dirty="0">
                <a:solidFill>
                  <a:srgbClr val="646363"/>
                </a:solidFill>
                <a:latin typeface="Arial"/>
                <a:ea typeface="Calibri Light" charset="0"/>
                <a:cs typeface="Calibri Light" charset="0"/>
              </a:rPr>
              <a:t>Firmware/Configuration info</a:t>
            </a:r>
            <a:endParaRPr lang="en-US" sz="1467" dirty="0">
              <a:solidFill>
                <a:srgbClr val="646363"/>
              </a:solidFill>
              <a:latin typeface="Arial"/>
              <a:ea typeface="Calibri Light" charset="0"/>
              <a:cs typeface="Calibri Light" charset="0"/>
            </a:endParaRPr>
          </a:p>
        </p:txBody>
      </p:sp>
      <p:sp>
        <p:nvSpPr>
          <p:cNvPr id="29" name="TextBox 28"/>
          <p:cNvSpPr txBox="1"/>
          <p:nvPr/>
        </p:nvSpPr>
        <p:spPr>
          <a:xfrm>
            <a:off x="922373" y="2455087"/>
            <a:ext cx="2370183" cy="2061718"/>
          </a:xfrm>
          <a:prstGeom prst="rect">
            <a:avLst/>
          </a:prstGeom>
          <a:noFill/>
        </p:spPr>
        <p:txBody>
          <a:bodyPr wrap="square" rtlCol="0">
            <a:spAutoFit/>
          </a:bodyPr>
          <a:lstStyle/>
          <a:p>
            <a:pPr lvl="0" algn="ctr"/>
            <a:r>
              <a:rPr lang="en-US" sz="2133" kern="0" dirty="0">
                <a:solidFill>
                  <a:srgbClr val="FFFFFF"/>
                </a:solidFill>
                <a:ea typeface="Calibri Light" charset="0"/>
                <a:cs typeface="Calibri Light" charset="0"/>
              </a:rPr>
              <a:t>Real-time visibility on malicious activities, anomalies and unauthorized changes .</a:t>
            </a:r>
            <a:endParaRPr lang="en-US" sz="2133" dirty="0">
              <a:solidFill>
                <a:srgbClr val="FFFFFF"/>
              </a:solidFill>
              <a:latin typeface="Arial"/>
              <a:ea typeface="Calibri Light" charset="0"/>
              <a:cs typeface="Calibri Light" charset="0"/>
            </a:endParaRPr>
          </a:p>
        </p:txBody>
      </p:sp>
      <p:sp>
        <p:nvSpPr>
          <p:cNvPr id="31" name="TextBox 30"/>
          <p:cNvSpPr txBox="1"/>
          <p:nvPr/>
        </p:nvSpPr>
        <p:spPr>
          <a:xfrm>
            <a:off x="4726560" y="1151292"/>
            <a:ext cx="723601" cy="420564"/>
          </a:xfrm>
          <a:prstGeom prst="rect">
            <a:avLst/>
          </a:prstGeom>
          <a:noFill/>
        </p:spPr>
        <p:txBody>
          <a:bodyPr wrap="square" rtlCol="0">
            <a:spAutoFit/>
          </a:bodyPr>
          <a:lstStyle/>
          <a:p>
            <a:pPr algn="ctr" defTabSz="609585">
              <a:defRPr/>
            </a:pPr>
            <a:r>
              <a:rPr lang="en-US" sz="2133" b="1" dirty="0">
                <a:solidFill>
                  <a:srgbClr val="646363"/>
                </a:solidFill>
                <a:latin typeface="Arial"/>
                <a:ea typeface="Calibri Light" charset="0"/>
                <a:cs typeface="Calibri Light" charset="0"/>
              </a:rPr>
              <a:t>01</a:t>
            </a:r>
          </a:p>
        </p:txBody>
      </p:sp>
      <p:sp>
        <p:nvSpPr>
          <p:cNvPr id="32" name="TextBox 31"/>
          <p:cNvSpPr txBox="1"/>
          <p:nvPr/>
        </p:nvSpPr>
        <p:spPr>
          <a:xfrm>
            <a:off x="4726560" y="1829923"/>
            <a:ext cx="723601" cy="420564"/>
          </a:xfrm>
          <a:prstGeom prst="rect">
            <a:avLst/>
          </a:prstGeom>
          <a:noFill/>
        </p:spPr>
        <p:txBody>
          <a:bodyPr wrap="square" rtlCol="0">
            <a:spAutoFit/>
          </a:bodyPr>
          <a:lstStyle/>
          <a:p>
            <a:pPr algn="ctr" defTabSz="609585">
              <a:defRPr/>
            </a:pPr>
            <a:r>
              <a:rPr lang="en-US" sz="2133" b="1" dirty="0">
                <a:solidFill>
                  <a:srgbClr val="646363"/>
                </a:solidFill>
                <a:latin typeface="Arial"/>
                <a:ea typeface="Calibri Light" charset="0"/>
                <a:cs typeface="Calibri Light" charset="0"/>
              </a:rPr>
              <a:t>02</a:t>
            </a:r>
          </a:p>
        </p:txBody>
      </p:sp>
      <p:sp>
        <p:nvSpPr>
          <p:cNvPr id="33" name="TextBox 32"/>
          <p:cNvSpPr txBox="1"/>
          <p:nvPr/>
        </p:nvSpPr>
        <p:spPr>
          <a:xfrm>
            <a:off x="4726560" y="2516053"/>
            <a:ext cx="723601" cy="420564"/>
          </a:xfrm>
          <a:prstGeom prst="rect">
            <a:avLst/>
          </a:prstGeom>
          <a:noFill/>
        </p:spPr>
        <p:txBody>
          <a:bodyPr wrap="square" rtlCol="0">
            <a:spAutoFit/>
          </a:bodyPr>
          <a:lstStyle/>
          <a:p>
            <a:pPr algn="ctr" defTabSz="609585">
              <a:defRPr/>
            </a:pPr>
            <a:r>
              <a:rPr lang="en-US" sz="2133" b="1" dirty="0">
                <a:solidFill>
                  <a:srgbClr val="646363"/>
                </a:solidFill>
                <a:latin typeface="Arial"/>
                <a:ea typeface="Calibri Light" charset="0"/>
                <a:cs typeface="Calibri Light" charset="0"/>
              </a:rPr>
              <a:t>03</a:t>
            </a:r>
          </a:p>
        </p:txBody>
      </p:sp>
      <p:sp>
        <p:nvSpPr>
          <p:cNvPr id="34" name="TextBox 33"/>
          <p:cNvSpPr txBox="1"/>
          <p:nvPr/>
        </p:nvSpPr>
        <p:spPr>
          <a:xfrm>
            <a:off x="4726560" y="3192357"/>
            <a:ext cx="723601" cy="420564"/>
          </a:xfrm>
          <a:prstGeom prst="rect">
            <a:avLst/>
          </a:prstGeom>
          <a:noFill/>
        </p:spPr>
        <p:txBody>
          <a:bodyPr wrap="square" rtlCol="0">
            <a:spAutoFit/>
          </a:bodyPr>
          <a:lstStyle/>
          <a:p>
            <a:pPr algn="ctr" defTabSz="609585">
              <a:defRPr/>
            </a:pPr>
            <a:r>
              <a:rPr lang="en-US" sz="2133" b="1" dirty="0">
                <a:solidFill>
                  <a:srgbClr val="646363"/>
                </a:solidFill>
                <a:latin typeface="Arial"/>
                <a:ea typeface="Calibri Light" charset="0"/>
                <a:cs typeface="Calibri Light" charset="0"/>
              </a:rPr>
              <a:t>04</a:t>
            </a:r>
          </a:p>
        </p:txBody>
      </p:sp>
      <p:sp>
        <p:nvSpPr>
          <p:cNvPr id="35" name="TextBox 34"/>
          <p:cNvSpPr txBox="1"/>
          <p:nvPr/>
        </p:nvSpPr>
        <p:spPr>
          <a:xfrm>
            <a:off x="4726560" y="3878300"/>
            <a:ext cx="723601" cy="420564"/>
          </a:xfrm>
          <a:prstGeom prst="rect">
            <a:avLst/>
          </a:prstGeom>
          <a:noFill/>
        </p:spPr>
        <p:txBody>
          <a:bodyPr wrap="square" rtlCol="0">
            <a:spAutoFit/>
          </a:bodyPr>
          <a:lstStyle/>
          <a:p>
            <a:pPr algn="ctr" defTabSz="609585">
              <a:defRPr/>
            </a:pPr>
            <a:r>
              <a:rPr lang="en-US" sz="2133" b="1" dirty="0">
                <a:solidFill>
                  <a:srgbClr val="646363"/>
                </a:solidFill>
                <a:latin typeface="Arial"/>
                <a:ea typeface="Calibri Light" charset="0"/>
                <a:cs typeface="Calibri Light" charset="0"/>
              </a:rPr>
              <a:t>05</a:t>
            </a:r>
          </a:p>
        </p:txBody>
      </p:sp>
      <p:sp>
        <p:nvSpPr>
          <p:cNvPr id="36" name="TextBox 35"/>
          <p:cNvSpPr txBox="1"/>
          <p:nvPr/>
        </p:nvSpPr>
        <p:spPr>
          <a:xfrm>
            <a:off x="4726560" y="4569027"/>
            <a:ext cx="723601" cy="420564"/>
          </a:xfrm>
          <a:prstGeom prst="rect">
            <a:avLst/>
          </a:prstGeom>
          <a:noFill/>
        </p:spPr>
        <p:txBody>
          <a:bodyPr wrap="square" rtlCol="0">
            <a:spAutoFit/>
          </a:bodyPr>
          <a:lstStyle/>
          <a:p>
            <a:pPr algn="ctr" defTabSz="609585">
              <a:defRPr/>
            </a:pPr>
            <a:r>
              <a:rPr lang="en-US" sz="2133" b="1" dirty="0">
                <a:solidFill>
                  <a:srgbClr val="646363"/>
                </a:solidFill>
                <a:latin typeface="Arial"/>
                <a:ea typeface="Calibri Light" charset="0"/>
                <a:cs typeface="Calibri Light" charset="0"/>
              </a:rPr>
              <a:t>06</a:t>
            </a:r>
          </a:p>
        </p:txBody>
      </p:sp>
      <p:sp>
        <p:nvSpPr>
          <p:cNvPr id="37" name="TextBox 36"/>
          <p:cNvSpPr txBox="1"/>
          <p:nvPr/>
        </p:nvSpPr>
        <p:spPr>
          <a:xfrm>
            <a:off x="4726560" y="5243885"/>
            <a:ext cx="723601" cy="420564"/>
          </a:xfrm>
          <a:prstGeom prst="rect">
            <a:avLst/>
          </a:prstGeom>
          <a:noFill/>
        </p:spPr>
        <p:txBody>
          <a:bodyPr wrap="square" rtlCol="0">
            <a:spAutoFit/>
          </a:bodyPr>
          <a:lstStyle/>
          <a:p>
            <a:pPr algn="ctr" defTabSz="609585">
              <a:defRPr/>
            </a:pPr>
            <a:r>
              <a:rPr lang="en-US" sz="2133" b="1" dirty="0">
                <a:solidFill>
                  <a:srgbClr val="646363"/>
                </a:solidFill>
                <a:latin typeface="Arial"/>
                <a:ea typeface="Calibri Light" charset="0"/>
                <a:cs typeface="Calibri Light" charset="0"/>
              </a:rPr>
              <a:t>07</a:t>
            </a:r>
          </a:p>
        </p:txBody>
      </p:sp>
      <p:sp>
        <p:nvSpPr>
          <p:cNvPr id="38" name="TextBox 37"/>
          <p:cNvSpPr txBox="1"/>
          <p:nvPr/>
        </p:nvSpPr>
        <p:spPr>
          <a:xfrm>
            <a:off x="4726559" y="5895255"/>
            <a:ext cx="667151" cy="420564"/>
          </a:xfrm>
          <a:prstGeom prst="rect">
            <a:avLst/>
          </a:prstGeom>
          <a:noFill/>
        </p:spPr>
        <p:txBody>
          <a:bodyPr wrap="square" rtlCol="0">
            <a:spAutoFit/>
          </a:bodyPr>
          <a:lstStyle/>
          <a:p>
            <a:pPr algn="ctr" defTabSz="609585">
              <a:defRPr/>
            </a:pPr>
            <a:r>
              <a:rPr lang="en-US" sz="2133" b="1" dirty="0">
                <a:solidFill>
                  <a:srgbClr val="646363"/>
                </a:solidFill>
                <a:latin typeface="Arial"/>
                <a:ea typeface="Calibri Light" charset="0"/>
                <a:cs typeface="Calibri Light" charset="0"/>
              </a:rPr>
              <a:t>08</a:t>
            </a:r>
          </a:p>
        </p:txBody>
      </p:sp>
      <p:sp>
        <p:nvSpPr>
          <p:cNvPr id="39" name="Freeform 45"/>
          <p:cNvSpPr>
            <a:spLocks noEditPoints="1"/>
          </p:cNvSpPr>
          <p:nvPr/>
        </p:nvSpPr>
        <p:spPr bwMode="auto">
          <a:xfrm>
            <a:off x="5428758" y="5256549"/>
            <a:ext cx="267677" cy="357881"/>
          </a:xfrm>
          <a:custGeom>
            <a:avLst/>
            <a:gdLst>
              <a:gd name="T0" fmla="*/ 1760 w 2342"/>
              <a:gd name="T1" fmla="*/ 892 h 3323"/>
              <a:gd name="T2" fmla="*/ 1635 w 2342"/>
              <a:gd name="T3" fmla="*/ 1232 h 3323"/>
              <a:gd name="T4" fmla="*/ 1433 w 2342"/>
              <a:gd name="T5" fmla="*/ 1474 h 3323"/>
              <a:gd name="T6" fmla="*/ 1388 w 2342"/>
              <a:gd name="T7" fmla="*/ 1504 h 3323"/>
              <a:gd name="T8" fmla="*/ 1311 w 2342"/>
              <a:gd name="T9" fmla="*/ 1626 h 3323"/>
              <a:gd name="T10" fmla="*/ 1272 w 2342"/>
              <a:gd name="T11" fmla="*/ 1843 h 3323"/>
              <a:gd name="T12" fmla="*/ 1254 w 2342"/>
              <a:gd name="T13" fmla="*/ 2063 h 3323"/>
              <a:gd name="T14" fmla="*/ 1249 w 2342"/>
              <a:gd name="T15" fmla="*/ 2195 h 3323"/>
              <a:gd name="T16" fmla="*/ 1393 w 2342"/>
              <a:gd name="T17" fmla="*/ 2251 h 3323"/>
              <a:gd name="T18" fmla="*/ 1583 w 2342"/>
              <a:gd name="T19" fmla="*/ 2410 h 3323"/>
              <a:gd name="T20" fmla="*/ 1716 w 2342"/>
              <a:gd name="T21" fmla="*/ 2532 h 3323"/>
              <a:gd name="T22" fmla="*/ 1788 w 2342"/>
              <a:gd name="T23" fmla="*/ 2630 h 3323"/>
              <a:gd name="T24" fmla="*/ 1814 w 2342"/>
              <a:gd name="T25" fmla="*/ 2748 h 3323"/>
              <a:gd name="T26" fmla="*/ 640 w 2342"/>
              <a:gd name="T27" fmla="*/ 2589 h 3323"/>
              <a:gd name="T28" fmla="*/ 802 w 2342"/>
              <a:gd name="T29" fmla="*/ 2411 h 3323"/>
              <a:gd name="T30" fmla="*/ 942 w 2342"/>
              <a:gd name="T31" fmla="*/ 2300 h 3323"/>
              <a:gd name="T32" fmla="*/ 1015 w 2342"/>
              <a:gd name="T33" fmla="*/ 2253 h 3323"/>
              <a:gd name="T34" fmla="*/ 1150 w 2342"/>
              <a:gd name="T35" fmla="*/ 2205 h 3323"/>
              <a:gd name="T36" fmla="*/ 1145 w 2342"/>
              <a:gd name="T37" fmla="*/ 2122 h 3323"/>
              <a:gd name="T38" fmla="*/ 1106 w 2342"/>
              <a:gd name="T39" fmla="*/ 1811 h 3323"/>
              <a:gd name="T40" fmla="*/ 1043 w 2342"/>
              <a:gd name="T41" fmla="*/ 1615 h 3323"/>
              <a:gd name="T42" fmla="*/ 997 w 2342"/>
              <a:gd name="T43" fmla="*/ 1527 h 3323"/>
              <a:gd name="T44" fmla="*/ 800 w 2342"/>
              <a:gd name="T45" fmla="*/ 1383 h 3323"/>
              <a:gd name="T46" fmla="*/ 646 w 2342"/>
              <a:gd name="T47" fmla="*/ 1130 h 3323"/>
              <a:gd name="T48" fmla="*/ 565 w 2342"/>
              <a:gd name="T49" fmla="*/ 805 h 3323"/>
              <a:gd name="T50" fmla="*/ 354 w 2342"/>
              <a:gd name="T51" fmla="*/ 676 h 3323"/>
              <a:gd name="T52" fmla="*/ 465 w 2342"/>
              <a:gd name="T53" fmla="*/ 1089 h 3323"/>
              <a:gd name="T54" fmla="*/ 659 w 2342"/>
              <a:gd name="T55" fmla="*/ 1423 h 3323"/>
              <a:gd name="T56" fmla="*/ 808 w 2342"/>
              <a:gd name="T57" fmla="*/ 1732 h 3323"/>
              <a:gd name="T58" fmla="*/ 572 w 2342"/>
              <a:gd name="T59" fmla="*/ 2000 h 3323"/>
              <a:gd name="T60" fmla="*/ 410 w 2342"/>
              <a:gd name="T61" fmla="*/ 2370 h 3323"/>
              <a:gd name="T62" fmla="*/ 336 w 2342"/>
              <a:gd name="T63" fmla="*/ 2805 h 3323"/>
              <a:gd name="T64" fmla="*/ 1955 w 2342"/>
              <a:gd name="T65" fmla="*/ 2453 h 3323"/>
              <a:gd name="T66" fmla="*/ 1809 w 2342"/>
              <a:gd name="T67" fmla="*/ 2068 h 3323"/>
              <a:gd name="T68" fmla="*/ 1586 w 2342"/>
              <a:gd name="T69" fmla="*/ 1776 h 3323"/>
              <a:gd name="T70" fmla="*/ 1636 w 2342"/>
              <a:gd name="T71" fmla="*/ 1477 h 3323"/>
              <a:gd name="T72" fmla="*/ 1844 w 2342"/>
              <a:gd name="T73" fmla="*/ 1164 h 3323"/>
              <a:gd name="T74" fmla="*/ 1973 w 2342"/>
              <a:gd name="T75" fmla="*/ 764 h 3323"/>
              <a:gd name="T76" fmla="*/ 0 w 2342"/>
              <a:gd name="T77" fmla="*/ 0 h 3323"/>
              <a:gd name="T78" fmla="*/ 2210 w 2342"/>
              <a:gd name="T79" fmla="*/ 497 h 3323"/>
              <a:gd name="T80" fmla="*/ 2134 w 2342"/>
              <a:gd name="T81" fmla="*/ 978 h 3323"/>
              <a:gd name="T82" fmla="*/ 1957 w 2342"/>
              <a:gd name="T83" fmla="*/ 1391 h 3323"/>
              <a:gd name="T84" fmla="*/ 1808 w 2342"/>
              <a:gd name="T85" fmla="*/ 1709 h 3323"/>
              <a:gd name="T86" fmla="*/ 2039 w 2342"/>
              <a:gd name="T87" fmla="*/ 2066 h 3323"/>
              <a:gd name="T88" fmla="*/ 2176 w 2342"/>
              <a:gd name="T89" fmla="*/ 2511 h 3323"/>
              <a:gd name="T90" fmla="*/ 2213 w 2342"/>
              <a:gd name="T91" fmla="*/ 3010 h 3323"/>
              <a:gd name="T92" fmla="*/ 130 w 2342"/>
              <a:gd name="T93" fmla="*/ 3010 h 3323"/>
              <a:gd name="T94" fmla="*/ 165 w 2342"/>
              <a:gd name="T95" fmla="*/ 2511 h 3323"/>
              <a:gd name="T96" fmla="*/ 304 w 2342"/>
              <a:gd name="T97" fmla="*/ 2066 h 3323"/>
              <a:gd name="T98" fmla="*/ 534 w 2342"/>
              <a:gd name="T99" fmla="*/ 1709 h 3323"/>
              <a:gd name="T100" fmla="*/ 386 w 2342"/>
              <a:gd name="T101" fmla="*/ 1391 h 3323"/>
              <a:gd name="T102" fmla="*/ 209 w 2342"/>
              <a:gd name="T103" fmla="*/ 978 h 3323"/>
              <a:gd name="T104" fmla="*/ 132 w 2342"/>
              <a:gd name="T105" fmla="*/ 497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2" h="3323">
                <a:moveTo>
                  <a:pt x="552" y="661"/>
                </a:moveTo>
                <a:lnTo>
                  <a:pt x="1790" y="661"/>
                </a:lnTo>
                <a:lnTo>
                  <a:pt x="1784" y="740"/>
                </a:lnTo>
                <a:lnTo>
                  <a:pt x="1774" y="817"/>
                </a:lnTo>
                <a:lnTo>
                  <a:pt x="1760" y="892"/>
                </a:lnTo>
                <a:lnTo>
                  <a:pt x="1742" y="966"/>
                </a:lnTo>
                <a:lnTo>
                  <a:pt x="1720" y="1037"/>
                </a:lnTo>
                <a:lnTo>
                  <a:pt x="1695" y="1106"/>
                </a:lnTo>
                <a:lnTo>
                  <a:pt x="1667" y="1170"/>
                </a:lnTo>
                <a:lnTo>
                  <a:pt x="1635" y="1232"/>
                </a:lnTo>
                <a:lnTo>
                  <a:pt x="1600" y="1289"/>
                </a:lnTo>
                <a:lnTo>
                  <a:pt x="1562" y="1343"/>
                </a:lnTo>
                <a:lnTo>
                  <a:pt x="1522" y="1392"/>
                </a:lnTo>
                <a:lnTo>
                  <a:pt x="1478" y="1436"/>
                </a:lnTo>
                <a:lnTo>
                  <a:pt x="1433" y="1474"/>
                </a:lnTo>
                <a:lnTo>
                  <a:pt x="1431" y="1475"/>
                </a:lnTo>
                <a:lnTo>
                  <a:pt x="1425" y="1478"/>
                </a:lnTo>
                <a:lnTo>
                  <a:pt x="1416" y="1484"/>
                </a:lnTo>
                <a:lnTo>
                  <a:pt x="1402" y="1492"/>
                </a:lnTo>
                <a:lnTo>
                  <a:pt x="1388" y="1504"/>
                </a:lnTo>
                <a:lnTo>
                  <a:pt x="1371" y="1518"/>
                </a:lnTo>
                <a:lnTo>
                  <a:pt x="1351" y="1536"/>
                </a:lnTo>
                <a:lnTo>
                  <a:pt x="1337" y="1561"/>
                </a:lnTo>
                <a:lnTo>
                  <a:pt x="1324" y="1591"/>
                </a:lnTo>
                <a:lnTo>
                  <a:pt x="1311" y="1626"/>
                </a:lnTo>
                <a:lnTo>
                  <a:pt x="1301" y="1665"/>
                </a:lnTo>
                <a:lnTo>
                  <a:pt x="1292" y="1706"/>
                </a:lnTo>
                <a:lnTo>
                  <a:pt x="1284" y="1750"/>
                </a:lnTo>
                <a:lnTo>
                  <a:pt x="1278" y="1796"/>
                </a:lnTo>
                <a:lnTo>
                  <a:pt x="1272" y="1843"/>
                </a:lnTo>
                <a:lnTo>
                  <a:pt x="1266" y="1889"/>
                </a:lnTo>
                <a:lnTo>
                  <a:pt x="1262" y="1935"/>
                </a:lnTo>
                <a:lnTo>
                  <a:pt x="1258" y="1980"/>
                </a:lnTo>
                <a:lnTo>
                  <a:pt x="1256" y="2023"/>
                </a:lnTo>
                <a:lnTo>
                  <a:pt x="1254" y="2063"/>
                </a:lnTo>
                <a:lnTo>
                  <a:pt x="1252" y="2099"/>
                </a:lnTo>
                <a:lnTo>
                  <a:pt x="1251" y="2131"/>
                </a:lnTo>
                <a:lnTo>
                  <a:pt x="1250" y="2159"/>
                </a:lnTo>
                <a:lnTo>
                  <a:pt x="1250" y="2179"/>
                </a:lnTo>
                <a:lnTo>
                  <a:pt x="1249" y="2195"/>
                </a:lnTo>
                <a:lnTo>
                  <a:pt x="1249" y="2202"/>
                </a:lnTo>
                <a:lnTo>
                  <a:pt x="1285" y="2207"/>
                </a:lnTo>
                <a:lnTo>
                  <a:pt x="1321" y="2217"/>
                </a:lnTo>
                <a:lnTo>
                  <a:pt x="1356" y="2232"/>
                </a:lnTo>
                <a:lnTo>
                  <a:pt x="1393" y="2251"/>
                </a:lnTo>
                <a:lnTo>
                  <a:pt x="1430" y="2276"/>
                </a:lnTo>
                <a:lnTo>
                  <a:pt x="1468" y="2307"/>
                </a:lnTo>
                <a:lnTo>
                  <a:pt x="1509" y="2344"/>
                </a:lnTo>
                <a:lnTo>
                  <a:pt x="1547" y="2379"/>
                </a:lnTo>
                <a:lnTo>
                  <a:pt x="1583" y="2410"/>
                </a:lnTo>
                <a:lnTo>
                  <a:pt x="1616" y="2439"/>
                </a:lnTo>
                <a:lnTo>
                  <a:pt x="1644" y="2465"/>
                </a:lnTo>
                <a:lnTo>
                  <a:pt x="1671" y="2489"/>
                </a:lnTo>
                <a:lnTo>
                  <a:pt x="1695" y="2512"/>
                </a:lnTo>
                <a:lnTo>
                  <a:pt x="1716" y="2532"/>
                </a:lnTo>
                <a:lnTo>
                  <a:pt x="1735" y="2553"/>
                </a:lnTo>
                <a:lnTo>
                  <a:pt x="1752" y="2571"/>
                </a:lnTo>
                <a:lnTo>
                  <a:pt x="1766" y="2591"/>
                </a:lnTo>
                <a:lnTo>
                  <a:pt x="1778" y="2610"/>
                </a:lnTo>
                <a:lnTo>
                  <a:pt x="1788" y="2630"/>
                </a:lnTo>
                <a:lnTo>
                  <a:pt x="1796" y="2650"/>
                </a:lnTo>
                <a:lnTo>
                  <a:pt x="1803" y="2672"/>
                </a:lnTo>
                <a:lnTo>
                  <a:pt x="1808" y="2695"/>
                </a:lnTo>
                <a:lnTo>
                  <a:pt x="1812" y="2721"/>
                </a:lnTo>
                <a:lnTo>
                  <a:pt x="1814" y="2748"/>
                </a:lnTo>
                <a:lnTo>
                  <a:pt x="588" y="2748"/>
                </a:lnTo>
                <a:lnTo>
                  <a:pt x="593" y="2706"/>
                </a:lnTo>
                <a:lnTo>
                  <a:pt x="604" y="2665"/>
                </a:lnTo>
                <a:lnTo>
                  <a:pt x="620" y="2626"/>
                </a:lnTo>
                <a:lnTo>
                  <a:pt x="640" y="2589"/>
                </a:lnTo>
                <a:lnTo>
                  <a:pt x="665" y="2552"/>
                </a:lnTo>
                <a:lnTo>
                  <a:pt x="693" y="2516"/>
                </a:lnTo>
                <a:lnTo>
                  <a:pt x="727" y="2481"/>
                </a:lnTo>
                <a:lnTo>
                  <a:pt x="763" y="2446"/>
                </a:lnTo>
                <a:lnTo>
                  <a:pt x="802" y="2411"/>
                </a:lnTo>
                <a:lnTo>
                  <a:pt x="844" y="2377"/>
                </a:lnTo>
                <a:lnTo>
                  <a:pt x="889" y="2342"/>
                </a:lnTo>
                <a:lnTo>
                  <a:pt x="934" y="2307"/>
                </a:lnTo>
                <a:lnTo>
                  <a:pt x="937" y="2304"/>
                </a:lnTo>
                <a:lnTo>
                  <a:pt x="942" y="2300"/>
                </a:lnTo>
                <a:lnTo>
                  <a:pt x="951" y="2293"/>
                </a:lnTo>
                <a:lnTo>
                  <a:pt x="962" y="2285"/>
                </a:lnTo>
                <a:lnTo>
                  <a:pt x="977" y="2275"/>
                </a:lnTo>
                <a:lnTo>
                  <a:pt x="995" y="2264"/>
                </a:lnTo>
                <a:lnTo>
                  <a:pt x="1015" y="2253"/>
                </a:lnTo>
                <a:lnTo>
                  <a:pt x="1038" y="2241"/>
                </a:lnTo>
                <a:lnTo>
                  <a:pt x="1063" y="2231"/>
                </a:lnTo>
                <a:lnTo>
                  <a:pt x="1090" y="2220"/>
                </a:lnTo>
                <a:lnTo>
                  <a:pt x="1119" y="2212"/>
                </a:lnTo>
                <a:lnTo>
                  <a:pt x="1150" y="2205"/>
                </a:lnTo>
                <a:lnTo>
                  <a:pt x="1148" y="2203"/>
                </a:lnTo>
                <a:lnTo>
                  <a:pt x="1147" y="2201"/>
                </a:lnTo>
                <a:lnTo>
                  <a:pt x="1147" y="2199"/>
                </a:lnTo>
                <a:lnTo>
                  <a:pt x="1146" y="2199"/>
                </a:lnTo>
                <a:lnTo>
                  <a:pt x="1145" y="2122"/>
                </a:lnTo>
                <a:lnTo>
                  <a:pt x="1141" y="2050"/>
                </a:lnTo>
                <a:lnTo>
                  <a:pt x="1135" y="1983"/>
                </a:lnTo>
                <a:lnTo>
                  <a:pt x="1126" y="1921"/>
                </a:lnTo>
                <a:lnTo>
                  <a:pt x="1117" y="1864"/>
                </a:lnTo>
                <a:lnTo>
                  <a:pt x="1106" y="1811"/>
                </a:lnTo>
                <a:lnTo>
                  <a:pt x="1094" y="1763"/>
                </a:lnTo>
                <a:lnTo>
                  <a:pt x="1082" y="1720"/>
                </a:lnTo>
                <a:lnTo>
                  <a:pt x="1068" y="1681"/>
                </a:lnTo>
                <a:lnTo>
                  <a:pt x="1056" y="1646"/>
                </a:lnTo>
                <a:lnTo>
                  <a:pt x="1043" y="1615"/>
                </a:lnTo>
                <a:lnTo>
                  <a:pt x="1032" y="1590"/>
                </a:lnTo>
                <a:lnTo>
                  <a:pt x="1020" y="1568"/>
                </a:lnTo>
                <a:lnTo>
                  <a:pt x="1011" y="1550"/>
                </a:lnTo>
                <a:lnTo>
                  <a:pt x="1003" y="1536"/>
                </a:lnTo>
                <a:lnTo>
                  <a:pt x="997" y="1527"/>
                </a:lnTo>
                <a:lnTo>
                  <a:pt x="993" y="1521"/>
                </a:lnTo>
                <a:lnTo>
                  <a:pt x="992" y="1519"/>
                </a:lnTo>
                <a:lnTo>
                  <a:pt x="881" y="1457"/>
                </a:lnTo>
                <a:lnTo>
                  <a:pt x="840" y="1422"/>
                </a:lnTo>
                <a:lnTo>
                  <a:pt x="800" y="1383"/>
                </a:lnTo>
                <a:lnTo>
                  <a:pt x="764" y="1338"/>
                </a:lnTo>
                <a:lnTo>
                  <a:pt x="730" y="1291"/>
                </a:lnTo>
                <a:lnTo>
                  <a:pt x="700" y="1241"/>
                </a:lnTo>
                <a:lnTo>
                  <a:pt x="672" y="1187"/>
                </a:lnTo>
                <a:lnTo>
                  <a:pt x="646" y="1130"/>
                </a:lnTo>
                <a:lnTo>
                  <a:pt x="625" y="1070"/>
                </a:lnTo>
                <a:lnTo>
                  <a:pt x="606" y="1007"/>
                </a:lnTo>
                <a:lnTo>
                  <a:pt x="589" y="942"/>
                </a:lnTo>
                <a:lnTo>
                  <a:pt x="576" y="875"/>
                </a:lnTo>
                <a:lnTo>
                  <a:pt x="565" y="805"/>
                </a:lnTo>
                <a:lnTo>
                  <a:pt x="557" y="733"/>
                </a:lnTo>
                <a:lnTo>
                  <a:pt x="552" y="661"/>
                </a:lnTo>
                <a:close/>
                <a:moveTo>
                  <a:pt x="336" y="498"/>
                </a:moveTo>
                <a:lnTo>
                  <a:pt x="343" y="588"/>
                </a:lnTo>
                <a:lnTo>
                  <a:pt x="354" y="676"/>
                </a:lnTo>
                <a:lnTo>
                  <a:pt x="369" y="764"/>
                </a:lnTo>
                <a:lnTo>
                  <a:pt x="387" y="849"/>
                </a:lnTo>
                <a:lnTo>
                  <a:pt x="410" y="931"/>
                </a:lnTo>
                <a:lnTo>
                  <a:pt x="435" y="1012"/>
                </a:lnTo>
                <a:lnTo>
                  <a:pt x="465" y="1089"/>
                </a:lnTo>
                <a:lnTo>
                  <a:pt x="497" y="1164"/>
                </a:lnTo>
                <a:lnTo>
                  <a:pt x="533" y="1235"/>
                </a:lnTo>
                <a:lnTo>
                  <a:pt x="572" y="1302"/>
                </a:lnTo>
                <a:lnTo>
                  <a:pt x="614" y="1364"/>
                </a:lnTo>
                <a:lnTo>
                  <a:pt x="659" y="1423"/>
                </a:lnTo>
                <a:lnTo>
                  <a:pt x="706" y="1477"/>
                </a:lnTo>
                <a:lnTo>
                  <a:pt x="756" y="1526"/>
                </a:lnTo>
                <a:lnTo>
                  <a:pt x="808" y="1569"/>
                </a:lnTo>
                <a:lnTo>
                  <a:pt x="915" y="1651"/>
                </a:lnTo>
                <a:lnTo>
                  <a:pt x="808" y="1732"/>
                </a:lnTo>
                <a:lnTo>
                  <a:pt x="756" y="1776"/>
                </a:lnTo>
                <a:lnTo>
                  <a:pt x="706" y="1826"/>
                </a:lnTo>
                <a:lnTo>
                  <a:pt x="659" y="1879"/>
                </a:lnTo>
                <a:lnTo>
                  <a:pt x="614" y="1937"/>
                </a:lnTo>
                <a:lnTo>
                  <a:pt x="572" y="2000"/>
                </a:lnTo>
                <a:lnTo>
                  <a:pt x="533" y="2068"/>
                </a:lnTo>
                <a:lnTo>
                  <a:pt x="497" y="2138"/>
                </a:lnTo>
                <a:lnTo>
                  <a:pt x="465" y="2212"/>
                </a:lnTo>
                <a:lnTo>
                  <a:pt x="435" y="2290"/>
                </a:lnTo>
                <a:lnTo>
                  <a:pt x="410" y="2370"/>
                </a:lnTo>
                <a:lnTo>
                  <a:pt x="387" y="2453"/>
                </a:lnTo>
                <a:lnTo>
                  <a:pt x="369" y="2538"/>
                </a:lnTo>
                <a:lnTo>
                  <a:pt x="354" y="2625"/>
                </a:lnTo>
                <a:lnTo>
                  <a:pt x="343" y="2715"/>
                </a:lnTo>
                <a:lnTo>
                  <a:pt x="336" y="2805"/>
                </a:lnTo>
                <a:lnTo>
                  <a:pt x="2006" y="2805"/>
                </a:lnTo>
                <a:lnTo>
                  <a:pt x="1999" y="2715"/>
                </a:lnTo>
                <a:lnTo>
                  <a:pt x="1988" y="2625"/>
                </a:lnTo>
                <a:lnTo>
                  <a:pt x="1973" y="2538"/>
                </a:lnTo>
                <a:lnTo>
                  <a:pt x="1955" y="2453"/>
                </a:lnTo>
                <a:lnTo>
                  <a:pt x="1932" y="2370"/>
                </a:lnTo>
                <a:lnTo>
                  <a:pt x="1907" y="2290"/>
                </a:lnTo>
                <a:lnTo>
                  <a:pt x="1877" y="2212"/>
                </a:lnTo>
                <a:lnTo>
                  <a:pt x="1844" y="2138"/>
                </a:lnTo>
                <a:lnTo>
                  <a:pt x="1809" y="2068"/>
                </a:lnTo>
                <a:lnTo>
                  <a:pt x="1770" y="2000"/>
                </a:lnTo>
                <a:lnTo>
                  <a:pt x="1728" y="1937"/>
                </a:lnTo>
                <a:lnTo>
                  <a:pt x="1684" y="1879"/>
                </a:lnTo>
                <a:lnTo>
                  <a:pt x="1636" y="1826"/>
                </a:lnTo>
                <a:lnTo>
                  <a:pt x="1586" y="1776"/>
                </a:lnTo>
                <a:lnTo>
                  <a:pt x="1534" y="1732"/>
                </a:lnTo>
                <a:lnTo>
                  <a:pt x="1427" y="1651"/>
                </a:lnTo>
                <a:lnTo>
                  <a:pt x="1534" y="1569"/>
                </a:lnTo>
                <a:lnTo>
                  <a:pt x="1586" y="1526"/>
                </a:lnTo>
                <a:lnTo>
                  <a:pt x="1636" y="1477"/>
                </a:lnTo>
                <a:lnTo>
                  <a:pt x="1684" y="1423"/>
                </a:lnTo>
                <a:lnTo>
                  <a:pt x="1728" y="1364"/>
                </a:lnTo>
                <a:lnTo>
                  <a:pt x="1770" y="1302"/>
                </a:lnTo>
                <a:lnTo>
                  <a:pt x="1809" y="1235"/>
                </a:lnTo>
                <a:lnTo>
                  <a:pt x="1844" y="1164"/>
                </a:lnTo>
                <a:lnTo>
                  <a:pt x="1877" y="1089"/>
                </a:lnTo>
                <a:lnTo>
                  <a:pt x="1907" y="1012"/>
                </a:lnTo>
                <a:lnTo>
                  <a:pt x="1932" y="931"/>
                </a:lnTo>
                <a:lnTo>
                  <a:pt x="1955" y="849"/>
                </a:lnTo>
                <a:lnTo>
                  <a:pt x="1973" y="764"/>
                </a:lnTo>
                <a:lnTo>
                  <a:pt x="1988" y="676"/>
                </a:lnTo>
                <a:lnTo>
                  <a:pt x="1999" y="588"/>
                </a:lnTo>
                <a:lnTo>
                  <a:pt x="2006" y="498"/>
                </a:lnTo>
                <a:lnTo>
                  <a:pt x="336" y="498"/>
                </a:lnTo>
                <a:close/>
                <a:moveTo>
                  <a:pt x="0" y="0"/>
                </a:moveTo>
                <a:lnTo>
                  <a:pt x="2342" y="0"/>
                </a:lnTo>
                <a:lnTo>
                  <a:pt x="2342" y="313"/>
                </a:lnTo>
                <a:lnTo>
                  <a:pt x="2213" y="313"/>
                </a:lnTo>
                <a:lnTo>
                  <a:pt x="2213" y="395"/>
                </a:lnTo>
                <a:lnTo>
                  <a:pt x="2210" y="497"/>
                </a:lnTo>
                <a:lnTo>
                  <a:pt x="2204" y="596"/>
                </a:lnTo>
                <a:lnTo>
                  <a:pt x="2193" y="694"/>
                </a:lnTo>
                <a:lnTo>
                  <a:pt x="2176" y="791"/>
                </a:lnTo>
                <a:lnTo>
                  <a:pt x="2157" y="885"/>
                </a:lnTo>
                <a:lnTo>
                  <a:pt x="2134" y="978"/>
                </a:lnTo>
                <a:lnTo>
                  <a:pt x="2105" y="1067"/>
                </a:lnTo>
                <a:lnTo>
                  <a:pt x="2073" y="1153"/>
                </a:lnTo>
                <a:lnTo>
                  <a:pt x="2039" y="1236"/>
                </a:lnTo>
                <a:lnTo>
                  <a:pt x="1999" y="1315"/>
                </a:lnTo>
                <a:lnTo>
                  <a:pt x="1957" y="1391"/>
                </a:lnTo>
                <a:lnTo>
                  <a:pt x="1910" y="1463"/>
                </a:lnTo>
                <a:lnTo>
                  <a:pt x="1861" y="1530"/>
                </a:lnTo>
                <a:lnTo>
                  <a:pt x="1808" y="1593"/>
                </a:lnTo>
                <a:lnTo>
                  <a:pt x="1753" y="1651"/>
                </a:lnTo>
                <a:lnTo>
                  <a:pt x="1808" y="1709"/>
                </a:lnTo>
                <a:lnTo>
                  <a:pt x="1861" y="1772"/>
                </a:lnTo>
                <a:lnTo>
                  <a:pt x="1910" y="1839"/>
                </a:lnTo>
                <a:lnTo>
                  <a:pt x="1957" y="1911"/>
                </a:lnTo>
                <a:lnTo>
                  <a:pt x="1999" y="1987"/>
                </a:lnTo>
                <a:lnTo>
                  <a:pt x="2039" y="2066"/>
                </a:lnTo>
                <a:lnTo>
                  <a:pt x="2073" y="2149"/>
                </a:lnTo>
                <a:lnTo>
                  <a:pt x="2105" y="2235"/>
                </a:lnTo>
                <a:lnTo>
                  <a:pt x="2134" y="2324"/>
                </a:lnTo>
                <a:lnTo>
                  <a:pt x="2157" y="2416"/>
                </a:lnTo>
                <a:lnTo>
                  <a:pt x="2176" y="2511"/>
                </a:lnTo>
                <a:lnTo>
                  <a:pt x="2193" y="2607"/>
                </a:lnTo>
                <a:lnTo>
                  <a:pt x="2204" y="2705"/>
                </a:lnTo>
                <a:lnTo>
                  <a:pt x="2210" y="2806"/>
                </a:lnTo>
                <a:lnTo>
                  <a:pt x="2213" y="2907"/>
                </a:lnTo>
                <a:lnTo>
                  <a:pt x="2213" y="3010"/>
                </a:lnTo>
                <a:lnTo>
                  <a:pt x="2342" y="3010"/>
                </a:lnTo>
                <a:lnTo>
                  <a:pt x="2342" y="3323"/>
                </a:lnTo>
                <a:lnTo>
                  <a:pt x="0" y="3323"/>
                </a:lnTo>
                <a:lnTo>
                  <a:pt x="0" y="3010"/>
                </a:lnTo>
                <a:lnTo>
                  <a:pt x="130" y="3010"/>
                </a:lnTo>
                <a:lnTo>
                  <a:pt x="130" y="2907"/>
                </a:lnTo>
                <a:lnTo>
                  <a:pt x="132" y="2806"/>
                </a:lnTo>
                <a:lnTo>
                  <a:pt x="139" y="2705"/>
                </a:lnTo>
                <a:lnTo>
                  <a:pt x="150" y="2607"/>
                </a:lnTo>
                <a:lnTo>
                  <a:pt x="165" y="2511"/>
                </a:lnTo>
                <a:lnTo>
                  <a:pt x="185" y="2416"/>
                </a:lnTo>
                <a:lnTo>
                  <a:pt x="209" y="2324"/>
                </a:lnTo>
                <a:lnTo>
                  <a:pt x="237" y="2235"/>
                </a:lnTo>
                <a:lnTo>
                  <a:pt x="269" y="2149"/>
                </a:lnTo>
                <a:lnTo>
                  <a:pt x="304" y="2066"/>
                </a:lnTo>
                <a:lnTo>
                  <a:pt x="343" y="1987"/>
                </a:lnTo>
                <a:lnTo>
                  <a:pt x="386" y="1911"/>
                </a:lnTo>
                <a:lnTo>
                  <a:pt x="432" y="1839"/>
                </a:lnTo>
                <a:lnTo>
                  <a:pt x="481" y="1772"/>
                </a:lnTo>
                <a:lnTo>
                  <a:pt x="534" y="1709"/>
                </a:lnTo>
                <a:lnTo>
                  <a:pt x="590" y="1651"/>
                </a:lnTo>
                <a:lnTo>
                  <a:pt x="534" y="1593"/>
                </a:lnTo>
                <a:lnTo>
                  <a:pt x="481" y="1530"/>
                </a:lnTo>
                <a:lnTo>
                  <a:pt x="432" y="1463"/>
                </a:lnTo>
                <a:lnTo>
                  <a:pt x="386" y="1391"/>
                </a:lnTo>
                <a:lnTo>
                  <a:pt x="343" y="1315"/>
                </a:lnTo>
                <a:lnTo>
                  <a:pt x="304" y="1236"/>
                </a:lnTo>
                <a:lnTo>
                  <a:pt x="269" y="1153"/>
                </a:lnTo>
                <a:lnTo>
                  <a:pt x="237" y="1067"/>
                </a:lnTo>
                <a:lnTo>
                  <a:pt x="209" y="978"/>
                </a:lnTo>
                <a:lnTo>
                  <a:pt x="185" y="885"/>
                </a:lnTo>
                <a:lnTo>
                  <a:pt x="165" y="791"/>
                </a:lnTo>
                <a:lnTo>
                  <a:pt x="150" y="694"/>
                </a:lnTo>
                <a:lnTo>
                  <a:pt x="139" y="596"/>
                </a:lnTo>
                <a:lnTo>
                  <a:pt x="132" y="497"/>
                </a:lnTo>
                <a:lnTo>
                  <a:pt x="130" y="395"/>
                </a:lnTo>
                <a:lnTo>
                  <a:pt x="130" y="313"/>
                </a:lnTo>
                <a:lnTo>
                  <a:pt x="0" y="313"/>
                </a:lnTo>
                <a:lnTo>
                  <a:pt x="0" y="0"/>
                </a:lnTo>
                <a:close/>
              </a:path>
            </a:pathLst>
          </a:custGeom>
          <a:solidFill>
            <a:schemeClr val="accent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grpSp>
        <p:nvGrpSpPr>
          <p:cNvPr id="40" name="Group 39"/>
          <p:cNvGrpSpPr/>
          <p:nvPr/>
        </p:nvGrpSpPr>
        <p:grpSpPr>
          <a:xfrm>
            <a:off x="5383439" y="5943823"/>
            <a:ext cx="358315" cy="344047"/>
            <a:chOff x="4616447" y="4732338"/>
            <a:chExt cx="638175" cy="612762"/>
          </a:xfrm>
          <a:solidFill>
            <a:schemeClr val="accent2"/>
          </a:solidFill>
        </p:grpSpPr>
        <p:sp>
          <p:nvSpPr>
            <p:cNvPr id="41" name="Freeform 50"/>
            <p:cNvSpPr>
              <a:spLocks noEditPoints="1"/>
            </p:cNvSpPr>
            <p:nvPr/>
          </p:nvSpPr>
          <p:spPr bwMode="auto">
            <a:xfrm>
              <a:off x="4616447" y="4883139"/>
              <a:ext cx="638175" cy="461961"/>
            </a:xfrm>
            <a:custGeom>
              <a:avLst/>
              <a:gdLst>
                <a:gd name="T0" fmla="*/ 1731 w 3614"/>
                <a:gd name="T1" fmla="*/ 469 h 2623"/>
                <a:gd name="T2" fmla="*/ 1630 w 3614"/>
                <a:gd name="T3" fmla="*/ 601 h 2623"/>
                <a:gd name="T4" fmla="*/ 1456 w 3614"/>
                <a:gd name="T5" fmla="*/ 738 h 2623"/>
                <a:gd name="T6" fmla="*/ 1390 w 3614"/>
                <a:gd name="T7" fmla="*/ 965 h 2623"/>
                <a:gd name="T8" fmla="*/ 1454 w 3614"/>
                <a:gd name="T9" fmla="*/ 1181 h 2623"/>
                <a:gd name="T10" fmla="*/ 1614 w 3614"/>
                <a:gd name="T11" fmla="*/ 1306 h 2623"/>
                <a:gd name="T12" fmla="*/ 1862 w 3614"/>
                <a:gd name="T13" fmla="*/ 1379 h 2623"/>
                <a:gd name="T14" fmla="*/ 2016 w 3614"/>
                <a:gd name="T15" fmla="*/ 1451 h 2623"/>
                <a:gd name="T16" fmla="*/ 2079 w 3614"/>
                <a:gd name="T17" fmla="*/ 1577 h 2623"/>
                <a:gd name="T18" fmla="*/ 2044 w 3614"/>
                <a:gd name="T19" fmla="*/ 1747 h 2623"/>
                <a:gd name="T20" fmla="*/ 1909 w 3614"/>
                <a:gd name="T21" fmla="*/ 1846 h 2623"/>
                <a:gd name="T22" fmla="*/ 1763 w 3614"/>
                <a:gd name="T23" fmla="*/ 1848 h 2623"/>
                <a:gd name="T24" fmla="*/ 1626 w 3614"/>
                <a:gd name="T25" fmla="*/ 1760 h 2623"/>
                <a:gd name="T26" fmla="*/ 1568 w 3614"/>
                <a:gd name="T27" fmla="*/ 1627 h 2623"/>
                <a:gd name="T28" fmla="*/ 1483 w 3614"/>
                <a:gd name="T29" fmla="*/ 1587 h 2623"/>
                <a:gd name="T30" fmla="*/ 1376 w 3614"/>
                <a:gd name="T31" fmla="*/ 1648 h 2623"/>
                <a:gd name="T32" fmla="*/ 1411 w 3614"/>
                <a:gd name="T33" fmla="*/ 1802 h 2623"/>
                <a:gd name="T34" fmla="*/ 1538 w 3614"/>
                <a:gd name="T35" fmla="*/ 1950 h 2623"/>
                <a:gd name="T36" fmla="*/ 1720 w 3614"/>
                <a:gd name="T37" fmla="*/ 2071 h 2623"/>
                <a:gd name="T38" fmla="*/ 1780 w 3614"/>
                <a:gd name="T39" fmla="*/ 2149 h 2623"/>
                <a:gd name="T40" fmla="*/ 1903 w 3614"/>
                <a:gd name="T41" fmla="*/ 2128 h 2623"/>
                <a:gd name="T42" fmla="*/ 1975 w 3614"/>
                <a:gd name="T43" fmla="*/ 2011 h 2623"/>
                <a:gd name="T44" fmla="*/ 2170 w 3614"/>
                <a:gd name="T45" fmla="*/ 1896 h 2623"/>
                <a:gd name="T46" fmla="*/ 2275 w 3614"/>
                <a:gd name="T47" fmla="*/ 1695 h 2623"/>
                <a:gd name="T48" fmla="*/ 2256 w 3614"/>
                <a:gd name="T49" fmla="*/ 1446 h 2623"/>
                <a:gd name="T50" fmla="*/ 2150 w 3614"/>
                <a:gd name="T51" fmla="*/ 1301 h 2623"/>
                <a:gd name="T52" fmla="*/ 1968 w 3614"/>
                <a:gd name="T53" fmla="*/ 1212 h 2623"/>
                <a:gd name="T54" fmla="*/ 1778 w 3614"/>
                <a:gd name="T55" fmla="*/ 1169 h 2623"/>
                <a:gd name="T56" fmla="*/ 1631 w 3614"/>
                <a:gd name="T57" fmla="*/ 1083 h 2623"/>
                <a:gd name="T58" fmla="*/ 1588 w 3614"/>
                <a:gd name="T59" fmla="*/ 953 h 2623"/>
                <a:gd name="T60" fmla="*/ 1639 w 3614"/>
                <a:gd name="T61" fmla="*/ 816 h 2623"/>
                <a:gd name="T62" fmla="*/ 1786 w 3614"/>
                <a:gd name="T63" fmla="*/ 743 h 2623"/>
                <a:gd name="T64" fmla="*/ 1944 w 3614"/>
                <a:gd name="T65" fmla="*/ 772 h 2623"/>
                <a:gd name="T66" fmla="*/ 2030 w 3614"/>
                <a:gd name="T67" fmla="*/ 884 h 2623"/>
                <a:gd name="T68" fmla="*/ 2101 w 3614"/>
                <a:gd name="T69" fmla="*/ 939 h 2623"/>
                <a:gd name="T70" fmla="*/ 2215 w 3614"/>
                <a:gd name="T71" fmla="*/ 901 h 2623"/>
                <a:gd name="T72" fmla="*/ 2212 w 3614"/>
                <a:gd name="T73" fmla="*/ 786 h 2623"/>
                <a:gd name="T74" fmla="*/ 2083 w 3614"/>
                <a:gd name="T75" fmla="*/ 638 h 2623"/>
                <a:gd name="T76" fmla="*/ 1927 w 3614"/>
                <a:gd name="T77" fmla="*/ 509 h 2623"/>
                <a:gd name="T78" fmla="*/ 1867 w 3614"/>
                <a:gd name="T79" fmla="*/ 431 h 2623"/>
                <a:gd name="T80" fmla="*/ 2380 w 3614"/>
                <a:gd name="T81" fmla="*/ 59 h 2623"/>
                <a:gd name="T82" fmla="*/ 2801 w 3614"/>
                <a:gd name="T83" fmla="*/ 452 h 2623"/>
                <a:gd name="T84" fmla="*/ 3171 w 3614"/>
                <a:gd name="T85" fmla="*/ 952 h 2623"/>
                <a:gd name="T86" fmla="*/ 3455 w 3614"/>
                <a:gd name="T87" fmla="*/ 1490 h 2623"/>
                <a:gd name="T88" fmla="*/ 3589 w 3614"/>
                <a:gd name="T89" fmla="*/ 1965 h 2623"/>
                <a:gd name="T90" fmla="*/ 3611 w 3614"/>
                <a:gd name="T91" fmla="*/ 2335 h 2623"/>
                <a:gd name="T92" fmla="*/ 3517 w 3614"/>
                <a:gd name="T93" fmla="*/ 2525 h 2623"/>
                <a:gd name="T94" fmla="*/ 3326 w 3614"/>
                <a:gd name="T95" fmla="*/ 2619 h 2623"/>
                <a:gd name="T96" fmla="*/ 204 w 3614"/>
                <a:gd name="T97" fmla="*/ 2596 h 2623"/>
                <a:gd name="T98" fmla="*/ 45 w 3614"/>
                <a:gd name="T99" fmla="*/ 2458 h 2623"/>
                <a:gd name="T100" fmla="*/ 1 w 3614"/>
                <a:gd name="T101" fmla="*/ 2215 h 2623"/>
                <a:gd name="T102" fmla="*/ 61 w 3614"/>
                <a:gd name="T103" fmla="*/ 1780 h 2623"/>
                <a:gd name="T104" fmla="*/ 261 w 3614"/>
                <a:gd name="T105" fmla="*/ 1275 h 2623"/>
                <a:gd name="T106" fmla="*/ 583 w 3614"/>
                <a:gd name="T107" fmla="*/ 744 h 2623"/>
                <a:gd name="T108" fmla="*/ 977 w 3614"/>
                <a:gd name="T109" fmla="*/ 279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14" h="2623">
                  <a:moveTo>
                    <a:pt x="1801" y="428"/>
                  </a:moveTo>
                  <a:lnTo>
                    <a:pt x="1780" y="431"/>
                  </a:lnTo>
                  <a:lnTo>
                    <a:pt x="1761" y="439"/>
                  </a:lnTo>
                  <a:lnTo>
                    <a:pt x="1744" y="452"/>
                  </a:lnTo>
                  <a:lnTo>
                    <a:pt x="1731" y="469"/>
                  </a:lnTo>
                  <a:lnTo>
                    <a:pt x="1723" y="487"/>
                  </a:lnTo>
                  <a:lnTo>
                    <a:pt x="1720" y="509"/>
                  </a:lnTo>
                  <a:lnTo>
                    <a:pt x="1720" y="576"/>
                  </a:lnTo>
                  <a:lnTo>
                    <a:pt x="1674" y="587"/>
                  </a:lnTo>
                  <a:lnTo>
                    <a:pt x="1630" y="601"/>
                  </a:lnTo>
                  <a:lnTo>
                    <a:pt x="1590" y="619"/>
                  </a:lnTo>
                  <a:lnTo>
                    <a:pt x="1552" y="641"/>
                  </a:lnTo>
                  <a:lnTo>
                    <a:pt x="1520" y="666"/>
                  </a:lnTo>
                  <a:lnTo>
                    <a:pt x="1486" y="700"/>
                  </a:lnTo>
                  <a:lnTo>
                    <a:pt x="1456" y="738"/>
                  </a:lnTo>
                  <a:lnTo>
                    <a:pt x="1433" y="777"/>
                  </a:lnTo>
                  <a:lnTo>
                    <a:pt x="1413" y="820"/>
                  </a:lnTo>
                  <a:lnTo>
                    <a:pt x="1400" y="866"/>
                  </a:lnTo>
                  <a:lnTo>
                    <a:pt x="1392" y="915"/>
                  </a:lnTo>
                  <a:lnTo>
                    <a:pt x="1390" y="965"/>
                  </a:lnTo>
                  <a:lnTo>
                    <a:pt x="1392" y="1016"/>
                  </a:lnTo>
                  <a:lnTo>
                    <a:pt x="1401" y="1063"/>
                  </a:lnTo>
                  <a:lnTo>
                    <a:pt x="1414" y="1108"/>
                  </a:lnTo>
                  <a:lnTo>
                    <a:pt x="1434" y="1151"/>
                  </a:lnTo>
                  <a:lnTo>
                    <a:pt x="1454" y="1181"/>
                  </a:lnTo>
                  <a:lnTo>
                    <a:pt x="1477" y="1210"/>
                  </a:lnTo>
                  <a:lnTo>
                    <a:pt x="1502" y="1236"/>
                  </a:lnTo>
                  <a:lnTo>
                    <a:pt x="1531" y="1259"/>
                  </a:lnTo>
                  <a:lnTo>
                    <a:pt x="1562" y="1279"/>
                  </a:lnTo>
                  <a:lnTo>
                    <a:pt x="1614" y="1306"/>
                  </a:lnTo>
                  <a:lnTo>
                    <a:pt x="1666" y="1325"/>
                  </a:lnTo>
                  <a:lnTo>
                    <a:pt x="1719" y="1343"/>
                  </a:lnTo>
                  <a:lnTo>
                    <a:pt x="1773" y="1357"/>
                  </a:lnTo>
                  <a:lnTo>
                    <a:pt x="1829" y="1370"/>
                  </a:lnTo>
                  <a:lnTo>
                    <a:pt x="1862" y="1379"/>
                  </a:lnTo>
                  <a:lnTo>
                    <a:pt x="1896" y="1388"/>
                  </a:lnTo>
                  <a:lnTo>
                    <a:pt x="1929" y="1400"/>
                  </a:lnTo>
                  <a:lnTo>
                    <a:pt x="1960" y="1414"/>
                  </a:lnTo>
                  <a:lnTo>
                    <a:pt x="1990" y="1431"/>
                  </a:lnTo>
                  <a:lnTo>
                    <a:pt x="2016" y="1451"/>
                  </a:lnTo>
                  <a:lnTo>
                    <a:pt x="2040" y="1475"/>
                  </a:lnTo>
                  <a:lnTo>
                    <a:pt x="2055" y="1496"/>
                  </a:lnTo>
                  <a:lnTo>
                    <a:pt x="2066" y="1520"/>
                  </a:lnTo>
                  <a:lnTo>
                    <a:pt x="2074" y="1547"/>
                  </a:lnTo>
                  <a:lnTo>
                    <a:pt x="2079" y="1577"/>
                  </a:lnTo>
                  <a:lnTo>
                    <a:pt x="2081" y="1609"/>
                  </a:lnTo>
                  <a:lnTo>
                    <a:pt x="2079" y="1647"/>
                  </a:lnTo>
                  <a:lnTo>
                    <a:pt x="2071" y="1683"/>
                  </a:lnTo>
                  <a:lnTo>
                    <a:pt x="2060" y="1716"/>
                  </a:lnTo>
                  <a:lnTo>
                    <a:pt x="2044" y="1747"/>
                  </a:lnTo>
                  <a:lnTo>
                    <a:pt x="2023" y="1775"/>
                  </a:lnTo>
                  <a:lnTo>
                    <a:pt x="1999" y="1799"/>
                  </a:lnTo>
                  <a:lnTo>
                    <a:pt x="1971" y="1818"/>
                  </a:lnTo>
                  <a:lnTo>
                    <a:pt x="1941" y="1834"/>
                  </a:lnTo>
                  <a:lnTo>
                    <a:pt x="1909" y="1846"/>
                  </a:lnTo>
                  <a:lnTo>
                    <a:pt x="1874" y="1854"/>
                  </a:lnTo>
                  <a:lnTo>
                    <a:pt x="1853" y="1856"/>
                  </a:lnTo>
                  <a:lnTo>
                    <a:pt x="1832" y="1857"/>
                  </a:lnTo>
                  <a:lnTo>
                    <a:pt x="1797" y="1855"/>
                  </a:lnTo>
                  <a:lnTo>
                    <a:pt x="1763" y="1848"/>
                  </a:lnTo>
                  <a:lnTo>
                    <a:pt x="1731" y="1838"/>
                  </a:lnTo>
                  <a:lnTo>
                    <a:pt x="1700" y="1824"/>
                  </a:lnTo>
                  <a:lnTo>
                    <a:pt x="1673" y="1806"/>
                  </a:lnTo>
                  <a:lnTo>
                    <a:pt x="1648" y="1784"/>
                  </a:lnTo>
                  <a:lnTo>
                    <a:pt x="1626" y="1760"/>
                  </a:lnTo>
                  <a:lnTo>
                    <a:pt x="1611" y="1738"/>
                  </a:lnTo>
                  <a:lnTo>
                    <a:pt x="1597" y="1712"/>
                  </a:lnTo>
                  <a:lnTo>
                    <a:pt x="1586" y="1682"/>
                  </a:lnTo>
                  <a:lnTo>
                    <a:pt x="1575" y="1647"/>
                  </a:lnTo>
                  <a:lnTo>
                    <a:pt x="1568" y="1627"/>
                  </a:lnTo>
                  <a:lnTo>
                    <a:pt x="1557" y="1612"/>
                  </a:lnTo>
                  <a:lnTo>
                    <a:pt x="1541" y="1599"/>
                  </a:lnTo>
                  <a:lnTo>
                    <a:pt x="1524" y="1590"/>
                  </a:lnTo>
                  <a:lnTo>
                    <a:pt x="1504" y="1586"/>
                  </a:lnTo>
                  <a:lnTo>
                    <a:pt x="1483" y="1587"/>
                  </a:lnTo>
                  <a:lnTo>
                    <a:pt x="1438" y="1594"/>
                  </a:lnTo>
                  <a:lnTo>
                    <a:pt x="1418" y="1601"/>
                  </a:lnTo>
                  <a:lnTo>
                    <a:pt x="1399" y="1613"/>
                  </a:lnTo>
                  <a:lnTo>
                    <a:pt x="1386" y="1630"/>
                  </a:lnTo>
                  <a:lnTo>
                    <a:pt x="1376" y="1648"/>
                  </a:lnTo>
                  <a:lnTo>
                    <a:pt x="1372" y="1669"/>
                  </a:lnTo>
                  <a:lnTo>
                    <a:pt x="1373" y="1691"/>
                  </a:lnTo>
                  <a:lnTo>
                    <a:pt x="1384" y="1731"/>
                  </a:lnTo>
                  <a:lnTo>
                    <a:pt x="1396" y="1767"/>
                  </a:lnTo>
                  <a:lnTo>
                    <a:pt x="1411" y="1802"/>
                  </a:lnTo>
                  <a:lnTo>
                    <a:pt x="1430" y="1834"/>
                  </a:lnTo>
                  <a:lnTo>
                    <a:pt x="1454" y="1869"/>
                  </a:lnTo>
                  <a:lnTo>
                    <a:pt x="1480" y="1900"/>
                  </a:lnTo>
                  <a:lnTo>
                    <a:pt x="1509" y="1927"/>
                  </a:lnTo>
                  <a:lnTo>
                    <a:pt x="1538" y="1950"/>
                  </a:lnTo>
                  <a:lnTo>
                    <a:pt x="1570" y="1969"/>
                  </a:lnTo>
                  <a:lnTo>
                    <a:pt x="1617" y="1990"/>
                  </a:lnTo>
                  <a:lnTo>
                    <a:pt x="1668" y="2007"/>
                  </a:lnTo>
                  <a:lnTo>
                    <a:pt x="1720" y="2019"/>
                  </a:lnTo>
                  <a:lnTo>
                    <a:pt x="1720" y="2071"/>
                  </a:lnTo>
                  <a:lnTo>
                    <a:pt x="1723" y="2093"/>
                  </a:lnTo>
                  <a:lnTo>
                    <a:pt x="1731" y="2112"/>
                  </a:lnTo>
                  <a:lnTo>
                    <a:pt x="1744" y="2128"/>
                  </a:lnTo>
                  <a:lnTo>
                    <a:pt x="1761" y="2141"/>
                  </a:lnTo>
                  <a:lnTo>
                    <a:pt x="1780" y="2149"/>
                  </a:lnTo>
                  <a:lnTo>
                    <a:pt x="1801" y="2152"/>
                  </a:lnTo>
                  <a:lnTo>
                    <a:pt x="1846" y="2152"/>
                  </a:lnTo>
                  <a:lnTo>
                    <a:pt x="1867" y="2149"/>
                  </a:lnTo>
                  <a:lnTo>
                    <a:pt x="1887" y="2141"/>
                  </a:lnTo>
                  <a:lnTo>
                    <a:pt x="1903" y="2128"/>
                  </a:lnTo>
                  <a:lnTo>
                    <a:pt x="1915" y="2112"/>
                  </a:lnTo>
                  <a:lnTo>
                    <a:pt x="1924" y="2093"/>
                  </a:lnTo>
                  <a:lnTo>
                    <a:pt x="1927" y="2071"/>
                  </a:lnTo>
                  <a:lnTo>
                    <a:pt x="1927" y="2022"/>
                  </a:lnTo>
                  <a:lnTo>
                    <a:pt x="1975" y="2011"/>
                  </a:lnTo>
                  <a:lnTo>
                    <a:pt x="2020" y="1996"/>
                  </a:lnTo>
                  <a:lnTo>
                    <a:pt x="2061" y="1977"/>
                  </a:lnTo>
                  <a:lnTo>
                    <a:pt x="2101" y="1954"/>
                  </a:lnTo>
                  <a:lnTo>
                    <a:pt x="2137" y="1927"/>
                  </a:lnTo>
                  <a:lnTo>
                    <a:pt x="2170" y="1896"/>
                  </a:lnTo>
                  <a:lnTo>
                    <a:pt x="2200" y="1861"/>
                  </a:lnTo>
                  <a:lnTo>
                    <a:pt x="2226" y="1823"/>
                  </a:lnTo>
                  <a:lnTo>
                    <a:pt x="2246" y="1782"/>
                  </a:lnTo>
                  <a:lnTo>
                    <a:pt x="2263" y="1740"/>
                  </a:lnTo>
                  <a:lnTo>
                    <a:pt x="2275" y="1695"/>
                  </a:lnTo>
                  <a:lnTo>
                    <a:pt x="2282" y="1647"/>
                  </a:lnTo>
                  <a:lnTo>
                    <a:pt x="2284" y="1598"/>
                  </a:lnTo>
                  <a:lnTo>
                    <a:pt x="2280" y="1545"/>
                  </a:lnTo>
                  <a:lnTo>
                    <a:pt x="2272" y="1494"/>
                  </a:lnTo>
                  <a:lnTo>
                    <a:pt x="2256" y="1446"/>
                  </a:lnTo>
                  <a:lnTo>
                    <a:pt x="2241" y="1412"/>
                  </a:lnTo>
                  <a:lnTo>
                    <a:pt x="2222" y="1381"/>
                  </a:lnTo>
                  <a:lnTo>
                    <a:pt x="2201" y="1352"/>
                  </a:lnTo>
                  <a:lnTo>
                    <a:pt x="2177" y="1325"/>
                  </a:lnTo>
                  <a:lnTo>
                    <a:pt x="2150" y="1301"/>
                  </a:lnTo>
                  <a:lnTo>
                    <a:pt x="2119" y="1278"/>
                  </a:lnTo>
                  <a:lnTo>
                    <a:pt x="2085" y="1257"/>
                  </a:lnTo>
                  <a:lnTo>
                    <a:pt x="2047" y="1239"/>
                  </a:lnTo>
                  <a:lnTo>
                    <a:pt x="2009" y="1224"/>
                  </a:lnTo>
                  <a:lnTo>
                    <a:pt x="1968" y="1212"/>
                  </a:lnTo>
                  <a:lnTo>
                    <a:pt x="1926" y="1202"/>
                  </a:lnTo>
                  <a:lnTo>
                    <a:pt x="1885" y="1195"/>
                  </a:lnTo>
                  <a:lnTo>
                    <a:pt x="1848" y="1187"/>
                  </a:lnTo>
                  <a:lnTo>
                    <a:pt x="1813" y="1179"/>
                  </a:lnTo>
                  <a:lnTo>
                    <a:pt x="1778" y="1169"/>
                  </a:lnTo>
                  <a:lnTo>
                    <a:pt x="1744" y="1158"/>
                  </a:lnTo>
                  <a:lnTo>
                    <a:pt x="1713" y="1144"/>
                  </a:lnTo>
                  <a:lnTo>
                    <a:pt x="1683" y="1128"/>
                  </a:lnTo>
                  <a:lnTo>
                    <a:pt x="1656" y="1108"/>
                  </a:lnTo>
                  <a:lnTo>
                    <a:pt x="1631" y="1083"/>
                  </a:lnTo>
                  <a:lnTo>
                    <a:pt x="1616" y="1061"/>
                  </a:lnTo>
                  <a:lnTo>
                    <a:pt x="1604" y="1036"/>
                  </a:lnTo>
                  <a:lnTo>
                    <a:pt x="1595" y="1011"/>
                  </a:lnTo>
                  <a:lnTo>
                    <a:pt x="1590" y="983"/>
                  </a:lnTo>
                  <a:lnTo>
                    <a:pt x="1588" y="953"/>
                  </a:lnTo>
                  <a:lnTo>
                    <a:pt x="1590" y="922"/>
                  </a:lnTo>
                  <a:lnTo>
                    <a:pt x="1596" y="893"/>
                  </a:lnTo>
                  <a:lnTo>
                    <a:pt x="1606" y="865"/>
                  </a:lnTo>
                  <a:lnTo>
                    <a:pt x="1620" y="840"/>
                  </a:lnTo>
                  <a:lnTo>
                    <a:pt x="1639" y="816"/>
                  </a:lnTo>
                  <a:lnTo>
                    <a:pt x="1662" y="794"/>
                  </a:lnTo>
                  <a:lnTo>
                    <a:pt x="1689" y="775"/>
                  </a:lnTo>
                  <a:lnTo>
                    <a:pt x="1719" y="761"/>
                  </a:lnTo>
                  <a:lnTo>
                    <a:pt x="1752" y="750"/>
                  </a:lnTo>
                  <a:lnTo>
                    <a:pt x="1786" y="743"/>
                  </a:lnTo>
                  <a:lnTo>
                    <a:pt x="1822" y="741"/>
                  </a:lnTo>
                  <a:lnTo>
                    <a:pt x="1855" y="742"/>
                  </a:lnTo>
                  <a:lnTo>
                    <a:pt x="1887" y="749"/>
                  </a:lnTo>
                  <a:lnTo>
                    <a:pt x="1916" y="759"/>
                  </a:lnTo>
                  <a:lnTo>
                    <a:pt x="1944" y="772"/>
                  </a:lnTo>
                  <a:lnTo>
                    <a:pt x="1968" y="788"/>
                  </a:lnTo>
                  <a:lnTo>
                    <a:pt x="1990" y="809"/>
                  </a:lnTo>
                  <a:lnTo>
                    <a:pt x="2005" y="830"/>
                  </a:lnTo>
                  <a:lnTo>
                    <a:pt x="2020" y="855"/>
                  </a:lnTo>
                  <a:lnTo>
                    <a:pt x="2030" y="884"/>
                  </a:lnTo>
                  <a:lnTo>
                    <a:pt x="2039" y="901"/>
                  </a:lnTo>
                  <a:lnTo>
                    <a:pt x="2050" y="916"/>
                  </a:lnTo>
                  <a:lnTo>
                    <a:pt x="2066" y="927"/>
                  </a:lnTo>
                  <a:lnTo>
                    <a:pt x="2082" y="934"/>
                  </a:lnTo>
                  <a:lnTo>
                    <a:pt x="2101" y="939"/>
                  </a:lnTo>
                  <a:lnTo>
                    <a:pt x="2119" y="938"/>
                  </a:lnTo>
                  <a:lnTo>
                    <a:pt x="2163" y="932"/>
                  </a:lnTo>
                  <a:lnTo>
                    <a:pt x="2183" y="925"/>
                  </a:lnTo>
                  <a:lnTo>
                    <a:pt x="2200" y="916"/>
                  </a:lnTo>
                  <a:lnTo>
                    <a:pt x="2215" y="901"/>
                  </a:lnTo>
                  <a:lnTo>
                    <a:pt x="2226" y="884"/>
                  </a:lnTo>
                  <a:lnTo>
                    <a:pt x="2231" y="865"/>
                  </a:lnTo>
                  <a:lnTo>
                    <a:pt x="2232" y="844"/>
                  </a:lnTo>
                  <a:lnTo>
                    <a:pt x="2228" y="824"/>
                  </a:lnTo>
                  <a:lnTo>
                    <a:pt x="2212" y="786"/>
                  </a:lnTo>
                  <a:lnTo>
                    <a:pt x="2193" y="751"/>
                  </a:lnTo>
                  <a:lnTo>
                    <a:pt x="2170" y="718"/>
                  </a:lnTo>
                  <a:lnTo>
                    <a:pt x="2143" y="688"/>
                  </a:lnTo>
                  <a:lnTo>
                    <a:pt x="2115" y="661"/>
                  </a:lnTo>
                  <a:lnTo>
                    <a:pt x="2083" y="638"/>
                  </a:lnTo>
                  <a:lnTo>
                    <a:pt x="2048" y="618"/>
                  </a:lnTo>
                  <a:lnTo>
                    <a:pt x="2011" y="600"/>
                  </a:lnTo>
                  <a:lnTo>
                    <a:pt x="1970" y="587"/>
                  </a:lnTo>
                  <a:lnTo>
                    <a:pt x="1927" y="577"/>
                  </a:lnTo>
                  <a:lnTo>
                    <a:pt x="1927" y="509"/>
                  </a:lnTo>
                  <a:lnTo>
                    <a:pt x="1924" y="488"/>
                  </a:lnTo>
                  <a:lnTo>
                    <a:pt x="1916" y="469"/>
                  </a:lnTo>
                  <a:lnTo>
                    <a:pt x="1903" y="452"/>
                  </a:lnTo>
                  <a:lnTo>
                    <a:pt x="1887" y="439"/>
                  </a:lnTo>
                  <a:lnTo>
                    <a:pt x="1867" y="431"/>
                  </a:lnTo>
                  <a:lnTo>
                    <a:pt x="1846" y="428"/>
                  </a:lnTo>
                  <a:lnTo>
                    <a:pt x="1801" y="428"/>
                  </a:lnTo>
                  <a:close/>
                  <a:moveTo>
                    <a:pt x="1321" y="0"/>
                  </a:moveTo>
                  <a:lnTo>
                    <a:pt x="2292" y="0"/>
                  </a:lnTo>
                  <a:lnTo>
                    <a:pt x="2380" y="59"/>
                  </a:lnTo>
                  <a:lnTo>
                    <a:pt x="2467" y="126"/>
                  </a:lnTo>
                  <a:lnTo>
                    <a:pt x="2553" y="199"/>
                  </a:lnTo>
                  <a:lnTo>
                    <a:pt x="2638" y="279"/>
                  </a:lnTo>
                  <a:lnTo>
                    <a:pt x="2720" y="363"/>
                  </a:lnTo>
                  <a:lnTo>
                    <a:pt x="2801" y="452"/>
                  </a:lnTo>
                  <a:lnTo>
                    <a:pt x="2880" y="547"/>
                  </a:lnTo>
                  <a:lnTo>
                    <a:pt x="2957" y="643"/>
                  </a:lnTo>
                  <a:lnTo>
                    <a:pt x="3031" y="744"/>
                  </a:lnTo>
                  <a:lnTo>
                    <a:pt x="3103" y="848"/>
                  </a:lnTo>
                  <a:lnTo>
                    <a:pt x="3171" y="952"/>
                  </a:lnTo>
                  <a:lnTo>
                    <a:pt x="3235" y="1059"/>
                  </a:lnTo>
                  <a:lnTo>
                    <a:pt x="3296" y="1167"/>
                  </a:lnTo>
                  <a:lnTo>
                    <a:pt x="3354" y="1275"/>
                  </a:lnTo>
                  <a:lnTo>
                    <a:pt x="3406" y="1382"/>
                  </a:lnTo>
                  <a:lnTo>
                    <a:pt x="3455" y="1490"/>
                  </a:lnTo>
                  <a:lnTo>
                    <a:pt x="3494" y="1588"/>
                  </a:lnTo>
                  <a:lnTo>
                    <a:pt x="3526" y="1684"/>
                  </a:lnTo>
                  <a:lnTo>
                    <a:pt x="3552" y="1780"/>
                  </a:lnTo>
                  <a:lnTo>
                    <a:pt x="3573" y="1873"/>
                  </a:lnTo>
                  <a:lnTo>
                    <a:pt x="3589" y="1965"/>
                  </a:lnTo>
                  <a:lnTo>
                    <a:pt x="3600" y="2052"/>
                  </a:lnTo>
                  <a:lnTo>
                    <a:pt x="3608" y="2136"/>
                  </a:lnTo>
                  <a:lnTo>
                    <a:pt x="3613" y="2215"/>
                  </a:lnTo>
                  <a:lnTo>
                    <a:pt x="3614" y="2289"/>
                  </a:lnTo>
                  <a:lnTo>
                    <a:pt x="3611" y="2335"/>
                  </a:lnTo>
                  <a:lnTo>
                    <a:pt x="3603" y="2378"/>
                  </a:lnTo>
                  <a:lnTo>
                    <a:pt x="3588" y="2419"/>
                  </a:lnTo>
                  <a:lnTo>
                    <a:pt x="3569" y="2458"/>
                  </a:lnTo>
                  <a:lnTo>
                    <a:pt x="3545" y="2493"/>
                  </a:lnTo>
                  <a:lnTo>
                    <a:pt x="3517" y="2525"/>
                  </a:lnTo>
                  <a:lnTo>
                    <a:pt x="3484" y="2553"/>
                  </a:lnTo>
                  <a:lnTo>
                    <a:pt x="3449" y="2577"/>
                  </a:lnTo>
                  <a:lnTo>
                    <a:pt x="3411" y="2596"/>
                  </a:lnTo>
                  <a:lnTo>
                    <a:pt x="3369" y="2610"/>
                  </a:lnTo>
                  <a:lnTo>
                    <a:pt x="3326" y="2619"/>
                  </a:lnTo>
                  <a:lnTo>
                    <a:pt x="3280" y="2623"/>
                  </a:lnTo>
                  <a:lnTo>
                    <a:pt x="333" y="2623"/>
                  </a:lnTo>
                  <a:lnTo>
                    <a:pt x="288" y="2619"/>
                  </a:lnTo>
                  <a:lnTo>
                    <a:pt x="244" y="2610"/>
                  </a:lnTo>
                  <a:lnTo>
                    <a:pt x="204" y="2596"/>
                  </a:lnTo>
                  <a:lnTo>
                    <a:pt x="164" y="2577"/>
                  </a:lnTo>
                  <a:lnTo>
                    <a:pt x="129" y="2553"/>
                  </a:lnTo>
                  <a:lnTo>
                    <a:pt x="98" y="2525"/>
                  </a:lnTo>
                  <a:lnTo>
                    <a:pt x="69" y="2493"/>
                  </a:lnTo>
                  <a:lnTo>
                    <a:pt x="45" y="2458"/>
                  </a:lnTo>
                  <a:lnTo>
                    <a:pt x="26" y="2419"/>
                  </a:lnTo>
                  <a:lnTo>
                    <a:pt x="12" y="2378"/>
                  </a:lnTo>
                  <a:lnTo>
                    <a:pt x="3" y="2335"/>
                  </a:lnTo>
                  <a:lnTo>
                    <a:pt x="0" y="2289"/>
                  </a:lnTo>
                  <a:lnTo>
                    <a:pt x="1" y="2215"/>
                  </a:lnTo>
                  <a:lnTo>
                    <a:pt x="5" y="2136"/>
                  </a:lnTo>
                  <a:lnTo>
                    <a:pt x="13" y="2052"/>
                  </a:lnTo>
                  <a:lnTo>
                    <a:pt x="25" y="1965"/>
                  </a:lnTo>
                  <a:lnTo>
                    <a:pt x="41" y="1873"/>
                  </a:lnTo>
                  <a:lnTo>
                    <a:pt x="61" y="1780"/>
                  </a:lnTo>
                  <a:lnTo>
                    <a:pt x="88" y="1684"/>
                  </a:lnTo>
                  <a:lnTo>
                    <a:pt x="121" y="1588"/>
                  </a:lnTo>
                  <a:lnTo>
                    <a:pt x="159" y="1490"/>
                  </a:lnTo>
                  <a:lnTo>
                    <a:pt x="208" y="1382"/>
                  </a:lnTo>
                  <a:lnTo>
                    <a:pt x="261" y="1275"/>
                  </a:lnTo>
                  <a:lnTo>
                    <a:pt x="318" y="1167"/>
                  </a:lnTo>
                  <a:lnTo>
                    <a:pt x="379" y="1059"/>
                  </a:lnTo>
                  <a:lnTo>
                    <a:pt x="444" y="952"/>
                  </a:lnTo>
                  <a:lnTo>
                    <a:pt x="512" y="848"/>
                  </a:lnTo>
                  <a:lnTo>
                    <a:pt x="583" y="744"/>
                  </a:lnTo>
                  <a:lnTo>
                    <a:pt x="657" y="643"/>
                  </a:lnTo>
                  <a:lnTo>
                    <a:pt x="733" y="547"/>
                  </a:lnTo>
                  <a:lnTo>
                    <a:pt x="812" y="452"/>
                  </a:lnTo>
                  <a:lnTo>
                    <a:pt x="894" y="363"/>
                  </a:lnTo>
                  <a:lnTo>
                    <a:pt x="977" y="279"/>
                  </a:lnTo>
                  <a:lnTo>
                    <a:pt x="1061" y="199"/>
                  </a:lnTo>
                  <a:lnTo>
                    <a:pt x="1147" y="126"/>
                  </a:lnTo>
                  <a:lnTo>
                    <a:pt x="1233" y="59"/>
                  </a:lnTo>
                  <a:lnTo>
                    <a:pt x="1321"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42" name="Freeform 51"/>
            <p:cNvSpPr>
              <a:spLocks/>
            </p:cNvSpPr>
            <p:nvPr/>
          </p:nvSpPr>
          <p:spPr bwMode="auto">
            <a:xfrm>
              <a:off x="4800601" y="4732338"/>
              <a:ext cx="276225" cy="115886"/>
            </a:xfrm>
            <a:custGeom>
              <a:avLst/>
              <a:gdLst>
                <a:gd name="T0" fmla="*/ 780 w 1563"/>
                <a:gd name="T1" fmla="*/ 0 h 657"/>
                <a:gd name="T2" fmla="*/ 782 w 1563"/>
                <a:gd name="T3" fmla="*/ 0 h 657"/>
                <a:gd name="T4" fmla="*/ 1417 w 1563"/>
                <a:gd name="T5" fmla="*/ 2 h 657"/>
                <a:gd name="T6" fmla="*/ 1448 w 1563"/>
                <a:gd name="T7" fmla="*/ 6 h 657"/>
                <a:gd name="T8" fmla="*/ 1475 w 1563"/>
                <a:gd name="T9" fmla="*/ 15 h 657"/>
                <a:gd name="T10" fmla="*/ 1501 w 1563"/>
                <a:gd name="T11" fmla="*/ 28 h 657"/>
                <a:gd name="T12" fmla="*/ 1521 w 1563"/>
                <a:gd name="T13" fmla="*/ 46 h 657"/>
                <a:gd name="T14" fmla="*/ 1539 w 1563"/>
                <a:gd name="T15" fmla="*/ 67 h 657"/>
                <a:gd name="T16" fmla="*/ 1551 w 1563"/>
                <a:gd name="T17" fmla="*/ 91 h 657"/>
                <a:gd name="T18" fmla="*/ 1560 w 1563"/>
                <a:gd name="T19" fmla="*/ 118 h 657"/>
                <a:gd name="T20" fmla="*/ 1563 w 1563"/>
                <a:gd name="T21" fmla="*/ 145 h 657"/>
                <a:gd name="T22" fmla="*/ 1561 w 1563"/>
                <a:gd name="T23" fmla="*/ 174 h 657"/>
                <a:gd name="T24" fmla="*/ 1552 w 1563"/>
                <a:gd name="T25" fmla="*/ 202 h 657"/>
                <a:gd name="T26" fmla="*/ 1538 w 1563"/>
                <a:gd name="T27" fmla="*/ 229 h 657"/>
                <a:gd name="T28" fmla="*/ 1254 w 1563"/>
                <a:gd name="T29" fmla="*/ 657 h 657"/>
                <a:gd name="T30" fmla="*/ 310 w 1563"/>
                <a:gd name="T31" fmla="*/ 657 h 657"/>
                <a:gd name="T32" fmla="*/ 25 w 1563"/>
                <a:gd name="T33" fmla="*/ 229 h 657"/>
                <a:gd name="T34" fmla="*/ 11 w 1563"/>
                <a:gd name="T35" fmla="*/ 202 h 657"/>
                <a:gd name="T36" fmla="*/ 2 w 1563"/>
                <a:gd name="T37" fmla="*/ 174 h 657"/>
                <a:gd name="T38" fmla="*/ 0 w 1563"/>
                <a:gd name="T39" fmla="*/ 145 h 657"/>
                <a:gd name="T40" fmla="*/ 3 w 1563"/>
                <a:gd name="T41" fmla="*/ 118 h 657"/>
                <a:gd name="T42" fmla="*/ 12 w 1563"/>
                <a:gd name="T43" fmla="*/ 91 h 657"/>
                <a:gd name="T44" fmla="*/ 25 w 1563"/>
                <a:gd name="T45" fmla="*/ 67 h 657"/>
                <a:gd name="T46" fmla="*/ 41 w 1563"/>
                <a:gd name="T47" fmla="*/ 46 h 657"/>
                <a:gd name="T48" fmla="*/ 63 w 1563"/>
                <a:gd name="T49" fmla="*/ 28 h 657"/>
                <a:gd name="T50" fmla="*/ 87 w 1563"/>
                <a:gd name="T51" fmla="*/ 15 h 657"/>
                <a:gd name="T52" fmla="*/ 115 w 1563"/>
                <a:gd name="T53" fmla="*/ 6 h 657"/>
                <a:gd name="T54" fmla="*/ 145 w 1563"/>
                <a:gd name="T55" fmla="*/ 2 h 657"/>
                <a:gd name="T56" fmla="*/ 780 w 1563"/>
                <a:gd name="T5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3" h="657">
                  <a:moveTo>
                    <a:pt x="780" y="0"/>
                  </a:moveTo>
                  <a:lnTo>
                    <a:pt x="782" y="0"/>
                  </a:lnTo>
                  <a:lnTo>
                    <a:pt x="1417" y="2"/>
                  </a:lnTo>
                  <a:lnTo>
                    <a:pt x="1448" y="6"/>
                  </a:lnTo>
                  <a:lnTo>
                    <a:pt x="1475" y="15"/>
                  </a:lnTo>
                  <a:lnTo>
                    <a:pt x="1501" y="28"/>
                  </a:lnTo>
                  <a:lnTo>
                    <a:pt x="1521" y="46"/>
                  </a:lnTo>
                  <a:lnTo>
                    <a:pt x="1539" y="67"/>
                  </a:lnTo>
                  <a:lnTo>
                    <a:pt x="1551" y="91"/>
                  </a:lnTo>
                  <a:lnTo>
                    <a:pt x="1560" y="118"/>
                  </a:lnTo>
                  <a:lnTo>
                    <a:pt x="1563" y="145"/>
                  </a:lnTo>
                  <a:lnTo>
                    <a:pt x="1561" y="174"/>
                  </a:lnTo>
                  <a:lnTo>
                    <a:pt x="1552" y="202"/>
                  </a:lnTo>
                  <a:lnTo>
                    <a:pt x="1538" y="229"/>
                  </a:lnTo>
                  <a:lnTo>
                    <a:pt x="1254" y="657"/>
                  </a:lnTo>
                  <a:lnTo>
                    <a:pt x="310" y="657"/>
                  </a:lnTo>
                  <a:lnTo>
                    <a:pt x="25" y="229"/>
                  </a:lnTo>
                  <a:lnTo>
                    <a:pt x="11" y="202"/>
                  </a:lnTo>
                  <a:lnTo>
                    <a:pt x="2" y="174"/>
                  </a:lnTo>
                  <a:lnTo>
                    <a:pt x="0" y="145"/>
                  </a:lnTo>
                  <a:lnTo>
                    <a:pt x="3" y="118"/>
                  </a:lnTo>
                  <a:lnTo>
                    <a:pt x="12" y="91"/>
                  </a:lnTo>
                  <a:lnTo>
                    <a:pt x="25" y="67"/>
                  </a:lnTo>
                  <a:lnTo>
                    <a:pt x="41" y="46"/>
                  </a:lnTo>
                  <a:lnTo>
                    <a:pt x="63" y="28"/>
                  </a:lnTo>
                  <a:lnTo>
                    <a:pt x="87" y="15"/>
                  </a:lnTo>
                  <a:lnTo>
                    <a:pt x="115" y="6"/>
                  </a:lnTo>
                  <a:lnTo>
                    <a:pt x="145" y="2"/>
                  </a:lnTo>
                  <a:lnTo>
                    <a:pt x="78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grpSp>
      <p:grpSp>
        <p:nvGrpSpPr>
          <p:cNvPr id="43" name="Group 42"/>
          <p:cNvGrpSpPr/>
          <p:nvPr/>
        </p:nvGrpSpPr>
        <p:grpSpPr>
          <a:xfrm>
            <a:off x="5397707" y="3911256"/>
            <a:ext cx="329779" cy="321523"/>
            <a:chOff x="4276721" y="4691077"/>
            <a:chExt cx="347667" cy="349236"/>
          </a:xfrm>
          <a:solidFill>
            <a:schemeClr val="accent2"/>
          </a:solidFill>
        </p:grpSpPr>
        <p:sp>
          <p:nvSpPr>
            <p:cNvPr id="44" name="Freeform 56"/>
            <p:cNvSpPr>
              <a:spLocks noEditPoints="1"/>
            </p:cNvSpPr>
            <p:nvPr/>
          </p:nvSpPr>
          <p:spPr bwMode="auto">
            <a:xfrm>
              <a:off x="4340223" y="4691077"/>
              <a:ext cx="284163" cy="161925"/>
            </a:xfrm>
            <a:custGeom>
              <a:avLst/>
              <a:gdLst>
                <a:gd name="T0" fmla="*/ 2252 w 2690"/>
                <a:gd name="T1" fmla="*/ 1266 h 1529"/>
                <a:gd name="T2" fmla="*/ 2362 w 2690"/>
                <a:gd name="T3" fmla="*/ 1202 h 1529"/>
                <a:gd name="T4" fmla="*/ 2182 w 2690"/>
                <a:gd name="T5" fmla="*/ 848 h 1529"/>
                <a:gd name="T6" fmla="*/ 2007 w 2690"/>
                <a:gd name="T7" fmla="*/ 1266 h 1529"/>
                <a:gd name="T8" fmla="*/ 2210 w 2690"/>
                <a:gd name="T9" fmla="*/ 889 h 1529"/>
                <a:gd name="T10" fmla="*/ 1945 w 2690"/>
                <a:gd name="T11" fmla="*/ 591 h 1529"/>
                <a:gd name="T12" fmla="*/ 1661 w 2690"/>
                <a:gd name="T13" fmla="*/ 1266 h 1529"/>
                <a:gd name="T14" fmla="*/ 1986 w 2690"/>
                <a:gd name="T15" fmla="*/ 628 h 1529"/>
                <a:gd name="T16" fmla="*/ 1657 w 2690"/>
                <a:gd name="T17" fmla="*/ 403 h 1529"/>
                <a:gd name="T18" fmla="*/ 1210 w 2690"/>
                <a:gd name="T19" fmla="*/ 1266 h 1529"/>
                <a:gd name="T20" fmla="*/ 1782 w 2690"/>
                <a:gd name="T21" fmla="*/ 471 h 1529"/>
                <a:gd name="T22" fmla="*/ 1657 w 2690"/>
                <a:gd name="T23" fmla="*/ 403 h 1529"/>
                <a:gd name="T24" fmla="*/ 574 w 2690"/>
                <a:gd name="T25" fmla="*/ 348 h 1529"/>
                <a:gd name="T26" fmla="*/ 445 w 2690"/>
                <a:gd name="T27" fmla="*/ 403 h 1529"/>
                <a:gd name="T28" fmla="*/ 478 w 2690"/>
                <a:gd name="T29" fmla="*/ 530 h 1529"/>
                <a:gd name="T30" fmla="*/ 1318 w 2690"/>
                <a:gd name="T31" fmla="*/ 289 h 1529"/>
                <a:gd name="T32" fmla="*/ 990 w 2690"/>
                <a:gd name="T33" fmla="*/ 1045 h 1529"/>
                <a:gd name="T34" fmla="*/ 1392 w 2690"/>
                <a:gd name="T35" fmla="*/ 305 h 1529"/>
                <a:gd name="T36" fmla="*/ 1052 w 2690"/>
                <a:gd name="T37" fmla="*/ 263 h 1529"/>
                <a:gd name="T38" fmla="*/ 906 w 2690"/>
                <a:gd name="T39" fmla="*/ 271 h 1529"/>
                <a:gd name="T40" fmla="*/ 737 w 2690"/>
                <a:gd name="T41" fmla="*/ 792 h 1529"/>
                <a:gd name="T42" fmla="*/ 1052 w 2690"/>
                <a:gd name="T43" fmla="*/ 263 h 1529"/>
                <a:gd name="T44" fmla="*/ 1146 w 2690"/>
                <a:gd name="T45" fmla="*/ 2 h 1529"/>
                <a:gd name="T46" fmla="*/ 1332 w 2690"/>
                <a:gd name="T47" fmla="*/ 23 h 1529"/>
                <a:gd name="T48" fmla="*/ 1512 w 2690"/>
                <a:gd name="T49" fmla="*/ 64 h 1529"/>
                <a:gd name="T50" fmla="*/ 1687 w 2690"/>
                <a:gd name="T51" fmla="*/ 126 h 1529"/>
                <a:gd name="T52" fmla="*/ 1853 w 2690"/>
                <a:gd name="T53" fmla="*/ 206 h 1529"/>
                <a:gd name="T54" fmla="*/ 2009 w 2690"/>
                <a:gd name="T55" fmla="*/ 304 h 1529"/>
                <a:gd name="T56" fmla="*/ 2155 w 2690"/>
                <a:gd name="T57" fmla="*/ 421 h 1529"/>
                <a:gd name="T58" fmla="*/ 2286 w 2690"/>
                <a:gd name="T59" fmla="*/ 554 h 1529"/>
                <a:gd name="T60" fmla="*/ 2400 w 2690"/>
                <a:gd name="T61" fmla="*/ 698 h 1529"/>
                <a:gd name="T62" fmla="*/ 2498 w 2690"/>
                <a:gd name="T63" fmla="*/ 855 h 1529"/>
                <a:gd name="T64" fmla="*/ 2577 w 2690"/>
                <a:gd name="T65" fmla="*/ 1023 h 1529"/>
                <a:gd name="T66" fmla="*/ 2637 w 2690"/>
                <a:gd name="T67" fmla="*/ 1197 h 1529"/>
                <a:gd name="T68" fmla="*/ 2677 w 2690"/>
                <a:gd name="T69" fmla="*/ 1380 h 1529"/>
                <a:gd name="T70" fmla="*/ 2689 w 2690"/>
                <a:gd name="T71" fmla="*/ 1488 h 1529"/>
                <a:gd name="T72" fmla="*/ 2677 w 2690"/>
                <a:gd name="T73" fmla="*/ 1513 h 1529"/>
                <a:gd name="T74" fmla="*/ 2653 w 2690"/>
                <a:gd name="T75" fmla="*/ 1527 h 1529"/>
                <a:gd name="T76" fmla="*/ 1123 w 2690"/>
                <a:gd name="T77" fmla="*/ 1529 h 1529"/>
                <a:gd name="T78" fmla="*/ 1097 w 2690"/>
                <a:gd name="T79" fmla="*/ 1523 h 1529"/>
                <a:gd name="T80" fmla="*/ 14 w 2690"/>
                <a:gd name="T81" fmla="*/ 440 h 1529"/>
                <a:gd name="T82" fmla="*/ 1 w 2690"/>
                <a:gd name="T83" fmla="*/ 416 h 1529"/>
                <a:gd name="T84" fmla="*/ 2 w 2690"/>
                <a:gd name="T85" fmla="*/ 388 h 1529"/>
                <a:gd name="T86" fmla="*/ 18 w 2690"/>
                <a:gd name="T87" fmla="*/ 365 h 1529"/>
                <a:gd name="T88" fmla="*/ 171 w 2690"/>
                <a:gd name="T89" fmla="*/ 256 h 1529"/>
                <a:gd name="T90" fmla="*/ 333 w 2690"/>
                <a:gd name="T91" fmla="*/ 166 h 1529"/>
                <a:gd name="T92" fmla="*/ 504 w 2690"/>
                <a:gd name="T93" fmla="*/ 94 h 1529"/>
                <a:gd name="T94" fmla="*/ 682 w 2690"/>
                <a:gd name="T95" fmla="*/ 42 h 1529"/>
                <a:gd name="T96" fmla="*/ 866 w 2690"/>
                <a:gd name="T97" fmla="*/ 10 h 1529"/>
                <a:gd name="T98" fmla="*/ 1052 w 2690"/>
                <a:gd name="T99" fmla="*/ 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0" h="1529">
                  <a:moveTo>
                    <a:pt x="2339" y="1139"/>
                  </a:moveTo>
                  <a:lnTo>
                    <a:pt x="2252" y="1266"/>
                  </a:lnTo>
                  <a:lnTo>
                    <a:pt x="2382" y="1266"/>
                  </a:lnTo>
                  <a:lnTo>
                    <a:pt x="2362" y="1202"/>
                  </a:lnTo>
                  <a:lnTo>
                    <a:pt x="2339" y="1139"/>
                  </a:lnTo>
                  <a:close/>
                  <a:moveTo>
                    <a:pt x="2182" y="848"/>
                  </a:moveTo>
                  <a:lnTo>
                    <a:pt x="1904" y="1266"/>
                  </a:lnTo>
                  <a:lnTo>
                    <a:pt x="2007" y="1266"/>
                  </a:lnTo>
                  <a:lnTo>
                    <a:pt x="2236" y="931"/>
                  </a:lnTo>
                  <a:lnTo>
                    <a:pt x="2210" y="889"/>
                  </a:lnTo>
                  <a:lnTo>
                    <a:pt x="2182" y="848"/>
                  </a:lnTo>
                  <a:close/>
                  <a:moveTo>
                    <a:pt x="1945" y="591"/>
                  </a:moveTo>
                  <a:lnTo>
                    <a:pt x="1497" y="1266"/>
                  </a:lnTo>
                  <a:lnTo>
                    <a:pt x="1661" y="1266"/>
                  </a:lnTo>
                  <a:lnTo>
                    <a:pt x="2046" y="686"/>
                  </a:lnTo>
                  <a:lnTo>
                    <a:pt x="1986" y="628"/>
                  </a:lnTo>
                  <a:lnTo>
                    <a:pt x="1945" y="591"/>
                  </a:lnTo>
                  <a:close/>
                  <a:moveTo>
                    <a:pt x="1657" y="403"/>
                  </a:moveTo>
                  <a:lnTo>
                    <a:pt x="1135" y="1190"/>
                  </a:lnTo>
                  <a:lnTo>
                    <a:pt x="1210" y="1266"/>
                  </a:lnTo>
                  <a:lnTo>
                    <a:pt x="1255" y="1266"/>
                  </a:lnTo>
                  <a:lnTo>
                    <a:pt x="1782" y="471"/>
                  </a:lnTo>
                  <a:lnTo>
                    <a:pt x="1721" y="436"/>
                  </a:lnTo>
                  <a:lnTo>
                    <a:pt x="1657" y="403"/>
                  </a:lnTo>
                  <a:close/>
                  <a:moveTo>
                    <a:pt x="615" y="334"/>
                  </a:moveTo>
                  <a:lnTo>
                    <a:pt x="574" y="348"/>
                  </a:lnTo>
                  <a:lnTo>
                    <a:pt x="509" y="374"/>
                  </a:lnTo>
                  <a:lnTo>
                    <a:pt x="445" y="403"/>
                  </a:lnTo>
                  <a:lnTo>
                    <a:pt x="382" y="436"/>
                  </a:lnTo>
                  <a:lnTo>
                    <a:pt x="478" y="530"/>
                  </a:lnTo>
                  <a:lnTo>
                    <a:pt x="615" y="334"/>
                  </a:lnTo>
                  <a:close/>
                  <a:moveTo>
                    <a:pt x="1318" y="289"/>
                  </a:moveTo>
                  <a:lnTo>
                    <a:pt x="883" y="937"/>
                  </a:lnTo>
                  <a:lnTo>
                    <a:pt x="990" y="1045"/>
                  </a:lnTo>
                  <a:lnTo>
                    <a:pt x="1466" y="326"/>
                  </a:lnTo>
                  <a:lnTo>
                    <a:pt x="1392" y="305"/>
                  </a:lnTo>
                  <a:lnTo>
                    <a:pt x="1318" y="289"/>
                  </a:lnTo>
                  <a:close/>
                  <a:moveTo>
                    <a:pt x="1052" y="263"/>
                  </a:moveTo>
                  <a:lnTo>
                    <a:pt x="979" y="265"/>
                  </a:lnTo>
                  <a:lnTo>
                    <a:pt x="906" y="271"/>
                  </a:lnTo>
                  <a:lnTo>
                    <a:pt x="622" y="676"/>
                  </a:lnTo>
                  <a:lnTo>
                    <a:pt x="737" y="792"/>
                  </a:lnTo>
                  <a:lnTo>
                    <a:pt x="1091" y="264"/>
                  </a:lnTo>
                  <a:lnTo>
                    <a:pt x="1052" y="263"/>
                  </a:lnTo>
                  <a:close/>
                  <a:moveTo>
                    <a:pt x="1052" y="0"/>
                  </a:moveTo>
                  <a:lnTo>
                    <a:pt x="1146" y="2"/>
                  </a:lnTo>
                  <a:lnTo>
                    <a:pt x="1239" y="10"/>
                  </a:lnTo>
                  <a:lnTo>
                    <a:pt x="1332" y="23"/>
                  </a:lnTo>
                  <a:lnTo>
                    <a:pt x="1423" y="41"/>
                  </a:lnTo>
                  <a:lnTo>
                    <a:pt x="1512" y="64"/>
                  </a:lnTo>
                  <a:lnTo>
                    <a:pt x="1600" y="92"/>
                  </a:lnTo>
                  <a:lnTo>
                    <a:pt x="1687" y="126"/>
                  </a:lnTo>
                  <a:lnTo>
                    <a:pt x="1771" y="164"/>
                  </a:lnTo>
                  <a:lnTo>
                    <a:pt x="1853" y="206"/>
                  </a:lnTo>
                  <a:lnTo>
                    <a:pt x="1933" y="253"/>
                  </a:lnTo>
                  <a:lnTo>
                    <a:pt x="2009" y="304"/>
                  </a:lnTo>
                  <a:lnTo>
                    <a:pt x="2084" y="361"/>
                  </a:lnTo>
                  <a:lnTo>
                    <a:pt x="2155" y="421"/>
                  </a:lnTo>
                  <a:lnTo>
                    <a:pt x="2223" y="485"/>
                  </a:lnTo>
                  <a:lnTo>
                    <a:pt x="2286" y="554"/>
                  </a:lnTo>
                  <a:lnTo>
                    <a:pt x="2345" y="625"/>
                  </a:lnTo>
                  <a:lnTo>
                    <a:pt x="2400" y="698"/>
                  </a:lnTo>
                  <a:lnTo>
                    <a:pt x="2451" y="776"/>
                  </a:lnTo>
                  <a:lnTo>
                    <a:pt x="2498" y="855"/>
                  </a:lnTo>
                  <a:lnTo>
                    <a:pt x="2540" y="937"/>
                  </a:lnTo>
                  <a:lnTo>
                    <a:pt x="2577" y="1023"/>
                  </a:lnTo>
                  <a:lnTo>
                    <a:pt x="2609" y="1109"/>
                  </a:lnTo>
                  <a:lnTo>
                    <a:pt x="2637" y="1197"/>
                  </a:lnTo>
                  <a:lnTo>
                    <a:pt x="2659" y="1288"/>
                  </a:lnTo>
                  <a:lnTo>
                    <a:pt x="2677" y="1380"/>
                  </a:lnTo>
                  <a:lnTo>
                    <a:pt x="2690" y="1474"/>
                  </a:lnTo>
                  <a:lnTo>
                    <a:pt x="2689" y="1488"/>
                  </a:lnTo>
                  <a:lnTo>
                    <a:pt x="2685" y="1501"/>
                  </a:lnTo>
                  <a:lnTo>
                    <a:pt x="2677" y="1513"/>
                  </a:lnTo>
                  <a:lnTo>
                    <a:pt x="2666" y="1522"/>
                  </a:lnTo>
                  <a:lnTo>
                    <a:pt x="2653" y="1527"/>
                  </a:lnTo>
                  <a:lnTo>
                    <a:pt x="2640" y="1529"/>
                  </a:lnTo>
                  <a:lnTo>
                    <a:pt x="1123" y="1529"/>
                  </a:lnTo>
                  <a:lnTo>
                    <a:pt x="1110" y="1528"/>
                  </a:lnTo>
                  <a:lnTo>
                    <a:pt x="1097" y="1523"/>
                  </a:lnTo>
                  <a:lnTo>
                    <a:pt x="1087" y="1515"/>
                  </a:lnTo>
                  <a:lnTo>
                    <a:pt x="14" y="440"/>
                  </a:lnTo>
                  <a:lnTo>
                    <a:pt x="6" y="429"/>
                  </a:lnTo>
                  <a:lnTo>
                    <a:pt x="1" y="416"/>
                  </a:lnTo>
                  <a:lnTo>
                    <a:pt x="0" y="402"/>
                  </a:lnTo>
                  <a:lnTo>
                    <a:pt x="2" y="388"/>
                  </a:lnTo>
                  <a:lnTo>
                    <a:pt x="9" y="375"/>
                  </a:lnTo>
                  <a:lnTo>
                    <a:pt x="18" y="365"/>
                  </a:lnTo>
                  <a:lnTo>
                    <a:pt x="93" y="308"/>
                  </a:lnTo>
                  <a:lnTo>
                    <a:pt x="171" y="256"/>
                  </a:lnTo>
                  <a:lnTo>
                    <a:pt x="250" y="208"/>
                  </a:lnTo>
                  <a:lnTo>
                    <a:pt x="333" y="166"/>
                  </a:lnTo>
                  <a:lnTo>
                    <a:pt x="417" y="128"/>
                  </a:lnTo>
                  <a:lnTo>
                    <a:pt x="504" y="94"/>
                  </a:lnTo>
                  <a:lnTo>
                    <a:pt x="592" y="65"/>
                  </a:lnTo>
                  <a:lnTo>
                    <a:pt x="682" y="42"/>
                  </a:lnTo>
                  <a:lnTo>
                    <a:pt x="773" y="24"/>
                  </a:lnTo>
                  <a:lnTo>
                    <a:pt x="866" y="10"/>
                  </a:lnTo>
                  <a:lnTo>
                    <a:pt x="958" y="3"/>
                  </a:lnTo>
                  <a:lnTo>
                    <a:pt x="1052"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45" name="Freeform 57"/>
            <p:cNvSpPr>
              <a:spLocks noEditPoints="1"/>
            </p:cNvSpPr>
            <p:nvPr/>
          </p:nvSpPr>
          <p:spPr bwMode="auto">
            <a:xfrm>
              <a:off x="4276721" y="4754571"/>
              <a:ext cx="157163" cy="250825"/>
            </a:xfrm>
            <a:custGeom>
              <a:avLst/>
              <a:gdLst>
                <a:gd name="T0" fmla="*/ 403 w 1481"/>
                <a:gd name="T1" fmla="*/ 446 h 2369"/>
                <a:gd name="T2" fmla="*/ 348 w 1481"/>
                <a:gd name="T3" fmla="*/ 575 h 2369"/>
                <a:gd name="T4" fmla="*/ 301 w 1481"/>
                <a:gd name="T5" fmla="*/ 731 h 2369"/>
                <a:gd name="T6" fmla="*/ 273 w 1481"/>
                <a:gd name="T7" fmla="*/ 891 h 2369"/>
                <a:gd name="T8" fmla="*/ 263 w 1481"/>
                <a:gd name="T9" fmla="*/ 1053 h 2369"/>
                <a:gd name="T10" fmla="*/ 276 w 1481"/>
                <a:gd name="T11" fmla="*/ 1241 h 2369"/>
                <a:gd name="T12" fmla="*/ 312 w 1481"/>
                <a:gd name="T13" fmla="*/ 1423 h 2369"/>
                <a:gd name="T14" fmla="*/ 373 w 1481"/>
                <a:gd name="T15" fmla="*/ 1598 h 2369"/>
                <a:gd name="T16" fmla="*/ 448 w 1481"/>
                <a:gd name="T17" fmla="*/ 1748 h 2369"/>
                <a:gd name="T18" fmla="*/ 529 w 1481"/>
                <a:gd name="T19" fmla="*/ 1872 h 2369"/>
                <a:gd name="T20" fmla="*/ 624 w 1481"/>
                <a:gd name="T21" fmla="*/ 1988 h 2369"/>
                <a:gd name="T22" fmla="*/ 435 w 1481"/>
                <a:gd name="T23" fmla="*/ 383 h 2369"/>
                <a:gd name="T24" fmla="*/ 415 w 1481"/>
                <a:gd name="T25" fmla="*/ 1 h 2369"/>
                <a:gd name="T26" fmla="*/ 439 w 1481"/>
                <a:gd name="T27" fmla="*/ 15 h 2369"/>
                <a:gd name="T28" fmla="*/ 1475 w 1481"/>
                <a:gd name="T29" fmla="*/ 1054 h 2369"/>
                <a:gd name="T30" fmla="*/ 1481 w 1481"/>
                <a:gd name="T31" fmla="*/ 1081 h 2369"/>
                <a:gd name="T32" fmla="*/ 1474 w 1481"/>
                <a:gd name="T33" fmla="*/ 1106 h 2369"/>
                <a:gd name="T34" fmla="*/ 704 w 1481"/>
                <a:gd name="T35" fmla="*/ 2356 h 2369"/>
                <a:gd name="T36" fmla="*/ 679 w 1481"/>
                <a:gd name="T37" fmla="*/ 2368 h 2369"/>
                <a:gd name="T38" fmla="*/ 654 w 1481"/>
                <a:gd name="T39" fmla="*/ 2366 h 2369"/>
                <a:gd name="T40" fmla="*/ 564 w 1481"/>
                <a:gd name="T41" fmla="*/ 2298 h 2369"/>
                <a:gd name="T42" fmla="*/ 429 w 1481"/>
                <a:gd name="T43" fmla="*/ 2166 h 2369"/>
                <a:gd name="T44" fmla="*/ 311 w 1481"/>
                <a:gd name="T45" fmla="*/ 2020 h 2369"/>
                <a:gd name="T46" fmla="*/ 211 w 1481"/>
                <a:gd name="T47" fmla="*/ 1863 h 2369"/>
                <a:gd name="T48" fmla="*/ 128 w 1481"/>
                <a:gd name="T49" fmla="*/ 1696 h 2369"/>
                <a:gd name="T50" fmla="*/ 66 w 1481"/>
                <a:gd name="T51" fmla="*/ 1521 h 2369"/>
                <a:gd name="T52" fmla="*/ 24 w 1481"/>
                <a:gd name="T53" fmla="*/ 1338 h 2369"/>
                <a:gd name="T54" fmla="*/ 3 w 1481"/>
                <a:gd name="T55" fmla="*/ 1150 h 2369"/>
                <a:gd name="T56" fmla="*/ 3 w 1481"/>
                <a:gd name="T57" fmla="*/ 960 h 2369"/>
                <a:gd name="T58" fmla="*/ 24 w 1481"/>
                <a:gd name="T59" fmla="*/ 775 h 2369"/>
                <a:gd name="T60" fmla="*/ 66 w 1481"/>
                <a:gd name="T61" fmla="*/ 593 h 2369"/>
                <a:gd name="T62" fmla="*/ 127 w 1481"/>
                <a:gd name="T63" fmla="*/ 419 h 2369"/>
                <a:gd name="T64" fmla="*/ 209 w 1481"/>
                <a:gd name="T65" fmla="*/ 251 h 2369"/>
                <a:gd name="T66" fmla="*/ 308 w 1481"/>
                <a:gd name="T67" fmla="*/ 93 h 2369"/>
                <a:gd name="T68" fmla="*/ 374 w 1481"/>
                <a:gd name="T69" fmla="*/ 9 h 2369"/>
                <a:gd name="T70" fmla="*/ 401 w 1481"/>
                <a:gd name="T71" fmla="*/ 0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1" h="2369">
                  <a:moveTo>
                    <a:pt x="435" y="383"/>
                  </a:moveTo>
                  <a:lnTo>
                    <a:pt x="403" y="446"/>
                  </a:lnTo>
                  <a:lnTo>
                    <a:pt x="373" y="510"/>
                  </a:lnTo>
                  <a:lnTo>
                    <a:pt x="348" y="575"/>
                  </a:lnTo>
                  <a:lnTo>
                    <a:pt x="322" y="653"/>
                  </a:lnTo>
                  <a:lnTo>
                    <a:pt x="301" y="731"/>
                  </a:lnTo>
                  <a:lnTo>
                    <a:pt x="284" y="810"/>
                  </a:lnTo>
                  <a:lnTo>
                    <a:pt x="273" y="891"/>
                  </a:lnTo>
                  <a:lnTo>
                    <a:pt x="266" y="972"/>
                  </a:lnTo>
                  <a:lnTo>
                    <a:pt x="263" y="1053"/>
                  </a:lnTo>
                  <a:lnTo>
                    <a:pt x="266" y="1148"/>
                  </a:lnTo>
                  <a:lnTo>
                    <a:pt x="276" y="1241"/>
                  </a:lnTo>
                  <a:lnTo>
                    <a:pt x="291" y="1333"/>
                  </a:lnTo>
                  <a:lnTo>
                    <a:pt x="312" y="1423"/>
                  </a:lnTo>
                  <a:lnTo>
                    <a:pt x="340" y="1512"/>
                  </a:lnTo>
                  <a:lnTo>
                    <a:pt x="373" y="1598"/>
                  </a:lnTo>
                  <a:lnTo>
                    <a:pt x="413" y="1683"/>
                  </a:lnTo>
                  <a:lnTo>
                    <a:pt x="448" y="1748"/>
                  </a:lnTo>
                  <a:lnTo>
                    <a:pt x="487" y="1811"/>
                  </a:lnTo>
                  <a:lnTo>
                    <a:pt x="529" y="1872"/>
                  </a:lnTo>
                  <a:lnTo>
                    <a:pt x="574" y="1931"/>
                  </a:lnTo>
                  <a:lnTo>
                    <a:pt x="624" y="1988"/>
                  </a:lnTo>
                  <a:lnTo>
                    <a:pt x="1162" y="1111"/>
                  </a:lnTo>
                  <a:lnTo>
                    <a:pt x="435" y="383"/>
                  </a:lnTo>
                  <a:close/>
                  <a:moveTo>
                    <a:pt x="401" y="0"/>
                  </a:moveTo>
                  <a:lnTo>
                    <a:pt x="415" y="1"/>
                  </a:lnTo>
                  <a:lnTo>
                    <a:pt x="428" y="6"/>
                  </a:lnTo>
                  <a:lnTo>
                    <a:pt x="439" y="15"/>
                  </a:lnTo>
                  <a:lnTo>
                    <a:pt x="1466" y="1043"/>
                  </a:lnTo>
                  <a:lnTo>
                    <a:pt x="1475" y="1054"/>
                  </a:lnTo>
                  <a:lnTo>
                    <a:pt x="1480" y="1067"/>
                  </a:lnTo>
                  <a:lnTo>
                    <a:pt x="1481" y="1081"/>
                  </a:lnTo>
                  <a:lnTo>
                    <a:pt x="1479" y="1094"/>
                  </a:lnTo>
                  <a:lnTo>
                    <a:pt x="1474" y="1106"/>
                  </a:lnTo>
                  <a:lnTo>
                    <a:pt x="713" y="2345"/>
                  </a:lnTo>
                  <a:lnTo>
                    <a:pt x="704" y="2356"/>
                  </a:lnTo>
                  <a:lnTo>
                    <a:pt x="692" y="2364"/>
                  </a:lnTo>
                  <a:lnTo>
                    <a:pt x="679" y="2368"/>
                  </a:lnTo>
                  <a:lnTo>
                    <a:pt x="670" y="2369"/>
                  </a:lnTo>
                  <a:lnTo>
                    <a:pt x="654" y="2366"/>
                  </a:lnTo>
                  <a:lnTo>
                    <a:pt x="639" y="2359"/>
                  </a:lnTo>
                  <a:lnTo>
                    <a:pt x="564" y="2298"/>
                  </a:lnTo>
                  <a:lnTo>
                    <a:pt x="494" y="2234"/>
                  </a:lnTo>
                  <a:lnTo>
                    <a:pt x="429" y="2166"/>
                  </a:lnTo>
                  <a:lnTo>
                    <a:pt x="368" y="2094"/>
                  </a:lnTo>
                  <a:lnTo>
                    <a:pt x="311" y="2020"/>
                  </a:lnTo>
                  <a:lnTo>
                    <a:pt x="259" y="1944"/>
                  </a:lnTo>
                  <a:lnTo>
                    <a:pt x="211" y="1863"/>
                  </a:lnTo>
                  <a:lnTo>
                    <a:pt x="167" y="1781"/>
                  </a:lnTo>
                  <a:lnTo>
                    <a:pt x="128" y="1696"/>
                  </a:lnTo>
                  <a:lnTo>
                    <a:pt x="95" y="1610"/>
                  </a:lnTo>
                  <a:lnTo>
                    <a:pt x="66" y="1521"/>
                  </a:lnTo>
                  <a:lnTo>
                    <a:pt x="43" y="1430"/>
                  </a:lnTo>
                  <a:lnTo>
                    <a:pt x="24" y="1338"/>
                  </a:lnTo>
                  <a:lnTo>
                    <a:pt x="11" y="1244"/>
                  </a:lnTo>
                  <a:lnTo>
                    <a:pt x="3" y="1150"/>
                  </a:lnTo>
                  <a:lnTo>
                    <a:pt x="0" y="1053"/>
                  </a:lnTo>
                  <a:lnTo>
                    <a:pt x="3" y="960"/>
                  </a:lnTo>
                  <a:lnTo>
                    <a:pt x="11" y="867"/>
                  </a:lnTo>
                  <a:lnTo>
                    <a:pt x="24" y="775"/>
                  </a:lnTo>
                  <a:lnTo>
                    <a:pt x="42" y="684"/>
                  </a:lnTo>
                  <a:lnTo>
                    <a:pt x="66" y="593"/>
                  </a:lnTo>
                  <a:lnTo>
                    <a:pt x="94" y="505"/>
                  </a:lnTo>
                  <a:lnTo>
                    <a:pt x="127" y="419"/>
                  </a:lnTo>
                  <a:lnTo>
                    <a:pt x="165" y="333"/>
                  </a:lnTo>
                  <a:lnTo>
                    <a:pt x="209" y="251"/>
                  </a:lnTo>
                  <a:lnTo>
                    <a:pt x="256" y="170"/>
                  </a:lnTo>
                  <a:lnTo>
                    <a:pt x="308" y="93"/>
                  </a:lnTo>
                  <a:lnTo>
                    <a:pt x="364" y="19"/>
                  </a:lnTo>
                  <a:lnTo>
                    <a:pt x="374" y="9"/>
                  </a:lnTo>
                  <a:lnTo>
                    <a:pt x="387" y="3"/>
                  </a:lnTo>
                  <a:lnTo>
                    <a:pt x="401"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46" name="Freeform 58"/>
            <p:cNvSpPr>
              <a:spLocks/>
            </p:cNvSpPr>
            <p:nvPr/>
          </p:nvSpPr>
          <p:spPr bwMode="auto">
            <a:xfrm>
              <a:off x="4373563" y="4878388"/>
              <a:ext cx="250825" cy="161925"/>
            </a:xfrm>
            <a:custGeom>
              <a:avLst/>
              <a:gdLst>
                <a:gd name="T0" fmla="*/ 832 w 2375"/>
                <a:gd name="T1" fmla="*/ 0 h 1530"/>
                <a:gd name="T2" fmla="*/ 2325 w 2375"/>
                <a:gd name="T3" fmla="*/ 0 h 1530"/>
                <a:gd name="T4" fmla="*/ 2338 w 2375"/>
                <a:gd name="T5" fmla="*/ 2 h 1530"/>
                <a:gd name="T6" fmla="*/ 2351 w 2375"/>
                <a:gd name="T7" fmla="*/ 8 h 1530"/>
                <a:gd name="T8" fmla="*/ 2362 w 2375"/>
                <a:gd name="T9" fmla="*/ 17 h 1530"/>
                <a:gd name="T10" fmla="*/ 2370 w 2375"/>
                <a:gd name="T11" fmla="*/ 29 h 1530"/>
                <a:gd name="T12" fmla="*/ 2374 w 2375"/>
                <a:gd name="T13" fmla="*/ 42 h 1530"/>
                <a:gd name="T14" fmla="*/ 2375 w 2375"/>
                <a:gd name="T15" fmla="*/ 56 h 1530"/>
                <a:gd name="T16" fmla="*/ 2362 w 2375"/>
                <a:gd name="T17" fmla="*/ 150 h 1530"/>
                <a:gd name="T18" fmla="*/ 2344 w 2375"/>
                <a:gd name="T19" fmla="*/ 242 h 1530"/>
                <a:gd name="T20" fmla="*/ 2322 w 2375"/>
                <a:gd name="T21" fmla="*/ 333 h 1530"/>
                <a:gd name="T22" fmla="*/ 2294 w 2375"/>
                <a:gd name="T23" fmla="*/ 421 h 1530"/>
                <a:gd name="T24" fmla="*/ 2262 w 2375"/>
                <a:gd name="T25" fmla="*/ 507 h 1530"/>
                <a:gd name="T26" fmla="*/ 2225 w 2375"/>
                <a:gd name="T27" fmla="*/ 592 h 1530"/>
                <a:gd name="T28" fmla="*/ 2183 w 2375"/>
                <a:gd name="T29" fmla="*/ 674 h 1530"/>
                <a:gd name="T30" fmla="*/ 2136 w 2375"/>
                <a:gd name="T31" fmla="*/ 754 h 1530"/>
                <a:gd name="T32" fmla="*/ 2085 w 2375"/>
                <a:gd name="T33" fmla="*/ 831 h 1530"/>
                <a:gd name="T34" fmla="*/ 2030 w 2375"/>
                <a:gd name="T35" fmla="*/ 905 h 1530"/>
                <a:gd name="T36" fmla="*/ 1971 w 2375"/>
                <a:gd name="T37" fmla="*/ 976 h 1530"/>
                <a:gd name="T38" fmla="*/ 1908 w 2375"/>
                <a:gd name="T39" fmla="*/ 1045 h 1530"/>
                <a:gd name="T40" fmla="*/ 1840 w 2375"/>
                <a:gd name="T41" fmla="*/ 1109 h 1530"/>
                <a:gd name="T42" fmla="*/ 1769 w 2375"/>
                <a:gd name="T43" fmla="*/ 1169 h 1530"/>
                <a:gd name="T44" fmla="*/ 1694 w 2375"/>
                <a:gd name="T45" fmla="*/ 1226 h 1530"/>
                <a:gd name="T46" fmla="*/ 1618 w 2375"/>
                <a:gd name="T47" fmla="*/ 1277 h 1530"/>
                <a:gd name="T48" fmla="*/ 1538 w 2375"/>
                <a:gd name="T49" fmla="*/ 1324 h 1530"/>
                <a:gd name="T50" fmla="*/ 1456 w 2375"/>
                <a:gd name="T51" fmla="*/ 1366 h 1530"/>
                <a:gd name="T52" fmla="*/ 1372 w 2375"/>
                <a:gd name="T53" fmla="*/ 1404 h 1530"/>
                <a:gd name="T54" fmla="*/ 1285 w 2375"/>
                <a:gd name="T55" fmla="*/ 1437 h 1530"/>
                <a:gd name="T56" fmla="*/ 1197 w 2375"/>
                <a:gd name="T57" fmla="*/ 1465 h 1530"/>
                <a:gd name="T58" fmla="*/ 1108 w 2375"/>
                <a:gd name="T59" fmla="*/ 1488 h 1530"/>
                <a:gd name="T60" fmla="*/ 1017 w 2375"/>
                <a:gd name="T61" fmla="*/ 1506 h 1530"/>
                <a:gd name="T62" fmla="*/ 924 w 2375"/>
                <a:gd name="T63" fmla="*/ 1519 h 1530"/>
                <a:gd name="T64" fmla="*/ 831 w 2375"/>
                <a:gd name="T65" fmla="*/ 1527 h 1530"/>
                <a:gd name="T66" fmla="*/ 737 w 2375"/>
                <a:gd name="T67" fmla="*/ 1530 h 1530"/>
                <a:gd name="T68" fmla="*/ 644 w 2375"/>
                <a:gd name="T69" fmla="*/ 1527 h 1530"/>
                <a:gd name="T70" fmla="*/ 553 w 2375"/>
                <a:gd name="T71" fmla="*/ 1520 h 1530"/>
                <a:gd name="T72" fmla="*/ 462 w 2375"/>
                <a:gd name="T73" fmla="*/ 1507 h 1530"/>
                <a:gd name="T74" fmla="*/ 373 w 2375"/>
                <a:gd name="T75" fmla="*/ 1490 h 1530"/>
                <a:gd name="T76" fmla="*/ 285 w 2375"/>
                <a:gd name="T77" fmla="*/ 1468 h 1530"/>
                <a:gd name="T78" fmla="*/ 199 w 2375"/>
                <a:gd name="T79" fmla="*/ 1440 h 1530"/>
                <a:gd name="T80" fmla="*/ 113 w 2375"/>
                <a:gd name="T81" fmla="*/ 1407 h 1530"/>
                <a:gd name="T82" fmla="*/ 29 w 2375"/>
                <a:gd name="T83" fmla="*/ 1370 h 1530"/>
                <a:gd name="T84" fmla="*/ 17 w 2375"/>
                <a:gd name="T85" fmla="*/ 1362 h 1530"/>
                <a:gd name="T86" fmla="*/ 8 w 2375"/>
                <a:gd name="T87" fmla="*/ 1352 h 1530"/>
                <a:gd name="T88" fmla="*/ 2 w 2375"/>
                <a:gd name="T89" fmla="*/ 1339 h 1530"/>
                <a:gd name="T90" fmla="*/ 0 w 2375"/>
                <a:gd name="T91" fmla="*/ 1325 h 1530"/>
                <a:gd name="T92" fmla="*/ 2 w 2375"/>
                <a:gd name="T93" fmla="*/ 1311 h 1530"/>
                <a:gd name="T94" fmla="*/ 8 w 2375"/>
                <a:gd name="T95" fmla="*/ 1298 h 1530"/>
                <a:gd name="T96" fmla="*/ 789 w 2375"/>
                <a:gd name="T97" fmla="*/ 24 h 1530"/>
                <a:gd name="T98" fmla="*/ 798 w 2375"/>
                <a:gd name="T99" fmla="*/ 14 h 1530"/>
                <a:gd name="T100" fmla="*/ 808 w 2375"/>
                <a:gd name="T101" fmla="*/ 7 h 1530"/>
                <a:gd name="T102" fmla="*/ 820 w 2375"/>
                <a:gd name="T103" fmla="*/ 2 h 1530"/>
                <a:gd name="T104" fmla="*/ 832 w 2375"/>
                <a:gd name="T105" fmla="*/ 0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5" h="1530">
                  <a:moveTo>
                    <a:pt x="832" y="0"/>
                  </a:moveTo>
                  <a:lnTo>
                    <a:pt x="2325" y="0"/>
                  </a:lnTo>
                  <a:lnTo>
                    <a:pt x="2338" y="2"/>
                  </a:lnTo>
                  <a:lnTo>
                    <a:pt x="2351" y="8"/>
                  </a:lnTo>
                  <a:lnTo>
                    <a:pt x="2362" y="17"/>
                  </a:lnTo>
                  <a:lnTo>
                    <a:pt x="2370" y="29"/>
                  </a:lnTo>
                  <a:lnTo>
                    <a:pt x="2374" y="42"/>
                  </a:lnTo>
                  <a:lnTo>
                    <a:pt x="2375" y="56"/>
                  </a:lnTo>
                  <a:lnTo>
                    <a:pt x="2362" y="150"/>
                  </a:lnTo>
                  <a:lnTo>
                    <a:pt x="2344" y="242"/>
                  </a:lnTo>
                  <a:lnTo>
                    <a:pt x="2322" y="333"/>
                  </a:lnTo>
                  <a:lnTo>
                    <a:pt x="2294" y="421"/>
                  </a:lnTo>
                  <a:lnTo>
                    <a:pt x="2262" y="507"/>
                  </a:lnTo>
                  <a:lnTo>
                    <a:pt x="2225" y="592"/>
                  </a:lnTo>
                  <a:lnTo>
                    <a:pt x="2183" y="674"/>
                  </a:lnTo>
                  <a:lnTo>
                    <a:pt x="2136" y="754"/>
                  </a:lnTo>
                  <a:lnTo>
                    <a:pt x="2085" y="831"/>
                  </a:lnTo>
                  <a:lnTo>
                    <a:pt x="2030" y="905"/>
                  </a:lnTo>
                  <a:lnTo>
                    <a:pt x="1971" y="976"/>
                  </a:lnTo>
                  <a:lnTo>
                    <a:pt x="1908" y="1045"/>
                  </a:lnTo>
                  <a:lnTo>
                    <a:pt x="1840" y="1109"/>
                  </a:lnTo>
                  <a:lnTo>
                    <a:pt x="1769" y="1169"/>
                  </a:lnTo>
                  <a:lnTo>
                    <a:pt x="1694" y="1226"/>
                  </a:lnTo>
                  <a:lnTo>
                    <a:pt x="1618" y="1277"/>
                  </a:lnTo>
                  <a:lnTo>
                    <a:pt x="1538" y="1324"/>
                  </a:lnTo>
                  <a:lnTo>
                    <a:pt x="1456" y="1366"/>
                  </a:lnTo>
                  <a:lnTo>
                    <a:pt x="1372" y="1404"/>
                  </a:lnTo>
                  <a:lnTo>
                    <a:pt x="1285" y="1437"/>
                  </a:lnTo>
                  <a:lnTo>
                    <a:pt x="1197" y="1465"/>
                  </a:lnTo>
                  <a:lnTo>
                    <a:pt x="1108" y="1488"/>
                  </a:lnTo>
                  <a:lnTo>
                    <a:pt x="1017" y="1506"/>
                  </a:lnTo>
                  <a:lnTo>
                    <a:pt x="924" y="1519"/>
                  </a:lnTo>
                  <a:lnTo>
                    <a:pt x="831" y="1527"/>
                  </a:lnTo>
                  <a:lnTo>
                    <a:pt x="737" y="1530"/>
                  </a:lnTo>
                  <a:lnTo>
                    <a:pt x="644" y="1527"/>
                  </a:lnTo>
                  <a:lnTo>
                    <a:pt x="553" y="1520"/>
                  </a:lnTo>
                  <a:lnTo>
                    <a:pt x="462" y="1507"/>
                  </a:lnTo>
                  <a:lnTo>
                    <a:pt x="373" y="1490"/>
                  </a:lnTo>
                  <a:lnTo>
                    <a:pt x="285" y="1468"/>
                  </a:lnTo>
                  <a:lnTo>
                    <a:pt x="199" y="1440"/>
                  </a:lnTo>
                  <a:lnTo>
                    <a:pt x="113" y="1407"/>
                  </a:lnTo>
                  <a:lnTo>
                    <a:pt x="29" y="1370"/>
                  </a:lnTo>
                  <a:lnTo>
                    <a:pt x="17" y="1362"/>
                  </a:lnTo>
                  <a:lnTo>
                    <a:pt x="8" y="1352"/>
                  </a:lnTo>
                  <a:lnTo>
                    <a:pt x="2" y="1339"/>
                  </a:lnTo>
                  <a:lnTo>
                    <a:pt x="0" y="1325"/>
                  </a:lnTo>
                  <a:lnTo>
                    <a:pt x="2" y="1311"/>
                  </a:lnTo>
                  <a:lnTo>
                    <a:pt x="8" y="1298"/>
                  </a:lnTo>
                  <a:lnTo>
                    <a:pt x="789" y="24"/>
                  </a:lnTo>
                  <a:lnTo>
                    <a:pt x="798" y="14"/>
                  </a:lnTo>
                  <a:lnTo>
                    <a:pt x="808" y="7"/>
                  </a:lnTo>
                  <a:lnTo>
                    <a:pt x="820" y="2"/>
                  </a:lnTo>
                  <a:lnTo>
                    <a:pt x="832"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grpSp>
      <p:grpSp>
        <p:nvGrpSpPr>
          <p:cNvPr id="47" name="Group 46"/>
          <p:cNvGrpSpPr/>
          <p:nvPr/>
        </p:nvGrpSpPr>
        <p:grpSpPr>
          <a:xfrm>
            <a:off x="5385645" y="2532783"/>
            <a:ext cx="353905" cy="351560"/>
            <a:chOff x="5509034" y="2829908"/>
            <a:chExt cx="376390" cy="373896"/>
          </a:xfrm>
          <a:solidFill>
            <a:schemeClr val="accent2"/>
          </a:solidFill>
        </p:grpSpPr>
        <p:sp>
          <p:nvSpPr>
            <p:cNvPr id="48" name="Freeform 6"/>
            <p:cNvSpPr>
              <a:spLocks/>
            </p:cNvSpPr>
            <p:nvPr/>
          </p:nvSpPr>
          <p:spPr bwMode="auto">
            <a:xfrm>
              <a:off x="5509034" y="2887044"/>
              <a:ext cx="318002" cy="316760"/>
            </a:xfrm>
            <a:custGeom>
              <a:avLst/>
              <a:gdLst>
                <a:gd name="T0" fmla="*/ 910 w 2818"/>
                <a:gd name="T1" fmla="*/ 10 h 2801"/>
                <a:gd name="T2" fmla="*/ 1156 w 2818"/>
                <a:gd name="T3" fmla="*/ 65 h 2801"/>
                <a:gd name="T4" fmla="*/ 1408 w 2818"/>
                <a:gd name="T5" fmla="*/ 164 h 2801"/>
                <a:gd name="T6" fmla="*/ 1660 w 2818"/>
                <a:gd name="T7" fmla="*/ 305 h 2801"/>
                <a:gd name="T8" fmla="*/ 1667 w 2818"/>
                <a:gd name="T9" fmla="*/ 440 h 2801"/>
                <a:gd name="T10" fmla="*/ 1530 w 2818"/>
                <a:gd name="T11" fmla="*/ 624 h 2801"/>
                <a:gd name="T12" fmla="*/ 1309 w 2818"/>
                <a:gd name="T13" fmla="*/ 493 h 2801"/>
                <a:gd name="T14" fmla="*/ 1092 w 2818"/>
                <a:gd name="T15" fmla="*/ 400 h 2801"/>
                <a:gd name="T16" fmla="*/ 884 w 2818"/>
                <a:gd name="T17" fmla="*/ 348 h 2801"/>
                <a:gd name="T18" fmla="*/ 697 w 2818"/>
                <a:gd name="T19" fmla="*/ 340 h 2801"/>
                <a:gd name="T20" fmla="*/ 554 w 2818"/>
                <a:gd name="T21" fmla="*/ 372 h 2801"/>
                <a:gd name="T22" fmla="*/ 445 w 2818"/>
                <a:gd name="T23" fmla="*/ 444 h 2801"/>
                <a:gd name="T24" fmla="*/ 377 w 2818"/>
                <a:gd name="T25" fmla="*/ 547 h 2801"/>
                <a:gd name="T26" fmla="*/ 344 w 2818"/>
                <a:gd name="T27" fmla="*/ 684 h 2801"/>
                <a:gd name="T28" fmla="*/ 348 w 2818"/>
                <a:gd name="T29" fmla="*/ 849 h 2801"/>
                <a:gd name="T30" fmla="*/ 388 w 2818"/>
                <a:gd name="T31" fmla="*/ 1035 h 2801"/>
                <a:gd name="T32" fmla="*/ 465 w 2818"/>
                <a:gd name="T33" fmla="*/ 1236 h 2801"/>
                <a:gd name="T34" fmla="*/ 580 w 2818"/>
                <a:gd name="T35" fmla="*/ 1449 h 2801"/>
                <a:gd name="T36" fmla="*/ 734 w 2818"/>
                <a:gd name="T37" fmla="*/ 1665 h 2801"/>
                <a:gd name="T38" fmla="*/ 927 w 2818"/>
                <a:gd name="T39" fmla="*/ 1879 h 2801"/>
                <a:gd name="T40" fmla="*/ 1138 w 2818"/>
                <a:gd name="T41" fmla="*/ 2066 h 2801"/>
                <a:gd name="T42" fmla="*/ 1357 w 2818"/>
                <a:gd name="T43" fmla="*/ 2222 h 2801"/>
                <a:gd name="T44" fmla="*/ 1578 w 2818"/>
                <a:gd name="T45" fmla="*/ 2342 h 2801"/>
                <a:gd name="T46" fmla="*/ 1795 w 2818"/>
                <a:gd name="T47" fmla="*/ 2422 h 2801"/>
                <a:gd name="T48" fmla="*/ 2000 w 2818"/>
                <a:gd name="T49" fmla="*/ 2461 h 2801"/>
                <a:gd name="T50" fmla="*/ 2171 w 2818"/>
                <a:gd name="T51" fmla="*/ 2454 h 2801"/>
                <a:gd name="T52" fmla="*/ 2303 w 2818"/>
                <a:gd name="T53" fmla="*/ 2409 h 2801"/>
                <a:gd name="T54" fmla="*/ 2399 w 2818"/>
                <a:gd name="T55" fmla="*/ 2326 h 2801"/>
                <a:gd name="T56" fmla="*/ 2455 w 2818"/>
                <a:gd name="T57" fmla="*/ 2214 h 2801"/>
                <a:gd name="T58" fmla="*/ 2477 w 2818"/>
                <a:gd name="T59" fmla="*/ 2073 h 2801"/>
                <a:gd name="T60" fmla="*/ 2465 w 2818"/>
                <a:gd name="T61" fmla="*/ 1906 h 2801"/>
                <a:gd name="T62" fmla="*/ 2410 w 2818"/>
                <a:gd name="T63" fmla="*/ 1701 h 2801"/>
                <a:gd name="T64" fmla="*/ 2294 w 2818"/>
                <a:gd name="T65" fmla="*/ 1449 h 2801"/>
                <a:gd name="T66" fmla="*/ 2252 w 2818"/>
                <a:gd name="T67" fmla="*/ 1241 h 2801"/>
                <a:gd name="T68" fmla="*/ 2436 w 2818"/>
                <a:gd name="T69" fmla="*/ 1087 h 2801"/>
                <a:gd name="T70" fmla="*/ 2568 w 2818"/>
                <a:gd name="T71" fmla="*/ 1244 h 2801"/>
                <a:gd name="T72" fmla="*/ 2701 w 2818"/>
                <a:gd name="T73" fmla="*/ 1513 h 2801"/>
                <a:gd name="T74" fmla="*/ 2785 w 2818"/>
                <a:gd name="T75" fmla="*/ 1772 h 2801"/>
                <a:gd name="T76" fmla="*/ 2817 w 2818"/>
                <a:gd name="T77" fmla="*/ 2001 h 2801"/>
                <a:gd name="T78" fmla="*/ 2807 w 2818"/>
                <a:gd name="T79" fmla="*/ 2209 h 2801"/>
                <a:gd name="T80" fmla="*/ 2751 w 2818"/>
                <a:gd name="T81" fmla="*/ 2393 h 2801"/>
                <a:gd name="T82" fmla="*/ 2654 w 2818"/>
                <a:gd name="T83" fmla="*/ 2550 h 2801"/>
                <a:gd name="T84" fmla="*/ 2525 w 2818"/>
                <a:gd name="T85" fmla="*/ 2669 h 2801"/>
                <a:gd name="T86" fmla="*/ 2371 w 2818"/>
                <a:gd name="T87" fmla="*/ 2749 h 2801"/>
                <a:gd name="T88" fmla="*/ 2194 w 2818"/>
                <a:gd name="T89" fmla="*/ 2792 h 2801"/>
                <a:gd name="T90" fmla="*/ 1982 w 2818"/>
                <a:gd name="T91" fmla="*/ 2799 h 2801"/>
                <a:gd name="T92" fmla="*/ 1727 w 2818"/>
                <a:gd name="T93" fmla="*/ 2755 h 2801"/>
                <a:gd name="T94" fmla="*/ 1464 w 2818"/>
                <a:gd name="T95" fmla="*/ 2661 h 2801"/>
                <a:gd name="T96" fmla="*/ 1198 w 2818"/>
                <a:gd name="T97" fmla="*/ 2522 h 2801"/>
                <a:gd name="T98" fmla="*/ 936 w 2818"/>
                <a:gd name="T99" fmla="*/ 2340 h 2801"/>
                <a:gd name="T100" fmla="*/ 686 w 2818"/>
                <a:gd name="T101" fmla="*/ 2118 h 2801"/>
                <a:gd name="T102" fmla="*/ 486 w 2818"/>
                <a:gd name="T103" fmla="*/ 1897 h 2801"/>
                <a:gd name="T104" fmla="*/ 317 w 2818"/>
                <a:gd name="T105" fmla="*/ 1669 h 2801"/>
                <a:gd name="T106" fmla="*/ 184 w 2818"/>
                <a:gd name="T107" fmla="*/ 1438 h 2801"/>
                <a:gd name="T108" fmla="*/ 86 w 2818"/>
                <a:gd name="T109" fmla="*/ 1209 h 2801"/>
                <a:gd name="T110" fmla="*/ 24 w 2818"/>
                <a:gd name="T111" fmla="*/ 987 h 2801"/>
                <a:gd name="T112" fmla="*/ 0 w 2818"/>
                <a:gd name="T113" fmla="*/ 776 h 2801"/>
                <a:gd name="T114" fmla="*/ 14 w 2818"/>
                <a:gd name="T115" fmla="*/ 579 h 2801"/>
                <a:gd name="T116" fmla="*/ 68 w 2818"/>
                <a:gd name="T117" fmla="*/ 401 h 2801"/>
                <a:gd name="T118" fmla="*/ 163 w 2818"/>
                <a:gd name="T119" fmla="*/ 249 h 2801"/>
                <a:gd name="T120" fmla="*/ 292 w 2818"/>
                <a:gd name="T121" fmla="*/ 132 h 2801"/>
                <a:gd name="T122" fmla="*/ 445 w 2818"/>
                <a:gd name="T123" fmla="*/ 52 h 2801"/>
                <a:gd name="T124" fmla="*/ 623 w 2818"/>
                <a:gd name="T125" fmla="*/ 8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8" h="2801">
                  <a:moveTo>
                    <a:pt x="753" y="0"/>
                  </a:moveTo>
                  <a:lnTo>
                    <a:pt x="830" y="2"/>
                  </a:lnTo>
                  <a:lnTo>
                    <a:pt x="910" y="10"/>
                  </a:lnTo>
                  <a:lnTo>
                    <a:pt x="991" y="24"/>
                  </a:lnTo>
                  <a:lnTo>
                    <a:pt x="1073" y="41"/>
                  </a:lnTo>
                  <a:lnTo>
                    <a:pt x="1156" y="65"/>
                  </a:lnTo>
                  <a:lnTo>
                    <a:pt x="1240" y="93"/>
                  </a:lnTo>
                  <a:lnTo>
                    <a:pt x="1323" y="127"/>
                  </a:lnTo>
                  <a:lnTo>
                    <a:pt x="1408" y="164"/>
                  </a:lnTo>
                  <a:lnTo>
                    <a:pt x="1492" y="207"/>
                  </a:lnTo>
                  <a:lnTo>
                    <a:pt x="1577" y="254"/>
                  </a:lnTo>
                  <a:lnTo>
                    <a:pt x="1660" y="305"/>
                  </a:lnTo>
                  <a:lnTo>
                    <a:pt x="1744" y="360"/>
                  </a:lnTo>
                  <a:lnTo>
                    <a:pt x="1724" y="379"/>
                  </a:lnTo>
                  <a:lnTo>
                    <a:pt x="1667" y="440"/>
                  </a:lnTo>
                  <a:lnTo>
                    <a:pt x="1615" y="500"/>
                  </a:lnTo>
                  <a:lnTo>
                    <a:pt x="1570" y="563"/>
                  </a:lnTo>
                  <a:lnTo>
                    <a:pt x="1530" y="624"/>
                  </a:lnTo>
                  <a:lnTo>
                    <a:pt x="1456" y="576"/>
                  </a:lnTo>
                  <a:lnTo>
                    <a:pt x="1383" y="532"/>
                  </a:lnTo>
                  <a:lnTo>
                    <a:pt x="1309" y="493"/>
                  </a:lnTo>
                  <a:lnTo>
                    <a:pt x="1236" y="457"/>
                  </a:lnTo>
                  <a:lnTo>
                    <a:pt x="1163" y="426"/>
                  </a:lnTo>
                  <a:lnTo>
                    <a:pt x="1092" y="400"/>
                  </a:lnTo>
                  <a:lnTo>
                    <a:pt x="1021" y="378"/>
                  </a:lnTo>
                  <a:lnTo>
                    <a:pt x="952" y="361"/>
                  </a:lnTo>
                  <a:lnTo>
                    <a:pt x="884" y="348"/>
                  </a:lnTo>
                  <a:lnTo>
                    <a:pt x="817" y="340"/>
                  </a:lnTo>
                  <a:lnTo>
                    <a:pt x="753" y="338"/>
                  </a:lnTo>
                  <a:lnTo>
                    <a:pt x="697" y="340"/>
                  </a:lnTo>
                  <a:lnTo>
                    <a:pt x="646" y="346"/>
                  </a:lnTo>
                  <a:lnTo>
                    <a:pt x="598" y="358"/>
                  </a:lnTo>
                  <a:lnTo>
                    <a:pt x="554" y="372"/>
                  </a:lnTo>
                  <a:lnTo>
                    <a:pt x="514" y="392"/>
                  </a:lnTo>
                  <a:lnTo>
                    <a:pt x="477" y="416"/>
                  </a:lnTo>
                  <a:lnTo>
                    <a:pt x="445" y="444"/>
                  </a:lnTo>
                  <a:lnTo>
                    <a:pt x="419" y="474"/>
                  </a:lnTo>
                  <a:lnTo>
                    <a:pt x="396" y="508"/>
                  </a:lnTo>
                  <a:lnTo>
                    <a:pt x="377" y="547"/>
                  </a:lnTo>
                  <a:lnTo>
                    <a:pt x="362" y="590"/>
                  </a:lnTo>
                  <a:lnTo>
                    <a:pt x="352" y="635"/>
                  </a:lnTo>
                  <a:lnTo>
                    <a:pt x="344" y="684"/>
                  </a:lnTo>
                  <a:lnTo>
                    <a:pt x="341" y="736"/>
                  </a:lnTo>
                  <a:lnTo>
                    <a:pt x="343" y="791"/>
                  </a:lnTo>
                  <a:lnTo>
                    <a:pt x="348" y="849"/>
                  </a:lnTo>
                  <a:lnTo>
                    <a:pt x="357" y="908"/>
                  </a:lnTo>
                  <a:lnTo>
                    <a:pt x="371" y="970"/>
                  </a:lnTo>
                  <a:lnTo>
                    <a:pt x="388" y="1035"/>
                  </a:lnTo>
                  <a:lnTo>
                    <a:pt x="409" y="1100"/>
                  </a:lnTo>
                  <a:lnTo>
                    <a:pt x="436" y="1168"/>
                  </a:lnTo>
                  <a:lnTo>
                    <a:pt x="465" y="1236"/>
                  </a:lnTo>
                  <a:lnTo>
                    <a:pt x="499" y="1306"/>
                  </a:lnTo>
                  <a:lnTo>
                    <a:pt x="538" y="1377"/>
                  </a:lnTo>
                  <a:lnTo>
                    <a:pt x="580" y="1449"/>
                  </a:lnTo>
                  <a:lnTo>
                    <a:pt x="627" y="1520"/>
                  </a:lnTo>
                  <a:lnTo>
                    <a:pt x="678" y="1592"/>
                  </a:lnTo>
                  <a:lnTo>
                    <a:pt x="734" y="1665"/>
                  </a:lnTo>
                  <a:lnTo>
                    <a:pt x="794" y="1737"/>
                  </a:lnTo>
                  <a:lnTo>
                    <a:pt x="859" y="1807"/>
                  </a:lnTo>
                  <a:lnTo>
                    <a:pt x="927" y="1879"/>
                  </a:lnTo>
                  <a:lnTo>
                    <a:pt x="996" y="1945"/>
                  </a:lnTo>
                  <a:lnTo>
                    <a:pt x="1066" y="2007"/>
                  </a:lnTo>
                  <a:lnTo>
                    <a:pt x="1138" y="2066"/>
                  </a:lnTo>
                  <a:lnTo>
                    <a:pt x="1210" y="2123"/>
                  </a:lnTo>
                  <a:lnTo>
                    <a:pt x="1284" y="2173"/>
                  </a:lnTo>
                  <a:lnTo>
                    <a:pt x="1357" y="2222"/>
                  </a:lnTo>
                  <a:lnTo>
                    <a:pt x="1431" y="2266"/>
                  </a:lnTo>
                  <a:lnTo>
                    <a:pt x="1504" y="2306"/>
                  </a:lnTo>
                  <a:lnTo>
                    <a:pt x="1578" y="2342"/>
                  </a:lnTo>
                  <a:lnTo>
                    <a:pt x="1651" y="2373"/>
                  </a:lnTo>
                  <a:lnTo>
                    <a:pt x="1723" y="2400"/>
                  </a:lnTo>
                  <a:lnTo>
                    <a:pt x="1795" y="2422"/>
                  </a:lnTo>
                  <a:lnTo>
                    <a:pt x="1865" y="2440"/>
                  </a:lnTo>
                  <a:lnTo>
                    <a:pt x="1933" y="2452"/>
                  </a:lnTo>
                  <a:lnTo>
                    <a:pt x="2000" y="2461"/>
                  </a:lnTo>
                  <a:lnTo>
                    <a:pt x="2065" y="2463"/>
                  </a:lnTo>
                  <a:lnTo>
                    <a:pt x="2119" y="2461"/>
                  </a:lnTo>
                  <a:lnTo>
                    <a:pt x="2171" y="2454"/>
                  </a:lnTo>
                  <a:lnTo>
                    <a:pt x="2220" y="2443"/>
                  </a:lnTo>
                  <a:lnTo>
                    <a:pt x="2264" y="2428"/>
                  </a:lnTo>
                  <a:lnTo>
                    <a:pt x="2303" y="2409"/>
                  </a:lnTo>
                  <a:lnTo>
                    <a:pt x="2340" y="2385"/>
                  </a:lnTo>
                  <a:lnTo>
                    <a:pt x="2371" y="2357"/>
                  </a:lnTo>
                  <a:lnTo>
                    <a:pt x="2399" y="2326"/>
                  </a:lnTo>
                  <a:lnTo>
                    <a:pt x="2421" y="2293"/>
                  </a:lnTo>
                  <a:lnTo>
                    <a:pt x="2439" y="2256"/>
                  </a:lnTo>
                  <a:lnTo>
                    <a:pt x="2455" y="2214"/>
                  </a:lnTo>
                  <a:lnTo>
                    <a:pt x="2467" y="2170"/>
                  </a:lnTo>
                  <a:lnTo>
                    <a:pt x="2474" y="2123"/>
                  </a:lnTo>
                  <a:lnTo>
                    <a:pt x="2477" y="2073"/>
                  </a:lnTo>
                  <a:lnTo>
                    <a:pt x="2477" y="2020"/>
                  </a:lnTo>
                  <a:lnTo>
                    <a:pt x="2473" y="1964"/>
                  </a:lnTo>
                  <a:lnTo>
                    <a:pt x="2465" y="1906"/>
                  </a:lnTo>
                  <a:lnTo>
                    <a:pt x="2453" y="1847"/>
                  </a:lnTo>
                  <a:lnTo>
                    <a:pt x="2436" y="1785"/>
                  </a:lnTo>
                  <a:lnTo>
                    <a:pt x="2410" y="1701"/>
                  </a:lnTo>
                  <a:lnTo>
                    <a:pt x="2377" y="1618"/>
                  </a:lnTo>
                  <a:lnTo>
                    <a:pt x="2338" y="1533"/>
                  </a:lnTo>
                  <a:lnTo>
                    <a:pt x="2294" y="1449"/>
                  </a:lnTo>
                  <a:lnTo>
                    <a:pt x="2245" y="1364"/>
                  </a:lnTo>
                  <a:lnTo>
                    <a:pt x="2190" y="1280"/>
                  </a:lnTo>
                  <a:lnTo>
                    <a:pt x="2252" y="1241"/>
                  </a:lnTo>
                  <a:lnTo>
                    <a:pt x="2314" y="1195"/>
                  </a:lnTo>
                  <a:lnTo>
                    <a:pt x="2376" y="1144"/>
                  </a:lnTo>
                  <a:lnTo>
                    <a:pt x="2436" y="1087"/>
                  </a:lnTo>
                  <a:lnTo>
                    <a:pt x="2455" y="1068"/>
                  </a:lnTo>
                  <a:lnTo>
                    <a:pt x="2514" y="1155"/>
                  </a:lnTo>
                  <a:lnTo>
                    <a:pt x="2568" y="1244"/>
                  </a:lnTo>
                  <a:lnTo>
                    <a:pt x="2617" y="1333"/>
                  </a:lnTo>
                  <a:lnTo>
                    <a:pt x="2662" y="1424"/>
                  </a:lnTo>
                  <a:lnTo>
                    <a:pt x="2701" y="1513"/>
                  </a:lnTo>
                  <a:lnTo>
                    <a:pt x="2736" y="1603"/>
                  </a:lnTo>
                  <a:lnTo>
                    <a:pt x="2764" y="1692"/>
                  </a:lnTo>
                  <a:lnTo>
                    <a:pt x="2785" y="1772"/>
                  </a:lnTo>
                  <a:lnTo>
                    <a:pt x="2801" y="1850"/>
                  </a:lnTo>
                  <a:lnTo>
                    <a:pt x="2812" y="1927"/>
                  </a:lnTo>
                  <a:lnTo>
                    <a:pt x="2817" y="2001"/>
                  </a:lnTo>
                  <a:lnTo>
                    <a:pt x="2818" y="2073"/>
                  </a:lnTo>
                  <a:lnTo>
                    <a:pt x="2815" y="2142"/>
                  </a:lnTo>
                  <a:lnTo>
                    <a:pt x="2807" y="2209"/>
                  </a:lnTo>
                  <a:lnTo>
                    <a:pt x="2793" y="2273"/>
                  </a:lnTo>
                  <a:lnTo>
                    <a:pt x="2774" y="2335"/>
                  </a:lnTo>
                  <a:lnTo>
                    <a:pt x="2751" y="2393"/>
                  </a:lnTo>
                  <a:lnTo>
                    <a:pt x="2724" y="2449"/>
                  </a:lnTo>
                  <a:lnTo>
                    <a:pt x="2692" y="2501"/>
                  </a:lnTo>
                  <a:lnTo>
                    <a:pt x="2654" y="2550"/>
                  </a:lnTo>
                  <a:lnTo>
                    <a:pt x="2612" y="2596"/>
                  </a:lnTo>
                  <a:lnTo>
                    <a:pt x="2570" y="2634"/>
                  </a:lnTo>
                  <a:lnTo>
                    <a:pt x="2525" y="2669"/>
                  </a:lnTo>
                  <a:lnTo>
                    <a:pt x="2477" y="2700"/>
                  </a:lnTo>
                  <a:lnTo>
                    <a:pt x="2426" y="2726"/>
                  </a:lnTo>
                  <a:lnTo>
                    <a:pt x="2371" y="2749"/>
                  </a:lnTo>
                  <a:lnTo>
                    <a:pt x="2315" y="2767"/>
                  </a:lnTo>
                  <a:lnTo>
                    <a:pt x="2256" y="2782"/>
                  </a:lnTo>
                  <a:lnTo>
                    <a:pt x="2194" y="2792"/>
                  </a:lnTo>
                  <a:lnTo>
                    <a:pt x="2131" y="2799"/>
                  </a:lnTo>
                  <a:lnTo>
                    <a:pt x="2065" y="2801"/>
                  </a:lnTo>
                  <a:lnTo>
                    <a:pt x="1982" y="2799"/>
                  </a:lnTo>
                  <a:lnTo>
                    <a:pt x="1898" y="2789"/>
                  </a:lnTo>
                  <a:lnTo>
                    <a:pt x="1813" y="2775"/>
                  </a:lnTo>
                  <a:lnTo>
                    <a:pt x="1727" y="2755"/>
                  </a:lnTo>
                  <a:lnTo>
                    <a:pt x="1640" y="2729"/>
                  </a:lnTo>
                  <a:lnTo>
                    <a:pt x="1552" y="2698"/>
                  </a:lnTo>
                  <a:lnTo>
                    <a:pt x="1464" y="2661"/>
                  </a:lnTo>
                  <a:lnTo>
                    <a:pt x="1375" y="2620"/>
                  </a:lnTo>
                  <a:lnTo>
                    <a:pt x="1286" y="2574"/>
                  </a:lnTo>
                  <a:lnTo>
                    <a:pt x="1198" y="2522"/>
                  </a:lnTo>
                  <a:lnTo>
                    <a:pt x="1110" y="2466"/>
                  </a:lnTo>
                  <a:lnTo>
                    <a:pt x="1022" y="2405"/>
                  </a:lnTo>
                  <a:lnTo>
                    <a:pt x="936" y="2340"/>
                  </a:lnTo>
                  <a:lnTo>
                    <a:pt x="851" y="2270"/>
                  </a:lnTo>
                  <a:lnTo>
                    <a:pt x="767" y="2196"/>
                  </a:lnTo>
                  <a:lnTo>
                    <a:pt x="686" y="2118"/>
                  </a:lnTo>
                  <a:lnTo>
                    <a:pt x="616" y="2046"/>
                  </a:lnTo>
                  <a:lnTo>
                    <a:pt x="549" y="1972"/>
                  </a:lnTo>
                  <a:lnTo>
                    <a:pt x="486" y="1897"/>
                  </a:lnTo>
                  <a:lnTo>
                    <a:pt x="426" y="1822"/>
                  </a:lnTo>
                  <a:lnTo>
                    <a:pt x="370" y="1746"/>
                  </a:lnTo>
                  <a:lnTo>
                    <a:pt x="317" y="1669"/>
                  </a:lnTo>
                  <a:lnTo>
                    <a:pt x="269" y="1592"/>
                  </a:lnTo>
                  <a:lnTo>
                    <a:pt x="225" y="1515"/>
                  </a:lnTo>
                  <a:lnTo>
                    <a:pt x="184" y="1438"/>
                  </a:lnTo>
                  <a:lnTo>
                    <a:pt x="148" y="1362"/>
                  </a:lnTo>
                  <a:lnTo>
                    <a:pt x="114" y="1285"/>
                  </a:lnTo>
                  <a:lnTo>
                    <a:pt x="86" y="1209"/>
                  </a:lnTo>
                  <a:lnTo>
                    <a:pt x="61" y="1135"/>
                  </a:lnTo>
                  <a:lnTo>
                    <a:pt x="41" y="1061"/>
                  </a:lnTo>
                  <a:lnTo>
                    <a:pt x="24" y="987"/>
                  </a:lnTo>
                  <a:lnTo>
                    <a:pt x="12" y="915"/>
                  </a:lnTo>
                  <a:lnTo>
                    <a:pt x="3" y="844"/>
                  </a:lnTo>
                  <a:lnTo>
                    <a:pt x="0" y="776"/>
                  </a:lnTo>
                  <a:lnTo>
                    <a:pt x="0" y="708"/>
                  </a:lnTo>
                  <a:lnTo>
                    <a:pt x="5" y="643"/>
                  </a:lnTo>
                  <a:lnTo>
                    <a:pt x="14" y="579"/>
                  </a:lnTo>
                  <a:lnTo>
                    <a:pt x="27" y="518"/>
                  </a:lnTo>
                  <a:lnTo>
                    <a:pt x="46" y="459"/>
                  </a:lnTo>
                  <a:lnTo>
                    <a:pt x="68" y="401"/>
                  </a:lnTo>
                  <a:lnTo>
                    <a:pt x="95" y="348"/>
                  </a:lnTo>
                  <a:lnTo>
                    <a:pt x="127" y="297"/>
                  </a:lnTo>
                  <a:lnTo>
                    <a:pt x="163" y="249"/>
                  </a:lnTo>
                  <a:lnTo>
                    <a:pt x="204" y="205"/>
                  </a:lnTo>
                  <a:lnTo>
                    <a:pt x="247" y="166"/>
                  </a:lnTo>
                  <a:lnTo>
                    <a:pt x="292" y="132"/>
                  </a:lnTo>
                  <a:lnTo>
                    <a:pt x="340" y="101"/>
                  </a:lnTo>
                  <a:lnTo>
                    <a:pt x="392" y="75"/>
                  </a:lnTo>
                  <a:lnTo>
                    <a:pt x="445" y="52"/>
                  </a:lnTo>
                  <a:lnTo>
                    <a:pt x="501" y="33"/>
                  </a:lnTo>
                  <a:lnTo>
                    <a:pt x="561" y="19"/>
                  </a:lnTo>
                  <a:lnTo>
                    <a:pt x="623" y="8"/>
                  </a:lnTo>
                  <a:lnTo>
                    <a:pt x="687" y="2"/>
                  </a:lnTo>
                  <a:lnTo>
                    <a:pt x="75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49" name="Freeform 7"/>
            <p:cNvSpPr>
              <a:spLocks/>
            </p:cNvSpPr>
            <p:nvPr/>
          </p:nvSpPr>
          <p:spPr bwMode="auto">
            <a:xfrm>
              <a:off x="5589769" y="2954127"/>
              <a:ext cx="170180" cy="168938"/>
            </a:xfrm>
            <a:custGeom>
              <a:avLst/>
              <a:gdLst>
                <a:gd name="T0" fmla="*/ 370 w 1504"/>
                <a:gd name="T1" fmla="*/ 2 h 1493"/>
                <a:gd name="T2" fmla="*/ 469 w 1504"/>
                <a:gd name="T3" fmla="*/ 22 h 1493"/>
                <a:gd name="T4" fmla="*/ 576 w 1504"/>
                <a:gd name="T5" fmla="*/ 60 h 1493"/>
                <a:gd name="T6" fmla="*/ 688 w 1504"/>
                <a:gd name="T7" fmla="*/ 115 h 1493"/>
                <a:gd name="T8" fmla="*/ 717 w 1504"/>
                <a:gd name="T9" fmla="*/ 206 h 1493"/>
                <a:gd name="T10" fmla="*/ 674 w 1504"/>
                <a:gd name="T11" fmla="*/ 315 h 1493"/>
                <a:gd name="T12" fmla="*/ 644 w 1504"/>
                <a:gd name="T13" fmla="*/ 413 h 1493"/>
                <a:gd name="T14" fmla="*/ 624 w 1504"/>
                <a:gd name="T15" fmla="*/ 497 h 1493"/>
                <a:gd name="T16" fmla="*/ 614 w 1504"/>
                <a:gd name="T17" fmla="*/ 562 h 1493"/>
                <a:gd name="T18" fmla="*/ 608 w 1504"/>
                <a:gd name="T19" fmla="*/ 606 h 1493"/>
                <a:gd name="T20" fmla="*/ 606 w 1504"/>
                <a:gd name="T21" fmla="*/ 626 h 1493"/>
                <a:gd name="T22" fmla="*/ 614 w 1504"/>
                <a:gd name="T23" fmla="*/ 695 h 1493"/>
                <a:gd name="T24" fmla="*/ 639 w 1504"/>
                <a:gd name="T25" fmla="*/ 761 h 1493"/>
                <a:gd name="T26" fmla="*/ 682 w 1504"/>
                <a:gd name="T27" fmla="*/ 816 h 1493"/>
                <a:gd name="T28" fmla="*/ 737 w 1504"/>
                <a:gd name="T29" fmla="*/ 859 h 1493"/>
                <a:gd name="T30" fmla="*/ 802 w 1504"/>
                <a:gd name="T31" fmla="*/ 884 h 1493"/>
                <a:gd name="T32" fmla="*/ 872 w 1504"/>
                <a:gd name="T33" fmla="*/ 890 h 1493"/>
                <a:gd name="T34" fmla="*/ 892 w 1504"/>
                <a:gd name="T35" fmla="*/ 889 h 1493"/>
                <a:gd name="T36" fmla="*/ 937 w 1504"/>
                <a:gd name="T37" fmla="*/ 884 h 1493"/>
                <a:gd name="T38" fmla="*/ 1003 w 1504"/>
                <a:gd name="T39" fmla="*/ 872 h 1493"/>
                <a:gd name="T40" fmla="*/ 1088 w 1504"/>
                <a:gd name="T41" fmla="*/ 853 h 1493"/>
                <a:gd name="T42" fmla="*/ 1186 w 1504"/>
                <a:gd name="T43" fmla="*/ 823 h 1493"/>
                <a:gd name="T44" fmla="*/ 1296 w 1504"/>
                <a:gd name="T45" fmla="*/ 780 h 1493"/>
                <a:gd name="T46" fmla="*/ 1386 w 1504"/>
                <a:gd name="T47" fmla="*/ 807 h 1493"/>
                <a:gd name="T48" fmla="*/ 1440 w 1504"/>
                <a:gd name="T49" fmla="*/ 911 h 1493"/>
                <a:gd name="T50" fmla="*/ 1477 w 1504"/>
                <a:gd name="T51" fmla="*/ 1011 h 1493"/>
                <a:gd name="T52" fmla="*/ 1497 w 1504"/>
                <a:gd name="T53" fmla="*/ 1098 h 1493"/>
                <a:gd name="T54" fmla="*/ 1504 w 1504"/>
                <a:gd name="T55" fmla="*/ 1175 h 1493"/>
                <a:gd name="T56" fmla="*/ 1497 w 1504"/>
                <a:gd name="T57" fmla="*/ 1240 h 1493"/>
                <a:gd name="T58" fmla="*/ 1483 w 1504"/>
                <a:gd name="T59" fmla="*/ 1295 h 1493"/>
                <a:gd name="T60" fmla="*/ 1463 w 1504"/>
                <a:gd name="T61" fmla="*/ 1340 h 1493"/>
                <a:gd name="T62" fmla="*/ 1439 w 1504"/>
                <a:gd name="T63" fmla="*/ 1377 h 1493"/>
                <a:gd name="T64" fmla="*/ 1414 w 1504"/>
                <a:gd name="T65" fmla="*/ 1405 h 1493"/>
                <a:gd name="T66" fmla="*/ 1382 w 1504"/>
                <a:gd name="T67" fmla="*/ 1432 h 1493"/>
                <a:gd name="T68" fmla="*/ 1339 w 1504"/>
                <a:gd name="T69" fmla="*/ 1458 h 1493"/>
                <a:gd name="T70" fmla="*/ 1285 w 1504"/>
                <a:gd name="T71" fmla="*/ 1479 h 1493"/>
                <a:gd name="T72" fmla="*/ 1219 w 1504"/>
                <a:gd name="T73" fmla="*/ 1491 h 1493"/>
                <a:gd name="T74" fmla="*/ 1134 w 1504"/>
                <a:gd name="T75" fmla="*/ 1491 h 1493"/>
                <a:gd name="T76" fmla="*/ 1036 w 1504"/>
                <a:gd name="T77" fmla="*/ 1471 h 1493"/>
                <a:gd name="T78" fmla="*/ 930 w 1504"/>
                <a:gd name="T79" fmla="*/ 1435 h 1493"/>
                <a:gd name="T80" fmla="*/ 819 w 1504"/>
                <a:gd name="T81" fmla="*/ 1381 h 1493"/>
                <a:gd name="T82" fmla="*/ 706 w 1504"/>
                <a:gd name="T83" fmla="*/ 1311 h 1493"/>
                <a:gd name="T84" fmla="*/ 591 w 1504"/>
                <a:gd name="T85" fmla="*/ 1227 h 1493"/>
                <a:gd name="T86" fmla="*/ 477 w 1504"/>
                <a:gd name="T87" fmla="*/ 1129 h 1493"/>
                <a:gd name="T88" fmla="*/ 362 w 1504"/>
                <a:gd name="T89" fmla="*/ 1015 h 1493"/>
                <a:gd name="T90" fmla="*/ 257 w 1504"/>
                <a:gd name="T91" fmla="*/ 892 h 1493"/>
                <a:gd name="T92" fmla="*/ 166 w 1504"/>
                <a:gd name="T93" fmla="*/ 766 h 1493"/>
                <a:gd name="T94" fmla="*/ 93 w 1504"/>
                <a:gd name="T95" fmla="*/ 642 h 1493"/>
                <a:gd name="T96" fmla="*/ 43 w 1504"/>
                <a:gd name="T97" fmla="*/ 531 h 1493"/>
                <a:gd name="T98" fmla="*/ 15 w 1504"/>
                <a:gd name="T99" fmla="*/ 437 h 1493"/>
                <a:gd name="T100" fmla="*/ 1 w 1504"/>
                <a:gd name="T101" fmla="*/ 355 h 1493"/>
                <a:gd name="T102" fmla="*/ 2 w 1504"/>
                <a:gd name="T103" fmla="*/ 285 h 1493"/>
                <a:gd name="T104" fmla="*/ 13 w 1504"/>
                <a:gd name="T105" fmla="*/ 224 h 1493"/>
                <a:gd name="T106" fmla="*/ 31 w 1504"/>
                <a:gd name="T107" fmla="*/ 173 h 1493"/>
                <a:gd name="T108" fmla="*/ 53 w 1504"/>
                <a:gd name="T109" fmla="*/ 133 h 1493"/>
                <a:gd name="T110" fmla="*/ 78 w 1504"/>
                <a:gd name="T111" fmla="*/ 102 h 1493"/>
                <a:gd name="T112" fmla="*/ 105 w 1504"/>
                <a:gd name="T113" fmla="*/ 75 h 1493"/>
                <a:gd name="T114" fmla="*/ 142 w 1504"/>
                <a:gd name="T115" fmla="*/ 48 h 1493"/>
                <a:gd name="T116" fmla="*/ 190 w 1504"/>
                <a:gd name="T117" fmla="*/ 24 h 1493"/>
                <a:gd name="T118" fmla="*/ 250 w 1504"/>
                <a:gd name="T119" fmla="*/ 6 h 1493"/>
                <a:gd name="T120" fmla="*/ 323 w 1504"/>
                <a:gd name="T121"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4" h="1493">
                  <a:moveTo>
                    <a:pt x="323" y="0"/>
                  </a:moveTo>
                  <a:lnTo>
                    <a:pt x="370" y="2"/>
                  </a:lnTo>
                  <a:lnTo>
                    <a:pt x="418" y="10"/>
                  </a:lnTo>
                  <a:lnTo>
                    <a:pt x="469" y="22"/>
                  </a:lnTo>
                  <a:lnTo>
                    <a:pt x="522" y="39"/>
                  </a:lnTo>
                  <a:lnTo>
                    <a:pt x="576" y="60"/>
                  </a:lnTo>
                  <a:lnTo>
                    <a:pt x="631" y="86"/>
                  </a:lnTo>
                  <a:lnTo>
                    <a:pt x="688" y="115"/>
                  </a:lnTo>
                  <a:lnTo>
                    <a:pt x="745" y="148"/>
                  </a:lnTo>
                  <a:lnTo>
                    <a:pt x="717" y="206"/>
                  </a:lnTo>
                  <a:lnTo>
                    <a:pt x="694" y="262"/>
                  </a:lnTo>
                  <a:lnTo>
                    <a:pt x="674" y="315"/>
                  </a:lnTo>
                  <a:lnTo>
                    <a:pt x="658" y="366"/>
                  </a:lnTo>
                  <a:lnTo>
                    <a:pt x="644" y="413"/>
                  </a:lnTo>
                  <a:lnTo>
                    <a:pt x="634" y="456"/>
                  </a:lnTo>
                  <a:lnTo>
                    <a:pt x="624" y="497"/>
                  </a:lnTo>
                  <a:lnTo>
                    <a:pt x="618" y="531"/>
                  </a:lnTo>
                  <a:lnTo>
                    <a:pt x="614" y="562"/>
                  </a:lnTo>
                  <a:lnTo>
                    <a:pt x="611" y="587"/>
                  </a:lnTo>
                  <a:lnTo>
                    <a:pt x="608" y="606"/>
                  </a:lnTo>
                  <a:lnTo>
                    <a:pt x="607" y="620"/>
                  </a:lnTo>
                  <a:lnTo>
                    <a:pt x="606" y="626"/>
                  </a:lnTo>
                  <a:lnTo>
                    <a:pt x="607" y="661"/>
                  </a:lnTo>
                  <a:lnTo>
                    <a:pt x="614" y="695"/>
                  </a:lnTo>
                  <a:lnTo>
                    <a:pt x="624" y="729"/>
                  </a:lnTo>
                  <a:lnTo>
                    <a:pt x="639" y="761"/>
                  </a:lnTo>
                  <a:lnTo>
                    <a:pt x="658" y="790"/>
                  </a:lnTo>
                  <a:lnTo>
                    <a:pt x="682" y="816"/>
                  </a:lnTo>
                  <a:lnTo>
                    <a:pt x="708" y="839"/>
                  </a:lnTo>
                  <a:lnTo>
                    <a:pt x="737" y="859"/>
                  </a:lnTo>
                  <a:lnTo>
                    <a:pt x="769" y="873"/>
                  </a:lnTo>
                  <a:lnTo>
                    <a:pt x="802" y="884"/>
                  </a:lnTo>
                  <a:lnTo>
                    <a:pt x="838" y="890"/>
                  </a:lnTo>
                  <a:lnTo>
                    <a:pt x="872" y="890"/>
                  </a:lnTo>
                  <a:lnTo>
                    <a:pt x="880" y="890"/>
                  </a:lnTo>
                  <a:lnTo>
                    <a:pt x="892" y="889"/>
                  </a:lnTo>
                  <a:lnTo>
                    <a:pt x="912" y="887"/>
                  </a:lnTo>
                  <a:lnTo>
                    <a:pt x="937" y="884"/>
                  </a:lnTo>
                  <a:lnTo>
                    <a:pt x="968" y="880"/>
                  </a:lnTo>
                  <a:lnTo>
                    <a:pt x="1003" y="872"/>
                  </a:lnTo>
                  <a:lnTo>
                    <a:pt x="1044" y="864"/>
                  </a:lnTo>
                  <a:lnTo>
                    <a:pt x="1088" y="853"/>
                  </a:lnTo>
                  <a:lnTo>
                    <a:pt x="1136" y="839"/>
                  </a:lnTo>
                  <a:lnTo>
                    <a:pt x="1186" y="823"/>
                  </a:lnTo>
                  <a:lnTo>
                    <a:pt x="1241" y="804"/>
                  </a:lnTo>
                  <a:lnTo>
                    <a:pt x="1296" y="780"/>
                  </a:lnTo>
                  <a:lnTo>
                    <a:pt x="1355" y="753"/>
                  </a:lnTo>
                  <a:lnTo>
                    <a:pt x="1386" y="807"/>
                  </a:lnTo>
                  <a:lnTo>
                    <a:pt x="1415" y="859"/>
                  </a:lnTo>
                  <a:lnTo>
                    <a:pt x="1440" y="911"/>
                  </a:lnTo>
                  <a:lnTo>
                    <a:pt x="1461" y="962"/>
                  </a:lnTo>
                  <a:lnTo>
                    <a:pt x="1477" y="1011"/>
                  </a:lnTo>
                  <a:lnTo>
                    <a:pt x="1489" y="1056"/>
                  </a:lnTo>
                  <a:lnTo>
                    <a:pt x="1497" y="1098"/>
                  </a:lnTo>
                  <a:lnTo>
                    <a:pt x="1502" y="1137"/>
                  </a:lnTo>
                  <a:lnTo>
                    <a:pt x="1504" y="1175"/>
                  </a:lnTo>
                  <a:lnTo>
                    <a:pt x="1502" y="1208"/>
                  </a:lnTo>
                  <a:lnTo>
                    <a:pt x="1497" y="1240"/>
                  </a:lnTo>
                  <a:lnTo>
                    <a:pt x="1491" y="1269"/>
                  </a:lnTo>
                  <a:lnTo>
                    <a:pt x="1483" y="1295"/>
                  </a:lnTo>
                  <a:lnTo>
                    <a:pt x="1473" y="1318"/>
                  </a:lnTo>
                  <a:lnTo>
                    <a:pt x="1463" y="1340"/>
                  </a:lnTo>
                  <a:lnTo>
                    <a:pt x="1450" y="1360"/>
                  </a:lnTo>
                  <a:lnTo>
                    <a:pt x="1439" y="1377"/>
                  </a:lnTo>
                  <a:lnTo>
                    <a:pt x="1426" y="1391"/>
                  </a:lnTo>
                  <a:lnTo>
                    <a:pt x="1414" y="1405"/>
                  </a:lnTo>
                  <a:lnTo>
                    <a:pt x="1399" y="1418"/>
                  </a:lnTo>
                  <a:lnTo>
                    <a:pt x="1382" y="1432"/>
                  </a:lnTo>
                  <a:lnTo>
                    <a:pt x="1361" y="1445"/>
                  </a:lnTo>
                  <a:lnTo>
                    <a:pt x="1339" y="1458"/>
                  </a:lnTo>
                  <a:lnTo>
                    <a:pt x="1313" y="1469"/>
                  </a:lnTo>
                  <a:lnTo>
                    <a:pt x="1285" y="1479"/>
                  </a:lnTo>
                  <a:lnTo>
                    <a:pt x="1253" y="1487"/>
                  </a:lnTo>
                  <a:lnTo>
                    <a:pt x="1219" y="1491"/>
                  </a:lnTo>
                  <a:lnTo>
                    <a:pt x="1180" y="1493"/>
                  </a:lnTo>
                  <a:lnTo>
                    <a:pt x="1134" y="1491"/>
                  </a:lnTo>
                  <a:lnTo>
                    <a:pt x="1086" y="1484"/>
                  </a:lnTo>
                  <a:lnTo>
                    <a:pt x="1036" y="1471"/>
                  </a:lnTo>
                  <a:lnTo>
                    <a:pt x="983" y="1456"/>
                  </a:lnTo>
                  <a:lnTo>
                    <a:pt x="930" y="1435"/>
                  </a:lnTo>
                  <a:lnTo>
                    <a:pt x="875" y="1410"/>
                  </a:lnTo>
                  <a:lnTo>
                    <a:pt x="819" y="1381"/>
                  </a:lnTo>
                  <a:lnTo>
                    <a:pt x="762" y="1348"/>
                  </a:lnTo>
                  <a:lnTo>
                    <a:pt x="706" y="1311"/>
                  </a:lnTo>
                  <a:lnTo>
                    <a:pt x="648" y="1271"/>
                  </a:lnTo>
                  <a:lnTo>
                    <a:pt x="591" y="1227"/>
                  </a:lnTo>
                  <a:lnTo>
                    <a:pt x="533" y="1180"/>
                  </a:lnTo>
                  <a:lnTo>
                    <a:pt x="477" y="1129"/>
                  </a:lnTo>
                  <a:lnTo>
                    <a:pt x="421" y="1075"/>
                  </a:lnTo>
                  <a:lnTo>
                    <a:pt x="362" y="1015"/>
                  </a:lnTo>
                  <a:lnTo>
                    <a:pt x="308" y="954"/>
                  </a:lnTo>
                  <a:lnTo>
                    <a:pt x="257" y="892"/>
                  </a:lnTo>
                  <a:lnTo>
                    <a:pt x="210" y="830"/>
                  </a:lnTo>
                  <a:lnTo>
                    <a:pt x="166" y="766"/>
                  </a:lnTo>
                  <a:lnTo>
                    <a:pt x="127" y="705"/>
                  </a:lnTo>
                  <a:lnTo>
                    <a:pt x="93" y="642"/>
                  </a:lnTo>
                  <a:lnTo>
                    <a:pt x="64" y="582"/>
                  </a:lnTo>
                  <a:lnTo>
                    <a:pt x="43" y="531"/>
                  </a:lnTo>
                  <a:lnTo>
                    <a:pt x="26" y="482"/>
                  </a:lnTo>
                  <a:lnTo>
                    <a:pt x="15" y="437"/>
                  </a:lnTo>
                  <a:lnTo>
                    <a:pt x="6" y="395"/>
                  </a:lnTo>
                  <a:lnTo>
                    <a:pt x="1" y="355"/>
                  </a:lnTo>
                  <a:lnTo>
                    <a:pt x="0" y="318"/>
                  </a:lnTo>
                  <a:lnTo>
                    <a:pt x="2" y="285"/>
                  </a:lnTo>
                  <a:lnTo>
                    <a:pt x="6" y="252"/>
                  </a:lnTo>
                  <a:lnTo>
                    <a:pt x="13" y="224"/>
                  </a:lnTo>
                  <a:lnTo>
                    <a:pt x="21" y="197"/>
                  </a:lnTo>
                  <a:lnTo>
                    <a:pt x="31" y="173"/>
                  </a:lnTo>
                  <a:lnTo>
                    <a:pt x="41" y="153"/>
                  </a:lnTo>
                  <a:lnTo>
                    <a:pt x="53" y="133"/>
                  </a:lnTo>
                  <a:lnTo>
                    <a:pt x="65" y="116"/>
                  </a:lnTo>
                  <a:lnTo>
                    <a:pt x="78" y="102"/>
                  </a:lnTo>
                  <a:lnTo>
                    <a:pt x="89" y="88"/>
                  </a:lnTo>
                  <a:lnTo>
                    <a:pt x="105" y="75"/>
                  </a:lnTo>
                  <a:lnTo>
                    <a:pt x="122" y="61"/>
                  </a:lnTo>
                  <a:lnTo>
                    <a:pt x="142" y="48"/>
                  </a:lnTo>
                  <a:lnTo>
                    <a:pt x="165" y="35"/>
                  </a:lnTo>
                  <a:lnTo>
                    <a:pt x="190" y="24"/>
                  </a:lnTo>
                  <a:lnTo>
                    <a:pt x="219" y="14"/>
                  </a:lnTo>
                  <a:lnTo>
                    <a:pt x="250" y="6"/>
                  </a:lnTo>
                  <a:lnTo>
                    <a:pt x="285" y="2"/>
                  </a:lnTo>
                  <a:lnTo>
                    <a:pt x="32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50" name="Freeform 8"/>
            <p:cNvSpPr>
              <a:spLocks/>
            </p:cNvSpPr>
            <p:nvPr/>
          </p:nvSpPr>
          <p:spPr bwMode="auto">
            <a:xfrm>
              <a:off x="5677977" y="2829908"/>
              <a:ext cx="207447" cy="206204"/>
            </a:xfrm>
            <a:custGeom>
              <a:avLst/>
              <a:gdLst>
                <a:gd name="T0" fmla="*/ 1289 w 1835"/>
                <a:gd name="T1" fmla="*/ 2 h 1823"/>
                <a:gd name="T2" fmla="*/ 1327 w 1835"/>
                <a:gd name="T3" fmla="*/ 23 h 1823"/>
                <a:gd name="T4" fmla="*/ 1350 w 1835"/>
                <a:gd name="T5" fmla="*/ 60 h 1823"/>
                <a:gd name="T6" fmla="*/ 1776 w 1835"/>
                <a:gd name="T7" fmla="*/ 482 h 1823"/>
                <a:gd name="T8" fmla="*/ 1812 w 1835"/>
                <a:gd name="T9" fmla="*/ 505 h 1823"/>
                <a:gd name="T10" fmla="*/ 1833 w 1835"/>
                <a:gd name="T11" fmla="*/ 543 h 1823"/>
                <a:gd name="T12" fmla="*/ 1832 w 1835"/>
                <a:gd name="T13" fmla="*/ 586 h 1823"/>
                <a:gd name="T14" fmla="*/ 1810 w 1835"/>
                <a:gd name="T15" fmla="*/ 622 h 1823"/>
                <a:gd name="T16" fmla="*/ 1498 w 1835"/>
                <a:gd name="T17" fmla="*/ 929 h 1823"/>
                <a:gd name="T18" fmla="*/ 1459 w 1835"/>
                <a:gd name="T19" fmla="*/ 942 h 1823"/>
                <a:gd name="T20" fmla="*/ 1253 w 1835"/>
                <a:gd name="T21" fmla="*/ 903 h 1823"/>
                <a:gd name="T22" fmla="*/ 1194 w 1835"/>
                <a:gd name="T23" fmla="*/ 1011 h 1823"/>
                <a:gd name="T24" fmla="*/ 1118 w 1835"/>
                <a:gd name="T25" fmla="*/ 1126 h 1823"/>
                <a:gd name="T26" fmla="*/ 1030 w 1835"/>
                <a:gd name="T27" fmla="*/ 1243 h 1823"/>
                <a:gd name="T28" fmla="*/ 930 w 1835"/>
                <a:gd name="T29" fmla="*/ 1362 h 1823"/>
                <a:gd name="T30" fmla="*/ 823 w 1835"/>
                <a:gd name="T31" fmla="*/ 1475 h 1823"/>
                <a:gd name="T32" fmla="*/ 705 w 1835"/>
                <a:gd name="T33" fmla="*/ 1578 h 1823"/>
                <a:gd name="T34" fmla="*/ 585 w 1835"/>
                <a:gd name="T35" fmla="*/ 1659 h 1823"/>
                <a:gd name="T36" fmla="*/ 470 w 1835"/>
                <a:gd name="T37" fmla="*/ 1719 h 1823"/>
                <a:gd name="T38" fmla="*/ 363 w 1835"/>
                <a:gd name="T39" fmla="*/ 1763 h 1823"/>
                <a:gd name="T40" fmla="*/ 268 w 1835"/>
                <a:gd name="T41" fmla="*/ 1792 h 1823"/>
                <a:gd name="T42" fmla="*/ 187 w 1835"/>
                <a:gd name="T43" fmla="*/ 1810 h 1823"/>
                <a:gd name="T44" fmla="*/ 130 w 1835"/>
                <a:gd name="T45" fmla="*/ 1819 h 1823"/>
                <a:gd name="T46" fmla="*/ 95 w 1835"/>
                <a:gd name="T47" fmla="*/ 1823 h 1823"/>
                <a:gd name="T48" fmla="*/ 71 w 1835"/>
                <a:gd name="T49" fmla="*/ 1822 h 1823"/>
                <a:gd name="T50" fmla="*/ 39 w 1835"/>
                <a:gd name="T51" fmla="*/ 1810 h 1823"/>
                <a:gd name="T52" fmla="*/ 14 w 1835"/>
                <a:gd name="T53" fmla="*/ 1785 h 1823"/>
                <a:gd name="T54" fmla="*/ 1 w 1835"/>
                <a:gd name="T55" fmla="*/ 1753 h 1823"/>
                <a:gd name="T56" fmla="*/ 0 w 1835"/>
                <a:gd name="T57" fmla="*/ 1729 h 1823"/>
                <a:gd name="T58" fmla="*/ 3 w 1835"/>
                <a:gd name="T59" fmla="*/ 1695 h 1823"/>
                <a:gd name="T60" fmla="*/ 13 w 1835"/>
                <a:gd name="T61" fmla="*/ 1636 h 1823"/>
                <a:gd name="T62" fmla="*/ 30 w 1835"/>
                <a:gd name="T63" fmla="*/ 1557 h 1823"/>
                <a:gd name="T64" fmla="*/ 61 w 1835"/>
                <a:gd name="T65" fmla="*/ 1463 h 1823"/>
                <a:gd name="T66" fmla="*/ 105 w 1835"/>
                <a:gd name="T67" fmla="*/ 1357 h 1823"/>
                <a:gd name="T68" fmla="*/ 165 w 1835"/>
                <a:gd name="T69" fmla="*/ 1242 h 1823"/>
                <a:gd name="T70" fmla="*/ 247 w 1835"/>
                <a:gd name="T71" fmla="*/ 1124 h 1823"/>
                <a:gd name="T72" fmla="*/ 351 w 1835"/>
                <a:gd name="T73" fmla="*/ 1007 h 1823"/>
                <a:gd name="T74" fmla="*/ 465 w 1835"/>
                <a:gd name="T75" fmla="*/ 899 h 1823"/>
                <a:gd name="T76" fmla="*/ 583 w 1835"/>
                <a:gd name="T77" fmla="*/ 800 h 1823"/>
                <a:gd name="T78" fmla="*/ 703 w 1835"/>
                <a:gd name="T79" fmla="*/ 712 h 1823"/>
                <a:gd name="T80" fmla="*/ 818 w 1835"/>
                <a:gd name="T81" fmla="*/ 637 h 1823"/>
                <a:gd name="T82" fmla="*/ 927 w 1835"/>
                <a:gd name="T83" fmla="*/ 579 h 1823"/>
                <a:gd name="T84" fmla="*/ 888 w 1835"/>
                <a:gd name="T85" fmla="*/ 374 h 1823"/>
                <a:gd name="T86" fmla="*/ 900 w 1835"/>
                <a:gd name="T87" fmla="*/ 335 h 1823"/>
                <a:gd name="T88" fmla="*/ 1208 w 1835"/>
                <a:gd name="T89" fmla="*/ 25 h 1823"/>
                <a:gd name="T90" fmla="*/ 1246 w 1835"/>
                <a:gd name="T91" fmla="*/ 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5" h="1823">
                  <a:moveTo>
                    <a:pt x="1267" y="0"/>
                  </a:moveTo>
                  <a:lnTo>
                    <a:pt x="1289" y="2"/>
                  </a:lnTo>
                  <a:lnTo>
                    <a:pt x="1310" y="11"/>
                  </a:lnTo>
                  <a:lnTo>
                    <a:pt x="1327" y="23"/>
                  </a:lnTo>
                  <a:lnTo>
                    <a:pt x="1341" y="40"/>
                  </a:lnTo>
                  <a:lnTo>
                    <a:pt x="1350" y="60"/>
                  </a:lnTo>
                  <a:lnTo>
                    <a:pt x="1451" y="381"/>
                  </a:lnTo>
                  <a:lnTo>
                    <a:pt x="1776" y="482"/>
                  </a:lnTo>
                  <a:lnTo>
                    <a:pt x="1796" y="491"/>
                  </a:lnTo>
                  <a:lnTo>
                    <a:pt x="1812" y="505"/>
                  </a:lnTo>
                  <a:lnTo>
                    <a:pt x="1825" y="522"/>
                  </a:lnTo>
                  <a:lnTo>
                    <a:pt x="1833" y="543"/>
                  </a:lnTo>
                  <a:lnTo>
                    <a:pt x="1835" y="565"/>
                  </a:lnTo>
                  <a:lnTo>
                    <a:pt x="1832" y="586"/>
                  </a:lnTo>
                  <a:lnTo>
                    <a:pt x="1824" y="606"/>
                  </a:lnTo>
                  <a:lnTo>
                    <a:pt x="1810" y="622"/>
                  </a:lnTo>
                  <a:lnTo>
                    <a:pt x="1515" y="917"/>
                  </a:lnTo>
                  <a:lnTo>
                    <a:pt x="1498" y="929"/>
                  </a:lnTo>
                  <a:lnTo>
                    <a:pt x="1479" y="937"/>
                  </a:lnTo>
                  <a:lnTo>
                    <a:pt x="1459" y="942"/>
                  </a:lnTo>
                  <a:lnTo>
                    <a:pt x="1439" y="939"/>
                  </a:lnTo>
                  <a:lnTo>
                    <a:pt x="1253" y="903"/>
                  </a:lnTo>
                  <a:lnTo>
                    <a:pt x="1226" y="956"/>
                  </a:lnTo>
                  <a:lnTo>
                    <a:pt x="1194" y="1011"/>
                  </a:lnTo>
                  <a:lnTo>
                    <a:pt x="1158" y="1067"/>
                  </a:lnTo>
                  <a:lnTo>
                    <a:pt x="1118" y="1126"/>
                  </a:lnTo>
                  <a:lnTo>
                    <a:pt x="1075" y="1184"/>
                  </a:lnTo>
                  <a:lnTo>
                    <a:pt x="1030" y="1243"/>
                  </a:lnTo>
                  <a:lnTo>
                    <a:pt x="981" y="1302"/>
                  </a:lnTo>
                  <a:lnTo>
                    <a:pt x="930" y="1362"/>
                  </a:lnTo>
                  <a:lnTo>
                    <a:pt x="877" y="1419"/>
                  </a:lnTo>
                  <a:lnTo>
                    <a:pt x="823" y="1475"/>
                  </a:lnTo>
                  <a:lnTo>
                    <a:pt x="763" y="1529"/>
                  </a:lnTo>
                  <a:lnTo>
                    <a:pt x="705" y="1578"/>
                  </a:lnTo>
                  <a:lnTo>
                    <a:pt x="645" y="1622"/>
                  </a:lnTo>
                  <a:lnTo>
                    <a:pt x="585" y="1659"/>
                  </a:lnTo>
                  <a:lnTo>
                    <a:pt x="528" y="1691"/>
                  </a:lnTo>
                  <a:lnTo>
                    <a:pt x="470" y="1719"/>
                  </a:lnTo>
                  <a:lnTo>
                    <a:pt x="416" y="1743"/>
                  </a:lnTo>
                  <a:lnTo>
                    <a:pt x="363" y="1763"/>
                  </a:lnTo>
                  <a:lnTo>
                    <a:pt x="314" y="1780"/>
                  </a:lnTo>
                  <a:lnTo>
                    <a:pt x="268" y="1792"/>
                  </a:lnTo>
                  <a:lnTo>
                    <a:pt x="226" y="1803"/>
                  </a:lnTo>
                  <a:lnTo>
                    <a:pt x="187" y="1810"/>
                  </a:lnTo>
                  <a:lnTo>
                    <a:pt x="156" y="1816"/>
                  </a:lnTo>
                  <a:lnTo>
                    <a:pt x="130" y="1819"/>
                  </a:lnTo>
                  <a:lnTo>
                    <a:pt x="109" y="1821"/>
                  </a:lnTo>
                  <a:lnTo>
                    <a:pt x="95" y="1823"/>
                  </a:lnTo>
                  <a:lnTo>
                    <a:pt x="88" y="1823"/>
                  </a:lnTo>
                  <a:lnTo>
                    <a:pt x="71" y="1822"/>
                  </a:lnTo>
                  <a:lnTo>
                    <a:pt x="54" y="1817"/>
                  </a:lnTo>
                  <a:lnTo>
                    <a:pt x="39" y="1810"/>
                  </a:lnTo>
                  <a:lnTo>
                    <a:pt x="25" y="1799"/>
                  </a:lnTo>
                  <a:lnTo>
                    <a:pt x="14" y="1785"/>
                  </a:lnTo>
                  <a:lnTo>
                    <a:pt x="5" y="1769"/>
                  </a:lnTo>
                  <a:lnTo>
                    <a:pt x="1" y="1753"/>
                  </a:lnTo>
                  <a:lnTo>
                    <a:pt x="0" y="1735"/>
                  </a:lnTo>
                  <a:lnTo>
                    <a:pt x="0" y="1729"/>
                  </a:lnTo>
                  <a:lnTo>
                    <a:pt x="1" y="1715"/>
                  </a:lnTo>
                  <a:lnTo>
                    <a:pt x="3" y="1695"/>
                  </a:lnTo>
                  <a:lnTo>
                    <a:pt x="7" y="1669"/>
                  </a:lnTo>
                  <a:lnTo>
                    <a:pt x="13" y="1636"/>
                  </a:lnTo>
                  <a:lnTo>
                    <a:pt x="21" y="1599"/>
                  </a:lnTo>
                  <a:lnTo>
                    <a:pt x="30" y="1557"/>
                  </a:lnTo>
                  <a:lnTo>
                    <a:pt x="44" y="1511"/>
                  </a:lnTo>
                  <a:lnTo>
                    <a:pt x="61" y="1463"/>
                  </a:lnTo>
                  <a:lnTo>
                    <a:pt x="81" y="1411"/>
                  </a:lnTo>
                  <a:lnTo>
                    <a:pt x="105" y="1357"/>
                  </a:lnTo>
                  <a:lnTo>
                    <a:pt x="133" y="1299"/>
                  </a:lnTo>
                  <a:lnTo>
                    <a:pt x="165" y="1242"/>
                  </a:lnTo>
                  <a:lnTo>
                    <a:pt x="203" y="1183"/>
                  </a:lnTo>
                  <a:lnTo>
                    <a:pt x="247" y="1124"/>
                  </a:lnTo>
                  <a:lnTo>
                    <a:pt x="295" y="1065"/>
                  </a:lnTo>
                  <a:lnTo>
                    <a:pt x="351" y="1007"/>
                  </a:lnTo>
                  <a:lnTo>
                    <a:pt x="407" y="952"/>
                  </a:lnTo>
                  <a:lnTo>
                    <a:pt x="465" y="899"/>
                  </a:lnTo>
                  <a:lnTo>
                    <a:pt x="525" y="849"/>
                  </a:lnTo>
                  <a:lnTo>
                    <a:pt x="583" y="800"/>
                  </a:lnTo>
                  <a:lnTo>
                    <a:pt x="643" y="754"/>
                  </a:lnTo>
                  <a:lnTo>
                    <a:pt x="703" y="712"/>
                  </a:lnTo>
                  <a:lnTo>
                    <a:pt x="761" y="673"/>
                  </a:lnTo>
                  <a:lnTo>
                    <a:pt x="818" y="637"/>
                  </a:lnTo>
                  <a:lnTo>
                    <a:pt x="873" y="606"/>
                  </a:lnTo>
                  <a:lnTo>
                    <a:pt x="927" y="579"/>
                  </a:lnTo>
                  <a:lnTo>
                    <a:pt x="890" y="395"/>
                  </a:lnTo>
                  <a:lnTo>
                    <a:pt x="888" y="374"/>
                  </a:lnTo>
                  <a:lnTo>
                    <a:pt x="892" y="354"/>
                  </a:lnTo>
                  <a:lnTo>
                    <a:pt x="900" y="335"/>
                  </a:lnTo>
                  <a:lnTo>
                    <a:pt x="913" y="319"/>
                  </a:lnTo>
                  <a:lnTo>
                    <a:pt x="1208" y="25"/>
                  </a:lnTo>
                  <a:lnTo>
                    <a:pt x="1226" y="12"/>
                  </a:lnTo>
                  <a:lnTo>
                    <a:pt x="1246" y="3"/>
                  </a:lnTo>
                  <a:lnTo>
                    <a:pt x="1267"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grpSp>
      <p:grpSp>
        <p:nvGrpSpPr>
          <p:cNvPr id="51" name="Group 50"/>
          <p:cNvGrpSpPr/>
          <p:nvPr/>
        </p:nvGrpSpPr>
        <p:grpSpPr>
          <a:xfrm>
            <a:off x="5363094" y="4591173"/>
            <a:ext cx="399005" cy="327915"/>
            <a:chOff x="7000898" y="2609851"/>
            <a:chExt cx="480990" cy="395291"/>
          </a:xfrm>
          <a:solidFill>
            <a:schemeClr val="accent2"/>
          </a:solidFill>
        </p:grpSpPr>
        <p:sp>
          <p:nvSpPr>
            <p:cNvPr id="52" name="Freeform 39"/>
            <p:cNvSpPr>
              <a:spLocks/>
            </p:cNvSpPr>
            <p:nvPr/>
          </p:nvSpPr>
          <p:spPr bwMode="auto">
            <a:xfrm>
              <a:off x="7000898" y="2638428"/>
              <a:ext cx="419101" cy="366714"/>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53"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grpSp>
      <p:grpSp>
        <p:nvGrpSpPr>
          <p:cNvPr id="54" name="Group 53"/>
          <p:cNvGrpSpPr/>
          <p:nvPr/>
        </p:nvGrpSpPr>
        <p:grpSpPr>
          <a:xfrm>
            <a:off x="5363993" y="3188960"/>
            <a:ext cx="397209" cy="399904"/>
            <a:chOff x="7156446" y="2708275"/>
            <a:chExt cx="233367" cy="234950"/>
          </a:xfrm>
          <a:solidFill>
            <a:schemeClr val="accent2"/>
          </a:solidFill>
        </p:grpSpPr>
        <p:sp>
          <p:nvSpPr>
            <p:cNvPr id="55" name="Rectangle 33"/>
            <p:cNvSpPr>
              <a:spLocks noChangeArrowheads="1"/>
            </p:cNvSpPr>
            <p:nvPr/>
          </p:nvSpPr>
          <p:spPr bwMode="auto">
            <a:xfrm>
              <a:off x="7156446" y="2803525"/>
              <a:ext cx="41275" cy="123825"/>
            </a:xfrm>
            <a:prstGeom prst="rect">
              <a:avLst/>
            </a:prstGeom>
            <a:grpFill/>
            <a:ln w="0">
              <a:noFill/>
              <a:prstDash val="solid"/>
              <a:miter lim="800000"/>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56"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grpSp>
      <p:sp>
        <p:nvSpPr>
          <p:cNvPr id="57" name="Freeform 12"/>
          <p:cNvSpPr>
            <a:spLocks noEditPoints="1"/>
          </p:cNvSpPr>
          <p:nvPr/>
        </p:nvSpPr>
        <p:spPr bwMode="auto">
          <a:xfrm>
            <a:off x="5381138" y="1201995"/>
            <a:ext cx="362919" cy="288029"/>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accent2"/>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grpSp>
        <p:nvGrpSpPr>
          <p:cNvPr id="58" name="Group 57"/>
          <p:cNvGrpSpPr/>
          <p:nvPr/>
        </p:nvGrpSpPr>
        <p:grpSpPr>
          <a:xfrm>
            <a:off x="5385644" y="1836618"/>
            <a:ext cx="353904" cy="388772"/>
            <a:chOff x="4776717" y="2243136"/>
            <a:chExt cx="434973" cy="477833"/>
          </a:xfrm>
          <a:solidFill>
            <a:schemeClr val="accent2"/>
          </a:solidFill>
        </p:grpSpPr>
        <p:sp>
          <p:nvSpPr>
            <p:cNvPr id="59" name="Freeform 17"/>
            <p:cNvSpPr>
              <a:spLocks noEditPoints="1"/>
            </p:cNvSpPr>
            <p:nvPr/>
          </p:nvSpPr>
          <p:spPr bwMode="auto">
            <a:xfrm>
              <a:off x="4848151" y="2316158"/>
              <a:ext cx="292096" cy="404811"/>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60" name="Freeform 18"/>
            <p:cNvSpPr>
              <a:spLocks/>
            </p:cNvSpPr>
            <p:nvPr/>
          </p:nvSpPr>
          <p:spPr bwMode="auto">
            <a:xfrm>
              <a:off x="4984674" y="2243136"/>
              <a:ext cx="19049"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61" name="Freeform 19"/>
            <p:cNvSpPr>
              <a:spLocks/>
            </p:cNvSpPr>
            <p:nvPr/>
          </p:nvSpPr>
          <p:spPr bwMode="auto">
            <a:xfrm>
              <a:off x="4881488" y="2271710"/>
              <a:ext cx="31749" cy="41274"/>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62" name="Freeform 20"/>
            <p:cNvSpPr>
              <a:spLocks/>
            </p:cNvSpPr>
            <p:nvPr/>
          </p:nvSpPr>
          <p:spPr bwMode="auto">
            <a:xfrm>
              <a:off x="4805289" y="2346323"/>
              <a:ext cx="41274"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63" name="Freeform 21"/>
            <p:cNvSpPr>
              <a:spLocks/>
            </p:cNvSpPr>
            <p:nvPr/>
          </p:nvSpPr>
          <p:spPr bwMode="auto">
            <a:xfrm>
              <a:off x="4776717" y="2449510"/>
              <a:ext cx="46037"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64" name="Freeform 22"/>
            <p:cNvSpPr>
              <a:spLocks/>
            </p:cNvSpPr>
            <p:nvPr/>
          </p:nvSpPr>
          <p:spPr bwMode="auto">
            <a:xfrm>
              <a:off x="4805297" y="2539997"/>
              <a:ext cx="41274"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65" name="Freeform 23"/>
            <p:cNvSpPr>
              <a:spLocks/>
            </p:cNvSpPr>
            <p:nvPr/>
          </p:nvSpPr>
          <p:spPr bwMode="auto">
            <a:xfrm>
              <a:off x="5141842" y="2539997"/>
              <a:ext cx="41274"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66" name="Freeform 24"/>
            <p:cNvSpPr>
              <a:spLocks/>
            </p:cNvSpPr>
            <p:nvPr/>
          </p:nvSpPr>
          <p:spPr bwMode="auto">
            <a:xfrm>
              <a:off x="5165652" y="2449510"/>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67" name="Freeform 25"/>
            <p:cNvSpPr>
              <a:spLocks/>
            </p:cNvSpPr>
            <p:nvPr/>
          </p:nvSpPr>
          <p:spPr bwMode="auto">
            <a:xfrm>
              <a:off x="5141844" y="2346323"/>
              <a:ext cx="41274"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68" name="Freeform 26"/>
            <p:cNvSpPr>
              <a:spLocks/>
            </p:cNvSpPr>
            <p:nvPr/>
          </p:nvSpPr>
          <p:spPr bwMode="auto">
            <a:xfrm>
              <a:off x="5075189" y="2271709"/>
              <a:ext cx="31749" cy="41274"/>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69" name="Freeform 27"/>
            <p:cNvSpPr>
              <a:spLocks/>
            </p:cNvSpPr>
            <p:nvPr/>
          </p:nvSpPr>
          <p:spPr bwMode="auto">
            <a:xfrm>
              <a:off x="4972003" y="2382829"/>
              <a:ext cx="44449" cy="142874"/>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sp>
          <p:nvSpPr>
            <p:cNvPr id="70" name="Freeform 28"/>
            <p:cNvSpPr>
              <a:spLocks/>
            </p:cNvSpPr>
            <p:nvPr/>
          </p:nvSpPr>
          <p:spPr bwMode="auto">
            <a:xfrm>
              <a:off x="4970463" y="2543174"/>
              <a:ext cx="47624"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000000"/>
                </a:solidFill>
                <a:latin typeface="Arial"/>
                <a:ea typeface="Calibri Light" charset="0"/>
                <a:cs typeface="Calibri Light" charset="0"/>
              </a:endParaRPr>
            </a:p>
          </p:txBody>
        </p:sp>
      </p:grpSp>
      <p:sp>
        <p:nvSpPr>
          <p:cNvPr id="71" name="TextBox 70"/>
          <p:cNvSpPr txBox="1"/>
          <p:nvPr/>
        </p:nvSpPr>
        <p:spPr>
          <a:xfrm>
            <a:off x="5856246" y="1147383"/>
            <a:ext cx="1557505" cy="338554"/>
          </a:xfrm>
          <a:prstGeom prst="rect">
            <a:avLst/>
          </a:prstGeom>
          <a:noFill/>
        </p:spPr>
        <p:txBody>
          <a:bodyPr wrap="square" rtlCol="0">
            <a:spAutoFit/>
          </a:bodyPr>
          <a:lstStyle/>
          <a:p>
            <a:pPr lvl="0"/>
            <a:r>
              <a:rPr lang="en-US" sz="1600" b="1" dirty="0">
                <a:solidFill>
                  <a:srgbClr val="646363"/>
                </a:solidFill>
                <a:ea typeface="Calibri Light" charset="0"/>
                <a:cs typeface="Calibri Light" charset="0"/>
              </a:rPr>
              <a:t>PLC/RTUs</a:t>
            </a:r>
            <a:endParaRPr lang="en-US" sz="1600" b="1" dirty="0">
              <a:solidFill>
                <a:srgbClr val="646363"/>
              </a:solidFill>
              <a:latin typeface="Arial"/>
              <a:ea typeface="Calibri Light" charset="0"/>
              <a:cs typeface="Calibri Light" charset="0"/>
            </a:endParaRPr>
          </a:p>
        </p:txBody>
      </p:sp>
      <p:sp>
        <p:nvSpPr>
          <p:cNvPr id="72" name="TextBox 71"/>
          <p:cNvSpPr txBox="1"/>
          <p:nvPr/>
        </p:nvSpPr>
        <p:spPr>
          <a:xfrm>
            <a:off x="5856246" y="1840842"/>
            <a:ext cx="1557505" cy="338554"/>
          </a:xfrm>
          <a:prstGeom prst="rect">
            <a:avLst/>
          </a:prstGeom>
          <a:noFill/>
        </p:spPr>
        <p:txBody>
          <a:bodyPr wrap="square" rtlCol="0">
            <a:spAutoFit/>
          </a:bodyPr>
          <a:lstStyle/>
          <a:p>
            <a:pPr lvl="0">
              <a:defRPr/>
            </a:pPr>
            <a:r>
              <a:rPr lang="en-US" sz="1600" b="1">
                <a:solidFill>
                  <a:srgbClr val="646363"/>
                </a:solidFill>
                <a:ea typeface="Calibri Light" charset="0"/>
                <a:cs typeface="Calibri Light" charset="0"/>
              </a:rPr>
              <a:t>HMI/Servers</a:t>
            </a:r>
            <a:endParaRPr lang="en-US" sz="1600" b="1" dirty="0">
              <a:solidFill>
                <a:srgbClr val="646363"/>
              </a:solidFill>
              <a:ea typeface="Calibri Light" charset="0"/>
              <a:cs typeface="Calibri Light" charset="0"/>
            </a:endParaRPr>
          </a:p>
        </p:txBody>
      </p:sp>
      <p:sp>
        <p:nvSpPr>
          <p:cNvPr id="73" name="TextBox 72"/>
          <p:cNvSpPr txBox="1"/>
          <p:nvPr/>
        </p:nvSpPr>
        <p:spPr>
          <a:xfrm>
            <a:off x="5856246" y="2526864"/>
            <a:ext cx="1557505" cy="338554"/>
          </a:xfrm>
          <a:prstGeom prst="rect">
            <a:avLst/>
          </a:prstGeom>
          <a:noFill/>
        </p:spPr>
        <p:txBody>
          <a:bodyPr wrap="square" rtlCol="0">
            <a:spAutoFit/>
          </a:bodyPr>
          <a:lstStyle/>
          <a:p>
            <a:pPr defTabSz="609585">
              <a:defRPr/>
            </a:pPr>
            <a:r>
              <a:rPr lang="en-US" sz="1600" b="1" dirty="0">
                <a:solidFill>
                  <a:srgbClr val="646363"/>
                </a:solidFill>
                <a:latin typeface="Arial"/>
                <a:ea typeface="Calibri Light" charset="0"/>
                <a:cs typeface="Calibri Light" charset="0"/>
              </a:rPr>
              <a:t>Anti-Virus</a:t>
            </a:r>
          </a:p>
        </p:txBody>
      </p:sp>
      <p:sp>
        <p:nvSpPr>
          <p:cNvPr id="74" name="TextBox 73"/>
          <p:cNvSpPr txBox="1"/>
          <p:nvPr/>
        </p:nvSpPr>
        <p:spPr>
          <a:xfrm>
            <a:off x="5856246" y="3198751"/>
            <a:ext cx="1557505" cy="338554"/>
          </a:xfrm>
          <a:prstGeom prst="rect">
            <a:avLst/>
          </a:prstGeom>
          <a:noFill/>
        </p:spPr>
        <p:txBody>
          <a:bodyPr wrap="square" rtlCol="0">
            <a:spAutoFit/>
          </a:bodyPr>
          <a:lstStyle/>
          <a:p>
            <a:pPr lvl="0">
              <a:defRPr/>
            </a:pPr>
            <a:r>
              <a:rPr lang="en-US" sz="1600" b="1" dirty="0">
                <a:solidFill>
                  <a:srgbClr val="646363"/>
                </a:solidFill>
                <a:ea typeface="Calibri Light" charset="0"/>
                <a:cs typeface="Calibri Light" charset="0"/>
              </a:rPr>
              <a:t>2FA/LDAP</a:t>
            </a:r>
          </a:p>
        </p:txBody>
      </p:sp>
      <p:sp>
        <p:nvSpPr>
          <p:cNvPr id="75" name="TextBox 74"/>
          <p:cNvSpPr txBox="1"/>
          <p:nvPr/>
        </p:nvSpPr>
        <p:spPr>
          <a:xfrm>
            <a:off x="5856246" y="3890327"/>
            <a:ext cx="1557505" cy="338554"/>
          </a:xfrm>
          <a:prstGeom prst="rect">
            <a:avLst/>
          </a:prstGeom>
          <a:noFill/>
        </p:spPr>
        <p:txBody>
          <a:bodyPr wrap="square" rtlCol="0">
            <a:spAutoFit/>
          </a:bodyPr>
          <a:lstStyle/>
          <a:p>
            <a:pPr defTabSz="609585">
              <a:defRPr/>
            </a:pPr>
            <a:r>
              <a:rPr lang="en-US" sz="1600" b="1" dirty="0">
                <a:solidFill>
                  <a:srgbClr val="646363"/>
                </a:solidFill>
                <a:latin typeface="Arial"/>
                <a:ea typeface="Calibri Light" charset="0"/>
                <a:cs typeface="Calibri Light" charset="0"/>
              </a:rPr>
              <a:t>Firewall/IDS</a:t>
            </a:r>
          </a:p>
        </p:txBody>
      </p:sp>
      <p:sp>
        <p:nvSpPr>
          <p:cNvPr id="76" name="TextBox 75"/>
          <p:cNvSpPr txBox="1"/>
          <p:nvPr/>
        </p:nvSpPr>
        <p:spPr>
          <a:xfrm>
            <a:off x="5856246" y="4573439"/>
            <a:ext cx="1997561" cy="338554"/>
          </a:xfrm>
          <a:prstGeom prst="rect">
            <a:avLst/>
          </a:prstGeom>
          <a:noFill/>
        </p:spPr>
        <p:txBody>
          <a:bodyPr wrap="square" rtlCol="0">
            <a:spAutoFit/>
          </a:bodyPr>
          <a:lstStyle/>
          <a:p>
            <a:pPr defTabSz="609585">
              <a:defRPr/>
            </a:pPr>
            <a:r>
              <a:rPr lang="en-US" sz="1600" b="1" dirty="0">
                <a:solidFill>
                  <a:srgbClr val="646363"/>
                </a:solidFill>
                <a:latin typeface="Arial"/>
                <a:ea typeface="Calibri Light" charset="0"/>
                <a:cs typeface="Calibri Light" charset="0"/>
              </a:rPr>
              <a:t>Network Switches</a:t>
            </a:r>
          </a:p>
        </p:txBody>
      </p:sp>
      <p:sp>
        <p:nvSpPr>
          <p:cNvPr id="77" name="TextBox 76"/>
          <p:cNvSpPr txBox="1"/>
          <p:nvPr/>
        </p:nvSpPr>
        <p:spPr>
          <a:xfrm>
            <a:off x="5856246" y="5262260"/>
            <a:ext cx="1714769" cy="338554"/>
          </a:xfrm>
          <a:prstGeom prst="rect">
            <a:avLst/>
          </a:prstGeom>
          <a:noFill/>
        </p:spPr>
        <p:txBody>
          <a:bodyPr wrap="square" rtlCol="0">
            <a:spAutoFit/>
          </a:bodyPr>
          <a:lstStyle/>
          <a:p>
            <a:pPr defTabSz="609585">
              <a:defRPr/>
            </a:pPr>
            <a:r>
              <a:rPr lang="en-US" sz="1600" b="1" dirty="0">
                <a:solidFill>
                  <a:srgbClr val="646363"/>
                </a:solidFill>
                <a:latin typeface="Arial"/>
                <a:ea typeface="Calibri Light" charset="0"/>
                <a:cs typeface="Calibri Light" charset="0"/>
              </a:rPr>
              <a:t>Threat Intel</a:t>
            </a:r>
          </a:p>
        </p:txBody>
      </p:sp>
      <p:sp>
        <p:nvSpPr>
          <p:cNvPr id="78" name="TextBox 77"/>
          <p:cNvSpPr txBox="1"/>
          <p:nvPr/>
        </p:nvSpPr>
        <p:spPr>
          <a:xfrm>
            <a:off x="5856246" y="5934149"/>
            <a:ext cx="1557505" cy="338554"/>
          </a:xfrm>
          <a:prstGeom prst="rect">
            <a:avLst/>
          </a:prstGeom>
          <a:noFill/>
        </p:spPr>
        <p:txBody>
          <a:bodyPr wrap="square" rtlCol="0">
            <a:spAutoFit/>
          </a:bodyPr>
          <a:lstStyle/>
          <a:p>
            <a:pPr defTabSz="609585">
              <a:defRPr/>
            </a:pPr>
            <a:r>
              <a:rPr lang="en-US" sz="1600" b="1" dirty="0">
                <a:solidFill>
                  <a:srgbClr val="646363"/>
                </a:solidFill>
                <a:latin typeface="Arial"/>
                <a:ea typeface="Calibri Light" charset="0"/>
                <a:cs typeface="Calibri Light" charset="0"/>
              </a:rPr>
              <a:t>IT &amp; Physical</a:t>
            </a:r>
          </a:p>
        </p:txBody>
      </p:sp>
      <p:sp>
        <p:nvSpPr>
          <p:cNvPr id="79" name="TextBox 78"/>
          <p:cNvSpPr txBox="1"/>
          <p:nvPr/>
        </p:nvSpPr>
        <p:spPr>
          <a:xfrm>
            <a:off x="7989608" y="1774373"/>
            <a:ext cx="2651688" cy="543867"/>
          </a:xfrm>
          <a:prstGeom prst="rect">
            <a:avLst/>
          </a:prstGeom>
          <a:noFill/>
        </p:spPr>
        <p:txBody>
          <a:bodyPr wrap="none" rtlCol="0">
            <a:spAutoFit/>
          </a:bodyPr>
          <a:lstStyle/>
          <a:p>
            <a:pPr defTabSz="609585">
              <a:defRPr/>
            </a:pPr>
            <a:r>
              <a:rPr lang="en-US" sz="1467" kern="0" dirty="0">
                <a:solidFill>
                  <a:srgbClr val="646363"/>
                </a:solidFill>
                <a:latin typeface="Arial"/>
                <a:ea typeface="Calibri Light" charset="0"/>
                <a:cs typeface="Calibri Light" charset="0"/>
              </a:rPr>
              <a:t>Application and process data.</a:t>
            </a:r>
          </a:p>
          <a:p>
            <a:pPr defTabSz="609585">
              <a:defRPr/>
            </a:pPr>
            <a:r>
              <a:rPr lang="en-US" sz="1467" kern="0" dirty="0">
                <a:solidFill>
                  <a:srgbClr val="646363"/>
                </a:solidFill>
                <a:latin typeface="Arial"/>
                <a:ea typeface="Calibri Light" charset="0"/>
                <a:cs typeface="Calibri Light" charset="0"/>
              </a:rPr>
              <a:t>Windows logs.</a:t>
            </a:r>
            <a:endParaRPr lang="en-US" sz="1467" dirty="0">
              <a:solidFill>
                <a:srgbClr val="646363"/>
              </a:solidFill>
              <a:latin typeface="Arial"/>
              <a:ea typeface="Calibri Light" charset="0"/>
              <a:cs typeface="Calibri Light" charset="0"/>
            </a:endParaRPr>
          </a:p>
        </p:txBody>
      </p:sp>
      <p:sp>
        <p:nvSpPr>
          <p:cNvPr id="80" name="TextBox 79"/>
          <p:cNvSpPr txBox="1"/>
          <p:nvPr/>
        </p:nvSpPr>
        <p:spPr>
          <a:xfrm>
            <a:off x="8180007" y="2450417"/>
            <a:ext cx="1375698" cy="543867"/>
          </a:xfrm>
          <a:prstGeom prst="rect">
            <a:avLst/>
          </a:prstGeom>
          <a:noFill/>
        </p:spPr>
        <p:txBody>
          <a:bodyPr wrap="none" rtlCol="0">
            <a:spAutoFit/>
          </a:bodyPr>
          <a:lstStyle/>
          <a:p>
            <a:pPr defTabSz="609585">
              <a:defRPr/>
            </a:pPr>
            <a:r>
              <a:rPr lang="en-US" sz="1467" kern="0" dirty="0">
                <a:solidFill>
                  <a:srgbClr val="646363"/>
                </a:solidFill>
                <a:latin typeface="Arial"/>
                <a:ea typeface="Calibri Light" charset="0"/>
                <a:cs typeface="Calibri Light" charset="0"/>
              </a:rPr>
              <a:t>Malware info.</a:t>
            </a:r>
          </a:p>
          <a:p>
            <a:pPr defTabSz="609585">
              <a:defRPr/>
            </a:pPr>
            <a:r>
              <a:rPr lang="en-US" sz="1467" kern="0" dirty="0">
                <a:solidFill>
                  <a:srgbClr val="646363"/>
                </a:solidFill>
                <a:latin typeface="Arial"/>
                <a:ea typeface="Calibri Light" charset="0"/>
                <a:cs typeface="Calibri Light" charset="0"/>
              </a:rPr>
              <a:t>Breaches logs</a:t>
            </a:r>
            <a:endParaRPr lang="en-US" sz="1467" dirty="0">
              <a:solidFill>
                <a:srgbClr val="646363"/>
              </a:solidFill>
              <a:latin typeface="Arial"/>
              <a:ea typeface="Calibri Light" charset="0"/>
              <a:cs typeface="Calibri Light" charset="0"/>
            </a:endParaRPr>
          </a:p>
        </p:txBody>
      </p:sp>
      <p:sp>
        <p:nvSpPr>
          <p:cNvPr id="81" name="TextBox 80"/>
          <p:cNvSpPr txBox="1"/>
          <p:nvPr/>
        </p:nvSpPr>
        <p:spPr>
          <a:xfrm>
            <a:off x="7781527" y="3139085"/>
            <a:ext cx="2707793" cy="543867"/>
          </a:xfrm>
          <a:prstGeom prst="rect">
            <a:avLst/>
          </a:prstGeom>
          <a:noFill/>
        </p:spPr>
        <p:txBody>
          <a:bodyPr wrap="none" rtlCol="0">
            <a:spAutoFit/>
          </a:bodyPr>
          <a:lstStyle/>
          <a:p>
            <a:pPr lvl="0">
              <a:defRPr/>
            </a:pPr>
            <a:r>
              <a:rPr lang="en-US" sz="1467" kern="0" dirty="0">
                <a:solidFill>
                  <a:srgbClr val="646363"/>
                </a:solidFill>
                <a:ea typeface="Calibri Light" charset="0"/>
                <a:cs typeface="Calibri Light" charset="0"/>
              </a:rPr>
              <a:t>Remote access logs.</a:t>
            </a:r>
          </a:p>
          <a:p>
            <a:pPr lvl="0">
              <a:defRPr/>
            </a:pPr>
            <a:r>
              <a:rPr lang="en-US" sz="1467" kern="0" dirty="0">
                <a:solidFill>
                  <a:srgbClr val="646363"/>
                </a:solidFill>
                <a:ea typeface="Calibri Light" charset="0"/>
                <a:cs typeface="Calibri Light" charset="0"/>
              </a:rPr>
              <a:t>Access logs, login failures etc.</a:t>
            </a:r>
            <a:endParaRPr lang="en-US" sz="1467" dirty="0">
              <a:solidFill>
                <a:srgbClr val="646363"/>
              </a:solidFill>
              <a:latin typeface="Arial"/>
              <a:ea typeface="Calibri Light" charset="0"/>
              <a:cs typeface="Calibri Light" charset="0"/>
            </a:endParaRPr>
          </a:p>
        </p:txBody>
      </p:sp>
      <p:sp>
        <p:nvSpPr>
          <p:cNvPr id="82" name="TextBox 81"/>
          <p:cNvSpPr txBox="1"/>
          <p:nvPr/>
        </p:nvSpPr>
        <p:spPr>
          <a:xfrm>
            <a:off x="7597640" y="3829655"/>
            <a:ext cx="1229824" cy="543867"/>
          </a:xfrm>
          <a:prstGeom prst="rect">
            <a:avLst/>
          </a:prstGeom>
          <a:noFill/>
        </p:spPr>
        <p:txBody>
          <a:bodyPr wrap="none" rtlCol="0">
            <a:spAutoFit/>
          </a:bodyPr>
          <a:lstStyle/>
          <a:p>
            <a:pPr defTabSz="609585">
              <a:defRPr/>
            </a:pPr>
            <a:r>
              <a:rPr lang="en-US" sz="1467" kern="0" dirty="0">
                <a:solidFill>
                  <a:srgbClr val="646363"/>
                </a:solidFill>
                <a:latin typeface="Arial"/>
                <a:ea typeface="Calibri Light" charset="0"/>
                <a:cs typeface="Calibri Light" charset="0"/>
              </a:rPr>
              <a:t>Firewall logs</a:t>
            </a:r>
          </a:p>
          <a:p>
            <a:pPr defTabSz="609585">
              <a:defRPr/>
            </a:pPr>
            <a:r>
              <a:rPr lang="en-US" sz="1467" kern="0" dirty="0">
                <a:solidFill>
                  <a:srgbClr val="646363"/>
                </a:solidFill>
                <a:latin typeface="Arial"/>
                <a:ea typeface="Calibri Light" charset="0"/>
                <a:cs typeface="Calibri Light" charset="0"/>
              </a:rPr>
              <a:t>Anomalies</a:t>
            </a:r>
            <a:endParaRPr lang="en-US" sz="1467" dirty="0">
              <a:solidFill>
                <a:srgbClr val="646363"/>
              </a:solidFill>
              <a:latin typeface="Arial"/>
              <a:ea typeface="Calibri Light" charset="0"/>
              <a:cs typeface="Calibri Light" charset="0"/>
            </a:endParaRPr>
          </a:p>
        </p:txBody>
      </p:sp>
      <p:sp>
        <p:nvSpPr>
          <p:cNvPr id="83" name="TextBox 82"/>
          <p:cNvSpPr txBox="1"/>
          <p:nvPr/>
        </p:nvSpPr>
        <p:spPr>
          <a:xfrm>
            <a:off x="8440764" y="4506066"/>
            <a:ext cx="1273105" cy="543867"/>
          </a:xfrm>
          <a:prstGeom prst="rect">
            <a:avLst/>
          </a:prstGeom>
          <a:noFill/>
        </p:spPr>
        <p:txBody>
          <a:bodyPr wrap="none" rtlCol="0">
            <a:spAutoFit/>
          </a:bodyPr>
          <a:lstStyle/>
          <a:p>
            <a:pPr lvl="0">
              <a:defRPr/>
            </a:pPr>
            <a:r>
              <a:rPr lang="en-US" sz="1467" kern="0" dirty="0">
                <a:solidFill>
                  <a:srgbClr val="646363"/>
                </a:solidFill>
                <a:ea typeface="Calibri Light" charset="0"/>
                <a:cs typeface="Calibri Light" charset="0"/>
              </a:rPr>
              <a:t>Network logs</a:t>
            </a:r>
          </a:p>
          <a:p>
            <a:pPr lvl="0">
              <a:defRPr/>
            </a:pPr>
            <a:r>
              <a:rPr lang="en-US" sz="1467" kern="0" dirty="0">
                <a:solidFill>
                  <a:srgbClr val="646363"/>
                </a:solidFill>
                <a:ea typeface="Calibri Light" charset="0"/>
                <a:cs typeface="Calibri Light" charset="0"/>
              </a:rPr>
              <a:t>PCAP</a:t>
            </a:r>
            <a:endParaRPr lang="en-US" sz="1467" dirty="0">
              <a:solidFill>
                <a:srgbClr val="646363"/>
              </a:solidFill>
              <a:ea typeface="Calibri Light" charset="0"/>
              <a:cs typeface="Calibri Light" charset="0"/>
            </a:endParaRPr>
          </a:p>
        </p:txBody>
      </p:sp>
      <p:sp>
        <p:nvSpPr>
          <p:cNvPr id="84" name="TextBox 83"/>
          <p:cNvSpPr txBox="1"/>
          <p:nvPr/>
        </p:nvSpPr>
        <p:spPr>
          <a:xfrm>
            <a:off x="7946795" y="5183874"/>
            <a:ext cx="3587842" cy="543867"/>
          </a:xfrm>
          <a:prstGeom prst="rect">
            <a:avLst/>
          </a:prstGeom>
          <a:noFill/>
        </p:spPr>
        <p:txBody>
          <a:bodyPr wrap="none" rtlCol="0">
            <a:spAutoFit/>
          </a:bodyPr>
          <a:lstStyle/>
          <a:p>
            <a:pPr lvl="0">
              <a:defRPr/>
            </a:pPr>
            <a:r>
              <a:rPr lang="en-US" sz="1467" kern="0" dirty="0">
                <a:solidFill>
                  <a:srgbClr val="646363"/>
                </a:solidFill>
                <a:ea typeface="Calibri Light" charset="0"/>
                <a:cs typeface="Calibri Light" charset="0"/>
              </a:rPr>
              <a:t>Secure eye advisories, Dark web etc.</a:t>
            </a:r>
          </a:p>
          <a:p>
            <a:pPr lvl="0">
              <a:defRPr/>
            </a:pPr>
            <a:r>
              <a:rPr lang="en-US" sz="1467" kern="0" dirty="0">
                <a:solidFill>
                  <a:srgbClr val="646363"/>
                </a:solidFill>
                <a:ea typeface="Calibri Light" charset="0"/>
                <a:cs typeface="Calibri Light" charset="0"/>
              </a:rPr>
              <a:t>Threat hunting info, CVE, ICS CERT etc.</a:t>
            </a:r>
            <a:endParaRPr lang="en-US" sz="1467" dirty="0">
              <a:solidFill>
                <a:srgbClr val="646363"/>
              </a:solidFill>
              <a:ea typeface="Calibri Light" charset="0"/>
              <a:cs typeface="Calibri Light" charset="0"/>
            </a:endParaRPr>
          </a:p>
        </p:txBody>
      </p:sp>
      <p:sp>
        <p:nvSpPr>
          <p:cNvPr id="85" name="TextBox 84"/>
          <p:cNvSpPr txBox="1"/>
          <p:nvPr/>
        </p:nvSpPr>
        <p:spPr>
          <a:xfrm>
            <a:off x="7664003" y="5849887"/>
            <a:ext cx="3366172" cy="543867"/>
          </a:xfrm>
          <a:prstGeom prst="rect">
            <a:avLst/>
          </a:prstGeom>
          <a:noFill/>
        </p:spPr>
        <p:txBody>
          <a:bodyPr wrap="square" rtlCol="0">
            <a:spAutoFit/>
          </a:bodyPr>
          <a:lstStyle/>
          <a:p>
            <a:pPr defTabSz="609585">
              <a:defRPr/>
            </a:pPr>
            <a:r>
              <a:rPr lang="en-US" sz="1467" kern="0" dirty="0">
                <a:solidFill>
                  <a:srgbClr val="646363"/>
                </a:solidFill>
                <a:latin typeface="Arial"/>
                <a:ea typeface="Calibri Light" charset="0"/>
                <a:cs typeface="Calibri Light" charset="0"/>
              </a:rPr>
              <a:t>Data from the corporate and Physical security systems</a:t>
            </a:r>
          </a:p>
        </p:txBody>
      </p:sp>
      <p:cxnSp>
        <p:nvCxnSpPr>
          <p:cNvPr id="86" name="Straight Connector 85"/>
          <p:cNvCxnSpPr/>
          <p:nvPr/>
        </p:nvCxnSpPr>
        <p:spPr>
          <a:xfrm flipV="1">
            <a:off x="4726560" y="1679922"/>
            <a:ext cx="6708304" cy="2964"/>
          </a:xfrm>
          <a:prstGeom prst="line">
            <a:avLst/>
          </a:prstGeom>
          <a:noFill/>
          <a:ln w="9525" cap="flat" cmpd="sng" algn="ctr">
            <a:solidFill>
              <a:schemeClr val="accent1"/>
            </a:solidFill>
            <a:prstDash val="solid"/>
          </a:ln>
          <a:effectLst/>
        </p:spPr>
      </p:cxnSp>
      <p:cxnSp>
        <p:nvCxnSpPr>
          <p:cNvPr id="87" name="Straight Connector 86"/>
          <p:cNvCxnSpPr/>
          <p:nvPr/>
        </p:nvCxnSpPr>
        <p:spPr>
          <a:xfrm flipV="1">
            <a:off x="4726560" y="2362499"/>
            <a:ext cx="6708304" cy="2964"/>
          </a:xfrm>
          <a:prstGeom prst="line">
            <a:avLst/>
          </a:prstGeom>
          <a:noFill/>
          <a:ln w="9525" cap="flat" cmpd="sng" algn="ctr">
            <a:solidFill>
              <a:schemeClr val="accent1"/>
            </a:solidFill>
            <a:prstDash val="solid"/>
          </a:ln>
          <a:effectLst/>
        </p:spPr>
      </p:cxnSp>
      <p:cxnSp>
        <p:nvCxnSpPr>
          <p:cNvPr id="88" name="Straight Connector 87"/>
          <p:cNvCxnSpPr/>
          <p:nvPr/>
        </p:nvCxnSpPr>
        <p:spPr>
          <a:xfrm flipV="1">
            <a:off x="4726560" y="3043778"/>
            <a:ext cx="6708304" cy="2964"/>
          </a:xfrm>
          <a:prstGeom prst="line">
            <a:avLst/>
          </a:prstGeom>
          <a:noFill/>
          <a:ln w="9525" cap="flat" cmpd="sng" algn="ctr">
            <a:solidFill>
              <a:schemeClr val="accent1"/>
            </a:solidFill>
            <a:prstDash val="solid"/>
          </a:ln>
          <a:effectLst/>
        </p:spPr>
      </p:cxnSp>
      <p:cxnSp>
        <p:nvCxnSpPr>
          <p:cNvPr id="89" name="Straight Connector 88"/>
          <p:cNvCxnSpPr/>
          <p:nvPr/>
        </p:nvCxnSpPr>
        <p:spPr>
          <a:xfrm flipV="1">
            <a:off x="4726560" y="3729806"/>
            <a:ext cx="6708304" cy="2964"/>
          </a:xfrm>
          <a:prstGeom prst="line">
            <a:avLst/>
          </a:prstGeom>
          <a:noFill/>
          <a:ln w="9525" cap="flat" cmpd="sng" algn="ctr">
            <a:solidFill>
              <a:schemeClr val="accent1"/>
            </a:solidFill>
            <a:prstDash val="solid"/>
          </a:ln>
          <a:effectLst/>
        </p:spPr>
      </p:cxnSp>
      <p:cxnSp>
        <p:nvCxnSpPr>
          <p:cNvPr id="90" name="Straight Connector 89"/>
          <p:cNvCxnSpPr/>
          <p:nvPr/>
        </p:nvCxnSpPr>
        <p:spPr>
          <a:xfrm flipV="1">
            <a:off x="4726560" y="4411237"/>
            <a:ext cx="6708304" cy="2964"/>
          </a:xfrm>
          <a:prstGeom prst="line">
            <a:avLst/>
          </a:prstGeom>
          <a:noFill/>
          <a:ln w="9525" cap="flat" cmpd="sng" algn="ctr">
            <a:solidFill>
              <a:schemeClr val="accent1"/>
            </a:solidFill>
            <a:prstDash val="solid"/>
          </a:ln>
          <a:effectLst/>
        </p:spPr>
      </p:cxnSp>
      <p:cxnSp>
        <p:nvCxnSpPr>
          <p:cNvPr id="91" name="Straight Connector 90"/>
          <p:cNvCxnSpPr/>
          <p:nvPr/>
        </p:nvCxnSpPr>
        <p:spPr>
          <a:xfrm flipV="1">
            <a:off x="4726560" y="5094717"/>
            <a:ext cx="6708304" cy="2964"/>
          </a:xfrm>
          <a:prstGeom prst="line">
            <a:avLst/>
          </a:prstGeom>
          <a:noFill/>
          <a:ln w="9525" cap="flat" cmpd="sng" algn="ctr">
            <a:solidFill>
              <a:schemeClr val="accent1"/>
            </a:solidFill>
            <a:prstDash val="solid"/>
          </a:ln>
          <a:effectLst/>
        </p:spPr>
      </p:cxnSp>
      <p:cxnSp>
        <p:nvCxnSpPr>
          <p:cNvPr id="92" name="Straight Connector 91"/>
          <p:cNvCxnSpPr/>
          <p:nvPr/>
        </p:nvCxnSpPr>
        <p:spPr>
          <a:xfrm flipV="1">
            <a:off x="4726560" y="5770098"/>
            <a:ext cx="6708304" cy="2964"/>
          </a:xfrm>
          <a:prstGeom prst="line">
            <a:avLst/>
          </a:prstGeom>
          <a:noFill/>
          <a:ln w="9525" cap="flat" cmpd="sng" algn="ctr">
            <a:solidFill>
              <a:schemeClr val="accent1"/>
            </a:solidFill>
            <a:prstDash val="solid"/>
          </a:ln>
          <a:effectLst/>
        </p:spPr>
      </p:cxnSp>
      <p:sp>
        <p:nvSpPr>
          <p:cNvPr id="93" name="Frame 92"/>
          <p:cNvSpPr/>
          <p:nvPr/>
        </p:nvSpPr>
        <p:spPr>
          <a:xfrm>
            <a:off x="757136" y="2283500"/>
            <a:ext cx="2643859" cy="2724989"/>
          </a:xfrm>
          <a:prstGeom prst="frame">
            <a:avLst>
              <a:gd name="adj1" fmla="val 198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US" sz="2400">
              <a:solidFill>
                <a:srgbClr val="000000"/>
              </a:solidFill>
              <a:latin typeface="Arial"/>
            </a:endParaRPr>
          </a:p>
        </p:txBody>
      </p:sp>
    </p:spTree>
    <p:extLst>
      <p:ext uri="{BB962C8B-B14F-4D97-AF65-F5344CB8AC3E}">
        <p14:creationId xmlns:p14="http://schemas.microsoft.com/office/powerpoint/2010/main" val="4070030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idx="4294967295"/>
          </p:nvPr>
        </p:nvSpPr>
        <p:spPr>
          <a:xfrm>
            <a:off x="-41275" y="344488"/>
            <a:ext cx="12233275" cy="369887"/>
          </a:xfrm>
        </p:spPr>
        <p:txBody>
          <a:bodyPr>
            <a:normAutofit fontScale="90000"/>
          </a:bodyPr>
          <a:lstStyle/>
          <a:p>
            <a:r>
              <a:rPr lang="en-GB" dirty="0"/>
              <a:t>COMPANY’s OT Security Service offerings</a:t>
            </a:r>
            <a:endParaRPr lang="en-IN" dirty="0"/>
          </a:p>
        </p:txBody>
      </p:sp>
      <p:graphicFrame>
        <p:nvGraphicFramePr>
          <p:cNvPr id="4" name="Diagram 3"/>
          <p:cNvGraphicFramePr/>
          <p:nvPr/>
        </p:nvGraphicFramePr>
        <p:xfrm>
          <a:off x="574981" y="1032932"/>
          <a:ext cx="10622040" cy="5595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7579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Gerade Verbindung 108"/>
          <p:cNvCxnSpPr/>
          <p:nvPr/>
        </p:nvCxnSpPr>
        <p:spPr bwMode="gray">
          <a:xfrm>
            <a:off x="6716394" y="4485111"/>
            <a:ext cx="4697549" cy="0"/>
          </a:xfrm>
          <a:prstGeom prst="line">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Gerade Verbindung 108"/>
          <p:cNvCxnSpPr/>
          <p:nvPr/>
        </p:nvCxnSpPr>
        <p:spPr bwMode="gray">
          <a:xfrm>
            <a:off x="261427" y="4485111"/>
            <a:ext cx="4697549" cy="0"/>
          </a:xfrm>
          <a:prstGeom prst="line">
            <a:avLst/>
          </a:prstGeom>
          <a:ln w="6350">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idx="4294967295"/>
          </p:nvPr>
        </p:nvSpPr>
        <p:spPr>
          <a:xfrm>
            <a:off x="0" y="344488"/>
            <a:ext cx="9550400" cy="1212850"/>
          </a:xfrm>
        </p:spPr>
        <p:txBody>
          <a:bodyPr/>
          <a:lstStyle/>
          <a:p>
            <a:r>
              <a:rPr lang="en-US" dirty="0"/>
              <a:t>OT logging Challenges</a:t>
            </a:r>
            <a:endParaRPr lang="en-IN" dirty="0"/>
          </a:p>
        </p:txBody>
      </p:sp>
      <p:sp>
        <p:nvSpPr>
          <p:cNvPr id="3" name="Flowchart: Connector 2"/>
          <p:cNvSpPr/>
          <p:nvPr/>
        </p:nvSpPr>
        <p:spPr>
          <a:xfrm>
            <a:off x="5499753" y="3124307"/>
            <a:ext cx="1008568" cy="1120631"/>
          </a:xfrm>
          <a:prstGeom prst="flowChartConnector">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sz="4265">
              <a:solidFill>
                <a:srgbClr val="000000"/>
              </a:solidFill>
              <a:latin typeface="Arial"/>
            </a:endParaRPr>
          </a:p>
        </p:txBody>
      </p:sp>
      <p:sp>
        <p:nvSpPr>
          <p:cNvPr id="4" name="Right Triangle 3"/>
          <p:cNvSpPr/>
          <p:nvPr/>
        </p:nvSpPr>
        <p:spPr>
          <a:xfrm rot="16200000">
            <a:off x="3700583" y="1310712"/>
            <a:ext cx="2278728" cy="2315981"/>
          </a:xfrm>
          <a:prstGeom prst="rtTriangle">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sz="4265">
              <a:solidFill>
                <a:srgbClr val="000000"/>
              </a:solidFill>
              <a:latin typeface="Arial"/>
            </a:endParaRPr>
          </a:p>
        </p:txBody>
      </p:sp>
      <p:sp>
        <p:nvSpPr>
          <p:cNvPr id="5" name="Right Triangle 4"/>
          <p:cNvSpPr/>
          <p:nvPr/>
        </p:nvSpPr>
        <p:spPr>
          <a:xfrm>
            <a:off x="5997936" y="1329337"/>
            <a:ext cx="2309875" cy="2278728"/>
          </a:xfrm>
          <a:prstGeom prst="rtTriangle">
            <a:avLst/>
          </a:prstGeom>
          <a:solidFill>
            <a:srgbClr val="EF334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sz="4265">
              <a:solidFill>
                <a:srgbClr val="000000"/>
              </a:solidFill>
              <a:latin typeface="Arial"/>
            </a:endParaRPr>
          </a:p>
        </p:txBody>
      </p:sp>
      <p:sp>
        <p:nvSpPr>
          <p:cNvPr id="6" name="Flowchart: Connector 5"/>
          <p:cNvSpPr/>
          <p:nvPr/>
        </p:nvSpPr>
        <p:spPr>
          <a:xfrm>
            <a:off x="5346408" y="3453329"/>
            <a:ext cx="1303057" cy="1120631"/>
          </a:xfrm>
          <a:prstGeom prst="flowChartConnector">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sz="4265">
              <a:solidFill>
                <a:srgbClr val="000000"/>
              </a:solidFill>
              <a:latin typeface="Arial"/>
            </a:endParaRPr>
          </a:p>
        </p:txBody>
      </p:sp>
      <p:sp>
        <p:nvSpPr>
          <p:cNvPr id="7" name="Right Triangle 6"/>
          <p:cNvSpPr/>
          <p:nvPr/>
        </p:nvSpPr>
        <p:spPr>
          <a:xfrm rot="10800000">
            <a:off x="3688062" y="3608067"/>
            <a:ext cx="2309876" cy="2281983"/>
          </a:xfrm>
          <a:prstGeom prst="rtTriangle">
            <a:avLst/>
          </a:prstGeom>
          <a:solidFill>
            <a:srgbClr val="00A2E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sz="4265">
              <a:solidFill>
                <a:srgbClr val="000000"/>
              </a:solidFill>
              <a:latin typeface="Arial"/>
            </a:endParaRPr>
          </a:p>
        </p:txBody>
      </p:sp>
      <p:sp>
        <p:nvSpPr>
          <p:cNvPr id="8" name="Right Triangle 7"/>
          <p:cNvSpPr/>
          <p:nvPr/>
        </p:nvSpPr>
        <p:spPr>
          <a:xfrm rot="5400000">
            <a:off x="6016563" y="3592695"/>
            <a:ext cx="2278728" cy="2315981"/>
          </a:xfrm>
          <a:prstGeom prst="rtTriangle">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sz="4265">
              <a:solidFill>
                <a:srgbClr val="000000"/>
              </a:solidFill>
              <a:latin typeface="Arial"/>
            </a:endParaRPr>
          </a:p>
        </p:txBody>
      </p:sp>
      <p:sp>
        <p:nvSpPr>
          <p:cNvPr id="9" name="Oval 8"/>
          <p:cNvSpPr/>
          <p:nvPr/>
        </p:nvSpPr>
        <p:spPr>
          <a:xfrm>
            <a:off x="5493650" y="3046125"/>
            <a:ext cx="1120631" cy="1120631"/>
          </a:xfrm>
          <a:prstGeom prst="ellipse">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sz="4265">
              <a:solidFill>
                <a:srgbClr val="000000"/>
              </a:solidFill>
              <a:latin typeface="Arial"/>
            </a:endParaRPr>
          </a:p>
        </p:txBody>
      </p:sp>
      <p:sp>
        <p:nvSpPr>
          <p:cNvPr id="10" name="Flowchart: Connector 9"/>
          <p:cNvSpPr/>
          <p:nvPr/>
        </p:nvSpPr>
        <p:spPr>
          <a:xfrm>
            <a:off x="5560889" y="3114990"/>
            <a:ext cx="986156" cy="986156"/>
          </a:xfrm>
          <a:prstGeom prst="flowChartConnector">
            <a:avLst/>
          </a:prstGeom>
          <a:solidFill>
            <a:srgbClr val="0E357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457189"/>
            <a:endParaRPr lang="en-US" sz="4265">
              <a:solidFill>
                <a:srgbClr val="000000"/>
              </a:solidFill>
              <a:latin typeface="Arial"/>
            </a:endParaRPr>
          </a:p>
        </p:txBody>
      </p:sp>
      <p:sp>
        <p:nvSpPr>
          <p:cNvPr id="11" name="Freeform 41"/>
          <p:cNvSpPr>
            <a:spLocks noEditPoints="1"/>
          </p:cNvSpPr>
          <p:nvPr/>
        </p:nvSpPr>
        <p:spPr bwMode="auto">
          <a:xfrm>
            <a:off x="5039180" y="2549941"/>
            <a:ext cx="563648" cy="433771"/>
          </a:xfrm>
          <a:custGeom>
            <a:avLst/>
            <a:gdLst>
              <a:gd name="T0" fmla="*/ 9549 w 16092"/>
              <a:gd name="T1" fmla="*/ 1065 h 12384"/>
              <a:gd name="T2" fmla="*/ 2194 w 16092"/>
              <a:gd name="T3" fmla="*/ 1073 h 12384"/>
              <a:gd name="T4" fmla="*/ 1797 w 16092"/>
              <a:gd name="T5" fmla="*/ 1197 h 12384"/>
              <a:gd name="T6" fmla="*/ 1461 w 16092"/>
              <a:gd name="T7" fmla="*/ 1424 h 12384"/>
              <a:gd name="T8" fmla="*/ 1203 w 16092"/>
              <a:gd name="T9" fmla="*/ 1737 h 12384"/>
              <a:gd name="T10" fmla="*/ 1043 w 16092"/>
              <a:gd name="T11" fmla="*/ 2115 h 12384"/>
              <a:gd name="T12" fmla="*/ 998 w 16092"/>
              <a:gd name="T13" fmla="*/ 7572 h 12384"/>
              <a:gd name="T14" fmla="*/ 3160 w 16092"/>
              <a:gd name="T15" fmla="*/ 11319 h 12384"/>
              <a:gd name="T16" fmla="*/ 2208 w 16092"/>
              <a:gd name="T17" fmla="*/ 8637 h 12384"/>
              <a:gd name="T18" fmla="*/ 39 w 16092"/>
              <a:gd name="T19" fmla="*/ 1637 h 12384"/>
              <a:gd name="T20" fmla="*/ 245 w 16092"/>
              <a:gd name="T21" fmla="*/ 1074 h 12384"/>
              <a:gd name="T22" fmla="*/ 599 w 16092"/>
              <a:gd name="T23" fmla="*/ 601 h 12384"/>
              <a:gd name="T24" fmla="*/ 1073 w 16092"/>
              <a:gd name="T25" fmla="*/ 248 h 12384"/>
              <a:gd name="T26" fmla="*/ 1637 w 16092"/>
              <a:gd name="T27" fmla="*/ 42 h 12384"/>
              <a:gd name="T28" fmla="*/ 12816 w 16092"/>
              <a:gd name="T29" fmla="*/ 1658 h 12384"/>
              <a:gd name="T30" fmla="*/ 7886 w 16092"/>
              <a:gd name="T31" fmla="*/ 9027 h 12384"/>
              <a:gd name="T32" fmla="*/ 7879 w 16092"/>
              <a:gd name="T33" fmla="*/ 9216 h 12384"/>
              <a:gd name="T34" fmla="*/ 7914 w 16092"/>
              <a:gd name="T35" fmla="*/ 9394 h 12384"/>
              <a:gd name="T36" fmla="*/ 8009 w 16092"/>
              <a:gd name="T37" fmla="*/ 9576 h 12384"/>
              <a:gd name="T38" fmla="*/ 8183 w 16092"/>
              <a:gd name="T39" fmla="*/ 9731 h 12384"/>
              <a:gd name="T40" fmla="*/ 8378 w 16092"/>
              <a:gd name="T41" fmla="*/ 9801 h 12384"/>
              <a:gd name="T42" fmla="*/ 8560 w 16092"/>
              <a:gd name="T43" fmla="*/ 9799 h 12384"/>
              <a:gd name="T44" fmla="*/ 8711 w 16092"/>
              <a:gd name="T45" fmla="*/ 9758 h 12384"/>
              <a:gd name="T46" fmla="*/ 8835 w 16092"/>
              <a:gd name="T47" fmla="*/ 9697 h 12384"/>
              <a:gd name="T48" fmla="*/ 16062 w 16092"/>
              <a:gd name="T49" fmla="*/ 4785 h 12384"/>
              <a:gd name="T50" fmla="*/ 16081 w 16092"/>
              <a:gd name="T51" fmla="*/ 4586 h 12384"/>
              <a:gd name="T52" fmla="*/ 15965 w 16092"/>
              <a:gd name="T53" fmla="*/ 4388 h 12384"/>
              <a:gd name="T54" fmla="*/ 15770 w 16092"/>
              <a:gd name="T55" fmla="*/ 4235 h 12384"/>
              <a:gd name="T56" fmla="*/ 15548 w 16092"/>
              <a:gd name="T57" fmla="*/ 4174 h 12384"/>
              <a:gd name="T58" fmla="*/ 15354 w 16092"/>
              <a:gd name="T59" fmla="*/ 4252 h 12384"/>
              <a:gd name="T60" fmla="*/ 13380 w 16092"/>
              <a:gd name="T61" fmla="*/ 2286 h 12384"/>
              <a:gd name="T62" fmla="*/ 13473 w 16092"/>
              <a:gd name="T63" fmla="*/ 2077 h 12384"/>
              <a:gd name="T64" fmla="*/ 13431 w 16092"/>
              <a:gd name="T65" fmla="*/ 1880 h 12384"/>
              <a:gd name="T66" fmla="*/ 13290 w 16092"/>
              <a:gd name="T67" fmla="*/ 1723 h 12384"/>
              <a:gd name="T68" fmla="*/ 13087 w 16092"/>
              <a:gd name="T69" fmla="*/ 1635 h 12384"/>
              <a:gd name="T70" fmla="*/ 12855 w 16092"/>
              <a:gd name="T71" fmla="*/ 1645 h 12384"/>
              <a:gd name="T72" fmla="*/ 10696 w 16092"/>
              <a:gd name="T73" fmla="*/ 7625 h 12384"/>
              <a:gd name="T74" fmla="*/ 10688 w 16092"/>
              <a:gd name="T75" fmla="*/ 7535 h 12384"/>
              <a:gd name="T76" fmla="*/ 10731 w 16092"/>
              <a:gd name="T77" fmla="*/ 7453 h 12384"/>
              <a:gd name="T78" fmla="*/ 14426 w 16092"/>
              <a:gd name="T79" fmla="*/ 3784 h 12384"/>
              <a:gd name="T80" fmla="*/ 14517 w 16092"/>
              <a:gd name="T81" fmla="*/ 3784 h 12384"/>
              <a:gd name="T82" fmla="*/ 14594 w 16092"/>
              <a:gd name="T83" fmla="*/ 3837 h 12384"/>
              <a:gd name="T84" fmla="*/ 14630 w 16092"/>
              <a:gd name="T85" fmla="*/ 3921 h 12384"/>
              <a:gd name="T86" fmla="*/ 14613 w 16092"/>
              <a:gd name="T87" fmla="*/ 4011 h 12384"/>
              <a:gd name="T88" fmla="*/ 10930 w 16092"/>
              <a:gd name="T89" fmla="*/ 7698 h 12384"/>
              <a:gd name="T90" fmla="*/ 10843 w 16092"/>
              <a:gd name="T91" fmla="*/ 7724 h 12384"/>
              <a:gd name="T92" fmla="*/ 10755 w 16092"/>
              <a:gd name="T93" fmla="*/ 7698 h 12384"/>
              <a:gd name="T94" fmla="*/ 9982 w 16092"/>
              <a:gd name="T95" fmla="*/ 6889 h 12384"/>
              <a:gd name="T96" fmla="*/ 9965 w 16092"/>
              <a:gd name="T97" fmla="*/ 6800 h 12384"/>
              <a:gd name="T98" fmla="*/ 9999 w 16092"/>
              <a:gd name="T99" fmla="*/ 6715 h 12384"/>
              <a:gd name="T100" fmla="*/ 13691 w 16092"/>
              <a:gd name="T101" fmla="*/ 3040 h 12384"/>
              <a:gd name="T102" fmla="*/ 13782 w 16092"/>
              <a:gd name="T103" fmla="*/ 3032 h 12384"/>
              <a:gd name="T104" fmla="*/ 13863 w 16092"/>
              <a:gd name="T105" fmla="*/ 3075 h 12384"/>
              <a:gd name="T106" fmla="*/ 13907 w 16092"/>
              <a:gd name="T107" fmla="*/ 3157 h 12384"/>
              <a:gd name="T108" fmla="*/ 13897 w 16092"/>
              <a:gd name="T109" fmla="*/ 3246 h 12384"/>
              <a:gd name="T110" fmla="*/ 10222 w 16092"/>
              <a:gd name="T111" fmla="*/ 6938 h 12384"/>
              <a:gd name="T112" fmla="*/ 10138 w 16092"/>
              <a:gd name="T113" fmla="*/ 6973 h 12384"/>
              <a:gd name="T114" fmla="*/ 10048 w 16092"/>
              <a:gd name="T115" fmla="*/ 6955 h 12384"/>
              <a:gd name="T116" fmla="*/ 4240 w 16092"/>
              <a:gd name="T117" fmla="*/ 9129 h 12384"/>
              <a:gd name="T118" fmla="*/ 7880 w 16092"/>
              <a:gd name="T119" fmla="*/ 7197 h 12384"/>
              <a:gd name="T120" fmla="*/ 6301 w 16092"/>
              <a:gd name="T121" fmla="*/ 6331 h 1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2" h="12384">
                <a:moveTo>
                  <a:pt x="2208" y="0"/>
                </a:moveTo>
                <a:lnTo>
                  <a:pt x="3599" y="0"/>
                </a:lnTo>
                <a:lnTo>
                  <a:pt x="10501" y="0"/>
                </a:lnTo>
                <a:lnTo>
                  <a:pt x="10501" y="3278"/>
                </a:lnTo>
                <a:lnTo>
                  <a:pt x="9549" y="4194"/>
                </a:lnTo>
                <a:lnTo>
                  <a:pt x="9549" y="1065"/>
                </a:lnTo>
                <a:lnTo>
                  <a:pt x="3397" y="1065"/>
                </a:lnTo>
                <a:lnTo>
                  <a:pt x="3397" y="1057"/>
                </a:lnTo>
                <a:lnTo>
                  <a:pt x="2407" y="1057"/>
                </a:lnTo>
                <a:lnTo>
                  <a:pt x="2334" y="1059"/>
                </a:lnTo>
                <a:lnTo>
                  <a:pt x="2263" y="1064"/>
                </a:lnTo>
                <a:lnTo>
                  <a:pt x="2194" y="1073"/>
                </a:lnTo>
                <a:lnTo>
                  <a:pt x="2124" y="1086"/>
                </a:lnTo>
                <a:lnTo>
                  <a:pt x="2056" y="1101"/>
                </a:lnTo>
                <a:lnTo>
                  <a:pt x="1989" y="1120"/>
                </a:lnTo>
                <a:lnTo>
                  <a:pt x="1924" y="1142"/>
                </a:lnTo>
                <a:lnTo>
                  <a:pt x="1860" y="1169"/>
                </a:lnTo>
                <a:lnTo>
                  <a:pt x="1797" y="1197"/>
                </a:lnTo>
                <a:lnTo>
                  <a:pt x="1737" y="1228"/>
                </a:lnTo>
                <a:lnTo>
                  <a:pt x="1678" y="1262"/>
                </a:lnTo>
                <a:lnTo>
                  <a:pt x="1620" y="1298"/>
                </a:lnTo>
                <a:lnTo>
                  <a:pt x="1565" y="1338"/>
                </a:lnTo>
                <a:lnTo>
                  <a:pt x="1512" y="1380"/>
                </a:lnTo>
                <a:lnTo>
                  <a:pt x="1461" y="1424"/>
                </a:lnTo>
                <a:lnTo>
                  <a:pt x="1412" y="1470"/>
                </a:lnTo>
                <a:lnTo>
                  <a:pt x="1365" y="1520"/>
                </a:lnTo>
                <a:lnTo>
                  <a:pt x="1321" y="1571"/>
                </a:lnTo>
                <a:lnTo>
                  <a:pt x="1279" y="1624"/>
                </a:lnTo>
                <a:lnTo>
                  <a:pt x="1239" y="1679"/>
                </a:lnTo>
                <a:lnTo>
                  <a:pt x="1203" y="1737"/>
                </a:lnTo>
                <a:lnTo>
                  <a:pt x="1169" y="1796"/>
                </a:lnTo>
                <a:lnTo>
                  <a:pt x="1138" y="1856"/>
                </a:lnTo>
                <a:lnTo>
                  <a:pt x="1109" y="1919"/>
                </a:lnTo>
                <a:lnTo>
                  <a:pt x="1084" y="1982"/>
                </a:lnTo>
                <a:lnTo>
                  <a:pt x="1062" y="2048"/>
                </a:lnTo>
                <a:lnTo>
                  <a:pt x="1043" y="2115"/>
                </a:lnTo>
                <a:lnTo>
                  <a:pt x="1027" y="2182"/>
                </a:lnTo>
                <a:lnTo>
                  <a:pt x="1015" y="2252"/>
                </a:lnTo>
                <a:lnTo>
                  <a:pt x="1006" y="2322"/>
                </a:lnTo>
                <a:lnTo>
                  <a:pt x="1000" y="2394"/>
                </a:lnTo>
                <a:lnTo>
                  <a:pt x="998" y="2466"/>
                </a:lnTo>
                <a:lnTo>
                  <a:pt x="998" y="7572"/>
                </a:lnTo>
                <a:lnTo>
                  <a:pt x="998" y="7572"/>
                </a:lnTo>
                <a:lnTo>
                  <a:pt x="998" y="7572"/>
                </a:lnTo>
                <a:lnTo>
                  <a:pt x="2208" y="7572"/>
                </a:lnTo>
                <a:lnTo>
                  <a:pt x="2208" y="2671"/>
                </a:lnTo>
                <a:lnTo>
                  <a:pt x="3160" y="2671"/>
                </a:lnTo>
                <a:lnTo>
                  <a:pt x="3160" y="11319"/>
                </a:lnTo>
                <a:lnTo>
                  <a:pt x="9549" y="11319"/>
                </a:lnTo>
                <a:lnTo>
                  <a:pt x="9549" y="10095"/>
                </a:lnTo>
                <a:lnTo>
                  <a:pt x="10501" y="9889"/>
                </a:lnTo>
                <a:lnTo>
                  <a:pt x="10501" y="12384"/>
                </a:lnTo>
                <a:lnTo>
                  <a:pt x="2208" y="12384"/>
                </a:lnTo>
                <a:lnTo>
                  <a:pt x="2208" y="8637"/>
                </a:lnTo>
                <a:lnTo>
                  <a:pt x="45" y="8637"/>
                </a:lnTo>
                <a:lnTo>
                  <a:pt x="0" y="2049"/>
                </a:lnTo>
                <a:lnTo>
                  <a:pt x="2" y="1944"/>
                </a:lnTo>
                <a:lnTo>
                  <a:pt x="9" y="1840"/>
                </a:lnTo>
                <a:lnTo>
                  <a:pt x="22" y="1738"/>
                </a:lnTo>
                <a:lnTo>
                  <a:pt x="39" y="1637"/>
                </a:lnTo>
                <a:lnTo>
                  <a:pt x="62" y="1539"/>
                </a:lnTo>
                <a:lnTo>
                  <a:pt x="90" y="1441"/>
                </a:lnTo>
                <a:lnTo>
                  <a:pt x="122" y="1347"/>
                </a:lnTo>
                <a:lnTo>
                  <a:pt x="159" y="1253"/>
                </a:lnTo>
                <a:lnTo>
                  <a:pt x="199" y="1163"/>
                </a:lnTo>
                <a:lnTo>
                  <a:pt x="245" y="1074"/>
                </a:lnTo>
                <a:lnTo>
                  <a:pt x="295" y="989"/>
                </a:lnTo>
                <a:lnTo>
                  <a:pt x="348" y="905"/>
                </a:lnTo>
                <a:lnTo>
                  <a:pt x="405" y="825"/>
                </a:lnTo>
                <a:lnTo>
                  <a:pt x="467" y="747"/>
                </a:lnTo>
                <a:lnTo>
                  <a:pt x="531" y="673"/>
                </a:lnTo>
                <a:lnTo>
                  <a:pt x="599" y="601"/>
                </a:lnTo>
                <a:lnTo>
                  <a:pt x="671" y="534"/>
                </a:lnTo>
                <a:lnTo>
                  <a:pt x="745" y="470"/>
                </a:lnTo>
                <a:lnTo>
                  <a:pt x="823" y="408"/>
                </a:lnTo>
                <a:lnTo>
                  <a:pt x="903" y="351"/>
                </a:lnTo>
                <a:lnTo>
                  <a:pt x="987" y="298"/>
                </a:lnTo>
                <a:lnTo>
                  <a:pt x="1073" y="248"/>
                </a:lnTo>
                <a:lnTo>
                  <a:pt x="1162" y="203"/>
                </a:lnTo>
                <a:lnTo>
                  <a:pt x="1252" y="162"/>
                </a:lnTo>
                <a:lnTo>
                  <a:pt x="1346" y="125"/>
                </a:lnTo>
                <a:lnTo>
                  <a:pt x="1441" y="93"/>
                </a:lnTo>
                <a:lnTo>
                  <a:pt x="1538" y="64"/>
                </a:lnTo>
                <a:lnTo>
                  <a:pt x="1637" y="42"/>
                </a:lnTo>
                <a:lnTo>
                  <a:pt x="1738" y="24"/>
                </a:lnTo>
                <a:lnTo>
                  <a:pt x="1841" y="11"/>
                </a:lnTo>
                <a:lnTo>
                  <a:pt x="1944" y="3"/>
                </a:lnTo>
                <a:lnTo>
                  <a:pt x="2049" y="0"/>
                </a:lnTo>
                <a:lnTo>
                  <a:pt x="2208" y="0"/>
                </a:lnTo>
                <a:close/>
                <a:moveTo>
                  <a:pt x="12816" y="1658"/>
                </a:moveTo>
                <a:lnTo>
                  <a:pt x="8838" y="5838"/>
                </a:lnTo>
                <a:lnTo>
                  <a:pt x="7901" y="8951"/>
                </a:lnTo>
                <a:lnTo>
                  <a:pt x="7899" y="8957"/>
                </a:lnTo>
                <a:lnTo>
                  <a:pt x="7896" y="8972"/>
                </a:lnTo>
                <a:lnTo>
                  <a:pt x="7891" y="8996"/>
                </a:lnTo>
                <a:lnTo>
                  <a:pt x="7886" y="9027"/>
                </a:lnTo>
                <a:lnTo>
                  <a:pt x="7881" y="9066"/>
                </a:lnTo>
                <a:lnTo>
                  <a:pt x="7878" y="9112"/>
                </a:lnTo>
                <a:lnTo>
                  <a:pt x="7877" y="9136"/>
                </a:lnTo>
                <a:lnTo>
                  <a:pt x="7877" y="9162"/>
                </a:lnTo>
                <a:lnTo>
                  <a:pt x="7878" y="9188"/>
                </a:lnTo>
                <a:lnTo>
                  <a:pt x="7879" y="9216"/>
                </a:lnTo>
                <a:lnTo>
                  <a:pt x="7882" y="9244"/>
                </a:lnTo>
                <a:lnTo>
                  <a:pt x="7886" y="9273"/>
                </a:lnTo>
                <a:lnTo>
                  <a:pt x="7890" y="9303"/>
                </a:lnTo>
                <a:lnTo>
                  <a:pt x="7897" y="9333"/>
                </a:lnTo>
                <a:lnTo>
                  <a:pt x="7904" y="9364"/>
                </a:lnTo>
                <a:lnTo>
                  <a:pt x="7914" y="9394"/>
                </a:lnTo>
                <a:lnTo>
                  <a:pt x="7924" y="9425"/>
                </a:lnTo>
                <a:lnTo>
                  <a:pt x="7937" y="9455"/>
                </a:lnTo>
                <a:lnTo>
                  <a:pt x="7952" y="9487"/>
                </a:lnTo>
                <a:lnTo>
                  <a:pt x="7969" y="9517"/>
                </a:lnTo>
                <a:lnTo>
                  <a:pt x="7988" y="9546"/>
                </a:lnTo>
                <a:lnTo>
                  <a:pt x="8009" y="9576"/>
                </a:lnTo>
                <a:lnTo>
                  <a:pt x="8032" y="9604"/>
                </a:lnTo>
                <a:lnTo>
                  <a:pt x="8058" y="9632"/>
                </a:lnTo>
                <a:lnTo>
                  <a:pt x="8086" y="9660"/>
                </a:lnTo>
                <a:lnTo>
                  <a:pt x="8117" y="9686"/>
                </a:lnTo>
                <a:lnTo>
                  <a:pt x="8150" y="9710"/>
                </a:lnTo>
                <a:lnTo>
                  <a:pt x="8183" y="9731"/>
                </a:lnTo>
                <a:lnTo>
                  <a:pt x="8215" y="9749"/>
                </a:lnTo>
                <a:lnTo>
                  <a:pt x="8248" y="9765"/>
                </a:lnTo>
                <a:lnTo>
                  <a:pt x="8281" y="9777"/>
                </a:lnTo>
                <a:lnTo>
                  <a:pt x="8314" y="9787"/>
                </a:lnTo>
                <a:lnTo>
                  <a:pt x="8346" y="9795"/>
                </a:lnTo>
                <a:lnTo>
                  <a:pt x="8378" y="9801"/>
                </a:lnTo>
                <a:lnTo>
                  <a:pt x="8410" y="9805"/>
                </a:lnTo>
                <a:lnTo>
                  <a:pt x="8441" y="9807"/>
                </a:lnTo>
                <a:lnTo>
                  <a:pt x="8471" y="9807"/>
                </a:lnTo>
                <a:lnTo>
                  <a:pt x="8502" y="9806"/>
                </a:lnTo>
                <a:lnTo>
                  <a:pt x="8531" y="9803"/>
                </a:lnTo>
                <a:lnTo>
                  <a:pt x="8560" y="9799"/>
                </a:lnTo>
                <a:lnTo>
                  <a:pt x="8588" y="9794"/>
                </a:lnTo>
                <a:lnTo>
                  <a:pt x="8614" y="9788"/>
                </a:lnTo>
                <a:lnTo>
                  <a:pt x="8640" y="9782"/>
                </a:lnTo>
                <a:lnTo>
                  <a:pt x="8666" y="9774"/>
                </a:lnTo>
                <a:lnTo>
                  <a:pt x="8689" y="9766"/>
                </a:lnTo>
                <a:lnTo>
                  <a:pt x="8711" y="9758"/>
                </a:lnTo>
                <a:lnTo>
                  <a:pt x="8732" y="9750"/>
                </a:lnTo>
                <a:lnTo>
                  <a:pt x="8752" y="9741"/>
                </a:lnTo>
                <a:lnTo>
                  <a:pt x="8770" y="9733"/>
                </a:lnTo>
                <a:lnTo>
                  <a:pt x="8786" y="9725"/>
                </a:lnTo>
                <a:lnTo>
                  <a:pt x="8814" y="9710"/>
                </a:lnTo>
                <a:lnTo>
                  <a:pt x="8835" y="9697"/>
                </a:lnTo>
                <a:lnTo>
                  <a:pt x="8848" y="9689"/>
                </a:lnTo>
                <a:lnTo>
                  <a:pt x="8853" y="9686"/>
                </a:lnTo>
                <a:lnTo>
                  <a:pt x="11721" y="9037"/>
                </a:lnTo>
                <a:lnTo>
                  <a:pt x="16017" y="4843"/>
                </a:lnTo>
                <a:lnTo>
                  <a:pt x="16042" y="4815"/>
                </a:lnTo>
                <a:lnTo>
                  <a:pt x="16062" y="4785"/>
                </a:lnTo>
                <a:lnTo>
                  <a:pt x="16076" y="4754"/>
                </a:lnTo>
                <a:lnTo>
                  <a:pt x="16086" y="4722"/>
                </a:lnTo>
                <a:lnTo>
                  <a:pt x="16091" y="4689"/>
                </a:lnTo>
                <a:lnTo>
                  <a:pt x="16092" y="4655"/>
                </a:lnTo>
                <a:lnTo>
                  <a:pt x="16088" y="4621"/>
                </a:lnTo>
                <a:lnTo>
                  <a:pt x="16081" y="4586"/>
                </a:lnTo>
                <a:lnTo>
                  <a:pt x="16069" y="4552"/>
                </a:lnTo>
                <a:lnTo>
                  <a:pt x="16055" y="4518"/>
                </a:lnTo>
                <a:lnTo>
                  <a:pt x="16037" y="4484"/>
                </a:lnTo>
                <a:lnTo>
                  <a:pt x="16016" y="4451"/>
                </a:lnTo>
                <a:lnTo>
                  <a:pt x="15991" y="4419"/>
                </a:lnTo>
                <a:lnTo>
                  <a:pt x="15965" y="4388"/>
                </a:lnTo>
                <a:lnTo>
                  <a:pt x="15937" y="4358"/>
                </a:lnTo>
                <a:lnTo>
                  <a:pt x="15907" y="4329"/>
                </a:lnTo>
                <a:lnTo>
                  <a:pt x="15875" y="4302"/>
                </a:lnTo>
                <a:lnTo>
                  <a:pt x="15841" y="4277"/>
                </a:lnTo>
                <a:lnTo>
                  <a:pt x="15806" y="4255"/>
                </a:lnTo>
                <a:lnTo>
                  <a:pt x="15770" y="4235"/>
                </a:lnTo>
                <a:lnTo>
                  <a:pt x="15734" y="4217"/>
                </a:lnTo>
                <a:lnTo>
                  <a:pt x="15697" y="4202"/>
                </a:lnTo>
                <a:lnTo>
                  <a:pt x="15660" y="4190"/>
                </a:lnTo>
                <a:lnTo>
                  <a:pt x="15622" y="4181"/>
                </a:lnTo>
                <a:lnTo>
                  <a:pt x="15585" y="4176"/>
                </a:lnTo>
                <a:lnTo>
                  <a:pt x="15548" y="4174"/>
                </a:lnTo>
                <a:lnTo>
                  <a:pt x="15513" y="4177"/>
                </a:lnTo>
                <a:lnTo>
                  <a:pt x="15477" y="4183"/>
                </a:lnTo>
                <a:lnTo>
                  <a:pt x="15444" y="4193"/>
                </a:lnTo>
                <a:lnTo>
                  <a:pt x="15412" y="4208"/>
                </a:lnTo>
                <a:lnTo>
                  <a:pt x="15382" y="4228"/>
                </a:lnTo>
                <a:lnTo>
                  <a:pt x="15354" y="4252"/>
                </a:lnTo>
                <a:lnTo>
                  <a:pt x="11389" y="8201"/>
                </a:lnTo>
                <a:lnTo>
                  <a:pt x="10020" y="8605"/>
                </a:lnTo>
                <a:lnTo>
                  <a:pt x="8982" y="7726"/>
                </a:lnTo>
                <a:lnTo>
                  <a:pt x="9372" y="6357"/>
                </a:lnTo>
                <a:lnTo>
                  <a:pt x="13349" y="2320"/>
                </a:lnTo>
                <a:lnTo>
                  <a:pt x="13380" y="2286"/>
                </a:lnTo>
                <a:lnTo>
                  <a:pt x="13407" y="2252"/>
                </a:lnTo>
                <a:lnTo>
                  <a:pt x="13429" y="2217"/>
                </a:lnTo>
                <a:lnTo>
                  <a:pt x="13446" y="2181"/>
                </a:lnTo>
                <a:lnTo>
                  <a:pt x="13459" y="2147"/>
                </a:lnTo>
                <a:lnTo>
                  <a:pt x="13468" y="2112"/>
                </a:lnTo>
                <a:lnTo>
                  <a:pt x="13473" y="2077"/>
                </a:lnTo>
                <a:lnTo>
                  <a:pt x="13474" y="2043"/>
                </a:lnTo>
                <a:lnTo>
                  <a:pt x="13472" y="2008"/>
                </a:lnTo>
                <a:lnTo>
                  <a:pt x="13467" y="1975"/>
                </a:lnTo>
                <a:lnTo>
                  <a:pt x="13458" y="1942"/>
                </a:lnTo>
                <a:lnTo>
                  <a:pt x="13446" y="1910"/>
                </a:lnTo>
                <a:lnTo>
                  <a:pt x="13431" y="1880"/>
                </a:lnTo>
                <a:lnTo>
                  <a:pt x="13414" y="1849"/>
                </a:lnTo>
                <a:lnTo>
                  <a:pt x="13394" y="1821"/>
                </a:lnTo>
                <a:lnTo>
                  <a:pt x="13370" y="1794"/>
                </a:lnTo>
                <a:lnTo>
                  <a:pt x="13346" y="1769"/>
                </a:lnTo>
                <a:lnTo>
                  <a:pt x="13319" y="1745"/>
                </a:lnTo>
                <a:lnTo>
                  <a:pt x="13290" y="1723"/>
                </a:lnTo>
                <a:lnTo>
                  <a:pt x="13260" y="1703"/>
                </a:lnTo>
                <a:lnTo>
                  <a:pt x="13228" y="1685"/>
                </a:lnTo>
                <a:lnTo>
                  <a:pt x="13194" y="1668"/>
                </a:lnTo>
                <a:lnTo>
                  <a:pt x="13159" y="1654"/>
                </a:lnTo>
                <a:lnTo>
                  <a:pt x="13123" y="1643"/>
                </a:lnTo>
                <a:lnTo>
                  <a:pt x="13087" y="1635"/>
                </a:lnTo>
                <a:lnTo>
                  <a:pt x="13049" y="1629"/>
                </a:lnTo>
                <a:lnTo>
                  <a:pt x="13010" y="1626"/>
                </a:lnTo>
                <a:lnTo>
                  <a:pt x="12972" y="1626"/>
                </a:lnTo>
                <a:lnTo>
                  <a:pt x="12933" y="1629"/>
                </a:lnTo>
                <a:lnTo>
                  <a:pt x="12894" y="1635"/>
                </a:lnTo>
                <a:lnTo>
                  <a:pt x="12855" y="1645"/>
                </a:lnTo>
                <a:lnTo>
                  <a:pt x="12816" y="1658"/>
                </a:lnTo>
                <a:close/>
                <a:moveTo>
                  <a:pt x="10731" y="7677"/>
                </a:moveTo>
                <a:lnTo>
                  <a:pt x="10720" y="7665"/>
                </a:lnTo>
                <a:lnTo>
                  <a:pt x="10711" y="7652"/>
                </a:lnTo>
                <a:lnTo>
                  <a:pt x="10703" y="7638"/>
                </a:lnTo>
                <a:lnTo>
                  <a:pt x="10696" y="7625"/>
                </a:lnTo>
                <a:lnTo>
                  <a:pt x="10691" y="7610"/>
                </a:lnTo>
                <a:lnTo>
                  <a:pt x="10688" y="7595"/>
                </a:lnTo>
                <a:lnTo>
                  <a:pt x="10685" y="7580"/>
                </a:lnTo>
                <a:lnTo>
                  <a:pt x="10685" y="7565"/>
                </a:lnTo>
                <a:lnTo>
                  <a:pt x="10685" y="7550"/>
                </a:lnTo>
                <a:lnTo>
                  <a:pt x="10688" y="7535"/>
                </a:lnTo>
                <a:lnTo>
                  <a:pt x="10691" y="7520"/>
                </a:lnTo>
                <a:lnTo>
                  <a:pt x="10696" y="7505"/>
                </a:lnTo>
                <a:lnTo>
                  <a:pt x="10703" y="7491"/>
                </a:lnTo>
                <a:lnTo>
                  <a:pt x="10711" y="7477"/>
                </a:lnTo>
                <a:lnTo>
                  <a:pt x="10720" y="7465"/>
                </a:lnTo>
                <a:lnTo>
                  <a:pt x="10731" y="7453"/>
                </a:lnTo>
                <a:lnTo>
                  <a:pt x="14360" y="3825"/>
                </a:lnTo>
                <a:lnTo>
                  <a:pt x="14372" y="3814"/>
                </a:lnTo>
                <a:lnTo>
                  <a:pt x="14384" y="3805"/>
                </a:lnTo>
                <a:lnTo>
                  <a:pt x="14398" y="3796"/>
                </a:lnTo>
                <a:lnTo>
                  <a:pt x="14412" y="3789"/>
                </a:lnTo>
                <a:lnTo>
                  <a:pt x="14426" y="3784"/>
                </a:lnTo>
                <a:lnTo>
                  <a:pt x="14442" y="3781"/>
                </a:lnTo>
                <a:lnTo>
                  <a:pt x="14457" y="3779"/>
                </a:lnTo>
                <a:lnTo>
                  <a:pt x="14472" y="3778"/>
                </a:lnTo>
                <a:lnTo>
                  <a:pt x="14487" y="3779"/>
                </a:lnTo>
                <a:lnTo>
                  <a:pt x="14502" y="3781"/>
                </a:lnTo>
                <a:lnTo>
                  <a:pt x="14517" y="3784"/>
                </a:lnTo>
                <a:lnTo>
                  <a:pt x="14531" y="3789"/>
                </a:lnTo>
                <a:lnTo>
                  <a:pt x="14545" y="3796"/>
                </a:lnTo>
                <a:lnTo>
                  <a:pt x="14559" y="3805"/>
                </a:lnTo>
                <a:lnTo>
                  <a:pt x="14572" y="3814"/>
                </a:lnTo>
                <a:lnTo>
                  <a:pt x="14584" y="3825"/>
                </a:lnTo>
                <a:lnTo>
                  <a:pt x="14594" y="3837"/>
                </a:lnTo>
                <a:lnTo>
                  <a:pt x="14604" y="3850"/>
                </a:lnTo>
                <a:lnTo>
                  <a:pt x="14613" y="3863"/>
                </a:lnTo>
                <a:lnTo>
                  <a:pt x="14619" y="3877"/>
                </a:lnTo>
                <a:lnTo>
                  <a:pt x="14624" y="3891"/>
                </a:lnTo>
                <a:lnTo>
                  <a:pt x="14628" y="3906"/>
                </a:lnTo>
                <a:lnTo>
                  <a:pt x="14630" y="3921"/>
                </a:lnTo>
                <a:lnTo>
                  <a:pt x="14631" y="3936"/>
                </a:lnTo>
                <a:lnTo>
                  <a:pt x="14630" y="3951"/>
                </a:lnTo>
                <a:lnTo>
                  <a:pt x="14628" y="3966"/>
                </a:lnTo>
                <a:lnTo>
                  <a:pt x="14624" y="3982"/>
                </a:lnTo>
                <a:lnTo>
                  <a:pt x="14619" y="3997"/>
                </a:lnTo>
                <a:lnTo>
                  <a:pt x="14613" y="4011"/>
                </a:lnTo>
                <a:lnTo>
                  <a:pt x="14604" y="4024"/>
                </a:lnTo>
                <a:lnTo>
                  <a:pt x="14594" y="4037"/>
                </a:lnTo>
                <a:lnTo>
                  <a:pt x="14584" y="4049"/>
                </a:lnTo>
                <a:lnTo>
                  <a:pt x="10956" y="7677"/>
                </a:lnTo>
                <a:lnTo>
                  <a:pt x="10944" y="7687"/>
                </a:lnTo>
                <a:lnTo>
                  <a:pt x="10930" y="7698"/>
                </a:lnTo>
                <a:lnTo>
                  <a:pt x="10917" y="7706"/>
                </a:lnTo>
                <a:lnTo>
                  <a:pt x="10903" y="7712"/>
                </a:lnTo>
                <a:lnTo>
                  <a:pt x="10888" y="7717"/>
                </a:lnTo>
                <a:lnTo>
                  <a:pt x="10873" y="7721"/>
                </a:lnTo>
                <a:lnTo>
                  <a:pt x="10858" y="7723"/>
                </a:lnTo>
                <a:lnTo>
                  <a:pt x="10843" y="7724"/>
                </a:lnTo>
                <a:lnTo>
                  <a:pt x="10828" y="7723"/>
                </a:lnTo>
                <a:lnTo>
                  <a:pt x="10813" y="7721"/>
                </a:lnTo>
                <a:lnTo>
                  <a:pt x="10798" y="7717"/>
                </a:lnTo>
                <a:lnTo>
                  <a:pt x="10784" y="7712"/>
                </a:lnTo>
                <a:lnTo>
                  <a:pt x="10770" y="7706"/>
                </a:lnTo>
                <a:lnTo>
                  <a:pt x="10755" y="7698"/>
                </a:lnTo>
                <a:lnTo>
                  <a:pt x="10743" y="7687"/>
                </a:lnTo>
                <a:lnTo>
                  <a:pt x="10731" y="7677"/>
                </a:lnTo>
                <a:close/>
                <a:moveTo>
                  <a:pt x="10010" y="6927"/>
                </a:moveTo>
                <a:lnTo>
                  <a:pt x="9999" y="6915"/>
                </a:lnTo>
                <a:lnTo>
                  <a:pt x="9990" y="6903"/>
                </a:lnTo>
                <a:lnTo>
                  <a:pt x="9982" y="6889"/>
                </a:lnTo>
                <a:lnTo>
                  <a:pt x="9976" y="6875"/>
                </a:lnTo>
                <a:lnTo>
                  <a:pt x="9971" y="6861"/>
                </a:lnTo>
                <a:lnTo>
                  <a:pt x="9967" y="6846"/>
                </a:lnTo>
                <a:lnTo>
                  <a:pt x="9965" y="6831"/>
                </a:lnTo>
                <a:lnTo>
                  <a:pt x="9964" y="6816"/>
                </a:lnTo>
                <a:lnTo>
                  <a:pt x="9965" y="6800"/>
                </a:lnTo>
                <a:lnTo>
                  <a:pt x="9967" y="6785"/>
                </a:lnTo>
                <a:lnTo>
                  <a:pt x="9971" y="6770"/>
                </a:lnTo>
                <a:lnTo>
                  <a:pt x="9976" y="6755"/>
                </a:lnTo>
                <a:lnTo>
                  <a:pt x="9982" y="6741"/>
                </a:lnTo>
                <a:lnTo>
                  <a:pt x="9990" y="6728"/>
                </a:lnTo>
                <a:lnTo>
                  <a:pt x="9999" y="6715"/>
                </a:lnTo>
                <a:lnTo>
                  <a:pt x="10010" y="6703"/>
                </a:lnTo>
                <a:lnTo>
                  <a:pt x="13639" y="3075"/>
                </a:lnTo>
                <a:lnTo>
                  <a:pt x="13651" y="3064"/>
                </a:lnTo>
                <a:lnTo>
                  <a:pt x="13664" y="3055"/>
                </a:lnTo>
                <a:lnTo>
                  <a:pt x="13677" y="3047"/>
                </a:lnTo>
                <a:lnTo>
                  <a:pt x="13691" y="3040"/>
                </a:lnTo>
                <a:lnTo>
                  <a:pt x="13705" y="3035"/>
                </a:lnTo>
                <a:lnTo>
                  <a:pt x="13720" y="3032"/>
                </a:lnTo>
                <a:lnTo>
                  <a:pt x="13736" y="3029"/>
                </a:lnTo>
                <a:lnTo>
                  <a:pt x="13751" y="3029"/>
                </a:lnTo>
                <a:lnTo>
                  <a:pt x="13767" y="3029"/>
                </a:lnTo>
                <a:lnTo>
                  <a:pt x="13782" y="3032"/>
                </a:lnTo>
                <a:lnTo>
                  <a:pt x="13796" y="3035"/>
                </a:lnTo>
                <a:lnTo>
                  <a:pt x="13811" y="3040"/>
                </a:lnTo>
                <a:lnTo>
                  <a:pt x="13825" y="3047"/>
                </a:lnTo>
                <a:lnTo>
                  <a:pt x="13838" y="3055"/>
                </a:lnTo>
                <a:lnTo>
                  <a:pt x="13851" y="3064"/>
                </a:lnTo>
                <a:lnTo>
                  <a:pt x="13863" y="3075"/>
                </a:lnTo>
                <a:lnTo>
                  <a:pt x="13874" y="3087"/>
                </a:lnTo>
                <a:lnTo>
                  <a:pt x="13883" y="3100"/>
                </a:lnTo>
                <a:lnTo>
                  <a:pt x="13891" y="3114"/>
                </a:lnTo>
                <a:lnTo>
                  <a:pt x="13897" y="3128"/>
                </a:lnTo>
                <a:lnTo>
                  <a:pt x="13902" y="3142"/>
                </a:lnTo>
                <a:lnTo>
                  <a:pt x="13907" y="3157"/>
                </a:lnTo>
                <a:lnTo>
                  <a:pt x="13909" y="3172"/>
                </a:lnTo>
                <a:lnTo>
                  <a:pt x="13910" y="3187"/>
                </a:lnTo>
                <a:lnTo>
                  <a:pt x="13909" y="3202"/>
                </a:lnTo>
                <a:lnTo>
                  <a:pt x="13907" y="3217"/>
                </a:lnTo>
                <a:lnTo>
                  <a:pt x="13902" y="3232"/>
                </a:lnTo>
                <a:lnTo>
                  <a:pt x="13897" y="3246"/>
                </a:lnTo>
                <a:lnTo>
                  <a:pt x="13891" y="3260"/>
                </a:lnTo>
                <a:lnTo>
                  <a:pt x="13883" y="3275"/>
                </a:lnTo>
                <a:lnTo>
                  <a:pt x="13874" y="3288"/>
                </a:lnTo>
                <a:lnTo>
                  <a:pt x="13863" y="3300"/>
                </a:lnTo>
                <a:lnTo>
                  <a:pt x="10235" y="6927"/>
                </a:lnTo>
                <a:lnTo>
                  <a:pt x="10222" y="6938"/>
                </a:lnTo>
                <a:lnTo>
                  <a:pt x="10209" y="6947"/>
                </a:lnTo>
                <a:lnTo>
                  <a:pt x="10196" y="6955"/>
                </a:lnTo>
                <a:lnTo>
                  <a:pt x="10182" y="6962"/>
                </a:lnTo>
                <a:lnTo>
                  <a:pt x="10168" y="6967"/>
                </a:lnTo>
                <a:lnTo>
                  <a:pt x="10153" y="6970"/>
                </a:lnTo>
                <a:lnTo>
                  <a:pt x="10138" y="6973"/>
                </a:lnTo>
                <a:lnTo>
                  <a:pt x="10123" y="6973"/>
                </a:lnTo>
                <a:lnTo>
                  <a:pt x="10107" y="6973"/>
                </a:lnTo>
                <a:lnTo>
                  <a:pt x="10092" y="6970"/>
                </a:lnTo>
                <a:lnTo>
                  <a:pt x="10078" y="6967"/>
                </a:lnTo>
                <a:lnTo>
                  <a:pt x="10063" y="6962"/>
                </a:lnTo>
                <a:lnTo>
                  <a:pt x="10048" y="6955"/>
                </a:lnTo>
                <a:lnTo>
                  <a:pt x="10035" y="6947"/>
                </a:lnTo>
                <a:lnTo>
                  <a:pt x="10022" y="6938"/>
                </a:lnTo>
                <a:lnTo>
                  <a:pt x="10010" y="6927"/>
                </a:lnTo>
                <a:close/>
                <a:moveTo>
                  <a:pt x="6301" y="10194"/>
                </a:moveTo>
                <a:lnTo>
                  <a:pt x="4240" y="10194"/>
                </a:lnTo>
                <a:lnTo>
                  <a:pt x="4240" y="9129"/>
                </a:lnTo>
                <a:lnTo>
                  <a:pt x="6301" y="9129"/>
                </a:lnTo>
                <a:lnTo>
                  <a:pt x="6301" y="10194"/>
                </a:lnTo>
                <a:close/>
                <a:moveTo>
                  <a:pt x="7547" y="8262"/>
                </a:moveTo>
                <a:lnTo>
                  <a:pt x="4240" y="8262"/>
                </a:lnTo>
                <a:lnTo>
                  <a:pt x="4240" y="7197"/>
                </a:lnTo>
                <a:lnTo>
                  <a:pt x="7880" y="7197"/>
                </a:lnTo>
                <a:lnTo>
                  <a:pt x="7547" y="8262"/>
                </a:lnTo>
                <a:close/>
                <a:moveTo>
                  <a:pt x="6301" y="6331"/>
                </a:moveTo>
                <a:lnTo>
                  <a:pt x="4240" y="6331"/>
                </a:lnTo>
                <a:lnTo>
                  <a:pt x="4240" y="5266"/>
                </a:lnTo>
                <a:lnTo>
                  <a:pt x="6301" y="5266"/>
                </a:lnTo>
                <a:lnTo>
                  <a:pt x="6301" y="6331"/>
                </a:lnTo>
                <a:close/>
                <a:moveTo>
                  <a:pt x="8564" y="4399"/>
                </a:moveTo>
                <a:lnTo>
                  <a:pt x="4240" y="4399"/>
                </a:lnTo>
                <a:lnTo>
                  <a:pt x="4240" y="3335"/>
                </a:lnTo>
                <a:lnTo>
                  <a:pt x="8564" y="3335"/>
                </a:lnTo>
                <a:lnTo>
                  <a:pt x="8564" y="4399"/>
                </a:lnTo>
                <a:close/>
              </a:path>
            </a:pathLst>
          </a:custGeom>
          <a:solidFill>
            <a:schemeClr val="bg1"/>
          </a:solidFill>
          <a:ln>
            <a:noFill/>
          </a:ln>
        </p:spPr>
        <p:txBody>
          <a:bodyPr vert="horz" wrap="square" lIns="162517" tIns="81259" rIns="162517" bIns="81259" numCol="1" anchor="t" anchorCtr="0" compatLnSpc="1">
            <a:prstTxWarp prst="textNoShape">
              <a:avLst/>
            </a:prstTxWarp>
          </a:bodyPr>
          <a:lstStyle/>
          <a:p>
            <a:pPr defTabSz="457189"/>
            <a:endParaRPr lang="en-US" sz="4265">
              <a:solidFill>
                <a:srgbClr val="000000"/>
              </a:solidFill>
              <a:latin typeface="Arial"/>
            </a:endParaRPr>
          </a:p>
        </p:txBody>
      </p:sp>
      <p:sp>
        <p:nvSpPr>
          <p:cNvPr id="12" name="Freeform 41"/>
          <p:cNvSpPr>
            <a:spLocks noEditPoints="1"/>
          </p:cNvSpPr>
          <p:nvPr/>
        </p:nvSpPr>
        <p:spPr bwMode="auto">
          <a:xfrm>
            <a:off x="6566881" y="2549941"/>
            <a:ext cx="563648" cy="433771"/>
          </a:xfrm>
          <a:custGeom>
            <a:avLst/>
            <a:gdLst>
              <a:gd name="T0" fmla="*/ 9549 w 16092"/>
              <a:gd name="T1" fmla="*/ 1065 h 12384"/>
              <a:gd name="T2" fmla="*/ 2194 w 16092"/>
              <a:gd name="T3" fmla="*/ 1073 h 12384"/>
              <a:gd name="T4" fmla="*/ 1797 w 16092"/>
              <a:gd name="T5" fmla="*/ 1197 h 12384"/>
              <a:gd name="T6" fmla="*/ 1461 w 16092"/>
              <a:gd name="T7" fmla="*/ 1424 h 12384"/>
              <a:gd name="T8" fmla="*/ 1203 w 16092"/>
              <a:gd name="T9" fmla="*/ 1737 h 12384"/>
              <a:gd name="T10" fmla="*/ 1043 w 16092"/>
              <a:gd name="T11" fmla="*/ 2115 h 12384"/>
              <a:gd name="T12" fmla="*/ 998 w 16092"/>
              <a:gd name="T13" fmla="*/ 7572 h 12384"/>
              <a:gd name="T14" fmla="*/ 3160 w 16092"/>
              <a:gd name="T15" fmla="*/ 11319 h 12384"/>
              <a:gd name="T16" fmla="*/ 2208 w 16092"/>
              <a:gd name="T17" fmla="*/ 8637 h 12384"/>
              <a:gd name="T18" fmla="*/ 39 w 16092"/>
              <a:gd name="T19" fmla="*/ 1637 h 12384"/>
              <a:gd name="T20" fmla="*/ 245 w 16092"/>
              <a:gd name="T21" fmla="*/ 1074 h 12384"/>
              <a:gd name="T22" fmla="*/ 599 w 16092"/>
              <a:gd name="T23" fmla="*/ 601 h 12384"/>
              <a:gd name="T24" fmla="*/ 1073 w 16092"/>
              <a:gd name="T25" fmla="*/ 248 h 12384"/>
              <a:gd name="T26" fmla="*/ 1637 w 16092"/>
              <a:gd name="T27" fmla="*/ 42 h 12384"/>
              <a:gd name="T28" fmla="*/ 12816 w 16092"/>
              <a:gd name="T29" fmla="*/ 1658 h 12384"/>
              <a:gd name="T30" fmla="*/ 7886 w 16092"/>
              <a:gd name="T31" fmla="*/ 9027 h 12384"/>
              <a:gd name="T32" fmla="*/ 7879 w 16092"/>
              <a:gd name="T33" fmla="*/ 9216 h 12384"/>
              <a:gd name="T34" fmla="*/ 7914 w 16092"/>
              <a:gd name="T35" fmla="*/ 9394 h 12384"/>
              <a:gd name="T36" fmla="*/ 8009 w 16092"/>
              <a:gd name="T37" fmla="*/ 9576 h 12384"/>
              <a:gd name="T38" fmla="*/ 8183 w 16092"/>
              <a:gd name="T39" fmla="*/ 9731 h 12384"/>
              <a:gd name="T40" fmla="*/ 8378 w 16092"/>
              <a:gd name="T41" fmla="*/ 9801 h 12384"/>
              <a:gd name="T42" fmla="*/ 8560 w 16092"/>
              <a:gd name="T43" fmla="*/ 9799 h 12384"/>
              <a:gd name="T44" fmla="*/ 8711 w 16092"/>
              <a:gd name="T45" fmla="*/ 9758 h 12384"/>
              <a:gd name="T46" fmla="*/ 8835 w 16092"/>
              <a:gd name="T47" fmla="*/ 9697 h 12384"/>
              <a:gd name="T48" fmla="*/ 16062 w 16092"/>
              <a:gd name="T49" fmla="*/ 4785 h 12384"/>
              <a:gd name="T50" fmla="*/ 16081 w 16092"/>
              <a:gd name="T51" fmla="*/ 4586 h 12384"/>
              <a:gd name="T52" fmla="*/ 15965 w 16092"/>
              <a:gd name="T53" fmla="*/ 4388 h 12384"/>
              <a:gd name="T54" fmla="*/ 15770 w 16092"/>
              <a:gd name="T55" fmla="*/ 4235 h 12384"/>
              <a:gd name="T56" fmla="*/ 15548 w 16092"/>
              <a:gd name="T57" fmla="*/ 4174 h 12384"/>
              <a:gd name="T58" fmla="*/ 15354 w 16092"/>
              <a:gd name="T59" fmla="*/ 4252 h 12384"/>
              <a:gd name="T60" fmla="*/ 13380 w 16092"/>
              <a:gd name="T61" fmla="*/ 2286 h 12384"/>
              <a:gd name="T62" fmla="*/ 13473 w 16092"/>
              <a:gd name="T63" fmla="*/ 2077 h 12384"/>
              <a:gd name="T64" fmla="*/ 13431 w 16092"/>
              <a:gd name="T65" fmla="*/ 1880 h 12384"/>
              <a:gd name="T66" fmla="*/ 13290 w 16092"/>
              <a:gd name="T67" fmla="*/ 1723 h 12384"/>
              <a:gd name="T68" fmla="*/ 13087 w 16092"/>
              <a:gd name="T69" fmla="*/ 1635 h 12384"/>
              <a:gd name="T70" fmla="*/ 12855 w 16092"/>
              <a:gd name="T71" fmla="*/ 1645 h 12384"/>
              <a:gd name="T72" fmla="*/ 10696 w 16092"/>
              <a:gd name="T73" fmla="*/ 7625 h 12384"/>
              <a:gd name="T74" fmla="*/ 10688 w 16092"/>
              <a:gd name="T75" fmla="*/ 7535 h 12384"/>
              <a:gd name="T76" fmla="*/ 10731 w 16092"/>
              <a:gd name="T77" fmla="*/ 7453 h 12384"/>
              <a:gd name="T78" fmla="*/ 14426 w 16092"/>
              <a:gd name="T79" fmla="*/ 3784 h 12384"/>
              <a:gd name="T80" fmla="*/ 14517 w 16092"/>
              <a:gd name="T81" fmla="*/ 3784 h 12384"/>
              <a:gd name="T82" fmla="*/ 14594 w 16092"/>
              <a:gd name="T83" fmla="*/ 3837 h 12384"/>
              <a:gd name="T84" fmla="*/ 14630 w 16092"/>
              <a:gd name="T85" fmla="*/ 3921 h 12384"/>
              <a:gd name="T86" fmla="*/ 14613 w 16092"/>
              <a:gd name="T87" fmla="*/ 4011 h 12384"/>
              <a:gd name="T88" fmla="*/ 10930 w 16092"/>
              <a:gd name="T89" fmla="*/ 7698 h 12384"/>
              <a:gd name="T90" fmla="*/ 10843 w 16092"/>
              <a:gd name="T91" fmla="*/ 7724 h 12384"/>
              <a:gd name="T92" fmla="*/ 10755 w 16092"/>
              <a:gd name="T93" fmla="*/ 7698 h 12384"/>
              <a:gd name="T94" fmla="*/ 9982 w 16092"/>
              <a:gd name="T95" fmla="*/ 6889 h 12384"/>
              <a:gd name="T96" fmla="*/ 9965 w 16092"/>
              <a:gd name="T97" fmla="*/ 6800 h 12384"/>
              <a:gd name="T98" fmla="*/ 9999 w 16092"/>
              <a:gd name="T99" fmla="*/ 6715 h 12384"/>
              <a:gd name="T100" fmla="*/ 13691 w 16092"/>
              <a:gd name="T101" fmla="*/ 3040 h 12384"/>
              <a:gd name="T102" fmla="*/ 13782 w 16092"/>
              <a:gd name="T103" fmla="*/ 3032 h 12384"/>
              <a:gd name="T104" fmla="*/ 13863 w 16092"/>
              <a:gd name="T105" fmla="*/ 3075 h 12384"/>
              <a:gd name="T106" fmla="*/ 13907 w 16092"/>
              <a:gd name="T107" fmla="*/ 3157 h 12384"/>
              <a:gd name="T108" fmla="*/ 13897 w 16092"/>
              <a:gd name="T109" fmla="*/ 3246 h 12384"/>
              <a:gd name="T110" fmla="*/ 10222 w 16092"/>
              <a:gd name="T111" fmla="*/ 6938 h 12384"/>
              <a:gd name="T112" fmla="*/ 10138 w 16092"/>
              <a:gd name="T113" fmla="*/ 6973 h 12384"/>
              <a:gd name="T114" fmla="*/ 10048 w 16092"/>
              <a:gd name="T115" fmla="*/ 6955 h 12384"/>
              <a:gd name="T116" fmla="*/ 4240 w 16092"/>
              <a:gd name="T117" fmla="*/ 9129 h 12384"/>
              <a:gd name="T118" fmla="*/ 7880 w 16092"/>
              <a:gd name="T119" fmla="*/ 7197 h 12384"/>
              <a:gd name="T120" fmla="*/ 6301 w 16092"/>
              <a:gd name="T121" fmla="*/ 6331 h 1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2" h="12384">
                <a:moveTo>
                  <a:pt x="2208" y="0"/>
                </a:moveTo>
                <a:lnTo>
                  <a:pt x="3599" y="0"/>
                </a:lnTo>
                <a:lnTo>
                  <a:pt x="10501" y="0"/>
                </a:lnTo>
                <a:lnTo>
                  <a:pt x="10501" y="3278"/>
                </a:lnTo>
                <a:lnTo>
                  <a:pt x="9549" y="4194"/>
                </a:lnTo>
                <a:lnTo>
                  <a:pt x="9549" y="1065"/>
                </a:lnTo>
                <a:lnTo>
                  <a:pt x="3397" y="1065"/>
                </a:lnTo>
                <a:lnTo>
                  <a:pt x="3397" y="1057"/>
                </a:lnTo>
                <a:lnTo>
                  <a:pt x="2407" y="1057"/>
                </a:lnTo>
                <a:lnTo>
                  <a:pt x="2334" y="1059"/>
                </a:lnTo>
                <a:lnTo>
                  <a:pt x="2263" y="1064"/>
                </a:lnTo>
                <a:lnTo>
                  <a:pt x="2194" y="1073"/>
                </a:lnTo>
                <a:lnTo>
                  <a:pt x="2124" y="1086"/>
                </a:lnTo>
                <a:lnTo>
                  <a:pt x="2056" y="1101"/>
                </a:lnTo>
                <a:lnTo>
                  <a:pt x="1989" y="1120"/>
                </a:lnTo>
                <a:lnTo>
                  <a:pt x="1924" y="1142"/>
                </a:lnTo>
                <a:lnTo>
                  <a:pt x="1860" y="1169"/>
                </a:lnTo>
                <a:lnTo>
                  <a:pt x="1797" y="1197"/>
                </a:lnTo>
                <a:lnTo>
                  <a:pt x="1737" y="1228"/>
                </a:lnTo>
                <a:lnTo>
                  <a:pt x="1678" y="1262"/>
                </a:lnTo>
                <a:lnTo>
                  <a:pt x="1620" y="1298"/>
                </a:lnTo>
                <a:lnTo>
                  <a:pt x="1565" y="1338"/>
                </a:lnTo>
                <a:lnTo>
                  <a:pt x="1512" y="1380"/>
                </a:lnTo>
                <a:lnTo>
                  <a:pt x="1461" y="1424"/>
                </a:lnTo>
                <a:lnTo>
                  <a:pt x="1412" y="1470"/>
                </a:lnTo>
                <a:lnTo>
                  <a:pt x="1365" y="1520"/>
                </a:lnTo>
                <a:lnTo>
                  <a:pt x="1321" y="1571"/>
                </a:lnTo>
                <a:lnTo>
                  <a:pt x="1279" y="1624"/>
                </a:lnTo>
                <a:lnTo>
                  <a:pt x="1239" y="1679"/>
                </a:lnTo>
                <a:lnTo>
                  <a:pt x="1203" y="1737"/>
                </a:lnTo>
                <a:lnTo>
                  <a:pt x="1169" y="1796"/>
                </a:lnTo>
                <a:lnTo>
                  <a:pt x="1138" y="1856"/>
                </a:lnTo>
                <a:lnTo>
                  <a:pt x="1109" y="1919"/>
                </a:lnTo>
                <a:lnTo>
                  <a:pt x="1084" y="1982"/>
                </a:lnTo>
                <a:lnTo>
                  <a:pt x="1062" y="2048"/>
                </a:lnTo>
                <a:lnTo>
                  <a:pt x="1043" y="2115"/>
                </a:lnTo>
                <a:lnTo>
                  <a:pt x="1027" y="2182"/>
                </a:lnTo>
                <a:lnTo>
                  <a:pt x="1015" y="2252"/>
                </a:lnTo>
                <a:lnTo>
                  <a:pt x="1006" y="2322"/>
                </a:lnTo>
                <a:lnTo>
                  <a:pt x="1000" y="2394"/>
                </a:lnTo>
                <a:lnTo>
                  <a:pt x="998" y="2466"/>
                </a:lnTo>
                <a:lnTo>
                  <a:pt x="998" y="7572"/>
                </a:lnTo>
                <a:lnTo>
                  <a:pt x="998" y="7572"/>
                </a:lnTo>
                <a:lnTo>
                  <a:pt x="998" y="7572"/>
                </a:lnTo>
                <a:lnTo>
                  <a:pt x="2208" y="7572"/>
                </a:lnTo>
                <a:lnTo>
                  <a:pt x="2208" y="2671"/>
                </a:lnTo>
                <a:lnTo>
                  <a:pt x="3160" y="2671"/>
                </a:lnTo>
                <a:lnTo>
                  <a:pt x="3160" y="11319"/>
                </a:lnTo>
                <a:lnTo>
                  <a:pt x="9549" y="11319"/>
                </a:lnTo>
                <a:lnTo>
                  <a:pt x="9549" y="10095"/>
                </a:lnTo>
                <a:lnTo>
                  <a:pt x="10501" y="9889"/>
                </a:lnTo>
                <a:lnTo>
                  <a:pt x="10501" y="12384"/>
                </a:lnTo>
                <a:lnTo>
                  <a:pt x="2208" y="12384"/>
                </a:lnTo>
                <a:lnTo>
                  <a:pt x="2208" y="8637"/>
                </a:lnTo>
                <a:lnTo>
                  <a:pt x="45" y="8637"/>
                </a:lnTo>
                <a:lnTo>
                  <a:pt x="0" y="2049"/>
                </a:lnTo>
                <a:lnTo>
                  <a:pt x="2" y="1944"/>
                </a:lnTo>
                <a:lnTo>
                  <a:pt x="9" y="1840"/>
                </a:lnTo>
                <a:lnTo>
                  <a:pt x="22" y="1738"/>
                </a:lnTo>
                <a:lnTo>
                  <a:pt x="39" y="1637"/>
                </a:lnTo>
                <a:lnTo>
                  <a:pt x="62" y="1539"/>
                </a:lnTo>
                <a:lnTo>
                  <a:pt x="90" y="1441"/>
                </a:lnTo>
                <a:lnTo>
                  <a:pt x="122" y="1347"/>
                </a:lnTo>
                <a:lnTo>
                  <a:pt x="159" y="1253"/>
                </a:lnTo>
                <a:lnTo>
                  <a:pt x="199" y="1163"/>
                </a:lnTo>
                <a:lnTo>
                  <a:pt x="245" y="1074"/>
                </a:lnTo>
                <a:lnTo>
                  <a:pt x="295" y="989"/>
                </a:lnTo>
                <a:lnTo>
                  <a:pt x="348" y="905"/>
                </a:lnTo>
                <a:lnTo>
                  <a:pt x="405" y="825"/>
                </a:lnTo>
                <a:lnTo>
                  <a:pt x="467" y="747"/>
                </a:lnTo>
                <a:lnTo>
                  <a:pt x="531" y="673"/>
                </a:lnTo>
                <a:lnTo>
                  <a:pt x="599" y="601"/>
                </a:lnTo>
                <a:lnTo>
                  <a:pt x="671" y="534"/>
                </a:lnTo>
                <a:lnTo>
                  <a:pt x="745" y="470"/>
                </a:lnTo>
                <a:lnTo>
                  <a:pt x="823" y="408"/>
                </a:lnTo>
                <a:lnTo>
                  <a:pt x="903" y="351"/>
                </a:lnTo>
                <a:lnTo>
                  <a:pt x="987" y="298"/>
                </a:lnTo>
                <a:lnTo>
                  <a:pt x="1073" y="248"/>
                </a:lnTo>
                <a:lnTo>
                  <a:pt x="1162" y="203"/>
                </a:lnTo>
                <a:lnTo>
                  <a:pt x="1252" y="162"/>
                </a:lnTo>
                <a:lnTo>
                  <a:pt x="1346" y="125"/>
                </a:lnTo>
                <a:lnTo>
                  <a:pt x="1441" y="93"/>
                </a:lnTo>
                <a:lnTo>
                  <a:pt x="1538" y="64"/>
                </a:lnTo>
                <a:lnTo>
                  <a:pt x="1637" y="42"/>
                </a:lnTo>
                <a:lnTo>
                  <a:pt x="1738" y="24"/>
                </a:lnTo>
                <a:lnTo>
                  <a:pt x="1841" y="11"/>
                </a:lnTo>
                <a:lnTo>
                  <a:pt x="1944" y="3"/>
                </a:lnTo>
                <a:lnTo>
                  <a:pt x="2049" y="0"/>
                </a:lnTo>
                <a:lnTo>
                  <a:pt x="2208" y="0"/>
                </a:lnTo>
                <a:close/>
                <a:moveTo>
                  <a:pt x="12816" y="1658"/>
                </a:moveTo>
                <a:lnTo>
                  <a:pt x="8838" y="5838"/>
                </a:lnTo>
                <a:lnTo>
                  <a:pt x="7901" y="8951"/>
                </a:lnTo>
                <a:lnTo>
                  <a:pt x="7899" y="8957"/>
                </a:lnTo>
                <a:lnTo>
                  <a:pt x="7896" y="8972"/>
                </a:lnTo>
                <a:lnTo>
                  <a:pt x="7891" y="8996"/>
                </a:lnTo>
                <a:lnTo>
                  <a:pt x="7886" y="9027"/>
                </a:lnTo>
                <a:lnTo>
                  <a:pt x="7881" y="9066"/>
                </a:lnTo>
                <a:lnTo>
                  <a:pt x="7878" y="9112"/>
                </a:lnTo>
                <a:lnTo>
                  <a:pt x="7877" y="9136"/>
                </a:lnTo>
                <a:lnTo>
                  <a:pt x="7877" y="9162"/>
                </a:lnTo>
                <a:lnTo>
                  <a:pt x="7878" y="9188"/>
                </a:lnTo>
                <a:lnTo>
                  <a:pt x="7879" y="9216"/>
                </a:lnTo>
                <a:lnTo>
                  <a:pt x="7882" y="9244"/>
                </a:lnTo>
                <a:lnTo>
                  <a:pt x="7886" y="9273"/>
                </a:lnTo>
                <a:lnTo>
                  <a:pt x="7890" y="9303"/>
                </a:lnTo>
                <a:lnTo>
                  <a:pt x="7897" y="9333"/>
                </a:lnTo>
                <a:lnTo>
                  <a:pt x="7904" y="9364"/>
                </a:lnTo>
                <a:lnTo>
                  <a:pt x="7914" y="9394"/>
                </a:lnTo>
                <a:lnTo>
                  <a:pt x="7924" y="9425"/>
                </a:lnTo>
                <a:lnTo>
                  <a:pt x="7937" y="9455"/>
                </a:lnTo>
                <a:lnTo>
                  <a:pt x="7952" y="9487"/>
                </a:lnTo>
                <a:lnTo>
                  <a:pt x="7969" y="9517"/>
                </a:lnTo>
                <a:lnTo>
                  <a:pt x="7988" y="9546"/>
                </a:lnTo>
                <a:lnTo>
                  <a:pt x="8009" y="9576"/>
                </a:lnTo>
                <a:lnTo>
                  <a:pt x="8032" y="9604"/>
                </a:lnTo>
                <a:lnTo>
                  <a:pt x="8058" y="9632"/>
                </a:lnTo>
                <a:lnTo>
                  <a:pt x="8086" y="9660"/>
                </a:lnTo>
                <a:lnTo>
                  <a:pt x="8117" y="9686"/>
                </a:lnTo>
                <a:lnTo>
                  <a:pt x="8150" y="9710"/>
                </a:lnTo>
                <a:lnTo>
                  <a:pt x="8183" y="9731"/>
                </a:lnTo>
                <a:lnTo>
                  <a:pt x="8215" y="9749"/>
                </a:lnTo>
                <a:lnTo>
                  <a:pt x="8248" y="9765"/>
                </a:lnTo>
                <a:lnTo>
                  <a:pt x="8281" y="9777"/>
                </a:lnTo>
                <a:lnTo>
                  <a:pt x="8314" y="9787"/>
                </a:lnTo>
                <a:lnTo>
                  <a:pt x="8346" y="9795"/>
                </a:lnTo>
                <a:lnTo>
                  <a:pt x="8378" y="9801"/>
                </a:lnTo>
                <a:lnTo>
                  <a:pt x="8410" y="9805"/>
                </a:lnTo>
                <a:lnTo>
                  <a:pt x="8441" y="9807"/>
                </a:lnTo>
                <a:lnTo>
                  <a:pt x="8471" y="9807"/>
                </a:lnTo>
                <a:lnTo>
                  <a:pt x="8502" y="9806"/>
                </a:lnTo>
                <a:lnTo>
                  <a:pt x="8531" y="9803"/>
                </a:lnTo>
                <a:lnTo>
                  <a:pt x="8560" y="9799"/>
                </a:lnTo>
                <a:lnTo>
                  <a:pt x="8588" y="9794"/>
                </a:lnTo>
                <a:lnTo>
                  <a:pt x="8614" y="9788"/>
                </a:lnTo>
                <a:lnTo>
                  <a:pt x="8640" y="9782"/>
                </a:lnTo>
                <a:lnTo>
                  <a:pt x="8666" y="9774"/>
                </a:lnTo>
                <a:lnTo>
                  <a:pt x="8689" y="9766"/>
                </a:lnTo>
                <a:lnTo>
                  <a:pt x="8711" y="9758"/>
                </a:lnTo>
                <a:lnTo>
                  <a:pt x="8732" y="9750"/>
                </a:lnTo>
                <a:lnTo>
                  <a:pt x="8752" y="9741"/>
                </a:lnTo>
                <a:lnTo>
                  <a:pt x="8770" y="9733"/>
                </a:lnTo>
                <a:lnTo>
                  <a:pt x="8786" y="9725"/>
                </a:lnTo>
                <a:lnTo>
                  <a:pt x="8814" y="9710"/>
                </a:lnTo>
                <a:lnTo>
                  <a:pt x="8835" y="9697"/>
                </a:lnTo>
                <a:lnTo>
                  <a:pt x="8848" y="9689"/>
                </a:lnTo>
                <a:lnTo>
                  <a:pt x="8853" y="9686"/>
                </a:lnTo>
                <a:lnTo>
                  <a:pt x="11721" y="9037"/>
                </a:lnTo>
                <a:lnTo>
                  <a:pt x="16017" y="4843"/>
                </a:lnTo>
                <a:lnTo>
                  <a:pt x="16042" y="4815"/>
                </a:lnTo>
                <a:lnTo>
                  <a:pt x="16062" y="4785"/>
                </a:lnTo>
                <a:lnTo>
                  <a:pt x="16076" y="4754"/>
                </a:lnTo>
                <a:lnTo>
                  <a:pt x="16086" y="4722"/>
                </a:lnTo>
                <a:lnTo>
                  <a:pt x="16091" y="4689"/>
                </a:lnTo>
                <a:lnTo>
                  <a:pt x="16092" y="4655"/>
                </a:lnTo>
                <a:lnTo>
                  <a:pt x="16088" y="4621"/>
                </a:lnTo>
                <a:lnTo>
                  <a:pt x="16081" y="4586"/>
                </a:lnTo>
                <a:lnTo>
                  <a:pt x="16069" y="4552"/>
                </a:lnTo>
                <a:lnTo>
                  <a:pt x="16055" y="4518"/>
                </a:lnTo>
                <a:lnTo>
                  <a:pt x="16037" y="4484"/>
                </a:lnTo>
                <a:lnTo>
                  <a:pt x="16016" y="4451"/>
                </a:lnTo>
                <a:lnTo>
                  <a:pt x="15991" y="4419"/>
                </a:lnTo>
                <a:lnTo>
                  <a:pt x="15965" y="4388"/>
                </a:lnTo>
                <a:lnTo>
                  <a:pt x="15937" y="4358"/>
                </a:lnTo>
                <a:lnTo>
                  <a:pt x="15907" y="4329"/>
                </a:lnTo>
                <a:lnTo>
                  <a:pt x="15875" y="4302"/>
                </a:lnTo>
                <a:lnTo>
                  <a:pt x="15841" y="4277"/>
                </a:lnTo>
                <a:lnTo>
                  <a:pt x="15806" y="4255"/>
                </a:lnTo>
                <a:lnTo>
                  <a:pt x="15770" y="4235"/>
                </a:lnTo>
                <a:lnTo>
                  <a:pt x="15734" y="4217"/>
                </a:lnTo>
                <a:lnTo>
                  <a:pt x="15697" y="4202"/>
                </a:lnTo>
                <a:lnTo>
                  <a:pt x="15660" y="4190"/>
                </a:lnTo>
                <a:lnTo>
                  <a:pt x="15622" y="4181"/>
                </a:lnTo>
                <a:lnTo>
                  <a:pt x="15585" y="4176"/>
                </a:lnTo>
                <a:lnTo>
                  <a:pt x="15548" y="4174"/>
                </a:lnTo>
                <a:lnTo>
                  <a:pt x="15513" y="4177"/>
                </a:lnTo>
                <a:lnTo>
                  <a:pt x="15477" y="4183"/>
                </a:lnTo>
                <a:lnTo>
                  <a:pt x="15444" y="4193"/>
                </a:lnTo>
                <a:lnTo>
                  <a:pt x="15412" y="4208"/>
                </a:lnTo>
                <a:lnTo>
                  <a:pt x="15382" y="4228"/>
                </a:lnTo>
                <a:lnTo>
                  <a:pt x="15354" y="4252"/>
                </a:lnTo>
                <a:lnTo>
                  <a:pt x="11389" y="8201"/>
                </a:lnTo>
                <a:lnTo>
                  <a:pt x="10020" y="8605"/>
                </a:lnTo>
                <a:lnTo>
                  <a:pt x="8982" y="7726"/>
                </a:lnTo>
                <a:lnTo>
                  <a:pt x="9372" y="6357"/>
                </a:lnTo>
                <a:lnTo>
                  <a:pt x="13349" y="2320"/>
                </a:lnTo>
                <a:lnTo>
                  <a:pt x="13380" y="2286"/>
                </a:lnTo>
                <a:lnTo>
                  <a:pt x="13407" y="2252"/>
                </a:lnTo>
                <a:lnTo>
                  <a:pt x="13429" y="2217"/>
                </a:lnTo>
                <a:lnTo>
                  <a:pt x="13446" y="2181"/>
                </a:lnTo>
                <a:lnTo>
                  <a:pt x="13459" y="2147"/>
                </a:lnTo>
                <a:lnTo>
                  <a:pt x="13468" y="2112"/>
                </a:lnTo>
                <a:lnTo>
                  <a:pt x="13473" y="2077"/>
                </a:lnTo>
                <a:lnTo>
                  <a:pt x="13474" y="2043"/>
                </a:lnTo>
                <a:lnTo>
                  <a:pt x="13472" y="2008"/>
                </a:lnTo>
                <a:lnTo>
                  <a:pt x="13467" y="1975"/>
                </a:lnTo>
                <a:lnTo>
                  <a:pt x="13458" y="1942"/>
                </a:lnTo>
                <a:lnTo>
                  <a:pt x="13446" y="1910"/>
                </a:lnTo>
                <a:lnTo>
                  <a:pt x="13431" y="1880"/>
                </a:lnTo>
                <a:lnTo>
                  <a:pt x="13414" y="1849"/>
                </a:lnTo>
                <a:lnTo>
                  <a:pt x="13394" y="1821"/>
                </a:lnTo>
                <a:lnTo>
                  <a:pt x="13370" y="1794"/>
                </a:lnTo>
                <a:lnTo>
                  <a:pt x="13346" y="1769"/>
                </a:lnTo>
                <a:lnTo>
                  <a:pt x="13319" y="1745"/>
                </a:lnTo>
                <a:lnTo>
                  <a:pt x="13290" y="1723"/>
                </a:lnTo>
                <a:lnTo>
                  <a:pt x="13260" y="1703"/>
                </a:lnTo>
                <a:lnTo>
                  <a:pt x="13228" y="1685"/>
                </a:lnTo>
                <a:lnTo>
                  <a:pt x="13194" y="1668"/>
                </a:lnTo>
                <a:lnTo>
                  <a:pt x="13159" y="1654"/>
                </a:lnTo>
                <a:lnTo>
                  <a:pt x="13123" y="1643"/>
                </a:lnTo>
                <a:lnTo>
                  <a:pt x="13087" y="1635"/>
                </a:lnTo>
                <a:lnTo>
                  <a:pt x="13049" y="1629"/>
                </a:lnTo>
                <a:lnTo>
                  <a:pt x="13010" y="1626"/>
                </a:lnTo>
                <a:lnTo>
                  <a:pt x="12972" y="1626"/>
                </a:lnTo>
                <a:lnTo>
                  <a:pt x="12933" y="1629"/>
                </a:lnTo>
                <a:lnTo>
                  <a:pt x="12894" y="1635"/>
                </a:lnTo>
                <a:lnTo>
                  <a:pt x="12855" y="1645"/>
                </a:lnTo>
                <a:lnTo>
                  <a:pt x="12816" y="1658"/>
                </a:lnTo>
                <a:close/>
                <a:moveTo>
                  <a:pt x="10731" y="7677"/>
                </a:moveTo>
                <a:lnTo>
                  <a:pt x="10720" y="7665"/>
                </a:lnTo>
                <a:lnTo>
                  <a:pt x="10711" y="7652"/>
                </a:lnTo>
                <a:lnTo>
                  <a:pt x="10703" y="7638"/>
                </a:lnTo>
                <a:lnTo>
                  <a:pt x="10696" y="7625"/>
                </a:lnTo>
                <a:lnTo>
                  <a:pt x="10691" y="7610"/>
                </a:lnTo>
                <a:lnTo>
                  <a:pt x="10688" y="7595"/>
                </a:lnTo>
                <a:lnTo>
                  <a:pt x="10685" y="7580"/>
                </a:lnTo>
                <a:lnTo>
                  <a:pt x="10685" y="7565"/>
                </a:lnTo>
                <a:lnTo>
                  <a:pt x="10685" y="7550"/>
                </a:lnTo>
                <a:lnTo>
                  <a:pt x="10688" y="7535"/>
                </a:lnTo>
                <a:lnTo>
                  <a:pt x="10691" y="7520"/>
                </a:lnTo>
                <a:lnTo>
                  <a:pt x="10696" y="7505"/>
                </a:lnTo>
                <a:lnTo>
                  <a:pt x="10703" y="7491"/>
                </a:lnTo>
                <a:lnTo>
                  <a:pt x="10711" y="7477"/>
                </a:lnTo>
                <a:lnTo>
                  <a:pt x="10720" y="7465"/>
                </a:lnTo>
                <a:lnTo>
                  <a:pt x="10731" y="7453"/>
                </a:lnTo>
                <a:lnTo>
                  <a:pt x="14360" y="3825"/>
                </a:lnTo>
                <a:lnTo>
                  <a:pt x="14372" y="3814"/>
                </a:lnTo>
                <a:lnTo>
                  <a:pt x="14384" y="3805"/>
                </a:lnTo>
                <a:lnTo>
                  <a:pt x="14398" y="3796"/>
                </a:lnTo>
                <a:lnTo>
                  <a:pt x="14412" y="3789"/>
                </a:lnTo>
                <a:lnTo>
                  <a:pt x="14426" y="3784"/>
                </a:lnTo>
                <a:lnTo>
                  <a:pt x="14442" y="3781"/>
                </a:lnTo>
                <a:lnTo>
                  <a:pt x="14457" y="3779"/>
                </a:lnTo>
                <a:lnTo>
                  <a:pt x="14472" y="3778"/>
                </a:lnTo>
                <a:lnTo>
                  <a:pt x="14487" y="3779"/>
                </a:lnTo>
                <a:lnTo>
                  <a:pt x="14502" y="3781"/>
                </a:lnTo>
                <a:lnTo>
                  <a:pt x="14517" y="3784"/>
                </a:lnTo>
                <a:lnTo>
                  <a:pt x="14531" y="3789"/>
                </a:lnTo>
                <a:lnTo>
                  <a:pt x="14545" y="3796"/>
                </a:lnTo>
                <a:lnTo>
                  <a:pt x="14559" y="3805"/>
                </a:lnTo>
                <a:lnTo>
                  <a:pt x="14572" y="3814"/>
                </a:lnTo>
                <a:lnTo>
                  <a:pt x="14584" y="3825"/>
                </a:lnTo>
                <a:lnTo>
                  <a:pt x="14594" y="3837"/>
                </a:lnTo>
                <a:lnTo>
                  <a:pt x="14604" y="3850"/>
                </a:lnTo>
                <a:lnTo>
                  <a:pt x="14613" y="3863"/>
                </a:lnTo>
                <a:lnTo>
                  <a:pt x="14619" y="3877"/>
                </a:lnTo>
                <a:lnTo>
                  <a:pt x="14624" y="3891"/>
                </a:lnTo>
                <a:lnTo>
                  <a:pt x="14628" y="3906"/>
                </a:lnTo>
                <a:lnTo>
                  <a:pt x="14630" y="3921"/>
                </a:lnTo>
                <a:lnTo>
                  <a:pt x="14631" y="3936"/>
                </a:lnTo>
                <a:lnTo>
                  <a:pt x="14630" y="3951"/>
                </a:lnTo>
                <a:lnTo>
                  <a:pt x="14628" y="3966"/>
                </a:lnTo>
                <a:lnTo>
                  <a:pt x="14624" y="3982"/>
                </a:lnTo>
                <a:lnTo>
                  <a:pt x="14619" y="3997"/>
                </a:lnTo>
                <a:lnTo>
                  <a:pt x="14613" y="4011"/>
                </a:lnTo>
                <a:lnTo>
                  <a:pt x="14604" y="4024"/>
                </a:lnTo>
                <a:lnTo>
                  <a:pt x="14594" y="4037"/>
                </a:lnTo>
                <a:lnTo>
                  <a:pt x="14584" y="4049"/>
                </a:lnTo>
                <a:lnTo>
                  <a:pt x="10956" y="7677"/>
                </a:lnTo>
                <a:lnTo>
                  <a:pt x="10944" y="7687"/>
                </a:lnTo>
                <a:lnTo>
                  <a:pt x="10930" y="7698"/>
                </a:lnTo>
                <a:lnTo>
                  <a:pt x="10917" y="7706"/>
                </a:lnTo>
                <a:lnTo>
                  <a:pt x="10903" y="7712"/>
                </a:lnTo>
                <a:lnTo>
                  <a:pt x="10888" y="7717"/>
                </a:lnTo>
                <a:lnTo>
                  <a:pt x="10873" y="7721"/>
                </a:lnTo>
                <a:lnTo>
                  <a:pt x="10858" y="7723"/>
                </a:lnTo>
                <a:lnTo>
                  <a:pt x="10843" y="7724"/>
                </a:lnTo>
                <a:lnTo>
                  <a:pt x="10828" y="7723"/>
                </a:lnTo>
                <a:lnTo>
                  <a:pt x="10813" y="7721"/>
                </a:lnTo>
                <a:lnTo>
                  <a:pt x="10798" y="7717"/>
                </a:lnTo>
                <a:lnTo>
                  <a:pt x="10784" y="7712"/>
                </a:lnTo>
                <a:lnTo>
                  <a:pt x="10770" y="7706"/>
                </a:lnTo>
                <a:lnTo>
                  <a:pt x="10755" y="7698"/>
                </a:lnTo>
                <a:lnTo>
                  <a:pt x="10743" y="7687"/>
                </a:lnTo>
                <a:lnTo>
                  <a:pt x="10731" y="7677"/>
                </a:lnTo>
                <a:close/>
                <a:moveTo>
                  <a:pt x="10010" y="6927"/>
                </a:moveTo>
                <a:lnTo>
                  <a:pt x="9999" y="6915"/>
                </a:lnTo>
                <a:lnTo>
                  <a:pt x="9990" y="6903"/>
                </a:lnTo>
                <a:lnTo>
                  <a:pt x="9982" y="6889"/>
                </a:lnTo>
                <a:lnTo>
                  <a:pt x="9976" y="6875"/>
                </a:lnTo>
                <a:lnTo>
                  <a:pt x="9971" y="6861"/>
                </a:lnTo>
                <a:lnTo>
                  <a:pt x="9967" y="6846"/>
                </a:lnTo>
                <a:lnTo>
                  <a:pt x="9965" y="6831"/>
                </a:lnTo>
                <a:lnTo>
                  <a:pt x="9964" y="6816"/>
                </a:lnTo>
                <a:lnTo>
                  <a:pt x="9965" y="6800"/>
                </a:lnTo>
                <a:lnTo>
                  <a:pt x="9967" y="6785"/>
                </a:lnTo>
                <a:lnTo>
                  <a:pt x="9971" y="6770"/>
                </a:lnTo>
                <a:lnTo>
                  <a:pt x="9976" y="6755"/>
                </a:lnTo>
                <a:lnTo>
                  <a:pt x="9982" y="6741"/>
                </a:lnTo>
                <a:lnTo>
                  <a:pt x="9990" y="6728"/>
                </a:lnTo>
                <a:lnTo>
                  <a:pt x="9999" y="6715"/>
                </a:lnTo>
                <a:lnTo>
                  <a:pt x="10010" y="6703"/>
                </a:lnTo>
                <a:lnTo>
                  <a:pt x="13639" y="3075"/>
                </a:lnTo>
                <a:lnTo>
                  <a:pt x="13651" y="3064"/>
                </a:lnTo>
                <a:lnTo>
                  <a:pt x="13664" y="3055"/>
                </a:lnTo>
                <a:lnTo>
                  <a:pt x="13677" y="3047"/>
                </a:lnTo>
                <a:lnTo>
                  <a:pt x="13691" y="3040"/>
                </a:lnTo>
                <a:lnTo>
                  <a:pt x="13705" y="3035"/>
                </a:lnTo>
                <a:lnTo>
                  <a:pt x="13720" y="3032"/>
                </a:lnTo>
                <a:lnTo>
                  <a:pt x="13736" y="3029"/>
                </a:lnTo>
                <a:lnTo>
                  <a:pt x="13751" y="3029"/>
                </a:lnTo>
                <a:lnTo>
                  <a:pt x="13767" y="3029"/>
                </a:lnTo>
                <a:lnTo>
                  <a:pt x="13782" y="3032"/>
                </a:lnTo>
                <a:lnTo>
                  <a:pt x="13796" y="3035"/>
                </a:lnTo>
                <a:lnTo>
                  <a:pt x="13811" y="3040"/>
                </a:lnTo>
                <a:lnTo>
                  <a:pt x="13825" y="3047"/>
                </a:lnTo>
                <a:lnTo>
                  <a:pt x="13838" y="3055"/>
                </a:lnTo>
                <a:lnTo>
                  <a:pt x="13851" y="3064"/>
                </a:lnTo>
                <a:lnTo>
                  <a:pt x="13863" y="3075"/>
                </a:lnTo>
                <a:lnTo>
                  <a:pt x="13874" y="3087"/>
                </a:lnTo>
                <a:lnTo>
                  <a:pt x="13883" y="3100"/>
                </a:lnTo>
                <a:lnTo>
                  <a:pt x="13891" y="3114"/>
                </a:lnTo>
                <a:lnTo>
                  <a:pt x="13897" y="3128"/>
                </a:lnTo>
                <a:lnTo>
                  <a:pt x="13902" y="3142"/>
                </a:lnTo>
                <a:lnTo>
                  <a:pt x="13907" y="3157"/>
                </a:lnTo>
                <a:lnTo>
                  <a:pt x="13909" y="3172"/>
                </a:lnTo>
                <a:lnTo>
                  <a:pt x="13910" y="3187"/>
                </a:lnTo>
                <a:lnTo>
                  <a:pt x="13909" y="3202"/>
                </a:lnTo>
                <a:lnTo>
                  <a:pt x="13907" y="3217"/>
                </a:lnTo>
                <a:lnTo>
                  <a:pt x="13902" y="3232"/>
                </a:lnTo>
                <a:lnTo>
                  <a:pt x="13897" y="3246"/>
                </a:lnTo>
                <a:lnTo>
                  <a:pt x="13891" y="3260"/>
                </a:lnTo>
                <a:lnTo>
                  <a:pt x="13883" y="3275"/>
                </a:lnTo>
                <a:lnTo>
                  <a:pt x="13874" y="3288"/>
                </a:lnTo>
                <a:lnTo>
                  <a:pt x="13863" y="3300"/>
                </a:lnTo>
                <a:lnTo>
                  <a:pt x="10235" y="6927"/>
                </a:lnTo>
                <a:lnTo>
                  <a:pt x="10222" y="6938"/>
                </a:lnTo>
                <a:lnTo>
                  <a:pt x="10209" y="6947"/>
                </a:lnTo>
                <a:lnTo>
                  <a:pt x="10196" y="6955"/>
                </a:lnTo>
                <a:lnTo>
                  <a:pt x="10182" y="6962"/>
                </a:lnTo>
                <a:lnTo>
                  <a:pt x="10168" y="6967"/>
                </a:lnTo>
                <a:lnTo>
                  <a:pt x="10153" y="6970"/>
                </a:lnTo>
                <a:lnTo>
                  <a:pt x="10138" y="6973"/>
                </a:lnTo>
                <a:lnTo>
                  <a:pt x="10123" y="6973"/>
                </a:lnTo>
                <a:lnTo>
                  <a:pt x="10107" y="6973"/>
                </a:lnTo>
                <a:lnTo>
                  <a:pt x="10092" y="6970"/>
                </a:lnTo>
                <a:lnTo>
                  <a:pt x="10078" y="6967"/>
                </a:lnTo>
                <a:lnTo>
                  <a:pt x="10063" y="6962"/>
                </a:lnTo>
                <a:lnTo>
                  <a:pt x="10048" y="6955"/>
                </a:lnTo>
                <a:lnTo>
                  <a:pt x="10035" y="6947"/>
                </a:lnTo>
                <a:lnTo>
                  <a:pt x="10022" y="6938"/>
                </a:lnTo>
                <a:lnTo>
                  <a:pt x="10010" y="6927"/>
                </a:lnTo>
                <a:close/>
                <a:moveTo>
                  <a:pt x="6301" y="10194"/>
                </a:moveTo>
                <a:lnTo>
                  <a:pt x="4240" y="10194"/>
                </a:lnTo>
                <a:lnTo>
                  <a:pt x="4240" y="9129"/>
                </a:lnTo>
                <a:lnTo>
                  <a:pt x="6301" y="9129"/>
                </a:lnTo>
                <a:lnTo>
                  <a:pt x="6301" y="10194"/>
                </a:lnTo>
                <a:close/>
                <a:moveTo>
                  <a:pt x="7547" y="8262"/>
                </a:moveTo>
                <a:lnTo>
                  <a:pt x="4240" y="8262"/>
                </a:lnTo>
                <a:lnTo>
                  <a:pt x="4240" y="7197"/>
                </a:lnTo>
                <a:lnTo>
                  <a:pt x="7880" y="7197"/>
                </a:lnTo>
                <a:lnTo>
                  <a:pt x="7547" y="8262"/>
                </a:lnTo>
                <a:close/>
                <a:moveTo>
                  <a:pt x="6301" y="6331"/>
                </a:moveTo>
                <a:lnTo>
                  <a:pt x="4240" y="6331"/>
                </a:lnTo>
                <a:lnTo>
                  <a:pt x="4240" y="5266"/>
                </a:lnTo>
                <a:lnTo>
                  <a:pt x="6301" y="5266"/>
                </a:lnTo>
                <a:lnTo>
                  <a:pt x="6301" y="6331"/>
                </a:lnTo>
                <a:close/>
                <a:moveTo>
                  <a:pt x="8564" y="4399"/>
                </a:moveTo>
                <a:lnTo>
                  <a:pt x="4240" y="4399"/>
                </a:lnTo>
                <a:lnTo>
                  <a:pt x="4240" y="3335"/>
                </a:lnTo>
                <a:lnTo>
                  <a:pt x="8564" y="3335"/>
                </a:lnTo>
                <a:lnTo>
                  <a:pt x="8564" y="4399"/>
                </a:lnTo>
                <a:close/>
              </a:path>
            </a:pathLst>
          </a:custGeom>
          <a:solidFill>
            <a:schemeClr val="bg1"/>
          </a:solidFill>
          <a:ln>
            <a:noFill/>
          </a:ln>
        </p:spPr>
        <p:txBody>
          <a:bodyPr vert="horz" wrap="square" lIns="162517" tIns="81259" rIns="162517" bIns="81259" numCol="1" anchor="t" anchorCtr="0" compatLnSpc="1">
            <a:prstTxWarp prst="textNoShape">
              <a:avLst/>
            </a:prstTxWarp>
          </a:bodyPr>
          <a:lstStyle/>
          <a:p>
            <a:pPr defTabSz="457189"/>
            <a:endParaRPr lang="en-US" sz="4265">
              <a:solidFill>
                <a:srgbClr val="000000"/>
              </a:solidFill>
              <a:latin typeface="Arial"/>
            </a:endParaRPr>
          </a:p>
        </p:txBody>
      </p:sp>
      <p:sp>
        <p:nvSpPr>
          <p:cNvPr id="13" name="Freeform 41"/>
          <p:cNvSpPr>
            <a:spLocks noEditPoints="1"/>
          </p:cNvSpPr>
          <p:nvPr/>
        </p:nvSpPr>
        <p:spPr bwMode="auto">
          <a:xfrm>
            <a:off x="5064579" y="4235273"/>
            <a:ext cx="563648" cy="433771"/>
          </a:xfrm>
          <a:custGeom>
            <a:avLst/>
            <a:gdLst>
              <a:gd name="T0" fmla="*/ 9549 w 16092"/>
              <a:gd name="T1" fmla="*/ 1065 h 12384"/>
              <a:gd name="T2" fmla="*/ 2194 w 16092"/>
              <a:gd name="T3" fmla="*/ 1073 h 12384"/>
              <a:gd name="T4" fmla="*/ 1797 w 16092"/>
              <a:gd name="T5" fmla="*/ 1197 h 12384"/>
              <a:gd name="T6" fmla="*/ 1461 w 16092"/>
              <a:gd name="T7" fmla="*/ 1424 h 12384"/>
              <a:gd name="T8" fmla="*/ 1203 w 16092"/>
              <a:gd name="T9" fmla="*/ 1737 h 12384"/>
              <a:gd name="T10" fmla="*/ 1043 w 16092"/>
              <a:gd name="T11" fmla="*/ 2115 h 12384"/>
              <a:gd name="T12" fmla="*/ 998 w 16092"/>
              <a:gd name="T13" fmla="*/ 7572 h 12384"/>
              <a:gd name="T14" fmla="*/ 3160 w 16092"/>
              <a:gd name="T15" fmla="*/ 11319 h 12384"/>
              <a:gd name="T16" fmla="*/ 2208 w 16092"/>
              <a:gd name="T17" fmla="*/ 8637 h 12384"/>
              <a:gd name="T18" fmla="*/ 39 w 16092"/>
              <a:gd name="T19" fmla="*/ 1637 h 12384"/>
              <a:gd name="T20" fmla="*/ 245 w 16092"/>
              <a:gd name="T21" fmla="*/ 1074 h 12384"/>
              <a:gd name="T22" fmla="*/ 599 w 16092"/>
              <a:gd name="T23" fmla="*/ 601 h 12384"/>
              <a:gd name="T24" fmla="*/ 1073 w 16092"/>
              <a:gd name="T25" fmla="*/ 248 h 12384"/>
              <a:gd name="T26" fmla="*/ 1637 w 16092"/>
              <a:gd name="T27" fmla="*/ 42 h 12384"/>
              <a:gd name="T28" fmla="*/ 12816 w 16092"/>
              <a:gd name="T29" fmla="*/ 1658 h 12384"/>
              <a:gd name="T30" fmla="*/ 7886 w 16092"/>
              <a:gd name="T31" fmla="*/ 9027 h 12384"/>
              <a:gd name="T32" fmla="*/ 7879 w 16092"/>
              <a:gd name="T33" fmla="*/ 9216 h 12384"/>
              <a:gd name="T34" fmla="*/ 7914 w 16092"/>
              <a:gd name="T35" fmla="*/ 9394 h 12384"/>
              <a:gd name="T36" fmla="*/ 8009 w 16092"/>
              <a:gd name="T37" fmla="*/ 9576 h 12384"/>
              <a:gd name="T38" fmla="*/ 8183 w 16092"/>
              <a:gd name="T39" fmla="*/ 9731 h 12384"/>
              <a:gd name="T40" fmla="*/ 8378 w 16092"/>
              <a:gd name="T41" fmla="*/ 9801 h 12384"/>
              <a:gd name="T42" fmla="*/ 8560 w 16092"/>
              <a:gd name="T43" fmla="*/ 9799 h 12384"/>
              <a:gd name="T44" fmla="*/ 8711 w 16092"/>
              <a:gd name="T45" fmla="*/ 9758 h 12384"/>
              <a:gd name="T46" fmla="*/ 8835 w 16092"/>
              <a:gd name="T47" fmla="*/ 9697 h 12384"/>
              <a:gd name="T48" fmla="*/ 16062 w 16092"/>
              <a:gd name="T49" fmla="*/ 4785 h 12384"/>
              <a:gd name="T50" fmla="*/ 16081 w 16092"/>
              <a:gd name="T51" fmla="*/ 4586 h 12384"/>
              <a:gd name="T52" fmla="*/ 15965 w 16092"/>
              <a:gd name="T53" fmla="*/ 4388 h 12384"/>
              <a:gd name="T54" fmla="*/ 15770 w 16092"/>
              <a:gd name="T55" fmla="*/ 4235 h 12384"/>
              <a:gd name="T56" fmla="*/ 15548 w 16092"/>
              <a:gd name="T57" fmla="*/ 4174 h 12384"/>
              <a:gd name="T58" fmla="*/ 15354 w 16092"/>
              <a:gd name="T59" fmla="*/ 4252 h 12384"/>
              <a:gd name="T60" fmla="*/ 13380 w 16092"/>
              <a:gd name="T61" fmla="*/ 2286 h 12384"/>
              <a:gd name="T62" fmla="*/ 13473 w 16092"/>
              <a:gd name="T63" fmla="*/ 2077 h 12384"/>
              <a:gd name="T64" fmla="*/ 13431 w 16092"/>
              <a:gd name="T65" fmla="*/ 1880 h 12384"/>
              <a:gd name="T66" fmla="*/ 13290 w 16092"/>
              <a:gd name="T67" fmla="*/ 1723 h 12384"/>
              <a:gd name="T68" fmla="*/ 13087 w 16092"/>
              <a:gd name="T69" fmla="*/ 1635 h 12384"/>
              <a:gd name="T70" fmla="*/ 12855 w 16092"/>
              <a:gd name="T71" fmla="*/ 1645 h 12384"/>
              <a:gd name="T72" fmla="*/ 10696 w 16092"/>
              <a:gd name="T73" fmla="*/ 7625 h 12384"/>
              <a:gd name="T74" fmla="*/ 10688 w 16092"/>
              <a:gd name="T75" fmla="*/ 7535 h 12384"/>
              <a:gd name="T76" fmla="*/ 10731 w 16092"/>
              <a:gd name="T77" fmla="*/ 7453 h 12384"/>
              <a:gd name="T78" fmla="*/ 14426 w 16092"/>
              <a:gd name="T79" fmla="*/ 3784 h 12384"/>
              <a:gd name="T80" fmla="*/ 14517 w 16092"/>
              <a:gd name="T81" fmla="*/ 3784 h 12384"/>
              <a:gd name="T82" fmla="*/ 14594 w 16092"/>
              <a:gd name="T83" fmla="*/ 3837 h 12384"/>
              <a:gd name="T84" fmla="*/ 14630 w 16092"/>
              <a:gd name="T85" fmla="*/ 3921 h 12384"/>
              <a:gd name="T86" fmla="*/ 14613 w 16092"/>
              <a:gd name="T87" fmla="*/ 4011 h 12384"/>
              <a:gd name="T88" fmla="*/ 10930 w 16092"/>
              <a:gd name="T89" fmla="*/ 7698 h 12384"/>
              <a:gd name="T90" fmla="*/ 10843 w 16092"/>
              <a:gd name="T91" fmla="*/ 7724 h 12384"/>
              <a:gd name="T92" fmla="*/ 10755 w 16092"/>
              <a:gd name="T93" fmla="*/ 7698 h 12384"/>
              <a:gd name="T94" fmla="*/ 9982 w 16092"/>
              <a:gd name="T95" fmla="*/ 6889 h 12384"/>
              <a:gd name="T96" fmla="*/ 9965 w 16092"/>
              <a:gd name="T97" fmla="*/ 6800 h 12384"/>
              <a:gd name="T98" fmla="*/ 9999 w 16092"/>
              <a:gd name="T99" fmla="*/ 6715 h 12384"/>
              <a:gd name="T100" fmla="*/ 13691 w 16092"/>
              <a:gd name="T101" fmla="*/ 3040 h 12384"/>
              <a:gd name="T102" fmla="*/ 13782 w 16092"/>
              <a:gd name="T103" fmla="*/ 3032 h 12384"/>
              <a:gd name="T104" fmla="*/ 13863 w 16092"/>
              <a:gd name="T105" fmla="*/ 3075 h 12384"/>
              <a:gd name="T106" fmla="*/ 13907 w 16092"/>
              <a:gd name="T107" fmla="*/ 3157 h 12384"/>
              <a:gd name="T108" fmla="*/ 13897 w 16092"/>
              <a:gd name="T109" fmla="*/ 3246 h 12384"/>
              <a:gd name="T110" fmla="*/ 10222 w 16092"/>
              <a:gd name="T111" fmla="*/ 6938 h 12384"/>
              <a:gd name="T112" fmla="*/ 10138 w 16092"/>
              <a:gd name="T113" fmla="*/ 6973 h 12384"/>
              <a:gd name="T114" fmla="*/ 10048 w 16092"/>
              <a:gd name="T115" fmla="*/ 6955 h 12384"/>
              <a:gd name="T116" fmla="*/ 4240 w 16092"/>
              <a:gd name="T117" fmla="*/ 9129 h 12384"/>
              <a:gd name="T118" fmla="*/ 7880 w 16092"/>
              <a:gd name="T119" fmla="*/ 7197 h 12384"/>
              <a:gd name="T120" fmla="*/ 6301 w 16092"/>
              <a:gd name="T121" fmla="*/ 6331 h 1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2" h="12384">
                <a:moveTo>
                  <a:pt x="2208" y="0"/>
                </a:moveTo>
                <a:lnTo>
                  <a:pt x="3599" y="0"/>
                </a:lnTo>
                <a:lnTo>
                  <a:pt x="10501" y="0"/>
                </a:lnTo>
                <a:lnTo>
                  <a:pt x="10501" y="3278"/>
                </a:lnTo>
                <a:lnTo>
                  <a:pt x="9549" y="4194"/>
                </a:lnTo>
                <a:lnTo>
                  <a:pt x="9549" y="1065"/>
                </a:lnTo>
                <a:lnTo>
                  <a:pt x="3397" y="1065"/>
                </a:lnTo>
                <a:lnTo>
                  <a:pt x="3397" y="1057"/>
                </a:lnTo>
                <a:lnTo>
                  <a:pt x="2407" y="1057"/>
                </a:lnTo>
                <a:lnTo>
                  <a:pt x="2334" y="1059"/>
                </a:lnTo>
                <a:lnTo>
                  <a:pt x="2263" y="1064"/>
                </a:lnTo>
                <a:lnTo>
                  <a:pt x="2194" y="1073"/>
                </a:lnTo>
                <a:lnTo>
                  <a:pt x="2124" y="1086"/>
                </a:lnTo>
                <a:lnTo>
                  <a:pt x="2056" y="1101"/>
                </a:lnTo>
                <a:lnTo>
                  <a:pt x="1989" y="1120"/>
                </a:lnTo>
                <a:lnTo>
                  <a:pt x="1924" y="1142"/>
                </a:lnTo>
                <a:lnTo>
                  <a:pt x="1860" y="1169"/>
                </a:lnTo>
                <a:lnTo>
                  <a:pt x="1797" y="1197"/>
                </a:lnTo>
                <a:lnTo>
                  <a:pt x="1737" y="1228"/>
                </a:lnTo>
                <a:lnTo>
                  <a:pt x="1678" y="1262"/>
                </a:lnTo>
                <a:lnTo>
                  <a:pt x="1620" y="1298"/>
                </a:lnTo>
                <a:lnTo>
                  <a:pt x="1565" y="1338"/>
                </a:lnTo>
                <a:lnTo>
                  <a:pt x="1512" y="1380"/>
                </a:lnTo>
                <a:lnTo>
                  <a:pt x="1461" y="1424"/>
                </a:lnTo>
                <a:lnTo>
                  <a:pt x="1412" y="1470"/>
                </a:lnTo>
                <a:lnTo>
                  <a:pt x="1365" y="1520"/>
                </a:lnTo>
                <a:lnTo>
                  <a:pt x="1321" y="1571"/>
                </a:lnTo>
                <a:lnTo>
                  <a:pt x="1279" y="1624"/>
                </a:lnTo>
                <a:lnTo>
                  <a:pt x="1239" y="1679"/>
                </a:lnTo>
                <a:lnTo>
                  <a:pt x="1203" y="1737"/>
                </a:lnTo>
                <a:lnTo>
                  <a:pt x="1169" y="1796"/>
                </a:lnTo>
                <a:lnTo>
                  <a:pt x="1138" y="1856"/>
                </a:lnTo>
                <a:lnTo>
                  <a:pt x="1109" y="1919"/>
                </a:lnTo>
                <a:lnTo>
                  <a:pt x="1084" y="1982"/>
                </a:lnTo>
                <a:lnTo>
                  <a:pt x="1062" y="2048"/>
                </a:lnTo>
                <a:lnTo>
                  <a:pt x="1043" y="2115"/>
                </a:lnTo>
                <a:lnTo>
                  <a:pt x="1027" y="2182"/>
                </a:lnTo>
                <a:lnTo>
                  <a:pt x="1015" y="2252"/>
                </a:lnTo>
                <a:lnTo>
                  <a:pt x="1006" y="2322"/>
                </a:lnTo>
                <a:lnTo>
                  <a:pt x="1000" y="2394"/>
                </a:lnTo>
                <a:lnTo>
                  <a:pt x="998" y="2466"/>
                </a:lnTo>
                <a:lnTo>
                  <a:pt x="998" y="7572"/>
                </a:lnTo>
                <a:lnTo>
                  <a:pt x="998" y="7572"/>
                </a:lnTo>
                <a:lnTo>
                  <a:pt x="998" y="7572"/>
                </a:lnTo>
                <a:lnTo>
                  <a:pt x="2208" y="7572"/>
                </a:lnTo>
                <a:lnTo>
                  <a:pt x="2208" y="2671"/>
                </a:lnTo>
                <a:lnTo>
                  <a:pt x="3160" y="2671"/>
                </a:lnTo>
                <a:lnTo>
                  <a:pt x="3160" y="11319"/>
                </a:lnTo>
                <a:lnTo>
                  <a:pt x="9549" y="11319"/>
                </a:lnTo>
                <a:lnTo>
                  <a:pt x="9549" y="10095"/>
                </a:lnTo>
                <a:lnTo>
                  <a:pt x="10501" y="9889"/>
                </a:lnTo>
                <a:lnTo>
                  <a:pt x="10501" y="12384"/>
                </a:lnTo>
                <a:lnTo>
                  <a:pt x="2208" y="12384"/>
                </a:lnTo>
                <a:lnTo>
                  <a:pt x="2208" y="8637"/>
                </a:lnTo>
                <a:lnTo>
                  <a:pt x="45" y="8637"/>
                </a:lnTo>
                <a:lnTo>
                  <a:pt x="0" y="2049"/>
                </a:lnTo>
                <a:lnTo>
                  <a:pt x="2" y="1944"/>
                </a:lnTo>
                <a:lnTo>
                  <a:pt x="9" y="1840"/>
                </a:lnTo>
                <a:lnTo>
                  <a:pt x="22" y="1738"/>
                </a:lnTo>
                <a:lnTo>
                  <a:pt x="39" y="1637"/>
                </a:lnTo>
                <a:lnTo>
                  <a:pt x="62" y="1539"/>
                </a:lnTo>
                <a:lnTo>
                  <a:pt x="90" y="1441"/>
                </a:lnTo>
                <a:lnTo>
                  <a:pt x="122" y="1347"/>
                </a:lnTo>
                <a:lnTo>
                  <a:pt x="159" y="1253"/>
                </a:lnTo>
                <a:lnTo>
                  <a:pt x="199" y="1163"/>
                </a:lnTo>
                <a:lnTo>
                  <a:pt x="245" y="1074"/>
                </a:lnTo>
                <a:lnTo>
                  <a:pt x="295" y="989"/>
                </a:lnTo>
                <a:lnTo>
                  <a:pt x="348" y="905"/>
                </a:lnTo>
                <a:lnTo>
                  <a:pt x="405" y="825"/>
                </a:lnTo>
                <a:lnTo>
                  <a:pt x="467" y="747"/>
                </a:lnTo>
                <a:lnTo>
                  <a:pt x="531" y="673"/>
                </a:lnTo>
                <a:lnTo>
                  <a:pt x="599" y="601"/>
                </a:lnTo>
                <a:lnTo>
                  <a:pt x="671" y="534"/>
                </a:lnTo>
                <a:lnTo>
                  <a:pt x="745" y="470"/>
                </a:lnTo>
                <a:lnTo>
                  <a:pt x="823" y="408"/>
                </a:lnTo>
                <a:lnTo>
                  <a:pt x="903" y="351"/>
                </a:lnTo>
                <a:lnTo>
                  <a:pt x="987" y="298"/>
                </a:lnTo>
                <a:lnTo>
                  <a:pt x="1073" y="248"/>
                </a:lnTo>
                <a:lnTo>
                  <a:pt x="1162" y="203"/>
                </a:lnTo>
                <a:lnTo>
                  <a:pt x="1252" y="162"/>
                </a:lnTo>
                <a:lnTo>
                  <a:pt x="1346" y="125"/>
                </a:lnTo>
                <a:lnTo>
                  <a:pt x="1441" y="93"/>
                </a:lnTo>
                <a:lnTo>
                  <a:pt x="1538" y="64"/>
                </a:lnTo>
                <a:lnTo>
                  <a:pt x="1637" y="42"/>
                </a:lnTo>
                <a:lnTo>
                  <a:pt x="1738" y="24"/>
                </a:lnTo>
                <a:lnTo>
                  <a:pt x="1841" y="11"/>
                </a:lnTo>
                <a:lnTo>
                  <a:pt x="1944" y="3"/>
                </a:lnTo>
                <a:lnTo>
                  <a:pt x="2049" y="0"/>
                </a:lnTo>
                <a:lnTo>
                  <a:pt x="2208" y="0"/>
                </a:lnTo>
                <a:close/>
                <a:moveTo>
                  <a:pt x="12816" y="1658"/>
                </a:moveTo>
                <a:lnTo>
                  <a:pt x="8838" y="5838"/>
                </a:lnTo>
                <a:lnTo>
                  <a:pt x="7901" y="8951"/>
                </a:lnTo>
                <a:lnTo>
                  <a:pt x="7899" y="8957"/>
                </a:lnTo>
                <a:lnTo>
                  <a:pt x="7896" y="8972"/>
                </a:lnTo>
                <a:lnTo>
                  <a:pt x="7891" y="8996"/>
                </a:lnTo>
                <a:lnTo>
                  <a:pt x="7886" y="9027"/>
                </a:lnTo>
                <a:lnTo>
                  <a:pt x="7881" y="9066"/>
                </a:lnTo>
                <a:lnTo>
                  <a:pt x="7878" y="9112"/>
                </a:lnTo>
                <a:lnTo>
                  <a:pt x="7877" y="9136"/>
                </a:lnTo>
                <a:lnTo>
                  <a:pt x="7877" y="9162"/>
                </a:lnTo>
                <a:lnTo>
                  <a:pt x="7878" y="9188"/>
                </a:lnTo>
                <a:lnTo>
                  <a:pt x="7879" y="9216"/>
                </a:lnTo>
                <a:lnTo>
                  <a:pt x="7882" y="9244"/>
                </a:lnTo>
                <a:lnTo>
                  <a:pt x="7886" y="9273"/>
                </a:lnTo>
                <a:lnTo>
                  <a:pt x="7890" y="9303"/>
                </a:lnTo>
                <a:lnTo>
                  <a:pt x="7897" y="9333"/>
                </a:lnTo>
                <a:lnTo>
                  <a:pt x="7904" y="9364"/>
                </a:lnTo>
                <a:lnTo>
                  <a:pt x="7914" y="9394"/>
                </a:lnTo>
                <a:lnTo>
                  <a:pt x="7924" y="9425"/>
                </a:lnTo>
                <a:lnTo>
                  <a:pt x="7937" y="9455"/>
                </a:lnTo>
                <a:lnTo>
                  <a:pt x="7952" y="9487"/>
                </a:lnTo>
                <a:lnTo>
                  <a:pt x="7969" y="9517"/>
                </a:lnTo>
                <a:lnTo>
                  <a:pt x="7988" y="9546"/>
                </a:lnTo>
                <a:lnTo>
                  <a:pt x="8009" y="9576"/>
                </a:lnTo>
                <a:lnTo>
                  <a:pt x="8032" y="9604"/>
                </a:lnTo>
                <a:lnTo>
                  <a:pt x="8058" y="9632"/>
                </a:lnTo>
                <a:lnTo>
                  <a:pt x="8086" y="9660"/>
                </a:lnTo>
                <a:lnTo>
                  <a:pt x="8117" y="9686"/>
                </a:lnTo>
                <a:lnTo>
                  <a:pt x="8150" y="9710"/>
                </a:lnTo>
                <a:lnTo>
                  <a:pt x="8183" y="9731"/>
                </a:lnTo>
                <a:lnTo>
                  <a:pt x="8215" y="9749"/>
                </a:lnTo>
                <a:lnTo>
                  <a:pt x="8248" y="9765"/>
                </a:lnTo>
                <a:lnTo>
                  <a:pt x="8281" y="9777"/>
                </a:lnTo>
                <a:lnTo>
                  <a:pt x="8314" y="9787"/>
                </a:lnTo>
                <a:lnTo>
                  <a:pt x="8346" y="9795"/>
                </a:lnTo>
                <a:lnTo>
                  <a:pt x="8378" y="9801"/>
                </a:lnTo>
                <a:lnTo>
                  <a:pt x="8410" y="9805"/>
                </a:lnTo>
                <a:lnTo>
                  <a:pt x="8441" y="9807"/>
                </a:lnTo>
                <a:lnTo>
                  <a:pt x="8471" y="9807"/>
                </a:lnTo>
                <a:lnTo>
                  <a:pt x="8502" y="9806"/>
                </a:lnTo>
                <a:lnTo>
                  <a:pt x="8531" y="9803"/>
                </a:lnTo>
                <a:lnTo>
                  <a:pt x="8560" y="9799"/>
                </a:lnTo>
                <a:lnTo>
                  <a:pt x="8588" y="9794"/>
                </a:lnTo>
                <a:lnTo>
                  <a:pt x="8614" y="9788"/>
                </a:lnTo>
                <a:lnTo>
                  <a:pt x="8640" y="9782"/>
                </a:lnTo>
                <a:lnTo>
                  <a:pt x="8666" y="9774"/>
                </a:lnTo>
                <a:lnTo>
                  <a:pt x="8689" y="9766"/>
                </a:lnTo>
                <a:lnTo>
                  <a:pt x="8711" y="9758"/>
                </a:lnTo>
                <a:lnTo>
                  <a:pt x="8732" y="9750"/>
                </a:lnTo>
                <a:lnTo>
                  <a:pt x="8752" y="9741"/>
                </a:lnTo>
                <a:lnTo>
                  <a:pt x="8770" y="9733"/>
                </a:lnTo>
                <a:lnTo>
                  <a:pt x="8786" y="9725"/>
                </a:lnTo>
                <a:lnTo>
                  <a:pt x="8814" y="9710"/>
                </a:lnTo>
                <a:lnTo>
                  <a:pt x="8835" y="9697"/>
                </a:lnTo>
                <a:lnTo>
                  <a:pt x="8848" y="9689"/>
                </a:lnTo>
                <a:lnTo>
                  <a:pt x="8853" y="9686"/>
                </a:lnTo>
                <a:lnTo>
                  <a:pt x="11721" y="9037"/>
                </a:lnTo>
                <a:lnTo>
                  <a:pt x="16017" y="4843"/>
                </a:lnTo>
                <a:lnTo>
                  <a:pt x="16042" y="4815"/>
                </a:lnTo>
                <a:lnTo>
                  <a:pt x="16062" y="4785"/>
                </a:lnTo>
                <a:lnTo>
                  <a:pt x="16076" y="4754"/>
                </a:lnTo>
                <a:lnTo>
                  <a:pt x="16086" y="4722"/>
                </a:lnTo>
                <a:lnTo>
                  <a:pt x="16091" y="4689"/>
                </a:lnTo>
                <a:lnTo>
                  <a:pt x="16092" y="4655"/>
                </a:lnTo>
                <a:lnTo>
                  <a:pt x="16088" y="4621"/>
                </a:lnTo>
                <a:lnTo>
                  <a:pt x="16081" y="4586"/>
                </a:lnTo>
                <a:lnTo>
                  <a:pt x="16069" y="4552"/>
                </a:lnTo>
                <a:lnTo>
                  <a:pt x="16055" y="4518"/>
                </a:lnTo>
                <a:lnTo>
                  <a:pt x="16037" y="4484"/>
                </a:lnTo>
                <a:lnTo>
                  <a:pt x="16016" y="4451"/>
                </a:lnTo>
                <a:lnTo>
                  <a:pt x="15991" y="4419"/>
                </a:lnTo>
                <a:lnTo>
                  <a:pt x="15965" y="4388"/>
                </a:lnTo>
                <a:lnTo>
                  <a:pt x="15937" y="4358"/>
                </a:lnTo>
                <a:lnTo>
                  <a:pt x="15907" y="4329"/>
                </a:lnTo>
                <a:lnTo>
                  <a:pt x="15875" y="4302"/>
                </a:lnTo>
                <a:lnTo>
                  <a:pt x="15841" y="4277"/>
                </a:lnTo>
                <a:lnTo>
                  <a:pt x="15806" y="4255"/>
                </a:lnTo>
                <a:lnTo>
                  <a:pt x="15770" y="4235"/>
                </a:lnTo>
                <a:lnTo>
                  <a:pt x="15734" y="4217"/>
                </a:lnTo>
                <a:lnTo>
                  <a:pt x="15697" y="4202"/>
                </a:lnTo>
                <a:lnTo>
                  <a:pt x="15660" y="4190"/>
                </a:lnTo>
                <a:lnTo>
                  <a:pt x="15622" y="4181"/>
                </a:lnTo>
                <a:lnTo>
                  <a:pt x="15585" y="4176"/>
                </a:lnTo>
                <a:lnTo>
                  <a:pt x="15548" y="4174"/>
                </a:lnTo>
                <a:lnTo>
                  <a:pt x="15513" y="4177"/>
                </a:lnTo>
                <a:lnTo>
                  <a:pt x="15477" y="4183"/>
                </a:lnTo>
                <a:lnTo>
                  <a:pt x="15444" y="4193"/>
                </a:lnTo>
                <a:lnTo>
                  <a:pt x="15412" y="4208"/>
                </a:lnTo>
                <a:lnTo>
                  <a:pt x="15382" y="4228"/>
                </a:lnTo>
                <a:lnTo>
                  <a:pt x="15354" y="4252"/>
                </a:lnTo>
                <a:lnTo>
                  <a:pt x="11389" y="8201"/>
                </a:lnTo>
                <a:lnTo>
                  <a:pt x="10020" y="8605"/>
                </a:lnTo>
                <a:lnTo>
                  <a:pt x="8982" y="7726"/>
                </a:lnTo>
                <a:lnTo>
                  <a:pt x="9372" y="6357"/>
                </a:lnTo>
                <a:lnTo>
                  <a:pt x="13349" y="2320"/>
                </a:lnTo>
                <a:lnTo>
                  <a:pt x="13380" y="2286"/>
                </a:lnTo>
                <a:lnTo>
                  <a:pt x="13407" y="2252"/>
                </a:lnTo>
                <a:lnTo>
                  <a:pt x="13429" y="2217"/>
                </a:lnTo>
                <a:lnTo>
                  <a:pt x="13446" y="2181"/>
                </a:lnTo>
                <a:lnTo>
                  <a:pt x="13459" y="2147"/>
                </a:lnTo>
                <a:lnTo>
                  <a:pt x="13468" y="2112"/>
                </a:lnTo>
                <a:lnTo>
                  <a:pt x="13473" y="2077"/>
                </a:lnTo>
                <a:lnTo>
                  <a:pt x="13474" y="2043"/>
                </a:lnTo>
                <a:lnTo>
                  <a:pt x="13472" y="2008"/>
                </a:lnTo>
                <a:lnTo>
                  <a:pt x="13467" y="1975"/>
                </a:lnTo>
                <a:lnTo>
                  <a:pt x="13458" y="1942"/>
                </a:lnTo>
                <a:lnTo>
                  <a:pt x="13446" y="1910"/>
                </a:lnTo>
                <a:lnTo>
                  <a:pt x="13431" y="1880"/>
                </a:lnTo>
                <a:lnTo>
                  <a:pt x="13414" y="1849"/>
                </a:lnTo>
                <a:lnTo>
                  <a:pt x="13394" y="1821"/>
                </a:lnTo>
                <a:lnTo>
                  <a:pt x="13370" y="1794"/>
                </a:lnTo>
                <a:lnTo>
                  <a:pt x="13346" y="1769"/>
                </a:lnTo>
                <a:lnTo>
                  <a:pt x="13319" y="1745"/>
                </a:lnTo>
                <a:lnTo>
                  <a:pt x="13290" y="1723"/>
                </a:lnTo>
                <a:lnTo>
                  <a:pt x="13260" y="1703"/>
                </a:lnTo>
                <a:lnTo>
                  <a:pt x="13228" y="1685"/>
                </a:lnTo>
                <a:lnTo>
                  <a:pt x="13194" y="1668"/>
                </a:lnTo>
                <a:lnTo>
                  <a:pt x="13159" y="1654"/>
                </a:lnTo>
                <a:lnTo>
                  <a:pt x="13123" y="1643"/>
                </a:lnTo>
                <a:lnTo>
                  <a:pt x="13087" y="1635"/>
                </a:lnTo>
                <a:lnTo>
                  <a:pt x="13049" y="1629"/>
                </a:lnTo>
                <a:lnTo>
                  <a:pt x="13010" y="1626"/>
                </a:lnTo>
                <a:lnTo>
                  <a:pt x="12972" y="1626"/>
                </a:lnTo>
                <a:lnTo>
                  <a:pt x="12933" y="1629"/>
                </a:lnTo>
                <a:lnTo>
                  <a:pt x="12894" y="1635"/>
                </a:lnTo>
                <a:lnTo>
                  <a:pt x="12855" y="1645"/>
                </a:lnTo>
                <a:lnTo>
                  <a:pt x="12816" y="1658"/>
                </a:lnTo>
                <a:close/>
                <a:moveTo>
                  <a:pt x="10731" y="7677"/>
                </a:moveTo>
                <a:lnTo>
                  <a:pt x="10720" y="7665"/>
                </a:lnTo>
                <a:lnTo>
                  <a:pt x="10711" y="7652"/>
                </a:lnTo>
                <a:lnTo>
                  <a:pt x="10703" y="7638"/>
                </a:lnTo>
                <a:lnTo>
                  <a:pt x="10696" y="7625"/>
                </a:lnTo>
                <a:lnTo>
                  <a:pt x="10691" y="7610"/>
                </a:lnTo>
                <a:lnTo>
                  <a:pt x="10688" y="7595"/>
                </a:lnTo>
                <a:lnTo>
                  <a:pt x="10685" y="7580"/>
                </a:lnTo>
                <a:lnTo>
                  <a:pt x="10685" y="7565"/>
                </a:lnTo>
                <a:lnTo>
                  <a:pt x="10685" y="7550"/>
                </a:lnTo>
                <a:lnTo>
                  <a:pt x="10688" y="7535"/>
                </a:lnTo>
                <a:lnTo>
                  <a:pt x="10691" y="7520"/>
                </a:lnTo>
                <a:lnTo>
                  <a:pt x="10696" y="7505"/>
                </a:lnTo>
                <a:lnTo>
                  <a:pt x="10703" y="7491"/>
                </a:lnTo>
                <a:lnTo>
                  <a:pt x="10711" y="7477"/>
                </a:lnTo>
                <a:lnTo>
                  <a:pt x="10720" y="7465"/>
                </a:lnTo>
                <a:lnTo>
                  <a:pt x="10731" y="7453"/>
                </a:lnTo>
                <a:lnTo>
                  <a:pt x="14360" y="3825"/>
                </a:lnTo>
                <a:lnTo>
                  <a:pt x="14372" y="3814"/>
                </a:lnTo>
                <a:lnTo>
                  <a:pt x="14384" y="3805"/>
                </a:lnTo>
                <a:lnTo>
                  <a:pt x="14398" y="3796"/>
                </a:lnTo>
                <a:lnTo>
                  <a:pt x="14412" y="3789"/>
                </a:lnTo>
                <a:lnTo>
                  <a:pt x="14426" y="3784"/>
                </a:lnTo>
                <a:lnTo>
                  <a:pt x="14442" y="3781"/>
                </a:lnTo>
                <a:lnTo>
                  <a:pt x="14457" y="3779"/>
                </a:lnTo>
                <a:lnTo>
                  <a:pt x="14472" y="3778"/>
                </a:lnTo>
                <a:lnTo>
                  <a:pt x="14487" y="3779"/>
                </a:lnTo>
                <a:lnTo>
                  <a:pt x="14502" y="3781"/>
                </a:lnTo>
                <a:lnTo>
                  <a:pt x="14517" y="3784"/>
                </a:lnTo>
                <a:lnTo>
                  <a:pt x="14531" y="3789"/>
                </a:lnTo>
                <a:lnTo>
                  <a:pt x="14545" y="3796"/>
                </a:lnTo>
                <a:lnTo>
                  <a:pt x="14559" y="3805"/>
                </a:lnTo>
                <a:lnTo>
                  <a:pt x="14572" y="3814"/>
                </a:lnTo>
                <a:lnTo>
                  <a:pt x="14584" y="3825"/>
                </a:lnTo>
                <a:lnTo>
                  <a:pt x="14594" y="3837"/>
                </a:lnTo>
                <a:lnTo>
                  <a:pt x="14604" y="3850"/>
                </a:lnTo>
                <a:lnTo>
                  <a:pt x="14613" y="3863"/>
                </a:lnTo>
                <a:lnTo>
                  <a:pt x="14619" y="3877"/>
                </a:lnTo>
                <a:lnTo>
                  <a:pt x="14624" y="3891"/>
                </a:lnTo>
                <a:lnTo>
                  <a:pt x="14628" y="3906"/>
                </a:lnTo>
                <a:lnTo>
                  <a:pt x="14630" y="3921"/>
                </a:lnTo>
                <a:lnTo>
                  <a:pt x="14631" y="3936"/>
                </a:lnTo>
                <a:lnTo>
                  <a:pt x="14630" y="3951"/>
                </a:lnTo>
                <a:lnTo>
                  <a:pt x="14628" y="3966"/>
                </a:lnTo>
                <a:lnTo>
                  <a:pt x="14624" y="3982"/>
                </a:lnTo>
                <a:lnTo>
                  <a:pt x="14619" y="3997"/>
                </a:lnTo>
                <a:lnTo>
                  <a:pt x="14613" y="4011"/>
                </a:lnTo>
                <a:lnTo>
                  <a:pt x="14604" y="4024"/>
                </a:lnTo>
                <a:lnTo>
                  <a:pt x="14594" y="4037"/>
                </a:lnTo>
                <a:lnTo>
                  <a:pt x="14584" y="4049"/>
                </a:lnTo>
                <a:lnTo>
                  <a:pt x="10956" y="7677"/>
                </a:lnTo>
                <a:lnTo>
                  <a:pt x="10944" y="7687"/>
                </a:lnTo>
                <a:lnTo>
                  <a:pt x="10930" y="7698"/>
                </a:lnTo>
                <a:lnTo>
                  <a:pt x="10917" y="7706"/>
                </a:lnTo>
                <a:lnTo>
                  <a:pt x="10903" y="7712"/>
                </a:lnTo>
                <a:lnTo>
                  <a:pt x="10888" y="7717"/>
                </a:lnTo>
                <a:lnTo>
                  <a:pt x="10873" y="7721"/>
                </a:lnTo>
                <a:lnTo>
                  <a:pt x="10858" y="7723"/>
                </a:lnTo>
                <a:lnTo>
                  <a:pt x="10843" y="7724"/>
                </a:lnTo>
                <a:lnTo>
                  <a:pt x="10828" y="7723"/>
                </a:lnTo>
                <a:lnTo>
                  <a:pt x="10813" y="7721"/>
                </a:lnTo>
                <a:lnTo>
                  <a:pt x="10798" y="7717"/>
                </a:lnTo>
                <a:lnTo>
                  <a:pt x="10784" y="7712"/>
                </a:lnTo>
                <a:lnTo>
                  <a:pt x="10770" y="7706"/>
                </a:lnTo>
                <a:lnTo>
                  <a:pt x="10755" y="7698"/>
                </a:lnTo>
                <a:lnTo>
                  <a:pt x="10743" y="7687"/>
                </a:lnTo>
                <a:lnTo>
                  <a:pt x="10731" y="7677"/>
                </a:lnTo>
                <a:close/>
                <a:moveTo>
                  <a:pt x="10010" y="6927"/>
                </a:moveTo>
                <a:lnTo>
                  <a:pt x="9999" y="6915"/>
                </a:lnTo>
                <a:lnTo>
                  <a:pt x="9990" y="6903"/>
                </a:lnTo>
                <a:lnTo>
                  <a:pt x="9982" y="6889"/>
                </a:lnTo>
                <a:lnTo>
                  <a:pt x="9976" y="6875"/>
                </a:lnTo>
                <a:lnTo>
                  <a:pt x="9971" y="6861"/>
                </a:lnTo>
                <a:lnTo>
                  <a:pt x="9967" y="6846"/>
                </a:lnTo>
                <a:lnTo>
                  <a:pt x="9965" y="6831"/>
                </a:lnTo>
                <a:lnTo>
                  <a:pt x="9964" y="6816"/>
                </a:lnTo>
                <a:lnTo>
                  <a:pt x="9965" y="6800"/>
                </a:lnTo>
                <a:lnTo>
                  <a:pt x="9967" y="6785"/>
                </a:lnTo>
                <a:lnTo>
                  <a:pt x="9971" y="6770"/>
                </a:lnTo>
                <a:lnTo>
                  <a:pt x="9976" y="6755"/>
                </a:lnTo>
                <a:lnTo>
                  <a:pt x="9982" y="6741"/>
                </a:lnTo>
                <a:lnTo>
                  <a:pt x="9990" y="6728"/>
                </a:lnTo>
                <a:lnTo>
                  <a:pt x="9999" y="6715"/>
                </a:lnTo>
                <a:lnTo>
                  <a:pt x="10010" y="6703"/>
                </a:lnTo>
                <a:lnTo>
                  <a:pt x="13639" y="3075"/>
                </a:lnTo>
                <a:lnTo>
                  <a:pt x="13651" y="3064"/>
                </a:lnTo>
                <a:lnTo>
                  <a:pt x="13664" y="3055"/>
                </a:lnTo>
                <a:lnTo>
                  <a:pt x="13677" y="3047"/>
                </a:lnTo>
                <a:lnTo>
                  <a:pt x="13691" y="3040"/>
                </a:lnTo>
                <a:lnTo>
                  <a:pt x="13705" y="3035"/>
                </a:lnTo>
                <a:lnTo>
                  <a:pt x="13720" y="3032"/>
                </a:lnTo>
                <a:lnTo>
                  <a:pt x="13736" y="3029"/>
                </a:lnTo>
                <a:lnTo>
                  <a:pt x="13751" y="3029"/>
                </a:lnTo>
                <a:lnTo>
                  <a:pt x="13767" y="3029"/>
                </a:lnTo>
                <a:lnTo>
                  <a:pt x="13782" y="3032"/>
                </a:lnTo>
                <a:lnTo>
                  <a:pt x="13796" y="3035"/>
                </a:lnTo>
                <a:lnTo>
                  <a:pt x="13811" y="3040"/>
                </a:lnTo>
                <a:lnTo>
                  <a:pt x="13825" y="3047"/>
                </a:lnTo>
                <a:lnTo>
                  <a:pt x="13838" y="3055"/>
                </a:lnTo>
                <a:lnTo>
                  <a:pt x="13851" y="3064"/>
                </a:lnTo>
                <a:lnTo>
                  <a:pt x="13863" y="3075"/>
                </a:lnTo>
                <a:lnTo>
                  <a:pt x="13874" y="3087"/>
                </a:lnTo>
                <a:lnTo>
                  <a:pt x="13883" y="3100"/>
                </a:lnTo>
                <a:lnTo>
                  <a:pt x="13891" y="3114"/>
                </a:lnTo>
                <a:lnTo>
                  <a:pt x="13897" y="3128"/>
                </a:lnTo>
                <a:lnTo>
                  <a:pt x="13902" y="3142"/>
                </a:lnTo>
                <a:lnTo>
                  <a:pt x="13907" y="3157"/>
                </a:lnTo>
                <a:lnTo>
                  <a:pt x="13909" y="3172"/>
                </a:lnTo>
                <a:lnTo>
                  <a:pt x="13910" y="3187"/>
                </a:lnTo>
                <a:lnTo>
                  <a:pt x="13909" y="3202"/>
                </a:lnTo>
                <a:lnTo>
                  <a:pt x="13907" y="3217"/>
                </a:lnTo>
                <a:lnTo>
                  <a:pt x="13902" y="3232"/>
                </a:lnTo>
                <a:lnTo>
                  <a:pt x="13897" y="3246"/>
                </a:lnTo>
                <a:lnTo>
                  <a:pt x="13891" y="3260"/>
                </a:lnTo>
                <a:lnTo>
                  <a:pt x="13883" y="3275"/>
                </a:lnTo>
                <a:lnTo>
                  <a:pt x="13874" y="3288"/>
                </a:lnTo>
                <a:lnTo>
                  <a:pt x="13863" y="3300"/>
                </a:lnTo>
                <a:lnTo>
                  <a:pt x="10235" y="6927"/>
                </a:lnTo>
                <a:lnTo>
                  <a:pt x="10222" y="6938"/>
                </a:lnTo>
                <a:lnTo>
                  <a:pt x="10209" y="6947"/>
                </a:lnTo>
                <a:lnTo>
                  <a:pt x="10196" y="6955"/>
                </a:lnTo>
                <a:lnTo>
                  <a:pt x="10182" y="6962"/>
                </a:lnTo>
                <a:lnTo>
                  <a:pt x="10168" y="6967"/>
                </a:lnTo>
                <a:lnTo>
                  <a:pt x="10153" y="6970"/>
                </a:lnTo>
                <a:lnTo>
                  <a:pt x="10138" y="6973"/>
                </a:lnTo>
                <a:lnTo>
                  <a:pt x="10123" y="6973"/>
                </a:lnTo>
                <a:lnTo>
                  <a:pt x="10107" y="6973"/>
                </a:lnTo>
                <a:lnTo>
                  <a:pt x="10092" y="6970"/>
                </a:lnTo>
                <a:lnTo>
                  <a:pt x="10078" y="6967"/>
                </a:lnTo>
                <a:lnTo>
                  <a:pt x="10063" y="6962"/>
                </a:lnTo>
                <a:lnTo>
                  <a:pt x="10048" y="6955"/>
                </a:lnTo>
                <a:lnTo>
                  <a:pt x="10035" y="6947"/>
                </a:lnTo>
                <a:lnTo>
                  <a:pt x="10022" y="6938"/>
                </a:lnTo>
                <a:lnTo>
                  <a:pt x="10010" y="6927"/>
                </a:lnTo>
                <a:close/>
                <a:moveTo>
                  <a:pt x="6301" y="10194"/>
                </a:moveTo>
                <a:lnTo>
                  <a:pt x="4240" y="10194"/>
                </a:lnTo>
                <a:lnTo>
                  <a:pt x="4240" y="9129"/>
                </a:lnTo>
                <a:lnTo>
                  <a:pt x="6301" y="9129"/>
                </a:lnTo>
                <a:lnTo>
                  <a:pt x="6301" y="10194"/>
                </a:lnTo>
                <a:close/>
                <a:moveTo>
                  <a:pt x="7547" y="8262"/>
                </a:moveTo>
                <a:lnTo>
                  <a:pt x="4240" y="8262"/>
                </a:lnTo>
                <a:lnTo>
                  <a:pt x="4240" y="7197"/>
                </a:lnTo>
                <a:lnTo>
                  <a:pt x="7880" y="7197"/>
                </a:lnTo>
                <a:lnTo>
                  <a:pt x="7547" y="8262"/>
                </a:lnTo>
                <a:close/>
                <a:moveTo>
                  <a:pt x="6301" y="6331"/>
                </a:moveTo>
                <a:lnTo>
                  <a:pt x="4240" y="6331"/>
                </a:lnTo>
                <a:lnTo>
                  <a:pt x="4240" y="5266"/>
                </a:lnTo>
                <a:lnTo>
                  <a:pt x="6301" y="5266"/>
                </a:lnTo>
                <a:lnTo>
                  <a:pt x="6301" y="6331"/>
                </a:lnTo>
                <a:close/>
                <a:moveTo>
                  <a:pt x="8564" y="4399"/>
                </a:moveTo>
                <a:lnTo>
                  <a:pt x="4240" y="4399"/>
                </a:lnTo>
                <a:lnTo>
                  <a:pt x="4240" y="3335"/>
                </a:lnTo>
                <a:lnTo>
                  <a:pt x="8564" y="3335"/>
                </a:lnTo>
                <a:lnTo>
                  <a:pt x="8564" y="4399"/>
                </a:lnTo>
                <a:close/>
              </a:path>
            </a:pathLst>
          </a:custGeom>
          <a:solidFill>
            <a:schemeClr val="bg1"/>
          </a:solidFill>
          <a:ln>
            <a:noFill/>
          </a:ln>
        </p:spPr>
        <p:txBody>
          <a:bodyPr vert="horz" wrap="square" lIns="162517" tIns="81259" rIns="162517" bIns="81259" numCol="1" anchor="t" anchorCtr="0" compatLnSpc="1">
            <a:prstTxWarp prst="textNoShape">
              <a:avLst/>
            </a:prstTxWarp>
          </a:bodyPr>
          <a:lstStyle/>
          <a:p>
            <a:pPr defTabSz="457189"/>
            <a:endParaRPr lang="en-US" sz="4265">
              <a:solidFill>
                <a:srgbClr val="000000"/>
              </a:solidFill>
              <a:latin typeface="Arial"/>
            </a:endParaRPr>
          </a:p>
        </p:txBody>
      </p:sp>
      <p:sp>
        <p:nvSpPr>
          <p:cNvPr id="16" name="Textplatzhalter 8"/>
          <p:cNvSpPr txBox="1">
            <a:spLocks/>
          </p:cNvSpPr>
          <p:nvPr/>
        </p:nvSpPr>
        <p:spPr bwMode="gray">
          <a:xfrm>
            <a:off x="8593669" y="2082553"/>
            <a:ext cx="3003305" cy="757879"/>
          </a:xfrm>
          <a:prstGeom prst="rect">
            <a:avLst/>
          </a:prstGeom>
        </p:spPr>
        <p:txBody>
          <a:bodyPr lIns="0" tIns="63984" rIns="0" bIns="0" anchor="t" anchorCtr="0"/>
          <a:lstStyle>
            <a:lvl1pPr marL="0" indent="0" algn="l" defTabSz="457200" rtl="0" eaLnBrk="1" latinLnBrk="0" hangingPunct="1">
              <a:spcBef>
                <a:spcPts val="600"/>
              </a:spcBef>
              <a:buClr>
                <a:srgbClr val="00B0F0"/>
              </a:buClr>
              <a:buFont typeface="Wingdings" pitchFamily="2" charset="2"/>
              <a:buNone/>
              <a:defRPr kumimoji="0" lang="en-US" sz="2000" b="0" i="0" u="none" strike="noStrike" kern="1200" cap="all" spc="0" normalizeH="0" baseline="0" noProof="0" dirty="0" smtClean="0">
                <a:ln>
                  <a:noFill/>
                </a:ln>
                <a:solidFill>
                  <a:schemeClr val="tx2"/>
                </a:solidFill>
                <a:effectLst/>
                <a:uLnTx/>
                <a:uFillTx/>
                <a:latin typeface="Arial Narrow" panose="020B0606020202030204" pitchFamily="34" charset="0"/>
                <a:ea typeface="+mn-ea"/>
                <a:cs typeface="Arial"/>
              </a:defRPr>
            </a:lvl1pPr>
            <a:lvl2pPr marL="457200" indent="-457200" algn="l" defTabSz="457200" rtl="0" eaLnBrk="1" latinLnBrk="0" hangingPunct="1">
              <a:spcBef>
                <a:spcPts val="600"/>
              </a:spcBef>
              <a:buClr>
                <a:srgbClr val="00B0F0"/>
              </a:buClr>
              <a:buFont typeface="Wingdings" pitchFamily="2" charset="2"/>
              <a:buNone/>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2pPr>
            <a:lvl3pPr marL="180000" indent="-180000" algn="l" defTabSz="457200" rtl="0" eaLnBrk="1" latinLnBrk="0" hangingPunct="1">
              <a:spcBef>
                <a:spcPts val="600"/>
              </a:spcBef>
              <a:buClr>
                <a:schemeClr val="tx2"/>
              </a:buClr>
              <a:buFont typeface="Symbol" panose="05050102010706020507" pitchFamily="18" charset="2"/>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3pPr>
            <a:lvl4pPr marL="358775" indent="-180000" algn="l" defTabSz="457200" rtl="0" eaLnBrk="1" latinLnBrk="0" hangingPunct="1">
              <a:spcBef>
                <a:spcPts val="600"/>
              </a:spcBef>
              <a:buClr>
                <a:schemeClr val="tx2"/>
              </a:buClr>
              <a:buFont typeface="Symbol" panose="05050102010706020507" pitchFamily="18" charset="2"/>
              <a:buChar char="-"/>
              <a:tabLst>
                <a:tab pos="358775" algn="l"/>
              </a:tabLst>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541338" indent="-180000" algn="l" defTabSz="457200" rtl="0" eaLnBrk="1" latinLnBrk="0" hangingPunct="1">
              <a:spcBef>
                <a:spcPts val="600"/>
              </a:spcBef>
              <a:buClr>
                <a:schemeClr val="tx2"/>
              </a:buClr>
              <a:buFont typeface="Symbol" panose="05050102010706020507" pitchFamily="18" charset="2"/>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6pPr>
            <a:lvl7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7pPr>
            <a:lvl8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8pPr>
            <a:lvl9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9pPr>
          </a:lstStyle>
          <a:p>
            <a:pPr marL="171446" indent="-171446" defTabSz="457189">
              <a:buFont typeface="Arial" panose="020B0604020202020204" pitchFamily="34" charset="0"/>
              <a:buChar char="•"/>
            </a:pPr>
            <a:r>
              <a:rPr lang="en-US" sz="1467" b="1" cap="none" dirty="0">
                <a:solidFill>
                  <a:srgbClr val="646363"/>
                </a:solidFill>
                <a:latin typeface="Arial"/>
              </a:rPr>
              <a:t>Unreliable Connectivity </a:t>
            </a:r>
            <a:r>
              <a:rPr lang="en-US" sz="1467" cap="none" dirty="0">
                <a:solidFill>
                  <a:srgbClr val="646363"/>
                </a:solidFill>
                <a:latin typeface="Arial"/>
              </a:rPr>
              <a:t>between different OT sites to collect the logs and integrate</a:t>
            </a:r>
          </a:p>
          <a:p>
            <a:pPr marL="171446" indent="-171446" defTabSz="457189">
              <a:buFont typeface="Arial" panose="020B0604020202020204" pitchFamily="34" charset="0"/>
              <a:buChar char="•"/>
            </a:pPr>
            <a:r>
              <a:rPr lang="en-US" sz="1467" cap="none" dirty="0">
                <a:solidFill>
                  <a:srgbClr val="646363"/>
                </a:solidFill>
                <a:latin typeface="Arial"/>
              </a:rPr>
              <a:t>Logs are in </a:t>
            </a:r>
            <a:r>
              <a:rPr lang="en-US" sz="1467" b="1" cap="none" dirty="0">
                <a:solidFill>
                  <a:srgbClr val="646363"/>
                </a:solidFill>
                <a:latin typeface="Arial"/>
              </a:rPr>
              <a:t>proprietary</a:t>
            </a:r>
            <a:r>
              <a:rPr lang="en-US" sz="1467" cap="none" dirty="0">
                <a:solidFill>
                  <a:srgbClr val="646363"/>
                </a:solidFill>
                <a:latin typeface="Arial"/>
              </a:rPr>
              <a:t> and </a:t>
            </a:r>
            <a:r>
              <a:rPr lang="en-US" sz="1467" b="1" cap="none" dirty="0">
                <a:solidFill>
                  <a:srgbClr val="646363"/>
                </a:solidFill>
                <a:latin typeface="Arial"/>
              </a:rPr>
              <a:t>unsupported</a:t>
            </a:r>
            <a:r>
              <a:rPr lang="en-US" sz="1467" cap="none" dirty="0">
                <a:solidFill>
                  <a:srgbClr val="646363"/>
                </a:solidFill>
                <a:latin typeface="Arial"/>
              </a:rPr>
              <a:t> formats</a:t>
            </a:r>
          </a:p>
          <a:p>
            <a:pPr marL="171446" indent="-171446" defTabSz="457189">
              <a:buFont typeface="Arial" panose="020B0604020202020204" pitchFamily="34" charset="0"/>
              <a:buChar char="•"/>
            </a:pPr>
            <a:r>
              <a:rPr lang="en-US" sz="1467" b="1" cap="none" dirty="0">
                <a:solidFill>
                  <a:srgbClr val="646363"/>
                </a:solidFill>
                <a:latin typeface="Arial"/>
              </a:rPr>
              <a:t>Difficult</a:t>
            </a:r>
            <a:r>
              <a:rPr lang="en-US" sz="1467" cap="none" dirty="0">
                <a:solidFill>
                  <a:srgbClr val="646363"/>
                </a:solidFill>
                <a:latin typeface="Arial"/>
              </a:rPr>
              <a:t> in implementing new technology solutions into existing OT environments</a:t>
            </a:r>
          </a:p>
          <a:p>
            <a:pPr marL="0" lvl="1" indent="0" algn="r" defTabSz="457189"/>
            <a:r>
              <a:rPr lang="en-US" sz="1867" dirty="0">
                <a:solidFill>
                  <a:srgbClr val="646363"/>
                </a:solidFill>
                <a:latin typeface="Arial"/>
              </a:rPr>
              <a:t>. </a:t>
            </a:r>
          </a:p>
        </p:txBody>
      </p:sp>
      <p:cxnSp>
        <p:nvCxnSpPr>
          <p:cNvPr id="24" name="Gerade Verbindung 108"/>
          <p:cNvCxnSpPr/>
          <p:nvPr/>
        </p:nvCxnSpPr>
        <p:spPr bwMode="gray">
          <a:xfrm>
            <a:off x="6899424" y="2032013"/>
            <a:ext cx="4697549" cy="0"/>
          </a:xfrm>
          <a:prstGeom prst="line">
            <a:avLst/>
          </a:prstGeom>
          <a:ln w="6350">
            <a:solidFill>
              <a:schemeClr val="accent5"/>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5" name="Textplatzhalter 8"/>
          <p:cNvSpPr txBox="1">
            <a:spLocks/>
          </p:cNvSpPr>
          <p:nvPr/>
        </p:nvSpPr>
        <p:spPr bwMode="gray">
          <a:xfrm>
            <a:off x="8410636" y="1532671"/>
            <a:ext cx="3186336" cy="469616"/>
          </a:xfrm>
          <a:prstGeom prst="rect">
            <a:avLst/>
          </a:prstGeom>
        </p:spPr>
        <p:txBody>
          <a:bodyPr lIns="48000" tIns="48000" rIns="48000" bIns="48000" anchor="b" anchorCtr="0"/>
          <a:lstStyle>
            <a:lvl1pPr marL="0" indent="0" algn="l" defTabSz="457200" rtl="0" eaLnBrk="1" latinLnBrk="0" hangingPunct="1">
              <a:spcBef>
                <a:spcPts val="600"/>
              </a:spcBef>
              <a:buClr>
                <a:srgbClr val="00B0F0"/>
              </a:buClr>
              <a:buFont typeface="Wingdings" pitchFamily="2" charset="2"/>
              <a:buNone/>
              <a:defRPr kumimoji="0" lang="en-US" sz="2000" b="0" i="0" u="none" strike="noStrike" kern="1200" cap="all" spc="0" normalizeH="0" baseline="0" noProof="0" dirty="0" smtClean="0">
                <a:ln>
                  <a:noFill/>
                </a:ln>
                <a:solidFill>
                  <a:schemeClr val="tx2"/>
                </a:solidFill>
                <a:effectLst/>
                <a:uLnTx/>
                <a:uFillTx/>
                <a:latin typeface="Arial Narrow" panose="020B0606020202030204" pitchFamily="34" charset="0"/>
                <a:ea typeface="+mn-ea"/>
                <a:cs typeface="Arial"/>
              </a:defRPr>
            </a:lvl1pPr>
            <a:lvl2pPr marL="457200" indent="-457200" algn="l" defTabSz="457200" rtl="0" eaLnBrk="1" latinLnBrk="0" hangingPunct="1">
              <a:spcBef>
                <a:spcPts val="600"/>
              </a:spcBef>
              <a:buClr>
                <a:srgbClr val="00B0F0"/>
              </a:buClr>
              <a:buFont typeface="Wingdings" pitchFamily="2" charset="2"/>
              <a:buNone/>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2pPr>
            <a:lvl3pPr marL="180000" indent="-180000" algn="l" defTabSz="457200" rtl="0" eaLnBrk="1" latinLnBrk="0" hangingPunct="1">
              <a:spcBef>
                <a:spcPts val="600"/>
              </a:spcBef>
              <a:buClr>
                <a:schemeClr val="tx2"/>
              </a:buClr>
              <a:buFont typeface="Symbol" panose="05050102010706020507" pitchFamily="18" charset="2"/>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3pPr>
            <a:lvl4pPr marL="358775" indent="-180000" algn="l" defTabSz="457200" rtl="0" eaLnBrk="1" latinLnBrk="0" hangingPunct="1">
              <a:spcBef>
                <a:spcPts val="600"/>
              </a:spcBef>
              <a:buClr>
                <a:schemeClr val="tx2"/>
              </a:buClr>
              <a:buFont typeface="Symbol" panose="05050102010706020507" pitchFamily="18" charset="2"/>
              <a:buChar char="-"/>
              <a:tabLst>
                <a:tab pos="358775" algn="l"/>
              </a:tabLst>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541338" indent="-180000" algn="l" defTabSz="457200" rtl="0" eaLnBrk="1" latinLnBrk="0" hangingPunct="1">
              <a:spcBef>
                <a:spcPts val="600"/>
              </a:spcBef>
              <a:buClr>
                <a:schemeClr val="tx2"/>
              </a:buClr>
              <a:buFont typeface="Symbol" panose="05050102010706020507" pitchFamily="18" charset="2"/>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6pPr>
            <a:lvl7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7pPr>
            <a:lvl8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8pPr>
            <a:lvl9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9pPr>
          </a:lstStyle>
          <a:p>
            <a:pPr marL="0" lvl="1" indent="0" algn="r" defTabSz="457189"/>
            <a:r>
              <a:rPr lang="de-DE" sz="2133" b="1" dirty="0">
                <a:solidFill>
                  <a:srgbClr val="0E3570"/>
                </a:solidFill>
                <a:latin typeface="Arial"/>
              </a:rPr>
              <a:t>Technology Challenges</a:t>
            </a:r>
          </a:p>
        </p:txBody>
      </p:sp>
      <p:sp>
        <p:nvSpPr>
          <p:cNvPr id="31" name="Freeform 41"/>
          <p:cNvSpPr>
            <a:spLocks noEditPoints="1"/>
          </p:cNvSpPr>
          <p:nvPr/>
        </p:nvSpPr>
        <p:spPr bwMode="auto">
          <a:xfrm>
            <a:off x="6566881" y="4269888"/>
            <a:ext cx="563648" cy="433771"/>
          </a:xfrm>
          <a:custGeom>
            <a:avLst/>
            <a:gdLst>
              <a:gd name="T0" fmla="*/ 9549 w 16092"/>
              <a:gd name="T1" fmla="*/ 1065 h 12384"/>
              <a:gd name="T2" fmla="*/ 2194 w 16092"/>
              <a:gd name="T3" fmla="*/ 1073 h 12384"/>
              <a:gd name="T4" fmla="*/ 1797 w 16092"/>
              <a:gd name="T5" fmla="*/ 1197 h 12384"/>
              <a:gd name="T6" fmla="*/ 1461 w 16092"/>
              <a:gd name="T7" fmla="*/ 1424 h 12384"/>
              <a:gd name="T8" fmla="*/ 1203 w 16092"/>
              <a:gd name="T9" fmla="*/ 1737 h 12384"/>
              <a:gd name="T10" fmla="*/ 1043 w 16092"/>
              <a:gd name="T11" fmla="*/ 2115 h 12384"/>
              <a:gd name="T12" fmla="*/ 998 w 16092"/>
              <a:gd name="T13" fmla="*/ 7572 h 12384"/>
              <a:gd name="T14" fmla="*/ 3160 w 16092"/>
              <a:gd name="T15" fmla="*/ 11319 h 12384"/>
              <a:gd name="T16" fmla="*/ 2208 w 16092"/>
              <a:gd name="T17" fmla="*/ 8637 h 12384"/>
              <a:gd name="T18" fmla="*/ 39 w 16092"/>
              <a:gd name="T19" fmla="*/ 1637 h 12384"/>
              <a:gd name="T20" fmla="*/ 245 w 16092"/>
              <a:gd name="T21" fmla="*/ 1074 h 12384"/>
              <a:gd name="T22" fmla="*/ 599 w 16092"/>
              <a:gd name="T23" fmla="*/ 601 h 12384"/>
              <a:gd name="T24" fmla="*/ 1073 w 16092"/>
              <a:gd name="T25" fmla="*/ 248 h 12384"/>
              <a:gd name="T26" fmla="*/ 1637 w 16092"/>
              <a:gd name="T27" fmla="*/ 42 h 12384"/>
              <a:gd name="T28" fmla="*/ 12816 w 16092"/>
              <a:gd name="T29" fmla="*/ 1658 h 12384"/>
              <a:gd name="T30" fmla="*/ 7886 w 16092"/>
              <a:gd name="T31" fmla="*/ 9027 h 12384"/>
              <a:gd name="T32" fmla="*/ 7879 w 16092"/>
              <a:gd name="T33" fmla="*/ 9216 h 12384"/>
              <a:gd name="T34" fmla="*/ 7914 w 16092"/>
              <a:gd name="T35" fmla="*/ 9394 h 12384"/>
              <a:gd name="T36" fmla="*/ 8009 w 16092"/>
              <a:gd name="T37" fmla="*/ 9576 h 12384"/>
              <a:gd name="T38" fmla="*/ 8183 w 16092"/>
              <a:gd name="T39" fmla="*/ 9731 h 12384"/>
              <a:gd name="T40" fmla="*/ 8378 w 16092"/>
              <a:gd name="T41" fmla="*/ 9801 h 12384"/>
              <a:gd name="T42" fmla="*/ 8560 w 16092"/>
              <a:gd name="T43" fmla="*/ 9799 h 12384"/>
              <a:gd name="T44" fmla="*/ 8711 w 16092"/>
              <a:gd name="T45" fmla="*/ 9758 h 12384"/>
              <a:gd name="T46" fmla="*/ 8835 w 16092"/>
              <a:gd name="T47" fmla="*/ 9697 h 12384"/>
              <a:gd name="T48" fmla="*/ 16062 w 16092"/>
              <a:gd name="T49" fmla="*/ 4785 h 12384"/>
              <a:gd name="T50" fmla="*/ 16081 w 16092"/>
              <a:gd name="T51" fmla="*/ 4586 h 12384"/>
              <a:gd name="T52" fmla="*/ 15965 w 16092"/>
              <a:gd name="T53" fmla="*/ 4388 h 12384"/>
              <a:gd name="T54" fmla="*/ 15770 w 16092"/>
              <a:gd name="T55" fmla="*/ 4235 h 12384"/>
              <a:gd name="T56" fmla="*/ 15548 w 16092"/>
              <a:gd name="T57" fmla="*/ 4174 h 12384"/>
              <a:gd name="T58" fmla="*/ 15354 w 16092"/>
              <a:gd name="T59" fmla="*/ 4252 h 12384"/>
              <a:gd name="T60" fmla="*/ 13380 w 16092"/>
              <a:gd name="T61" fmla="*/ 2286 h 12384"/>
              <a:gd name="T62" fmla="*/ 13473 w 16092"/>
              <a:gd name="T63" fmla="*/ 2077 h 12384"/>
              <a:gd name="T64" fmla="*/ 13431 w 16092"/>
              <a:gd name="T65" fmla="*/ 1880 h 12384"/>
              <a:gd name="T66" fmla="*/ 13290 w 16092"/>
              <a:gd name="T67" fmla="*/ 1723 h 12384"/>
              <a:gd name="T68" fmla="*/ 13087 w 16092"/>
              <a:gd name="T69" fmla="*/ 1635 h 12384"/>
              <a:gd name="T70" fmla="*/ 12855 w 16092"/>
              <a:gd name="T71" fmla="*/ 1645 h 12384"/>
              <a:gd name="T72" fmla="*/ 10696 w 16092"/>
              <a:gd name="T73" fmla="*/ 7625 h 12384"/>
              <a:gd name="T74" fmla="*/ 10688 w 16092"/>
              <a:gd name="T75" fmla="*/ 7535 h 12384"/>
              <a:gd name="T76" fmla="*/ 10731 w 16092"/>
              <a:gd name="T77" fmla="*/ 7453 h 12384"/>
              <a:gd name="T78" fmla="*/ 14426 w 16092"/>
              <a:gd name="T79" fmla="*/ 3784 h 12384"/>
              <a:gd name="T80" fmla="*/ 14517 w 16092"/>
              <a:gd name="T81" fmla="*/ 3784 h 12384"/>
              <a:gd name="T82" fmla="*/ 14594 w 16092"/>
              <a:gd name="T83" fmla="*/ 3837 h 12384"/>
              <a:gd name="T84" fmla="*/ 14630 w 16092"/>
              <a:gd name="T85" fmla="*/ 3921 h 12384"/>
              <a:gd name="T86" fmla="*/ 14613 w 16092"/>
              <a:gd name="T87" fmla="*/ 4011 h 12384"/>
              <a:gd name="T88" fmla="*/ 10930 w 16092"/>
              <a:gd name="T89" fmla="*/ 7698 h 12384"/>
              <a:gd name="T90" fmla="*/ 10843 w 16092"/>
              <a:gd name="T91" fmla="*/ 7724 h 12384"/>
              <a:gd name="T92" fmla="*/ 10755 w 16092"/>
              <a:gd name="T93" fmla="*/ 7698 h 12384"/>
              <a:gd name="T94" fmla="*/ 9982 w 16092"/>
              <a:gd name="T95" fmla="*/ 6889 h 12384"/>
              <a:gd name="T96" fmla="*/ 9965 w 16092"/>
              <a:gd name="T97" fmla="*/ 6800 h 12384"/>
              <a:gd name="T98" fmla="*/ 9999 w 16092"/>
              <a:gd name="T99" fmla="*/ 6715 h 12384"/>
              <a:gd name="T100" fmla="*/ 13691 w 16092"/>
              <a:gd name="T101" fmla="*/ 3040 h 12384"/>
              <a:gd name="T102" fmla="*/ 13782 w 16092"/>
              <a:gd name="T103" fmla="*/ 3032 h 12384"/>
              <a:gd name="T104" fmla="*/ 13863 w 16092"/>
              <a:gd name="T105" fmla="*/ 3075 h 12384"/>
              <a:gd name="T106" fmla="*/ 13907 w 16092"/>
              <a:gd name="T107" fmla="*/ 3157 h 12384"/>
              <a:gd name="T108" fmla="*/ 13897 w 16092"/>
              <a:gd name="T109" fmla="*/ 3246 h 12384"/>
              <a:gd name="T110" fmla="*/ 10222 w 16092"/>
              <a:gd name="T111" fmla="*/ 6938 h 12384"/>
              <a:gd name="T112" fmla="*/ 10138 w 16092"/>
              <a:gd name="T113" fmla="*/ 6973 h 12384"/>
              <a:gd name="T114" fmla="*/ 10048 w 16092"/>
              <a:gd name="T115" fmla="*/ 6955 h 12384"/>
              <a:gd name="T116" fmla="*/ 4240 w 16092"/>
              <a:gd name="T117" fmla="*/ 9129 h 12384"/>
              <a:gd name="T118" fmla="*/ 7880 w 16092"/>
              <a:gd name="T119" fmla="*/ 7197 h 12384"/>
              <a:gd name="T120" fmla="*/ 6301 w 16092"/>
              <a:gd name="T121" fmla="*/ 6331 h 1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2" h="12384">
                <a:moveTo>
                  <a:pt x="2208" y="0"/>
                </a:moveTo>
                <a:lnTo>
                  <a:pt x="3599" y="0"/>
                </a:lnTo>
                <a:lnTo>
                  <a:pt x="10501" y="0"/>
                </a:lnTo>
                <a:lnTo>
                  <a:pt x="10501" y="3278"/>
                </a:lnTo>
                <a:lnTo>
                  <a:pt x="9549" y="4194"/>
                </a:lnTo>
                <a:lnTo>
                  <a:pt x="9549" y="1065"/>
                </a:lnTo>
                <a:lnTo>
                  <a:pt x="3397" y="1065"/>
                </a:lnTo>
                <a:lnTo>
                  <a:pt x="3397" y="1057"/>
                </a:lnTo>
                <a:lnTo>
                  <a:pt x="2407" y="1057"/>
                </a:lnTo>
                <a:lnTo>
                  <a:pt x="2334" y="1059"/>
                </a:lnTo>
                <a:lnTo>
                  <a:pt x="2263" y="1064"/>
                </a:lnTo>
                <a:lnTo>
                  <a:pt x="2194" y="1073"/>
                </a:lnTo>
                <a:lnTo>
                  <a:pt x="2124" y="1086"/>
                </a:lnTo>
                <a:lnTo>
                  <a:pt x="2056" y="1101"/>
                </a:lnTo>
                <a:lnTo>
                  <a:pt x="1989" y="1120"/>
                </a:lnTo>
                <a:lnTo>
                  <a:pt x="1924" y="1142"/>
                </a:lnTo>
                <a:lnTo>
                  <a:pt x="1860" y="1169"/>
                </a:lnTo>
                <a:lnTo>
                  <a:pt x="1797" y="1197"/>
                </a:lnTo>
                <a:lnTo>
                  <a:pt x="1737" y="1228"/>
                </a:lnTo>
                <a:lnTo>
                  <a:pt x="1678" y="1262"/>
                </a:lnTo>
                <a:lnTo>
                  <a:pt x="1620" y="1298"/>
                </a:lnTo>
                <a:lnTo>
                  <a:pt x="1565" y="1338"/>
                </a:lnTo>
                <a:lnTo>
                  <a:pt x="1512" y="1380"/>
                </a:lnTo>
                <a:lnTo>
                  <a:pt x="1461" y="1424"/>
                </a:lnTo>
                <a:lnTo>
                  <a:pt x="1412" y="1470"/>
                </a:lnTo>
                <a:lnTo>
                  <a:pt x="1365" y="1520"/>
                </a:lnTo>
                <a:lnTo>
                  <a:pt x="1321" y="1571"/>
                </a:lnTo>
                <a:lnTo>
                  <a:pt x="1279" y="1624"/>
                </a:lnTo>
                <a:lnTo>
                  <a:pt x="1239" y="1679"/>
                </a:lnTo>
                <a:lnTo>
                  <a:pt x="1203" y="1737"/>
                </a:lnTo>
                <a:lnTo>
                  <a:pt x="1169" y="1796"/>
                </a:lnTo>
                <a:lnTo>
                  <a:pt x="1138" y="1856"/>
                </a:lnTo>
                <a:lnTo>
                  <a:pt x="1109" y="1919"/>
                </a:lnTo>
                <a:lnTo>
                  <a:pt x="1084" y="1982"/>
                </a:lnTo>
                <a:lnTo>
                  <a:pt x="1062" y="2048"/>
                </a:lnTo>
                <a:lnTo>
                  <a:pt x="1043" y="2115"/>
                </a:lnTo>
                <a:lnTo>
                  <a:pt x="1027" y="2182"/>
                </a:lnTo>
                <a:lnTo>
                  <a:pt x="1015" y="2252"/>
                </a:lnTo>
                <a:lnTo>
                  <a:pt x="1006" y="2322"/>
                </a:lnTo>
                <a:lnTo>
                  <a:pt x="1000" y="2394"/>
                </a:lnTo>
                <a:lnTo>
                  <a:pt x="998" y="2466"/>
                </a:lnTo>
                <a:lnTo>
                  <a:pt x="998" y="7572"/>
                </a:lnTo>
                <a:lnTo>
                  <a:pt x="998" y="7572"/>
                </a:lnTo>
                <a:lnTo>
                  <a:pt x="998" y="7572"/>
                </a:lnTo>
                <a:lnTo>
                  <a:pt x="2208" y="7572"/>
                </a:lnTo>
                <a:lnTo>
                  <a:pt x="2208" y="2671"/>
                </a:lnTo>
                <a:lnTo>
                  <a:pt x="3160" y="2671"/>
                </a:lnTo>
                <a:lnTo>
                  <a:pt x="3160" y="11319"/>
                </a:lnTo>
                <a:lnTo>
                  <a:pt x="9549" y="11319"/>
                </a:lnTo>
                <a:lnTo>
                  <a:pt x="9549" y="10095"/>
                </a:lnTo>
                <a:lnTo>
                  <a:pt x="10501" y="9889"/>
                </a:lnTo>
                <a:lnTo>
                  <a:pt x="10501" y="12384"/>
                </a:lnTo>
                <a:lnTo>
                  <a:pt x="2208" y="12384"/>
                </a:lnTo>
                <a:lnTo>
                  <a:pt x="2208" y="8637"/>
                </a:lnTo>
                <a:lnTo>
                  <a:pt x="45" y="8637"/>
                </a:lnTo>
                <a:lnTo>
                  <a:pt x="0" y="2049"/>
                </a:lnTo>
                <a:lnTo>
                  <a:pt x="2" y="1944"/>
                </a:lnTo>
                <a:lnTo>
                  <a:pt x="9" y="1840"/>
                </a:lnTo>
                <a:lnTo>
                  <a:pt x="22" y="1738"/>
                </a:lnTo>
                <a:lnTo>
                  <a:pt x="39" y="1637"/>
                </a:lnTo>
                <a:lnTo>
                  <a:pt x="62" y="1539"/>
                </a:lnTo>
                <a:lnTo>
                  <a:pt x="90" y="1441"/>
                </a:lnTo>
                <a:lnTo>
                  <a:pt x="122" y="1347"/>
                </a:lnTo>
                <a:lnTo>
                  <a:pt x="159" y="1253"/>
                </a:lnTo>
                <a:lnTo>
                  <a:pt x="199" y="1163"/>
                </a:lnTo>
                <a:lnTo>
                  <a:pt x="245" y="1074"/>
                </a:lnTo>
                <a:lnTo>
                  <a:pt x="295" y="989"/>
                </a:lnTo>
                <a:lnTo>
                  <a:pt x="348" y="905"/>
                </a:lnTo>
                <a:lnTo>
                  <a:pt x="405" y="825"/>
                </a:lnTo>
                <a:lnTo>
                  <a:pt x="467" y="747"/>
                </a:lnTo>
                <a:lnTo>
                  <a:pt x="531" y="673"/>
                </a:lnTo>
                <a:lnTo>
                  <a:pt x="599" y="601"/>
                </a:lnTo>
                <a:lnTo>
                  <a:pt x="671" y="534"/>
                </a:lnTo>
                <a:lnTo>
                  <a:pt x="745" y="470"/>
                </a:lnTo>
                <a:lnTo>
                  <a:pt x="823" y="408"/>
                </a:lnTo>
                <a:lnTo>
                  <a:pt x="903" y="351"/>
                </a:lnTo>
                <a:lnTo>
                  <a:pt x="987" y="298"/>
                </a:lnTo>
                <a:lnTo>
                  <a:pt x="1073" y="248"/>
                </a:lnTo>
                <a:lnTo>
                  <a:pt x="1162" y="203"/>
                </a:lnTo>
                <a:lnTo>
                  <a:pt x="1252" y="162"/>
                </a:lnTo>
                <a:lnTo>
                  <a:pt x="1346" y="125"/>
                </a:lnTo>
                <a:lnTo>
                  <a:pt x="1441" y="93"/>
                </a:lnTo>
                <a:lnTo>
                  <a:pt x="1538" y="64"/>
                </a:lnTo>
                <a:lnTo>
                  <a:pt x="1637" y="42"/>
                </a:lnTo>
                <a:lnTo>
                  <a:pt x="1738" y="24"/>
                </a:lnTo>
                <a:lnTo>
                  <a:pt x="1841" y="11"/>
                </a:lnTo>
                <a:lnTo>
                  <a:pt x="1944" y="3"/>
                </a:lnTo>
                <a:lnTo>
                  <a:pt x="2049" y="0"/>
                </a:lnTo>
                <a:lnTo>
                  <a:pt x="2208" y="0"/>
                </a:lnTo>
                <a:close/>
                <a:moveTo>
                  <a:pt x="12816" y="1658"/>
                </a:moveTo>
                <a:lnTo>
                  <a:pt x="8838" y="5838"/>
                </a:lnTo>
                <a:lnTo>
                  <a:pt x="7901" y="8951"/>
                </a:lnTo>
                <a:lnTo>
                  <a:pt x="7899" y="8957"/>
                </a:lnTo>
                <a:lnTo>
                  <a:pt x="7896" y="8972"/>
                </a:lnTo>
                <a:lnTo>
                  <a:pt x="7891" y="8996"/>
                </a:lnTo>
                <a:lnTo>
                  <a:pt x="7886" y="9027"/>
                </a:lnTo>
                <a:lnTo>
                  <a:pt x="7881" y="9066"/>
                </a:lnTo>
                <a:lnTo>
                  <a:pt x="7878" y="9112"/>
                </a:lnTo>
                <a:lnTo>
                  <a:pt x="7877" y="9136"/>
                </a:lnTo>
                <a:lnTo>
                  <a:pt x="7877" y="9162"/>
                </a:lnTo>
                <a:lnTo>
                  <a:pt x="7878" y="9188"/>
                </a:lnTo>
                <a:lnTo>
                  <a:pt x="7879" y="9216"/>
                </a:lnTo>
                <a:lnTo>
                  <a:pt x="7882" y="9244"/>
                </a:lnTo>
                <a:lnTo>
                  <a:pt x="7886" y="9273"/>
                </a:lnTo>
                <a:lnTo>
                  <a:pt x="7890" y="9303"/>
                </a:lnTo>
                <a:lnTo>
                  <a:pt x="7897" y="9333"/>
                </a:lnTo>
                <a:lnTo>
                  <a:pt x="7904" y="9364"/>
                </a:lnTo>
                <a:lnTo>
                  <a:pt x="7914" y="9394"/>
                </a:lnTo>
                <a:lnTo>
                  <a:pt x="7924" y="9425"/>
                </a:lnTo>
                <a:lnTo>
                  <a:pt x="7937" y="9455"/>
                </a:lnTo>
                <a:lnTo>
                  <a:pt x="7952" y="9487"/>
                </a:lnTo>
                <a:lnTo>
                  <a:pt x="7969" y="9517"/>
                </a:lnTo>
                <a:lnTo>
                  <a:pt x="7988" y="9546"/>
                </a:lnTo>
                <a:lnTo>
                  <a:pt x="8009" y="9576"/>
                </a:lnTo>
                <a:lnTo>
                  <a:pt x="8032" y="9604"/>
                </a:lnTo>
                <a:lnTo>
                  <a:pt x="8058" y="9632"/>
                </a:lnTo>
                <a:lnTo>
                  <a:pt x="8086" y="9660"/>
                </a:lnTo>
                <a:lnTo>
                  <a:pt x="8117" y="9686"/>
                </a:lnTo>
                <a:lnTo>
                  <a:pt x="8150" y="9710"/>
                </a:lnTo>
                <a:lnTo>
                  <a:pt x="8183" y="9731"/>
                </a:lnTo>
                <a:lnTo>
                  <a:pt x="8215" y="9749"/>
                </a:lnTo>
                <a:lnTo>
                  <a:pt x="8248" y="9765"/>
                </a:lnTo>
                <a:lnTo>
                  <a:pt x="8281" y="9777"/>
                </a:lnTo>
                <a:lnTo>
                  <a:pt x="8314" y="9787"/>
                </a:lnTo>
                <a:lnTo>
                  <a:pt x="8346" y="9795"/>
                </a:lnTo>
                <a:lnTo>
                  <a:pt x="8378" y="9801"/>
                </a:lnTo>
                <a:lnTo>
                  <a:pt x="8410" y="9805"/>
                </a:lnTo>
                <a:lnTo>
                  <a:pt x="8441" y="9807"/>
                </a:lnTo>
                <a:lnTo>
                  <a:pt x="8471" y="9807"/>
                </a:lnTo>
                <a:lnTo>
                  <a:pt x="8502" y="9806"/>
                </a:lnTo>
                <a:lnTo>
                  <a:pt x="8531" y="9803"/>
                </a:lnTo>
                <a:lnTo>
                  <a:pt x="8560" y="9799"/>
                </a:lnTo>
                <a:lnTo>
                  <a:pt x="8588" y="9794"/>
                </a:lnTo>
                <a:lnTo>
                  <a:pt x="8614" y="9788"/>
                </a:lnTo>
                <a:lnTo>
                  <a:pt x="8640" y="9782"/>
                </a:lnTo>
                <a:lnTo>
                  <a:pt x="8666" y="9774"/>
                </a:lnTo>
                <a:lnTo>
                  <a:pt x="8689" y="9766"/>
                </a:lnTo>
                <a:lnTo>
                  <a:pt x="8711" y="9758"/>
                </a:lnTo>
                <a:lnTo>
                  <a:pt x="8732" y="9750"/>
                </a:lnTo>
                <a:lnTo>
                  <a:pt x="8752" y="9741"/>
                </a:lnTo>
                <a:lnTo>
                  <a:pt x="8770" y="9733"/>
                </a:lnTo>
                <a:lnTo>
                  <a:pt x="8786" y="9725"/>
                </a:lnTo>
                <a:lnTo>
                  <a:pt x="8814" y="9710"/>
                </a:lnTo>
                <a:lnTo>
                  <a:pt x="8835" y="9697"/>
                </a:lnTo>
                <a:lnTo>
                  <a:pt x="8848" y="9689"/>
                </a:lnTo>
                <a:lnTo>
                  <a:pt x="8853" y="9686"/>
                </a:lnTo>
                <a:lnTo>
                  <a:pt x="11721" y="9037"/>
                </a:lnTo>
                <a:lnTo>
                  <a:pt x="16017" y="4843"/>
                </a:lnTo>
                <a:lnTo>
                  <a:pt x="16042" y="4815"/>
                </a:lnTo>
                <a:lnTo>
                  <a:pt x="16062" y="4785"/>
                </a:lnTo>
                <a:lnTo>
                  <a:pt x="16076" y="4754"/>
                </a:lnTo>
                <a:lnTo>
                  <a:pt x="16086" y="4722"/>
                </a:lnTo>
                <a:lnTo>
                  <a:pt x="16091" y="4689"/>
                </a:lnTo>
                <a:lnTo>
                  <a:pt x="16092" y="4655"/>
                </a:lnTo>
                <a:lnTo>
                  <a:pt x="16088" y="4621"/>
                </a:lnTo>
                <a:lnTo>
                  <a:pt x="16081" y="4586"/>
                </a:lnTo>
                <a:lnTo>
                  <a:pt x="16069" y="4552"/>
                </a:lnTo>
                <a:lnTo>
                  <a:pt x="16055" y="4518"/>
                </a:lnTo>
                <a:lnTo>
                  <a:pt x="16037" y="4484"/>
                </a:lnTo>
                <a:lnTo>
                  <a:pt x="16016" y="4451"/>
                </a:lnTo>
                <a:lnTo>
                  <a:pt x="15991" y="4419"/>
                </a:lnTo>
                <a:lnTo>
                  <a:pt x="15965" y="4388"/>
                </a:lnTo>
                <a:lnTo>
                  <a:pt x="15937" y="4358"/>
                </a:lnTo>
                <a:lnTo>
                  <a:pt x="15907" y="4329"/>
                </a:lnTo>
                <a:lnTo>
                  <a:pt x="15875" y="4302"/>
                </a:lnTo>
                <a:lnTo>
                  <a:pt x="15841" y="4277"/>
                </a:lnTo>
                <a:lnTo>
                  <a:pt x="15806" y="4255"/>
                </a:lnTo>
                <a:lnTo>
                  <a:pt x="15770" y="4235"/>
                </a:lnTo>
                <a:lnTo>
                  <a:pt x="15734" y="4217"/>
                </a:lnTo>
                <a:lnTo>
                  <a:pt x="15697" y="4202"/>
                </a:lnTo>
                <a:lnTo>
                  <a:pt x="15660" y="4190"/>
                </a:lnTo>
                <a:lnTo>
                  <a:pt x="15622" y="4181"/>
                </a:lnTo>
                <a:lnTo>
                  <a:pt x="15585" y="4176"/>
                </a:lnTo>
                <a:lnTo>
                  <a:pt x="15548" y="4174"/>
                </a:lnTo>
                <a:lnTo>
                  <a:pt x="15513" y="4177"/>
                </a:lnTo>
                <a:lnTo>
                  <a:pt x="15477" y="4183"/>
                </a:lnTo>
                <a:lnTo>
                  <a:pt x="15444" y="4193"/>
                </a:lnTo>
                <a:lnTo>
                  <a:pt x="15412" y="4208"/>
                </a:lnTo>
                <a:lnTo>
                  <a:pt x="15382" y="4228"/>
                </a:lnTo>
                <a:lnTo>
                  <a:pt x="15354" y="4252"/>
                </a:lnTo>
                <a:lnTo>
                  <a:pt x="11389" y="8201"/>
                </a:lnTo>
                <a:lnTo>
                  <a:pt x="10020" y="8605"/>
                </a:lnTo>
                <a:lnTo>
                  <a:pt x="8982" y="7726"/>
                </a:lnTo>
                <a:lnTo>
                  <a:pt x="9372" y="6357"/>
                </a:lnTo>
                <a:lnTo>
                  <a:pt x="13349" y="2320"/>
                </a:lnTo>
                <a:lnTo>
                  <a:pt x="13380" y="2286"/>
                </a:lnTo>
                <a:lnTo>
                  <a:pt x="13407" y="2252"/>
                </a:lnTo>
                <a:lnTo>
                  <a:pt x="13429" y="2217"/>
                </a:lnTo>
                <a:lnTo>
                  <a:pt x="13446" y="2181"/>
                </a:lnTo>
                <a:lnTo>
                  <a:pt x="13459" y="2147"/>
                </a:lnTo>
                <a:lnTo>
                  <a:pt x="13468" y="2112"/>
                </a:lnTo>
                <a:lnTo>
                  <a:pt x="13473" y="2077"/>
                </a:lnTo>
                <a:lnTo>
                  <a:pt x="13474" y="2043"/>
                </a:lnTo>
                <a:lnTo>
                  <a:pt x="13472" y="2008"/>
                </a:lnTo>
                <a:lnTo>
                  <a:pt x="13467" y="1975"/>
                </a:lnTo>
                <a:lnTo>
                  <a:pt x="13458" y="1942"/>
                </a:lnTo>
                <a:lnTo>
                  <a:pt x="13446" y="1910"/>
                </a:lnTo>
                <a:lnTo>
                  <a:pt x="13431" y="1880"/>
                </a:lnTo>
                <a:lnTo>
                  <a:pt x="13414" y="1849"/>
                </a:lnTo>
                <a:lnTo>
                  <a:pt x="13394" y="1821"/>
                </a:lnTo>
                <a:lnTo>
                  <a:pt x="13370" y="1794"/>
                </a:lnTo>
                <a:lnTo>
                  <a:pt x="13346" y="1769"/>
                </a:lnTo>
                <a:lnTo>
                  <a:pt x="13319" y="1745"/>
                </a:lnTo>
                <a:lnTo>
                  <a:pt x="13290" y="1723"/>
                </a:lnTo>
                <a:lnTo>
                  <a:pt x="13260" y="1703"/>
                </a:lnTo>
                <a:lnTo>
                  <a:pt x="13228" y="1685"/>
                </a:lnTo>
                <a:lnTo>
                  <a:pt x="13194" y="1668"/>
                </a:lnTo>
                <a:lnTo>
                  <a:pt x="13159" y="1654"/>
                </a:lnTo>
                <a:lnTo>
                  <a:pt x="13123" y="1643"/>
                </a:lnTo>
                <a:lnTo>
                  <a:pt x="13087" y="1635"/>
                </a:lnTo>
                <a:lnTo>
                  <a:pt x="13049" y="1629"/>
                </a:lnTo>
                <a:lnTo>
                  <a:pt x="13010" y="1626"/>
                </a:lnTo>
                <a:lnTo>
                  <a:pt x="12972" y="1626"/>
                </a:lnTo>
                <a:lnTo>
                  <a:pt x="12933" y="1629"/>
                </a:lnTo>
                <a:lnTo>
                  <a:pt x="12894" y="1635"/>
                </a:lnTo>
                <a:lnTo>
                  <a:pt x="12855" y="1645"/>
                </a:lnTo>
                <a:lnTo>
                  <a:pt x="12816" y="1658"/>
                </a:lnTo>
                <a:close/>
                <a:moveTo>
                  <a:pt x="10731" y="7677"/>
                </a:moveTo>
                <a:lnTo>
                  <a:pt x="10720" y="7665"/>
                </a:lnTo>
                <a:lnTo>
                  <a:pt x="10711" y="7652"/>
                </a:lnTo>
                <a:lnTo>
                  <a:pt x="10703" y="7638"/>
                </a:lnTo>
                <a:lnTo>
                  <a:pt x="10696" y="7625"/>
                </a:lnTo>
                <a:lnTo>
                  <a:pt x="10691" y="7610"/>
                </a:lnTo>
                <a:lnTo>
                  <a:pt x="10688" y="7595"/>
                </a:lnTo>
                <a:lnTo>
                  <a:pt x="10685" y="7580"/>
                </a:lnTo>
                <a:lnTo>
                  <a:pt x="10685" y="7565"/>
                </a:lnTo>
                <a:lnTo>
                  <a:pt x="10685" y="7550"/>
                </a:lnTo>
                <a:lnTo>
                  <a:pt x="10688" y="7535"/>
                </a:lnTo>
                <a:lnTo>
                  <a:pt x="10691" y="7520"/>
                </a:lnTo>
                <a:lnTo>
                  <a:pt x="10696" y="7505"/>
                </a:lnTo>
                <a:lnTo>
                  <a:pt x="10703" y="7491"/>
                </a:lnTo>
                <a:lnTo>
                  <a:pt x="10711" y="7477"/>
                </a:lnTo>
                <a:lnTo>
                  <a:pt x="10720" y="7465"/>
                </a:lnTo>
                <a:lnTo>
                  <a:pt x="10731" y="7453"/>
                </a:lnTo>
                <a:lnTo>
                  <a:pt x="14360" y="3825"/>
                </a:lnTo>
                <a:lnTo>
                  <a:pt x="14372" y="3814"/>
                </a:lnTo>
                <a:lnTo>
                  <a:pt x="14384" y="3805"/>
                </a:lnTo>
                <a:lnTo>
                  <a:pt x="14398" y="3796"/>
                </a:lnTo>
                <a:lnTo>
                  <a:pt x="14412" y="3789"/>
                </a:lnTo>
                <a:lnTo>
                  <a:pt x="14426" y="3784"/>
                </a:lnTo>
                <a:lnTo>
                  <a:pt x="14442" y="3781"/>
                </a:lnTo>
                <a:lnTo>
                  <a:pt x="14457" y="3779"/>
                </a:lnTo>
                <a:lnTo>
                  <a:pt x="14472" y="3778"/>
                </a:lnTo>
                <a:lnTo>
                  <a:pt x="14487" y="3779"/>
                </a:lnTo>
                <a:lnTo>
                  <a:pt x="14502" y="3781"/>
                </a:lnTo>
                <a:lnTo>
                  <a:pt x="14517" y="3784"/>
                </a:lnTo>
                <a:lnTo>
                  <a:pt x="14531" y="3789"/>
                </a:lnTo>
                <a:lnTo>
                  <a:pt x="14545" y="3796"/>
                </a:lnTo>
                <a:lnTo>
                  <a:pt x="14559" y="3805"/>
                </a:lnTo>
                <a:lnTo>
                  <a:pt x="14572" y="3814"/>
                </a:lnTo>
                <a:lnTo>
                  <a:pt x="14584" y="3825"/>
                </a:lnTo>
                <a:lnTo>
                  <a:pt x="14594" y="3837"/>
                </a:lnTo>
                <a:lnTo>
                  <a:pt x="14604" y="3850"/>
                </a:lnTo>
                <a:lnTo>
                  <a:pt x="14613" y="3863"/>
                </a:lnTo>
                <a:lnTo>
                  <a:pt x="14619" y="3877"/>
                </a:lnTo>
                <a:lnTo>
                  <a:pt x="14624" y="3891"/>
                </a:lnTo>
                <a:lnTo>
                  <a:pt x="14628" y="3906"/>
                </a:lnTo>
                <a:lnTo>
                  <a:pt x="14630" y="3921"/>
                </a:lnTo>
                <a:lnTo>
                  <a:pt x="14631" y="3936"/>
                </a:lnTo>
                <a:lnTo>
                  <a:pt x="14630" y="3951"/>
                </a:lnTo>
                <a:lnTo>
                  <a:pt x="14628" y="3966"/>
                </a:lnTo>
                <a:lnTo>
                  <a:pt x="14624" y="3982"/>
                </a:lnTo>
                <a:lnTo>
                  <a:pt x="14619" y="3997"/>
                </a:lnTo>
                <a:lnTo>
                  <a:pt x="14613" y="4011"/>
                </a:lnTo>
                <a:lnTo>
                  <a:pt x="14604" y="4024"/>
                </a:lnTo>
                <a:lnTo>
                  <a:pt x="14594" y="4037"/>
                </a:lnTo>
                <a:lnTo>
                  <a:pt x="14584" y="4049"/>
                </a:lnTo>
                <a:lnTo>
                  <a:pt x="10956" y="7677"/>
                </a:lnTo>
                <a:lnTo>
                  <a:pt x="10944" y="7687"/>
                </a:lnTo>
                <a:lnTo>
                  <a:pt x="10930" y="7698"/>
                </a:lnTo>
                <a:lnTo>
                  <a:pt x="10917" y="7706"/>
                </a:lnTo>
                <a:lnTo>
                  <a:pt x="10903" y="7712"/>
                </a:lnTo>
                <a:lnTo>
                  <a:pt x="10888" y="7717"/>
                </a:lnTo>
                <a:lnTo>
                  <a:pt x="10873" y="7721"/>
                </a:lnTo>
                <a:lnTo>
                  <a:pt x="10858" y="7723"/>
                </a:lnTo>
                <a:lnTo>
                  <a:pt x="10843" y="7724"/>
                </a:lnTo>
                <a:lnTo>
                  <a:pt x="10828" y="7723"/>
                </a:lnTo>
                <a:lnTo>
                  <a:pt x="10813" y="7721"/>
                </a:lnTo>
                <a:lnTo>
                  <a:pt x="10798" y="7717"/>
                </a:lnTo>
                <a:lnTo>
                  <a:pt x="10784" y="7712"/>
                </a:lnTo>
                <a:lnTo>
                  <a:pt x="10770" y="7706"/>
                </a:lnTo>
                <a:lnTo>
                  <a:pt x="10755" y="7698"/>
                </a:lnTo>
                <a:lnTo>
                  <a:pt x="10743" y="7687"/>
                </a:lnTo>
                <a:lnTo>
                  <a:pt x="10731" y="7677"/>
                </a:lnTo>
                <a:close/>
                <a:moveTo>
                  <a:pt x="10010" y="6927"/>
                </a:moveTo>
                <a:lnTo>
                  <a:pt x="9999" y="6915"/>
                </a:lnTo>
                <a:lnTo>
                  <a:pt x="9990" y="6903"/>
                </a:lnTo>
                <a:lnTo>
                  <a:pt x="9982" y="6889"/>
                </a:lnTo>
                <a:lnTo>
                  <a:pt x="9976" y="6875"/>
                </a:lnTo>
                <a:lnTo>
                  <a:pt x="9971" y="6861"/>
                </a:lnTo>
                <a:lnTo>
                  <a:pt x="9967" y="6846"/>
                </a:lnTo>
                <a:lnTo>
                  <a:pt x="9965" y="6831"/>
                </a:lnTo>
                <a:lnTo>
                  <a:pt x="9964" y="6816"/>
                </a:lnTo>
                <a:lnTo>
                  <a:pt x="9965" y="6800"/>
                </a:lnTo>
                <a:lnTo>
                  <a:pt x="9967" y="6785"/>
                </a:lnTo>
                <a:lnTo>
                  <a:pt x="9971" y="6770"/>
                </a:lnTo>
                <a:lnTo>
                  <a:pt x="9976" y="6755"/>
                </a:lnTo>
                <a:lnTo>
                  <a:pt x="9982" y="6741"/>
                </a:lnTo>
                <a:lnTo>
                  <a:pt x="9990" y="6728"/>
                </a:lnTo>
                <a:lnTo>
                  <a:pt x="9999" y="6715"/>
                </a:lnTo>
                <a:lnTo>
                  <a:pt x="10010" y="6703"/>
                </a:lnTo>
                <a:lnTo>
                  <a:pt x="13639" y="3075"/>
                </a:lnTo>
                <a:lnTo>
                  <a:pt x="13651" y="3064"/>
                </a:lnTo>
                <a:lnTo>
                  <a:pt x="13664" y="3055"/>
                </a:lnTo>
                <a:lnTo>
                  <a:pt x="13677" y="3047"/>
                </a:lnTo>
                <a:lnTo>
                  <a:pt x="13691" y="3040"/>
                </a:lnTo>
                <a:lnTo>
                  <a:pt x="13705" y="3035"/>
                </a:lnTo>
                <a:lnTo>
                  <a:pt x="13720" y="3032"/>
                </a:lnTo>
                <a:lnTo>
                  <a:pt x="13736" y="3029"/>
                </a:lnTo>
                <a:lnTo>
                  <a:pt x="13751" y="3029"/>
                </a:lnTo>
                <a:lnTo>
                  <a:pt x="13767" y="3029"/>
                </a:lnTo>
                <a:lnTo>
                  <a:pt x="13782" y="3032"/>
                </a:lnTo>
                <a:lnTo>
                  <a:pt x="13796" y="3035"/>
                </a:lnTo>
                <a:lnTo>
                  <a:pt x="13811" y="3040"/>
                </a:lnTo>
                <a:lnTo>
                  <a:pt x="13825" y="3047"/>
                </a:lnTo>
                <a:lnTo>
                  <a:pt x="13838" y="3055"/>
                </a:lnTo>
                <a:lnTo>
                  <a:pt x="13851" y="3064"/>
                </a:lnTo>
                <a:lnTo>
                  <a:pt x="13863" y="3075"/>
                </a:lnTo>
                <a:lnTo>
                  <a:pt x="13874" y="3087"/>
                </a:lnTo>
                <a:lnTo>
                  <a:pt x="13883" y="3100"/>
                </a:lnTo>
                <a:lnTo>
                  <a:pt x="13891" y="3114"/>
                </a:lnTo>
                <a:lnTo>
                  <a:pt x="13897" y="3128"/>
                </a:lnTo>
                <a:lnTo>
                  <a:pt x="13902" y="3142"/>
                </a:lnTo>
                <a:lnTo>
                  <a:pt x="13907" y="3157"/>
                </a:lnTo>
                <a:lnTo>
                  <a:pt x="13909" y="3172"/>
                </a:lnTo>
                <a:lnTo>
                  <a:pt x="13910" y="3187"/>
                </a:lnTo>
                <a:lnTo>
                  <a:pt x="13909" y="3202"/>
                </a:lnTo>
                <a:lnTo>
                  <a:pt x="13907" y="3217"/>
                </a:lnTo>
                <a:lnTo>
                  <a:pt x="13902" y="3232"/>
                </a:lnTo>
                <a:lnTo>
                  <a:pt x="13897" y="3246"/>
                </a:lnTo>
                <a:lnTo>
                  <a:pt x="13891" y="3260"/>
                </a:lnTo>
                <a:lnTo>
                  <a:pt x="13883" y="3275"/>
                </a:lnTo>
                <a:lnTo>
                  <a:pt x="13874" y="3288"/>
                </a:lnTo>
                <a:lnTo>
                  <a:pt x="13863" y="3300"/>
                </a:lnTo>
                <a:lnTo>
                  <a:pt x="10235" y="6927"/>
                </a:lnTo>
                <a:lnTo>
                  <a:pt x="10222" y="6938"/>
                </a:lnTo>
                <a:lnTo>
                  <a:pt x="10209" y="6947"/>
                </a:lnTo>
                <a:lnTo>
                  <a:pt x="10196" y="6955"/>
                </a:lnTo>
                <a:lnTo>
                  <a:pt x="10182" y="6962"/>
                </a:lnTo>
                <a:lnTo>
                  <a:pt x="10168" y="6967"/>
                </a:lnTo>
                <a:lnTo>
                  <a:pt x="10153" y="6970"/>
                </a:lnTo>
                <a:lnTo>
                  <a:pt x="10138" y="6973"/>
                </a:lnTo>
                <a:lnTo>
                  <a:pt x="10123" y="6973"/>
                </a:lnTo>
                <a:lnTo>
                  <a:pt x="10107" y="6973"/>
                </a:lnTo>
                <a:lnTo>
                  <a:pt x="10092" y="6970"/>
                </a:lnTo>
                <a:lnTo>
                  <a:pt x="10078" y="6967"/>
                </a:lnTo>
                <a:lnTo>
                  <a:pt x="10063" y="6962"/>
                </a:lnTo>
                <a:lnTo>
                  <a:pt x="10048" y="6955"/>
                </a:lnTo>
                <a:lnTo>
                  <a:pt x="10035" y="6947"/>
                </a:lnTo>
                <a:lnTo>
                  <a:pt x="10022" y="6938"/>
                </a:lnTo>
                <a:lnTo>
                  <a:pt x="10010" y="6927"/>
                </a:lnTo>
                <a:close/>
                <a:moveTo>
                  <a:pt x="6301" y="10194"/>
                </a:moveTo>
                <a:lnTo>
                  <a:pt x="4240" y="10194"/>
                </a:lnTo>
                <a:lnTo>
                  <a:pt x="4240" y="9129"/>
                </a:lnTo>
                <a:lnTo>
                  <a:pt x="6301" y="9129"/>
                </a:lnTo>
                <a:lnTo>
                  <a:pt x="6301" y="10194"/>
                </a:lnTo>
                <a:close/>
                <a:moveTo>
                  <a:pt x="7547" y="8262"/>
                </a:moveTo>
                <a:lnTo>
                  <a:pt x="4240" y="8262"/>
                </a:lnTo>
                <a:lnTo>
                  <a:pt x="4240" y="7197"/>
                </a:lnTo>
                <a:lnTo>
                  <a:pt x="7880" y="7197"/>
                </a:lnTo>
                <a:lnTo>
                  <a:pt x="7547" y="8262"/>
                </a:lnTo>
                <a:close/>
                <a:moveTo>
                  <a:pt x="6301" y="6331"/>
                </a:moveTo>
                <a:lnTo>
                  <a:pt x="4240" y="6331"/>
                </a:lnTo>
                <a:lnTo>
                  <a:pt x="4240" y="5266"/>
                </a:lnTo>
                <a:lnTo>
                  <a:pt x="6301" y="5266"/>
                </a:lnTo>
                <a:lnTo>
                  <a:pt x="6301" y="6331"/>
                </a:lnTo>
                <a:close/>
                <a:moveTo>
                  <a:pt x="8564" y="4399"/>
                </a:moveTo>
                <a:lnTo>
                  <a:pt x="4240" y="4399"/>
                </a:lnTo>
                <a:lnTo>
                  <a:pt x="4240" y="3335"/>
                </a:lnTo>
                <a:lnTo>
                  <a:pt x="8564" y="3335"/>
                </a:lnTo>
                <a:lnTo>
                  <a:pt x="8564" y="4399"/>
                </a:lnTo>
                <a:close/>
              </a:path>
            </a:pathLst>
          </a:custGeom>
          <a:solidFill>
            <a:schemeClr val="bg1"/>
          </a:solidFill>
          <a:ln>
            <a:noFill/>
          </a:ln>
        </p:spPr>
        <p:txBody>
          <a:bodyPr vert="horz" wrap="square" lIns="162517" tIns="81259" rIns="162517" bIns="81259" numCol="1" anchor="t" anchorCtr="0" compatLnSpc="1">
            <a:prstTxWarp prst="textNoShape">
              <a:avLst/>
            </a:prstTxWarp>
          </a:bodyPr>
          <a:lstStyle/>
          <a:p>
            <a:pPr defTabSz="457189"/>
            <a:endParaRPr lang="en-US" sz="4265">
              <a:solidFill>
                <a:srgbClr val="000000"/>
              </a:solidFill>
              <a:latin typeface="Arial"/>
            </a:endParaRPr>
          </a:p>
        </p:txBody>
      </p:sp>
      <p:sp>
        <p:nvSpPr>
          <p:cNvPr id="32" name="Textplatzhalter 8"/>
          <p:cNvSpPr txBox="1">
            <a:spLocks/>
          </p:cNvSpPr>
          <p:nvPr/>
        </p:nvSpPr>
        <p:spPr bwMode="gray">
          <a:xfrm>
            <a:off x="8593668" y="4517503"/>
            <a:ext cx="3003305" cy="757879"/>
          </a:xfrm>
          <a:prstGeom prst="rect">
            <a:avLst/>
          </a:prstGeom>
        </p:spPr>
        <p:txBody>
          <a:bodyPr lIns="0" tIns="63984" rIns="0" bIns="0" anchor="t" anchorCtr="0"/>
          <a:lstStyle>
            <a:lvl1pPr marL="0" indent="0" algn="l" defTabSz="457200" rtl="0" eaLnBrk="1" latinLnBrk="0" hangingPunct="1">
              <a:spcBef>
                <a:spcPts val="600"/>
              </a:spcBef>
              <a:buClr>
                <a:srgbClr val="00B0F0"/>
              </a:buClr>
              <a:buFont typeface="Wingdings" pitchFamily="2" charset="2"/>
              <a:buNone/>
              <a:defRPr kumimoji="0" lang="en-US" sz="2000" b="0" i="0" u="none" strike="noStrike" kern="1200" cap="all" spc="0" normalizeH="0" baseline="0" noProof="0" dirty="0" smtClean="0">
                <a:ln>
                  <a:noFill/>
                </a:ln>
                <a:solidFill>
                  <a:schemeClr val="tx2"/>
                </a:solidFill>
                <a:effectLst/>
                <a:uLnTx/>
                <a:uFillTx/>
                <a:latin typeface="Arial Narrow" panose="020B0606020202030204" pitchFamily="34" charset="0"/>
                <a:ea typeface="+mn-ea"/>
                <a:cs typeface="Arial"/>
              </a:defRPr>
            </a:lvl1pPr>
            <a:lvl2pPr marL="457200" indent="-457200" algn="l" defTabSz="457200" rtl="0" eaLnBrk="1" latinLnBrk="0" hangingPunct="1">
              <a:spcBef>
                <a:spcPts val="600"/>
              </a:spcBef>
              <a:buClr>
                <a:srgbClr val="00B0F0"/>
              </a:buClr>
              <a:buFont typeface="Wingdings" pitchFamily="2" charset="2"/>
              <a:buNone/>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2pPr>
            <a:lvl3pPr marL="180000" indent="-180000" algn="l" defTabSz="457200" rtl="0" eaLnBrk="1" latinLnBrk="0" hangingPunct="1">
              <a:spcBef>
                <a:spcPts val="600"/>
              </a:spcBef>
              <a:buClr>
                <a:schemeClr val="tx2"/>
              </a:buClr>
              <a:buFont typeface="Symbol" panose="05050102010706020507" pitchFamily="18" charset="2"/>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3pPr>
            <a:lvl4pPr marL="358775" indent="-180000" algn="l" defTabSz="457200" rtl="0" eaLnBrk="1" latinLnBrk="0" hangingPunct="1">
              <a:spcBef>
                <a:spcPts val="600"/>
              </a:spcBef>
              <a:buClr>
                <a:schemeClr val="tx2"/>
              </a:buClr>
              <a:buFont typeface="Symbol" panose="05050102010706020507" pitchFamily="18" charset="2"/>
              <a:buChar char="-"/>
              <a:tabLst>
                <a:tab pos="358775" algn="l"/>
              </a:tabLst>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541338" indent="-180000" algn="l" defTabSz="457200" rtl="0" eaLnBrk="1" latinLnBrk="0" hangingPunct="1">
              <a:spcBef>
                <a:spcPts val="600"/>
              </a:spcBef>
              <a:buClr>
                <a:schemeClr val="tx2"/>
              </a:buClr>
              <a:buFont typeface="Symbol" panose="05050102010706020507" pitchFamily="18" charset="2"/>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6pPr>
            <a:lvl7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7pPr>
            <a:lvl8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8pPr>
            <a:lvl9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9pPr>
          </a:lstStyle>
          <a:p>
            <a:pPr marL="171446" indent="-171446" defTabSz="457189">
              <a:buFont typeface="Arial" panose="020B0604020202020204" pitchFamily="34" charset="0"/>
              <a:buChar char="•"/>
            </a:pPr>
            <a:r>
              <a:rPr lang="en-US" sz="1467" b="1" cap="none" dirty="0">
                <a:solidFill>
                  <a:srgbClr val="646363"/>
                </a:solidFill>
                <a:latin typeface="Arial"/>
              </a:rPr>
              <a:t>Lack</a:t>
            </a:r>
            <a:r>
              <a:rPr lang="en-US" sz="1467" cap="none" dirty="0">
                <a:solidFill>
                  <a:srgbClr val="646363"/>
                </a:solidFill>
                <a:latin typeface="Arial"/>
              </a:rPr>
              <a:t> of Skilled resource with operational and security knowledge requirements</a:t>
            </a:r>
          </a:p>
          <a:p>
            <a:pPr marL="171446" indent="-171446" defTabSz="457189">
              <a:buFont typeface="Arial" panose="020B0604020202020204" pitchFamily="34" charset="0"/>
              <a:buChar char="•"/>
            </a:pPr>
            <a:r>
              <a:rPr lang="en-US" sz="1467" b="1" cap="none" dirty="0">
                <a:solidFill>
                  <a:srgbClr val="646363"/>
                </a:solidFill>
                <a:latin typeface="Arial"/>
              </a:rPr>
              <a:t>Cultural clash, collaboration issues, undefined SLA</a:t>
            </a:r>
            <a:r>
              <a:rPr lang="en-US" sz="1467" cap="none" dirty="0">
                <a:solidFill>
                  <a:srgbClr val="646363"/>
                </a:solidFill>
                <a:latin typeface="Arial"/>
              </a:rPr>
              <a:t>s between IT and OT security and operational requirements</a:t>
            </a:r>
          </a:p>
        </p:txBody>
      </p:sp>
      <p:sp>
        <p:nvSpPr>
          <p:cNvPr id="34" name="Textplatzhalter 8"/>
          <p:cNvSpPr txBox="1">
            <a:spLocks/>
          </p:cNvSpPr>
          <p:nvPr/>
        </p:nvSpPr>
        <p:spPr bwMode="gray">
          <a:xfrm>
            <a:off x="8754738" y="3967621"/>
            <a:ext cx="2659205" cy="469616"/>
          </a:xfrm>
          <a:prstGeom prst="rect">
            <a:avLst/>
          </a:prstGeom>
        </p:spPr>
        <p:txBody>
          <a:bodyPr lIns="48000" tIns="48000" rIns="48000" bIns="48000" anchor="b" anchorCtr="0"/>
          <a:lstStyle>
            <a:lvl1pPr marL="0" indent="0" algn="l" defTabSz="457200" rtl="0" eaLnBrk="1" latinLnBrk="0" hangingPunct="1">
              <a:spcBef>
                <a:spcPts val="600"/>
              </a:spcBef>
              <a:buClr>
                <a:srgbClr val="00B0F0"/>
              </a:buClr>
              <a:buFont typeface="Wingdings" pitchFamily="2" charset="2"/>
              <a:buNone/>
              <a:defRPr kumimoji="0" lang="en-US" sz="2000" b="0" i="0" u="none" strike="noStrike" kern="1200" cap="all" spc="0" normalizeH="0" baseline="0" noProof="0" dirty="0" smtClean="0">
                <a:ln>
                  <a:noFill/>
                </a:ln>
                <a:solidFill>
                  <a:schemeClr val="tx2"/>
                </a:solidFill>
                <a:effectLst/>
                <a:uLnTx/>
                <a:uFillTx/>
                <a:latin typeface="Arial Narrow" panose="020B0606020202030204" pitchFamily="34" charset="0"/>
                <a:ea typeface="+mn-ea"/>
                <a:cs typeface="Arial"/>
              </a:defRPr>
            </a:lvl1pPr>
            <a:lvl2pPr marL="457200" indent="-457200" algn="l" defTabSz="457200" rtl="0" eaLnBrk="1" latinLnBrk="0" hangingPunct="1">
              <a:spcBef>
                <a:spcPts val="600"/>
              </a:spcBef>
              <a:buClr>
                <a:srgbClr val="00B0F0"/>
              </a:buClr>
              <a:buFont typeface="Wingdings" pitchFamily="2" charset="2"/>
              <a:buNone/>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2pPr>
            <a:lvl3pPr marL="180000" indent="-180000" algn="l" defTabSz="457200" rtl="0" eaLnBrk="1" latinLnBrk="0" hangingPunct="1">
              <a:spcBef>
                <a:spcPts val="600"/>
              </a:spcBef>
              <a:buClr>
                <a:schemeClr val="tx2"/>
              </a:buClr>
              <a:buFont typeface="Symbol" panose="05050102010706020507" pitchFamily="18" charset="2"/>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3pPr>
            <a:lvl4pPr marL="358775" indent="-180000" algn="l" defTabSz="457200" rtl="0" eaLnBrk="1" latinLnBrk="0" hangingPunct="1">
              <a:spcBef>
                <a:spcPts val="600"/>
              </a:spcBef>
              <a:buClr>
                <a:schemeClr val="tx2"/>
              </a:buClr>
              <a:buFont typeface="Symbol" panose="05050102010706020507" pitchFamily="18" charset="2"/>
              <a:buChar char="-"/>
              <a:tabLst>
                <a:tab pos="358775" algn="l"/>
              </a:tabLst>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541338" indent="-180000" algn="l" defTabSz="457200" rtl="0" eaLnBrk="1" latinLnBrk="0" hangingPunct="1">
              <a:spcBef>
                <a:spcPts val="600"/>
              </a:spcBef>
              <a:buClr>
                <a:schemeClr val="tx2"/>
              </a:buClr>
              <a:buFont typeface="Symbol" panose="05050102010706020507" pitchFamily="18" charset="2"/>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6pPr>
            <a:lvl7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7pPr>
            <a:lvl8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8pPr>
            <a:lvl9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9pPr>
          </a:lstStyle>
          <a:p>
            <a:pPr marL="0" lvl="1" indent="0" algn="r" defTabSz="457189"/>
            <a:r>
              <a:rPr lang="de-DE" sz="2133" b="1" dirty="0">
                <a:solidFill>
                  <a:srgbClr val="0E3570"/>
                </a:solidFill>
                <a:latin typeface="Arial"/>
              </a:rPr>
              <a:t>People &amp; Skill</a:t>
            </a:r>
          </a:p>
        </p:txBody>
      </p:sp>
      <p:cxnSp>
        <p:nvCxnSpPr>
          <p:cNvPr id="35" name="Gerade Verbindung 108"/>
          <p:cNvCxnSpPr/>
          <p:nvPr/>
        </p:nvCxnSpPr>
        <p:spPr bwMode="gray">
          <a:xfrm>
            <a:off x="444456" y="2032013"/>
            <a:ext cx="4697549" cy="0"/>
          </a:xfrm>
          <a:prstGeom prst="line">
            <a:avLst/>
          </a:prstGeom>
          <a:ln w="6350">
            <a:solidFill>
              <a:schemeClr val="accent3"/>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7" name="Textplatzhalter 8"/>
          <p:cNvSpPr txBox="1">
            <a:spLocks/>
          </p:cNvSpPr>
          <p:nvPr/>
        </p:nvSpPr>
        <p:spPr bwMode="gray">
          <a:xfrm>
            <a:off x="422358" y="2082553"/>
            <a:ext cx="3003305" cy="757879"/>
          </a:xfrm>
          <a:prstGeom prst="rect">
            <a:avLst/>
          </a:prstGeom>
        </p:spPr>
        <p:txBody>
          <a:bodyPr lIns="0" tIns="63984" rIns="0" bIns="0" anchor="t" anchorCtr="0"/>
          <a:lstStyle>
            <a:lvl1pPr marL="0" indent="0" algn="l" defTabSz="457200" rtl="0" eaLnBrk="1" latinLnBrk="0" hangingPunct="1">
              <a:spcBef>
                <a:spcPts val="600"/>
              </a:spcBef>
              <a:buClr>
                <a:srgbClr val="00B0F0"/>
              </a:buClr>
              <a:buFont typeface="Wingdings" pitchFamily="2" charset="2"/>
              <a:buNone/>
              <a:defRPr kumimoji="0" lang="en-US" sz="2000" b="0" i="0" u="none" strike="noStrike" kern="1200" cap="all" spc="0" normalizeH="0" baseline="0" noProof="0" dirty="0" smtClean="0">
                <a:ln>
                  <a:noFill/>
                </a:ln>
                <a:solidFill>
                  <a:schemeClr val="tx2"/>
                </a:solidFill>
                <a:effectLst/>
                <a:uLnTx/>
                <a:uFillTx/>
                <a:latin typeface="Arial Narrow" panose="020B0606020202030204" pitchFamily="34" charset="0"/>
                <a:ea typeface="+mn-ea"/>
                <a:cs typeface="Arial"/>
              </a:defRPr>
            </a:lvl1pPr>
            <a:lvl2pPr marL="457200" indent="-457200" algn="l" defTabSz="457200" rtl="0" eaLnBrk="1" latinLnBrk="0" hangingPunct="1">
              <a:spcBef>
                <a:spcPts val="600"/>
              </a:spcBef>
              <a:buClr>
                <a:srgbClr val="00B0F0"/>
              </a:buClr>
              <a:buFont typeface="Wingdings" pitchFamily="2" charset="2"/>
              <a:buNone/>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2pPr>
            <a:lvl3pPr marL="180000" indent="-180000" algn="l" defTabSz="457200" rtl="0" eaLnBrk="1" latinLnBrk="0" hangingPunct="1">
              <a:spcBef>
                <a:spcPts val="600"/>
              </a:spcBef>
              <a:buClr>
                <a:schemeClr val="tx2"/>
              </a:buClr>
              <a:buFont typeface="Symbol" panose="05050102010706020507" pitchFamily="18" charset="2"/>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3pPr>
            <a:lvl4pPr marL="358775" indent="-180000" algn="l" defTabSz="457200" rtl="0" eaLnBrk="1" latinLnBrk="0" hangingPunct="1">
              <a:spcBef>
                <a:spcPts val="600"/>
              </a:spcBef>
              <a:buClr>
                <a:schemeClr val="tx2"/>
              </a:buClr>
              <a:buFont typeface="Symbol" panose="05050102010706020507" pitchFamily="18" charset="2"/>
              <a:buChar char="-"/>
              <a:tabLst>
                <a:tab pos="358775" algn="l"/>
              </a:tabLst>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541338" indent="-180000" algn="l" defTabSz="457200" rtl="0" eaLnBrk="1" latinLnBrk="0" hangingPunct="1">
              <a:spcBef>
                <a:spcPts val="600"/>
              </a:spcBef>
              <a:buClr>
                <a:schemeClr val="tx2"/>
              </a:buClr>
              <a:buFont typeface="Symbol" panose="05050102010706020507" pitchFamily="18" charset="2"/>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6pPr>
            <a:lvl7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7pPr>
            <a:lvl8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8pPr>
            <a:lvl9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9pPr>
          </a:lstStyle>
          <a:p>
            <a:pPr marL="171446" lvl="1" indent="-171446" defTabSz="457189">
              <a:buFont typeface="Arial" panose="020B0604020202020204" pitchFamily="34" charset="0"/>
              <a:buChar char="•"/>
            </a:pPr>
            <a:r>
              <a:rPr lang="en-US" sz="1467" b="1" dirty="0">
                <a:solidFill>
                  <a:srgbClr val="646363"/>
                </a:solidFill>
                <a:latin typeface="Arial"/>
              </a:rPr>
              <a:t>Embedded devices </a:t>
            </a:r>
            <a:r>
              <a:rPr lang="en-US" sz="1467" dirty="0">
                <a:solidFill>
                  <a:srgbClr val="646363"/>
                </a:solidFill>
                <a:latin typeface="Arial"/>
              </a:rPr>
              <a:t>usually doesn’t support logging</a:t>
            </a:r>
          </a:p>
          <a:p>
            <a:pPr marL="171446" lvl="1" indent="-171446" defTabSz="457189">
              <a:buFont typeface="Arial" panose="020B0604020202020204" pitchFamily="34" charset="0"/>
              <a:buChar char="•"/>
            </a:pPr>
            <a:r>
              <a:rPr lang="en-US" sz="1467" b="1" dirty="0">
                <a:solidFill>
                  <a:srgbClr val="646363"/>
                </a:solidFill>
                <a:latin typeface="Arial"/>
              </a:rPr>
              <a:t>Integrating</a:t>
            </a:r>
            <a:r>
              <a:rPr lang="en-US" sz="1467" dirty="0">
                <a:solidFill>
                  <a:srgbClr val="646363"/>
                </a:solidFill>
                <a:latin typeface="Arial"/>
              </a:rPr>
              <a:t> operational logs from SCADA/DCS is challenging. </a:t>
            </a:r>
          </a:p>
          <a:p>
            <a:pPr marL="171446" lvl="1" indent="-171446" defTabSz="457189">
              <a:buFont typeface="Arial" panose="020B0604020202020204" pitchFamily="34" charset="0"/>
              <a:buChar char="•"/>
            </a:pPr>
            <a:r>
              <a:rPr lang="en-US" sz="1467" dirty="0">
                <a:solidFill>
                  <a:srgbClr val="646363"/>
                </a:solidFill>
                <a:latin typeface="Arial"/>
              </a:rPr>
              <a:t>Floods of operational alerts and events leading to </a:t>
            </a:r>
            <a:r>
              <a:rPr lang="en-US" sz="1467" b="1" dirty="0">
                <a:solidFill>
                  <a:srgbClr val="646363"/>
                </a:solidFill>
                <a:latin typeface="Arial"/>
              </a:rPr>
              <a:t>false positives</a:t>
            </a:r>
          </a:p>
        </p:txBody>
      </p:sp>
      <p:sp>
        <p:nvSpPr>
          <p:cNvPr id="39" name="Textplatzhalter 8"/>
          <p:cNvSpPr txBox="1">
            <a:spLocks/>
          </p:cNvSpPr>
          <p:nvPr/>
        </p:nvSpPr>
        <p:spPr bwMode="gray">
          <a:xfrm>
            <a:off x="430290" y="4517503"/>
            <a:ext cx="3003305" cy="2050722"/>
          </a:xfrm>
          <a:prstGeom prst="rect">
            <a:avLst/>
          </a:prstGeom>
        </p:spPr>
        <p:txBody>
          <a:bodyPr lIns="0" tIns="63984" rIns="0" bIns="0" anchor="t" anchorCtr="0"/>
          <a:lstStyle>
            <a:lvl1pPr marL="0" indent="0" algn="l" defTabSz="457200" rtl="0" eaLnBrk="1" latinLnBrk="0" hangingPunct="1">
              <a:spcBef>
                <a:spcPts val="600"/>
              </a:spcBef>
              <a:buClr>
                <a:srgbClr val="00B0F0"/>
              </a:buClr>
              <a:buFont typeface="Wingdings" pitchFamily="2" charset="2"/>
              <a:buNone/>
              <a:defRPr kumimoji="0" lang="en-US" sz="2000" b="0" i="0" u="none" strike="noStrike" kern="1200" cap="all" spc="0" normalizeH="0" baseline="0" noProof="0" dirty="0" smtClean="0">
                <a:ln>
                  <a:noFill/>
                </a:ln>
                <a:solidFill>
                  <a:schemeClr val="tx2"/>
                </a:solidFill>
                <a:effectLst/>
                <a:uLnTx/>
                <a:uFillTx/>
                <a:latin typeface="Arial Narrow" panose="020B0606020202030204" pitchFamily="34" charset="0"/>
                <a:ea typeface="+mn-ea"/>
                <a:cs typeface="Arial"/>
              </a:defRPr>
            </a:lvl1pPr>
            <a:lvl2pPr marL="457200" indent="-457200" algn="l" defTabSz="457200" rtl="0" eaLnBrk="1" latinLnBrk="0" hangingPunct="1">
              <a:spcBef>
                <a:spcPts val="600"/>
              </a:spcBef>
              <a:buClr>
                <a:srgbClr val="00B0F0"/>
              </a:buClr>
              <a:buFont typeface="Wingdings" pitchFamily="2" charset="2"/>
              <a:buNone/>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2pPr>
            <a:lvl3pPr marL="180000" indent="-180000" algn="l" defTabSz="457200" rtl="0" eaLnBrk="1" latinLnBrk="0" hangingPunct="1">
              <a:spcBef>
                <a:spcPts val="600"/>
              </a:spcBef>
              <a:buClr>
                <a:schemeClr val="tx2"/>
              </a:buClr>
              <a:buFont typeface="Symbol" panose="05050102010706020507" pitchFamily="18" charset="2"/>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3pPr>
            <a:lvl4pPr marL="358775" indent="-180000" algn="l" defTabSz="457200" rtl="0" eaLnBrk="1" latinLnBrk="0" hangingPunct="1">
              <a:spcBef>
                <a:spcPts val="600"/>
              </a:spcBef>
              <a:buClr>
                <a:schemeClr val="tx2"/>
              </a:buClr>
              <a:buFont typeface="Symbol" panose="05050102010706020507" pitchFamily="18" charset="2"/>
              <a:buChar char="-"/>
              <a:tabLst>
                <a:tab pos="358775" algn="l"/>
              </a:tabLst>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541338" indent="-180000" algn="l" defTabSz="457200" rtl="0" eaLnBrk="1" latinLnBrk="0" hangingPunct="1">
              <a:spcBef>
                <a:spcPts val="600"/>
              </a:spcBef>
              <a:buClr>
                <a:schemeClr val="tx2"/>
              </a:buClr>
              <a:buFont typeface="Symbol" panose="05050102010706020507" pitchFamily="18" charset="2"/>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6pPr>
            <a:lvl7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7pPr>
            <a:lvl8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8pPr>
            <a:lvl9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9pPr>
          </a:lstStyle>
          <a:p>
            <a:pPr marL="171446" indent="-171446" defTabSz="457189">
              <a:buFont typeface="Arial" panose="020B0604020202020204" pitchFamily="34" charset="0"/>
              <a:buChar char="•"/>
            </a:pPr>
            <a:r>
              <a:rPr lang="en-US" sz="1467" cap="none" dirty="0">
                <a:solidFill>
                  <a:srgbClr val="646363"/>
                </a:solidFill>
                <a:latin typeface="Arial"/>
              </a:rPr>
              <a:t>Flat, unsegmented and non-mature ICS network</a:t>
            </a:r>
          </a:p>
          <a:p>
            <a:pPr marL="171446" indent="-171446" defTabSz="457189">
              <a:buFont typeface="Arial" panose="020B0604020202020204" pitchFamily="34" charset="0"/>
              <a:buChar char="•"/>
            </a:pPr>
            <a:r>
              <a:rPr lang="en-US" sz="1467" cap="none" dirty="0">
                <a:solidFill>
                  <a:srgbClr val="646363"/>
                </a:solidFill>
                <a:latin typeface="Arial"/>
              </a:rPr>
              <a:t>Unavailability of updated AS-IS diagrams, network architecture &amp; asset inventory</a:t>
            </a:r>
          </a:p>
          <a:p>
            <a:pPr marL="171446" indent="-171446" defTabSz="457189">
              <a:buFont typeface="Arial" panose="020B0604020202020204" pitchFamily="34" charset="0"/>
              <a:buChar char="•"/>
            </a:pPr>
            <a:r>
              <a:rPr lang="en-US" sz="1467" cap="none" dirty="0">
                <a:solidFill>
                  <a:srgbClr val="646363"/>
                </a:solidFill>
                <a:latin typeface="Arial"/>
              </a:rPr>
              <a:t>Ad-hoc </a:t>
            </a:r>
            <a:r>
              <a:rPr lang="en-IN" sz="1467" cap="none" dirty="0">
                <a:solidFill>
                  <a:srgbClr val="646363"/>
                </a:solidFill>
                <a:latin typeface="Arial"/>
              </a:rPr>
              <a:t>access control, network security, endpoint security, remote access etc. </a:t>
            </a:r>
            <a:endParaRPr lang="en-US" sz="1467" cap="none" dirty="0">
              <a:solidFill>
                <a:srgbClr val="646363"/>
              </a:solidFill>
              <a:latin typeface="Arial"/>
            </a:endParaRPr>
          </a:p>
        </p:txBody>
      </p:sp>
      <p:sp>
        <p:nvSpPr>
          <p:cNvPr id="40" name="Textplatzhalter 8"/>
          <p:cNvSpPr txBox="1">
            <a:spLocks/>
          </p:cNvSpPr>
          <p:nvPr/>
        </p:nvSpPr>
        <p:spPr bwMode="gray">
          <a:xfrm>
            <a:off x="239327" y="3967621"/>
            <a:ext cx="3186336" cy="469616"/>
          </a:xfrm>
          <a:prstGeom prst="rect">
            <a:avLst/>
          </a:prstGeom>
        </p:spPr>
        <p:txBody>
          <a:bodyPr lIns="48000" tIns="48000" rIns="48000" bIns="48000" anchor="b" anchorCtr="0"/>
          <a:lstStyle>
            <a:lvl1pPr marL="0" indent="0" algn="l" defTabSz="457200" rtl="0" eaLnBrk="1" latinLnBrk="0" hangingPunct="1">
              <a:spcBef>
                <a:spcPts val="600"/>
              </a:spcBef>
              <a:buClr>
                <a:srgbClr val="00B0F0"/>
              </a:buClr>
              <a:buFont typeface="Wingdings" pitchFamily="2" charset="2"/>
              <a:buNone/>
              <a:defRPr kumimoji="0" lang="en-US" sz="2000" b="0" i="0" u="none" strike="noStrike" kern="1200" cap="all" spc="0" normalizeH="0" baseline="0" noProof="0" dirty="0" smtClean="0">
                <a:ln>
                  <a:noFill/>
                </a:ln>
                <a:solidFill>
                  <a:schemeClr val="tx2"/>
                </a:solidFill>
                <a:effectLst/>
                <a:uLnTx/>
                <a:uFillTx/>
                <a:latin typeface="Arial Narrow" panose="020B0606020202030204" pitchFamily="34" charset="0"/>
                <a:ea typeface="+mn-ea"/>
                <a:cs typeface="Arial"/>
              </a:defRPr>
            </a:lvl1pPr>
            <a:lvl2pPr marL="457200" indent="-457200" algn="l" defTabSz="457200" rtl="0" eaLnBrk="1" latinLnBrk="0" hangingPunct="1">
              <a:spcBef>
                <a:spcPts val="600"/>
              </a:spcBef>
              <a:buClr>
                <a:srgbClr val="00B0F0"/>
              </a:buClr>
              <a:buFont typeface="Wingdings" pitchFamily="2" charset="2"/>
              <a:buNone/>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2pPr>
            <a:lvl3pPr marL="180000" indent="-180000" algn="l" defTabSz="457200" rtl="0" eaLnBrk="1" latinLnBrk="0" hangingPunct="1">
              <a:spcBef>
                <a:spcPts val="600"/>
              </a:spcBef>
              <a:buClr>
                <a:schemeClr val="tx2"/>
              </a:buClr>
              <a:buFont typeface="Symbol" panose="05050102010706020507" pitchFamily="18" charset="2"/>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3pPr>
            <a:lvl4pPr marL="358775" indent="-180000" algn="l" defTabSz="457200" rtl="0" eaLnBrk="1" latinLnBrk="0" hangingPunct="1">
              <a:spcBef>
                <a:spcPts val="600"/>
              </a:spcBef>
              <a:buClr>
                <a:schemeClr val="tx2"/>
              </a:buClr>
              <a:buFont typeface="Symbol" panose="05050102010706020507" pitchFamily="18" charset="2"/>
              <a:buChar char="-"/>
              <a:tabLst>
                <a:tab pos="358775" algn="l"/>
              </a:tabLst>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541338" indent="-180000" algn="l" defTabSz="457200" rtl="0" eaLnBrk="1" latinLnBrk="0" hangingPunct="1">
              <a:spcBef>
                <a:spcPts val="600"/>
              </a:spcBef>
              <a:buClr>
                <a:schemeClr val="tx2"/>
              </a:buClr>
              <a:buFont typeface="Symbol" panose="05050102010706020507" pitchFamily="18" charset="2"/>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6pPr>
            <a:lvl7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7pPr>
            <a:lvl8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8pPr>
            <a:lvl9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9pPr>
          </a:lstStyle>
          <a:p>
            <a:pPr marL="0" lvl="1" indent="0" defTabSz="457189"/>
            <a:r>
              <a:rPr lang="de-DE" sz="2133" b="1" dirty="0">
                <a:solidFill>
                  <a:srgbClr val="0E3570"/>
                </a:solidFill>
                <a:latin typeface="Arial"/>
              </a:rPr>
              <a:t>Security Maturity</a:t>
            </a:r>
          </a:p>
        </p:txBody>
      </p:sp>
      <p:sp>
        <p:nvSpPr>
          <p:cNvPr id="29" name="Textplatzhalter 8"/>
          <p:cNvSpPr txBox="1">
            <a:spLocks/>
          </p:cNvSpPr>
          <p:nvPr/>
        </p:nvSpPr>
        <p:spPr bwMode="gray">
          <a:xfrm>
            <a:off x="261341" y="1532671"/>
            <a:ext cx="3186336" cy="469616"/>
          </a:xfrm>
          <a:prstGeom prst="rect">
            <a:avLst/>
          </a:prstGeom>
        </p:spPr>
        <p:txBody>
          <a:bodyPr lIns="48000" tIns="48000" rIns="48000" bIns="48000" anchor="b" anchorCtr="0"/>
          <a:lstStyle>
            <a:lvl1pPr marL="0" indent="0" algn="l" defTabSz="457200" rtl="0" eaLnBrk="1" latinLnBrk="0" hangingPunct="1">
              <a:spcBef>
                <a:spcPts val="600"/>
              </a:spcBef>
              <a:buClr>
                <a:srgbClr val="00B0F0"/>
              </a:buClr>
              <a:buFont typeface="Wingdings" pitchFamily="2" charset="2"/>
              <a:buNone/>
              <a:defRPr kumimoji="0" lang="en-US" sz="2000" b="0" i="0" u="none" strike="noStrike" kern="1200" cap="all" spc="0" normalizeH="0" baseline="0" noProof="0" dirty="0" smtClean="0">
                <a:ln>
                  <a:noFill/>
                </a:ln>
                <a:solidFill>
                  <a:schemeClr val="tx2"/>
                </a:solidFill>
                <a:effectLst/>
                <a:uLnTx/>
                <a:uFillTx/>
                <a:latin typeface="Arial Narrow" panose="020B0606020202030204" pitchFamily="34" charset="0"/>
                <a:ea typeface="+mn-ea"/>
                <a:cs typeface="Arial"/>
              </a:defRPr>
            </a:lvl1pPr>
            <a:lvl2pPr marL="457200" indent="-457200" algn="l" defTabSz="457200" rtl="0" eaLnBrk="1" latinLnBrk="0" hangingPunct="1">
              <a:spcBef>
                <a:spcPts val="600"/>
              </a:spcBef>
              <a:buClr>
                <a:srgbClr val="00B0F0"/>
              </a:buClr>
              <a:buFont typeface="Wingdings" pitchFamily="2" charset="2"/>
              <a:buNone/>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2pPr>
            <a:lvl3pPr marL="180000" indent="-180000" algn="l" defTabSz="457200" rtl="0" eaLnBrk="1" latinLnBrk="0" hangingPunct="1">
              <a:spcBef>
                <a:spcPts val="600"/>
              </a:spcBef>
              <a:buClr>
                <a:schemeClr val="tx2"/>
              </a:buClr>
              <a:buFont typeface="Symbol" panose="05050102010706020507" pitchFamily="18" charset="2"/>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3pPr>
            <a:lvl4pPr marL="358775" indent="-180000" algn="l" defTabSz="457200" rtl="0" eaLnBrk="1" latinLnBrk="0" hangingPunct="1">
              <a:spcBef>
                <a:spcPts val="600"/>
              </a:spcBef>
              <a:buClr>
                <a:schemeClr val="tx2"/>
              </a:buClr>
              <a:buFont typeface="Symbol" panose="05050102010706020507" pitchFamily="18" charset="2"/>
              <a:buChar char="-"/>
              <a:tabLst>
                <a:tab pos="358775" algn="l"/>
              </a:tabLst>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541338" indent="-180000" algn="l" defTabSz="457200" rtl="0" eaLnBrk="1" latinLnBrk="0" hangingPunct="1">
              <a:spcBef>
                <a:spcPts val="600"/>
              </a:spcBef>
              <a:buClr>
                <a:schemeClr val="tx2"/>
              </a:buClr>
              <a:buFont typeface="Symbol" panose="05050102010706020507" pitchFamily="18" charset="2"/>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6pPr>
            <a:lvl7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7pPr>
            <a:lvl8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8pPr>
            <a:lvl9pPr marL="539750" indent="-180000" algn="l" defTabSz="457200" rtl="0" eaLnBrk="1" latinLnBrk="0" hangingPunct="1">
              <a:spcBef>
                <a:spcPts val="600"/>
              </a:spcBef>
              <a:buClr>
                <a:schemeClr val="tx2"/>
              </a:buClr>
              <a:buFont typeface="Symbol" pitchFamily="18" charset="2"/>
              <a:buChar char="-"/>
              <a:defRPr sz="1400" kern="1200">
                <a:solidFill>
                  <a:schemeClr val="accent2"/>
                </a:solidFill>
                <a:latin typeface="+mn-lt"/>
                <a:ea typeface="+mn-ea"/>
                <a:cs typeface="+mn-cs"/>
              </a:defRPr>
            </a:lvl9pPr>
          </a:lstStyle>
          <a:p>
            <a:pPr marL="0" lvl="1" indent="0" defTabSz="457189"/>
            <a:r>
              <a:rPr lang="de-DE" sz="2133" b="1" dirty="0">
                <a:solidFill>
                  <a:srgbClr val="0E3570"/>
                </a:solidFill>
                <a:latin typeface="Arial"/>
              </a:rPr>
              <a:t>Logs &amp; Events</a:t>
            </a:r>
          </a:p>
        </p:txBody>
      </p:sp>
    </p:spTree>
    <p:extLst>
      <p:ext uri="{BB962C8B-B14F-4D97-AF65-F5344CB8AC3E}">
        <p14:creationId xmlns:p14="http://schemas.microsoft.com/office/powerpoint/2010/main" val="2161887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4"/>
          <p:cNvSpPr/>
          <p:nvPr/>
        </p:nvSpPr>
        <p:spPr>
          <a:xfrm>
            <a:off x="-152400" y="-27710"/>
            <a:ext cx="6228397"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sz="2400" dirty="0"/>
          </a:p>
        </p:txBody>
      </p:sp>
      <p:sp>
        <p:nvSpPr>
          <p:cNvPr id="6" name="Text Placeholder 5"/>
          <p:cNvSpPr>
            <a:spLocks noGrp="1"/>
          </p:cNvSpPr>
          <p:nvPr>
            <p:ph type="body" sz="quarter" idx="4294967295"/>
          </p:nvPr>
        </p:nvSpPr>
        <p:spPr>
          <a:xfrm>
            <a:off x="272017" y="1309583"/>
            <a:ext cx="5173663" cy="2454275"/>
          </a:xfrm>
        </p:spPr>
        <p:txBody>
          <a:bodyPr>
            <a:normAutofit fontScale="92500" lnSpcReduction="20000"/>
          </a:bodyPr>
          <a:lstStyle/>
          <a:p>
            <a:pPr algn="ctr"/>
            <a:r>
              <a:rPr lang="en-US" sz="5333" dirty="0"/>
              <a:t>Proposed Architecture for OT-Managed Security Platform</a:t>
            </a:r>
          </a:p>
        </p:txBody>
      </p:sp>
      <p:sp>
        <p:nvSpPr>
          <p:cNvPr id="11" name="object 10"/>
          <p:cNvSpPr/>
          <p:nvPr/>
        </p:nvSpPr>
        <p:spPr>
          <a:xfrm>
            <a:off x="8696056" y="4643359"/>
            <a:ext cx="849771"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endParaRPr sz="2400"/>
          </a:p>
        </p:txBody>
      </p:sp>
      <p:sp>
        <p:nvSpPr>
          <p:cNvPr id="12" name="object 11"/>
          <p:cNvSpPr/>
          <p:nvPr/>
        </p:nvSpPr>
        <p:spPr>
          <a:xfrm>
            <a:off x="8121917" y="2078548"/>
            <a:ext cx="772185"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endParaRPr sz="2400"/>
          </a:p>
        </p:txBody>
      </p:sp>
      <p:sp>
        <p:nvSpPr>
          <p:cNvPr id="13" name="object 9"/>
          <p:cNvSpPr/>
          <p:nvPr/>
        </p:nvSpPr>
        <p:spPr>
          <a:xfrm>
            <a:off x="6838302" y="5656584"/>
            <a:ext cx="855380"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endParaRPr sz="2400"/>
          </a:p>
        </p:txBody>
      </p:sp>
      <p:sp>
        <p:nvSpPr>
          <p:cNvPr id="15" name="object 8"/>
          <p:cNvSpPr/>
          <p:nvPr/>
        </p:nvSpPr>
        <p:spPr>
          <a:xfrm>
            <a:off x="11757863" y="4325258"/>
            <a:ext cx="454240" cy="45423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endParaRPr sz="2400"/>
          </a:p>
        </p:txBody>
      </p:sp>
      <p:sp>
        <p:nvSpPr>
          <p:cNvPr id="16" name="object 10"/>
          <p:cNvSpPr/>
          <p:nvPr/>
        </p:nvSpPr>
        <p:spPr>
          <a:xfrm>
            <a:off x="9470168" y="5417471"/>
            <a:ext cx="278859" cy="278859"/>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endParaRPr sz="2400"/>
          </a:p>
        </p:txBody>
      </p:sp>
      <p:sp>
        <p:nvSpPr>
          <p:cNvPr id="17" name="object 11"/>
          <p:cNvSpPr/>
          <p:nvPr/>
        </p:nvSpPr>
        <p:spPr>
          <a:xfrm>
            <a:off x="8843903" y="2800534"/>
            <a:ext cx="253399" cy="253399"/>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endParaRPr sz="2400"/>
          </a:p>
        </p:txBody>
      </p:sp>
      <p:sp>
        <p:nvSpPr>
          <p:cNvPr id="18" name="object 9"/>
          <p:cNvSpPr/>
          <p:nvPr/>
        </p:nvSpPr>
        <p:spPr>
          <a:xfrm>
            <a:off x="7616182" y="6434465"/>
            <a:ext cx="280700" cy="280700"/>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endParaRPr sz="2400"/>
          </a:p>
        </p:txBody>
      </p:sp>
      <p:sp>
        <p:nvSpPr>
          <p:cNvPr id="19" name="object 8"/>
          <p:cNvSpPr/>
          <p:nvPr/>
        </p:nvSpPr>
        <p:spPr>
          <a:xfrm>
            <a:off x="10079669" y="2194183"/>
            <a:ext cx="454240" cy="45423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endParaRPr sz="2400"/>
          </a:p>
        </p:txBody>
      </p:sp>
      <p:sp>
        <p:nvSpPr>
          <p:cNvPr id="20" name="object 10"/>
          <p:cNvSpPr/>
          <p:nvPr/>
        </p:nvSpPr>
        <p:spPr>
          <a:xfrm>
            <a:off x="5109984" y="5377725"/>
            <a:ext cx="278859" cy="278859"/>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endParaRPr sz="2400"/>
          </a:p>
        </p:txBody>
      </p:sp>
      <p:sp>
        <p:nvSpPr>
          <p:cNvPr id="21" name="object 11"/>
          <p:cNvSpPr/>
          <p:nvPr/>
        </p:nvSpPr>
        <p:spPr>
          <a:xfrm>
            <a:off x="7165710" y="669459"/>
            <a:ext cx="253399" cy="253399"/>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endParaRPr sz="2400"/>
          </a:p>
        </p:txBody>
      </p:sp>
      <p:sp>
        <p:nvSpPr>
          <p:cNvPr id="22" name="object 9"/>
          <p:cNvSpPr/>
          <p:nvPr/>
        </p:nvSpPr>
        <p:spPr>
          <a:xfrm>
            <a:off x="5937989" y="4303390"/>
            <a:ext cx="280700" cy="280700"/>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endParaRPr sz="2400"/>
          </a:p>
        </p:txBody>
      </p:sp>
      <p:sp>
        <p:nvSpPr>
          <p:cNvPr id="23" name="object 8"/>
          <p:cNvSpPr/>
          <p:nvPr/>
        </p:nvSpPr>
        <p:spPr>
          <a:xfrm>
            <a:off x="6564981" y="3322927"/>
            <a:ext cx="454240" cy="45423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endParaRPr sz="2400"/>
          </a:p>
        </p:txBody>
      </p:sp>
      <p:sp>
        <p:nvSpPr>
          <p:cNvPr id="24" name="object 10"/>
          <p:cNvSpPr/>
          <p:nvPr/>
        </p:nvSpPr>
        <p:spPr>
          <a:xfrm>
            <a:off x="7260889" y="5084483"/>
            <a:ext cx="278859" cy="278859"/>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endParaRPr sz="2400"/>
          </a:p>
        </p:txBody>
      </p:sp>
      <p:sp>
        <p:nvSpPr>
          <p:cNvPr id="25" name="object 11"/>
          <p:cNvSpPr/>
          <p:nvPr/>
        </p:nvSpPr>
        <p:spPr>
          <a:xfrm>
            <a:off x="6634625" y="2467546"/>
            <a:ext cx="253399" cy="253399"/>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endParaRPr sz="2400"/>
          </a:p>
        </p:txBody>
      </p:sp>
      <p:sp>
        <p:nvSpPr>
          <p:cNvPr id="26" name="object 9"/>
          <p:cNvSpPr/>
          <p:nvPr/>
        </p:nvSpPr>
        <p:spPr>
          <a:xfrm>
            <a:off x="5406903" y="6101477"/>
            <a:ext cx="280700" cy="280700"/>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endParaRPr sz="2400"/>
          </a:p>
        </p:txBody>
      </p:sp>
      <p:sp>
        <p:nvSpPr>
          <p:cNvPr id="27" name="object 8"/>
          <p:cNvSpPr/>
          <p:nvPr/>
        </p:nvSpPr>
        <p:spPr>
          <a:xfrm>
            <a:off x="11570339" y="2479398"/>
            <a:ext cx="454240" cy="45423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endParaRPr sz="2400"/>
          </a:p>
        </p:txBody>
      </p:sp>
      <p:sp>
        <p:nvSpPr>
          <p:cNvPr id="28" name="object 10"/>
          <p:cNvSpPr/>
          <p:nvPr/>
        </p:nvSpPr>
        <p:spPr>
          <a:xfrm>
            <a:off x="7843057" y="438104"/>
            <a:ext cx="278859" cy="278859"/>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endParaRPr sz="2400"/>
          </a:p>
        </p:txBody>
      </p:sp>
      <p:sp>
        <p:nvSpPr>
          <p:cNvPr id="29" name="object 11"/>
          <p:cNvSpPr/>
          <p:nvPr/>
        </p:nvSpPr>
        <p:spPr>
          <a:xfrm>
            <a:off x="8656379" y="954674"/>
            <a:ext cx="253399" cy="253399"/>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endParaRPr sz="2400"/>
          </a:p>
        </p:txBody>
      </p:sp>
      <p:sp>
        <p:nvSpPr>
          <p:cNvPr id="30" name="object 9"/>
          <p:cNvSpPr/>
          <p:nvPr/>
        </p:nvSpPr>
        <p:spPr>
          <a:xfrm>
            <a:off x="7428658" y="4588605"/>
            <a:ext cx="280700" cy="280700"/>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endParaRPr sz="2400"/>
          </a:p>
        </p:txBody>
      </p:sp>
      <p:sp>
        <p:nvSpPr>
          <p:cNvPr id="31" name="object 11"/>
          <p:cNvSpPr/>
          <p:nvPr/>
        </p:nvSpPr>
        <p:spPr>
          <a:xfrm>
            <a:off x="10403816" y="5084484"/>
            <a:ext cx="772185"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endParaRPr sz="2400"/>
          </a:p>
        </p:txBody>
      </p:sp>
      <p:sp>
        <p:nvSpPr>
          <p:cNvPr id="32" name="object 11"/>
          <p:cNvSpPr/>
          <p:nvPr/>
        </p:nvSpPr>
        <p:spPr>
          <a:xfrm>
            <a:off x="11125802" y="5806470"/>
            <a:ext cx="253399" cy="253399"/>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endParaRPr sz="2400"/>
          </a:p>
        </p:txBody>
      </p:sp>
      <p:sp>
        <p:nvSpPr>
          <p:cNvPr id="33" name="object 10"/>
          <p:cNvSpPr/>
          <p:nvPr/>
        </p:nvSpPr>
        <p:spPr>
          <a:xfrm>
            <a:off x="10457833" y="100492"/>
            <a:ext cx="849771"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endParaRPr sz="2400"/>
          </a:p>
        </p:txBody>
      </p:sp>
      <p:sp>
        <p:nvSpPr>
          <p:cNvPr id="34" name="object 10"/>
          <p:cNvSpPr/>
          <p:nvPr/>
        </p:nvSpPr>
        <p:spPr>
          <a:xfrm>
            <a:off x="11231945" y="874604"/>
            <a:ext cx="278859" cy="278859"/>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endParaRPr sz="2400"/>
          </a:p>
        </p:txBody>
      </p:sp>
      <p:sp>
        <p:nvSpPr>
          <p:cNvPr id="35" name="object 9"/>
          <p:cNvSpPr/>
          <p:nvPr/>
        </p:nvSpPr>
        <p:spPr>
          <a:xfrm>
            <a:off x="6792102" y="1637123"/>
            <a:ext cx="855380"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endParaRPr sz="2400"/>
          </a:p>
        </p:txBody>
      </p:sp>
      <p:sp>
        <p:nvSpPr>
          <p:cNvPr id="36" name="object 9"/>
          <p:cNvSpPr/>
          <p:nvPr/>
        </p:nvSpPr>
        <p:spPr>
          <a:xfrm>
            <a:off x="7569982" y="2415003"/>
            <a:ext cx="280700" cy="280700"/>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endParaRPr sz="2400"/>
          </a:p>
        </p:txBody>
      </p:sp>
    </p:spTree>
    <p:extLst>
      <p:ext uri="{BB962C8B-B14F-4D97-AF65-F5344CB8AC3E}">
        <p14:creationId xmlns:p14="http://schemas.microsoft.com/office/powerpoint/2010/main" val="608341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424692-0B15-4057-A64D-365AA469B99A}"/>
              </a:ext>
            </a:extLst>
          </p:cNvPr>
          <p:cNvPicPr>
            <a:picLocks noChangeAspect="1"/>
          </p:cNvPicPr>
          <p:nvPr/>
        </p:nvPicPr>
        <p:blipFill>
          <a:blip r:embed="rId2"/>
          <a:stretch>
            <a:fillRect/>
          </a:stretch>
        </p:blipFill>
        <p:spPr>
          <a:xfrm>
            <a:off x="643467" y="811784"/>
            <a:ext cx="10905066" cy="5234430"/>
          </a:xfrm>
          <a:prstGeom prst="rect">
            <a:avLst/>
          </a:prstGeom>
          <a:ln>
            <a:noFill/>
          </a:ln>
        </p:spPr>
      </p:pic>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8110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66688"/>
            <a:ext cx="11550650" cy="595312"/>
          </a:xfrm>
        </p:spPr>
        <p:txBody>
          <a:bodyPr>
            <a:normAutofit fontScale="90000"/>
          </a:bodyPr>
          <a:lstStyle/>
          <a:p>
            <a:r>
              <a:rPr lang="en-US"/>
              <a:t>Typical single site deployment architecture</a:t>
            </a:r>
            <a:endParaRPr lang="en-IN" dirty="0"/>
          </a:p>
        </p:txBody>
      </p:sp>
      <p:pic>
        <p:nvPicPr>
          <p:cNvPr id="3" name="Picture 2"/>
          <p:cNvPicPr>
            <a:picLocks noChangeAspect="1"/>
          </p:cNvPicPr>
          <p:nvPr/>
        </p:nvPicPr>
        <p:blipFill>
          <a:blip r:embed="rId2"/>
          <a:stretch>
            <a:fillRect/>
          </a:stretch>
        </p:blipFill>
        <p:spPr>
          <a:xfrm>
            <a:off x="0" y="844070"/>
            <a:ext cx="12191999" cy="5541490"/>
          </a:xfrm>
          <a:prstGeom prst="rect">
            <a:avLst/>
          </a:prstGeom>
        </p:spPr>
      </p:pic>
    </p:spTree>
    <p:extLst>
      <p:ext uri="{BB962C8B-B14F-4D97-AF65-F5344CB8AC3E}">
        <p14:creationId xmlns:p14="http://schemas.microsoft.com/office/powerpoint/2010/main" val="1767916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4488"/>
            <a:ext cx="9326563" cy="1212850"/>
          </a:xfrm>
        </p:spPr>
        <p:txBody>
          <a:bodyPr/>
          <a:lstStyle/>
          <a:p>
            <a:r>
              <a:rPr lang="en-US" dirty="0"/>
              <a:t>Logging/Monitoring Use Cases Overview</a:t>
            </a:r>
          </a:p>
        </p:txBody>
      </p:sp>
      <p:graphicFrame>
        <p:nvGraphicFramePr>
          <p:cNvPr id="4" name="Diagram 3"/>
          <p:cNvGraphicFramePr/>
          <p:nvPr/>
        </p:nvGraphicFramePr>
        <p:xfrm>
          <a:off x="538716" y="1658467"/>
          <a:ext cx="11171275" cy="4469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9012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idx="4294967295"/>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Additional Use cases</a:t>
            </a:r>
          </a:p>
        </p:txBody>
      </p:sp>
      <p:sp>
        <p:nvSpPr>
          <p:cNvPr id="4" name="Rectangle 3"/>
          <p:cNvSpPr/>
          <p:nvPr/>
        </p:nvSpPr>
        <p:spPr>
          <a:xfrm>
            <a:off x="4810259" y="649480"/>
            <a:ext cx="6555347" cy="5546047"/>
          </a:xfrm>
          <a:prstGeom prst="rect">
            <a:avLst/>
          </a:prstGeom>
        </p:spPr>
        <p:txBody>
          <a:bodyPr vert="horz" lIns="91440" tIns="45720" rIns="91440" bIns="45720" rtlCol="0" anchor="ctr">
            <a:normAutofit/>
          </a:bodyPr>
          <a:lstStyle/>
          <a:p>
            <a:pPr marL="380990" indent="-228600">
              <a:lnSpc>
                <a:spcPct val="90000"/>
              </a:lnSpc>
              <a:spcAft>
                <a:spcPts val="1600"/>
              </a:spcAft>
              <a:buFont typeface="Arial" panose="020B0604020202020204" pitchFamily="34" charset="0"/>
              <a:buChar char="•"/>
            </a:pPr>
            <a:r>
              <a:rPr lang="en-US" sz="1600"/>
              <a:t>Specific Control plane activities detected over the network </a:t>
            </a:r>
          </a:p>
          <a:p>
            <a:pPr lvl="1" indent="-228600">
              <a:lnSpc>
                <a:spcPct val="90000"/>
              </a:lnSpc>
              <a:spcAft>
                <a:spcPts val="1600"/>
              </a:spcAft>
              <a:buFont typeface="Arial" panose="020B0604020202020204" pitchFamily="34" charset="0"/>
              <a:buChar char="•"/>
            </a:pPr>
            <a:r>
              <a:rPr lang="en-US" sz="1600"/>
              <a:t>-(e.g , code download, Firmware download, PLC start, PLC stop…)</a:t>
            </a:r>
          </a:p>
          <a:p>
            <a:pPr marL="380990" indent="-228600">
              <a:lnSpc>
                <a:spcPct val="90000"/>
              </a:lnSpc>
              <a:spcAft>
                <a:spcPts val="1600"/>
              </a:spcAft>
              <a:buFont typeface="Arial" panose="020B0604020202020204" pitchFamily="34" charset="0"/>
              <a:buChar char="•"/>
            </a:pPr>
            <a:r>
              <a:rPr lang="en-US" sz="1600"/>
              <a:t>Controller/PLC snapshot mismatch (controller code has been changed)</a:t>
            </a:r>
          </a:p>
          <a:p>
            <a:pPr marL="380990" indent="-228600">
              <a:lnSpc>
                <a:spcPct val="90000"/>
              </a:lnSpc>
              <a:spcAft>
                <a:spcPts val="1600"/>
              </a:spcAft>
              <a:buFont typeface="Arial" panose="020B0604020202020204" pitchFamily="34" charset="0"/>
              <a:buChar char="•"/>
            </a:pPr>
            <a:r>
              <a:rPr lang="en-US" sz="1600"/>
              <a:t>New asset discovered over the network &amp; Asset disappeared from the network</a:t>
            </a:r>
          </a:p>
          <a:p>
            <a:pPr marL="380990" indent="-228600">
              <a:lnSpc>
                <a:spcPct val="90000"/>
              </a:lnSpc>
              <a:spcAft>
                <a:spcPts val="1600"/>
              </a:spcAft>
              <a:buFont typeface="Arial" panose="020B0604020202020204" pitchFamily="34" charset="0"/>
              <a:buChar char="•"/>
            </a:pPr>
            <a:r>
              <a:rPr lang="en-US" sz="1600"/>
              <a:t>Specific network/protocol/IP address as been detected over the network</a:t>
            </a:r>
          </a:p>
          <a:p>
            <a:pPr marL="380990" indent="-228600">
              <a:lnSpc>
                <a:spcPct val="90000"/>
              </a:lnSpc>
              <a:spcAft>
                <a:spcPts val="1600"/>
              </a:spcAft>
              <a:buFont typeface="Arial" panose="020B0604020202020204" pitchFamily="34" charset="0"/>
              <a:buChar char="•"/>
            </a:pPr>
            <a:r>
              <a:rPr lang="en-US" sz="1600"/>
              <a:t>Performance of critical assets by monitoring health indicators, e.g. disk storage remaining, excessive CPU usage, low memory and related counters</a:t>
            </a:r>
          </a:p>
          <a:p>
            <a:pPr marL="380990" indent="-228600">
              <a:lnSpc>
                <a:spcPct val="90000"/>
              </a:lnSpc>
              <a:spcAft>
                <a:spcPts val="1600"/>
              </a:spcAft>
              <a:buFont typeface="Arial" panose="020B0604020202020204" pitchFamily="34" charset="0"/>
              <a:buChar char="•"/>
            </a:pPr>
            <a:r>
              <a:rPr lang="en-US" sz="1600"/>
              <a:t>Detect and analyze all instances of abnormal behavior for user accounts with administrative privileges.</a:t>
            </a:r>
          </a:p>
          <a:p>
            <a:pPr marL="380990" indent="-228600">
              <a:lnSpc>
                <a:spcPct val="90000"/>
              </a:lnSpc>
              <a:spcAft>
                <a:spcPts val="1600"/>
              </a:spcAft>
              <a:buFont typeface="Arial" panose="020B0604020202020204" pitchFamily="34" charset="0"/>
              <a:buChar char="•"/>
            </a:pPr>
            <a:r>
              <a:rPr lang="en-US" sz="1600"/>
              <a:t>Detect and analyze port scanning attempts</a:t>
            </a:r>
          </a:p>
          <a:p>
            <a:pPr marL="380990" indent="-228600">
              <a:lnSpc>
                <a:spcPct val="90000"/>
              </a:lnSpc>
              <a:spcAft>
                <a:spcPts val="1600"/>
              </a:spcAft>
              <a:buFont typeface="Arial" panose="020B0604020202020204" pitchFamily="34" charset="0"/>
              <a:buChar char="•"/>
            </a:pPr>
            <a:r>
              <a:rPr lang="en-US" sz="1600"/>
              <a:t>Detects and alert any undesired (remote) access to network devices, such as for instance SSH, RDP and VNC access from/to unexpected hosts </a:t>
            </a:r>
          </a:p>
        </p:txBody>
      </p:sp>
    </p:spTree>
    <p:extLst>
      <p:ext uri="{BB962C8B-B14F-4D97-AF65-F5344CB8AC3E}">
        <p14:creationId xmlns:p14="http://schemas.microsoft.com/office/powerpoint/2010/main" val="1711028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4"/>
          <p:cNvSpPr/>
          <p:nvPr/>
        </p:nvSpPr>
        <p:spPr>
          <a:xfrm>
            <a:off x="-152400" y="-27710"/>
            <a:ext cx="6228397" cy="5435684"/>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sz="2400" dirty="0"/>
          </a:p>
        </p:txBody>
      </p:sp>
      <p:sp>
        <p:nvSpPr>
          <p:cNvPr id="6" name="Text Placeholder 5"/>
          <p:cNvSpPr>
            <a:spLocks noGrp="1"/>
          </p:cNvSpPr>
          <p:nvPr>
            <p:ph type="body" sz="quarter" idx="4294967295"/>
          </p:nvPr>
        </p:nvSpPr>
        <p:spPr>
          <a:xfrm>
            <a:off x="0" y="1322388"/>
            <a:ext cx="5173663" cy="1963737"/>
          </a:xfrm>
        </p:spPr>
        <p:txBody>
          <a:bodyPr>
            <a:normAutofit fontScale="92500" lnSpcReduction="10000"/>
          </a:bodyPr>
          <a:lstStyle/>
          <a:p>
            <a:pPr algn="ctr"/>
            <a:r>
              <a:rPr lang="en-US" sz="5333" dirty="0"/>
              <a:t>IT/OT Convergence Model</a:t>
            </a:r>
          </a:p>
        </p:txBody>
      </p:sp>
      <p:sp>
        <p:nvSpPr>
          <p:cNvPr id="37" name="Text Placeholder 5"/>
          <p:cNvSpPr>
            <a:spLocks noGrp="1"/>
          </p:cNvSpPr>
          <p:nvPr>
            <p:ph type="body" sz="quarter" idx="4294967295"/>
          </p:nvPr>
        </p:nvSpPr>
        <p:spPr>
          <a:xfrm>
            <a:off x="7016750" y="3011488"/>
            <a:ext cx="5175250" cy="1965325"/>
          </a:xfrm>
        </p:spPr>
        <p:txBody>
          <a:bodyPr/>
          <a:lstStyle/>
          <a:p>
            <a:pPr algn="ctr"/>
            <a:r>
              <a:rPr lang="en-US" sz="5333" dirty="0"/>
              <a:t>Integrated IT OT SOC</a:t>
            </a:r>
          </a:p>
        </p:txBody>
      </p:sp>
      <p:sp>
        <p:nvSpPr>
          <p:cNvPr id="11" name="object 10"/>
          <p:cNvSpPr/>
          <p:nvPr/>
        </p:nvSpPr>
        <p:spPr>
          <a:xfrm>
            <a:off x="8696056" y="4643359"/>
            <a:ext cx="849771"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endParaRPr sz="2400"/>
          </a:p>
        </p:txBody>
      </p:sp>
      <p:sp>
        <p:nvSpPr>
          <p:cNvPr id="12" name="object 11"/>
          <p:cNvSpPr/>
          <p:nvPr/>
        </p:nvSpPr>
        <p:spPr>
          <a:xfrm>
            <a:off x="8121917" y="2078548"/>
            <a:ext cx="772185"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endParaRPr sz="2400"/>
          </a:p>
        </p:txBody>
      </p:sp>
      <p:sp>
        <p:nvSpPr>
          <p:cNvPr id="13" name="object 9"/>
          <p:cNvSpPr/>
          <p:nvPr/>
        </p:nvSpPr>
        <p:spPr>
          <a:xfrm>
            <a:off x="6838302" y="5656584"/>
            <a:ext cx="855380"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endParaRPr sz="2400"/>
          </a:p>
        </p:txBody>
      </p:sp>
      <p:sp>
        <p:nvSpPr>
          <p:cNvPr id="15" name="object 8"/>
          <p:cNvSpPr/>
          <p:nvPr/>
        </p:nvSpPr>
        <p:spPr>
          <a:xfrm>
            <a:off x="11757863" y="4325258"/>
            <a:ext cx="454240" cy="45423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endParaRPr sz="2400"/>
          </a:p>
        </p:txBody>
      </p:sp>
      <p:sp>
        <p:nvSpPr>
          <p:cNvPr id="16" name="object 10"/>
          <p:cNvSpPr/>
          <p:nvPr/>
        </p:nvSpPr>
        <p:spPr>
          <a:xfrm>
            <a:off x="9470168" y="5417471"/>
            <a:ext cx="278859" cy="278859"/>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endParaRPr sz="2400"/>
          </a:p>
        </p:txBody>
      </p:sp>
      <p:sp>
        <p:nvSpPr>
          <p:cNvPr id="17" name="object 11"/>
          <p:cNvSpPr/>
          <p:nvPr/>
        </p:nvSpPr>
        <p:spPr>
          <a:xfrm>
            <a:off x="8843903" y="2800534"/>
            <a:ext cx="253399" cy="253399"/>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endParaRPr sz="2400"/>
          </a:p>
        </p:txBody>
      </p:sp>
      <p:sp>
        <p:nvSpPr>
          <p:cNvPr id="18" name="object 9"/>
          <p:cNvSpPr/>
          <p:nvPr/>
        </p:nvSpPr>
        <p:spPr>
          <a:xfrm>
            <a:off x="7616182" y="6434465"/>
            <a:ext cx="280700" cy="280700"/>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endParaRPr sz="2400"/>
          </a:p>
        </p:txBody>
      </p:sp>
      <p:sp>
        <p:nvSpPr>
          <p:cNvPr id="19" name="object 8"/>
          <p:cNvSpPr/>
          <p:nvPr/>
        </p:nvSpPr>
        <p:spPr>
          <a:xfrm>
            <a:off x="10079669" y="2194183"/>
            <a:ext cx="454240" cy="45423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endParaRPr sz="2400"/>
          </a:p>
        </p:txBody>
      </p:sp>
      <p:sp>
        <p:nvSpPr>
          <p:cNvPr id="20" name="object 10"/>
          <p:cNvSpPr/>
          <p:nvPr/>
        </p:nvSpPr>
        <p:spPr>
          <a:xfrm>
            <a:off x="5109984" y="5377725"/>
            <a:ext cx="278859" cy="278859"/>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endParaRPr sz="2400"/>
          </a:p>
        </p:txBody>
      </p:sp>
      <p:sp>
        <p:nvSpPr>
          <p:cNvPr id="21" name="object 11"/>
          <p:cNvSpPr/>
          <p:nvPr/>
        </p:nvSpPr>
        <p:spPr>
          <a:xfrm>
            <a:off x="7165710" y="669459"/>
            <a:ext cx="253399" cy="253399"/>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endParaRPr sz="2400"/>
          </a:p>
        </p:txBody>
      </p:sp>
      <p:sp>
        <p:nvSpPr>
          <p:cNvPr id="22" name="object 9"/>
          <p:cNvSpPr/>
          <p:nvPr/>
        </p:nvSpPr>
        <p:spPr>
          <a:xfrm>
            <a:off x="5937989" y="4303390"/>
            <a:ext cx="280700" cy="280700"/>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endParaRPr sz="2400"/>
          </a:p>
        </p:txBody>
      </p:sp>
      <p:sp>
        <p:nvSpPr>
          <p:cNvPr id="23" name="object 8"/>
          <p:cNvSpPr/>
          <p:nvPr/>
        </p:nvSpPr>
        <p:spPr>
          <a:xfrm>
            <a:off x="6564981" y="3322927"/>
            <a:ext cx="454240" cy="45423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endParaRPr sz="2400"/>
          </a:p>
        </p:txBody>
      </p:sp>
      <p:sp>
        <p:nvSpPr>
          <p:cNvPr id="24" name="object 10"/>
          <p:cNvSpPr/>
          <p:nvPr/>
        </p:nvSpPr>
        <p:spPr>
          <a:xfrm>
            <a:off x="7260889" y="5084483"/>
            <a:ext cx="278859" cy="278859"/>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endParaRPr sz="2400"/>
          </a:p>
        </p:txBody>
      </p:sp>
      <p:sp>
        <p:nvSpPr>
          <p:cNvPr id="25" name="object 11"/>
          <p:cNvSpPr/>
          <p:nvPr/>
        </p:nvSpPr>
        <p:spPr>
          <a:xfrm>
            <a:off x="6634625" y="2467546"/>
            <a:ext cx="253399" cy="253399"/>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endParaRPr sz="2400"/>
          </a:p>
        </p:txBody>
      </p:sp>
      <p:sp>
        <p:nvSpPr>
          <p:cNvPr id="26" name="object 9"/>
          <p:cNvSpPr/>
          <p:nvPr/>
        </p:nvSpPr>
        <p:spPr>
          <a:xfrm>
            <a:off x="5406903" y="6101477"/>
            <a:ext cx="280700" cy="280700"/>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endParaRPr sz="2400"/>
          </a:p>
        </p:txBody>
      </p:sp>
      <p:sp>
        <p:nvSpPr>
          <p:cNvPr id="27" name="object 8"/>
          <p:cNvSpPr/>
          <p:nvPr/>
        </p:nvSpPr>
        <p:spPr>
          <a:xfrm>
            <a:off x="11570339" y="2479398"/>
            <a:ext cx="454240" cy="454239"/>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endParaRPr sz="2400"/>
          </a:p>
        </p:txBody>
      </p:sp>
      <p:sp>
        <p:nvSpPr>
          <p:cNvPr id="28" name="object 10"/>
          <p:cNvSpPr/>
          <p:nvPr/>
        </p:nvSpPr>
        <p:spPr>
          <a:xfrm>
            <a:off x="7843057" y="438104"/>
            <a:ext cx="278859" cy="278859"/>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endParaRPr sz="2400"/>
          </a:p>
        </p:txBody>
      </p:sp>
      <p:sp>
        <p:nvSpPr>
          <p:cNvPr id="29" name="object 11"/>
          <p:cNvSpPr/>
          <p:nvPr/>
        </p:nvSpPr>
        <p:spPr>
          <a:xfrm>
            <a:off x="8656379" y="954674"/>
            <a:ext cx="253399" cy="253399"/>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endParaRPr sz="2400"/>
          </a:p>
        </p:txBody>
      </p:sp>
      <p:sp>
        <p:nvSpPr>
          <p:cNvPr id="30" name="object 9"/>
          <p:cNvSpPr/>
          <p:nvPr/>
        </p:nvSpPr>
        <p:spPr>
          <a:xfrm>
            <a:off x="7428658" y="4588605"/>
            <a:ext cx="280700" cy="280700"/>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endParaRPr sz="2400"/>
          </a:p>
        </p:txBody>
      </p:sp>
      <p:sp>
        <p:nvSpPr>
          <p:cNvPr id="31" name="object 11"/>
          <p:cNvSpPr/>
          <p:nvPr/>
        </p:nvSpPr>
        <p:spPr>
          <a:xfrm>
            <a:off x="10403816" y="5084484"/>
            <a:ext cx="772185" cy="772185"/>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endParaRPr sz="2400"/>
          </a:p>
        </p:txBody>
      </p:sp>
      <p:sp>
        <p:nvSpPr>
          <p:cNvPr id="32" name="object 11"/>
          <p:cNvSpPr/>
          <p:nvPr/>
        </p:nvSpPr>
        <p:spPr>
          <a:xfrm>
            <a:off x="11125802" y="5806470"/>
            <a:ext cx="253399" cy="253399"/>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endParaRPr sz="2400"/>
          </a:p>
        </p:txBody>
      </p:sp>
      <p:sp>
        <p:nvSpPr>
          <p:cNvPr id="33" name="object 10"/>
          <p:cNvSpPr/>
          <p:nvPr/>
        </p:nvSpPr>
        <p:spPr>
          <a:xfrm>
            <a:off x="10457833" y="100492"/>
            <a:ext cx="849771" cy="849771"/>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endParaRPr sz="2400"/>
          </a:p>
        </p:txBody>
      </p:sp>
      <p:sp>
        <p:nvSpPr>
          <p:cNvPr id="34" name="object 10"/>
          <p:cNvSpPr/>
          <p:nvPr/>
        </p:nvSpPr>
        <p:spPr>
          <a:xfrm>
            <a:off x="11231945" y="874604"/>
            <a:ext cx="278859" cy="278859"/>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endParaRPr sz="2400"/>
          </a:p>
        </p:txBody>
      </p:sp>
      <p:sp>
        <p:nvSpPr>
          <p:cNvPr id="35" name="object 9"/>
          <p:cNvSpPr/>
          <p:nvPr/>
        </p:nvSpPr>
        <p:spPr>
          <a:xfrm>
            <a:off x="6792102" y="1637123"/>
            <a:ext cx="855380" cy="855381"/>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endParaRPr sz="2400"/>
          </a:p>
        </p:txBody>
      </p:sp>
      <p:sp>
        <p:nvSpPr>
          <p:cNvPr id="36" name="object 9"/>
          <p:cNvSpPr/>
          <p:nvPr/>
        </p:nvSpPr>
        <p:spPr>
          <a:xfrm>
            <a:off x="7569982" y="2415003"/>
            <a:ext cx="280700" cy="280700"/>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endParaRPr sz="2400"/>
          </a:p>
        </p:txBody>
      </p:sp>
    </p:spTree>
    <p:extLst>
      <p:ext uri="{BB962C8B-B14F-4D97-AF65-F5344CB8AC3E}">
        <p14:creationId xmlns:p14="http://schemas.microsoft.com/office/powerpoint/2010/main" val="1100489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idx="4294967295"/>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IT-OT-SOC-Integrated Architecture</a:t>
            </a:r>
          </a:p>
        </p:txBody>
      </p:sp>
      <p:pic>
        <p:nvPicPr>
          <p:cNvPr id="5" name="Picture 4">
            <a:extLst>
              <a:ext uri="{FF2B5EF4-FFF2-40B4-BE49-F238E27FC236}">
                <a16:creationId xmlns:a16="http://schemas.microsoft.com/office/drawing/2014/main" id="{8BB3A72A-9389-4E9F-AC0F-87A48467FC6D}"/>
              </a:ext>
            </a:extLst>
          </p:cNvPr>
          <p:cNvPicPr>
            <a:picLocks noChangeAspect="1"/>
          </p:cNvPicPr>
          <p:nvPr/>
        </p:nvPicPr>
        <p:blipFill>
          <a:blip r:embed="rId2"/>
          <a:stretch>
            <a:fillRect/>
          </a:stretch>
        </p:blipFill>
        <p:spPr>
          <a:xfrm>
            <a:off x="1506144" y="1966293"/>
            <a:ext cx="9179711" cy="4452160"/>
          </a:xfrm>
          <a:prstGeom prst="rect">
            <a:avLst/>
          </a:prstGeom>
        </p:spPr>
      </p:pic>
    </p:spTree>
    <p:extLst>
      <p:ext uri="{BB962C8B-B14F-4D97-AF65-F5344CB8AC3E}">
        <p14:creationId xmlns:p14="http://schemas.microsoft.com/office/powerpoint/2010/main" val="1262993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AutoShape 6"/>
          <p:cNvSpPr>
            <a:spLocks noChangeArrowheads="1"/>
          </p:cNvSpPr>
          <p:nvPr/>
        </p:nvSpPr>
        <p:spPr bwMode="gray">
          <a:xfrm>
            <a:off x="9333009" y="1387532"/>
            <a:ext cx="2427597" cy="1081670"/>
          </a:xfrm>
          <a:prstGeom prst="chevron">
            <a:avLst>
              <a:gd name="adj" fmla="val 30307"/>
            </a:avLst>
          </a:prstGeom>
          <a:solidFill>
            <a:srgbClr val="DC5A26"/>
          </a:solidFill>
          <a:ln w="88900" algn="ctr">
            <a:solidFill>
              <a:srgbClr val="FFFFFF"/>
            </a:solidFill>
            <a:miter lim="800000"/>
            <a:headEnd/>
            <a:tailEnd/>
          </a:ln>
          <a:effectLst/>
        </p:spPr>
        <p:txBody>
          <a:bodyPr vert="horz" wrap="square" lIns="144000" tIns="120000" rIns="48000" bIns="120000" numCol="1" anchor="ctr" anchorCtr="0" compatLnSpc="1">
            <a:prstTxWarp prst="textNoShape">
              <a:avLst/>
            </a:prstTxWarp>
          </a:bodyPr>
          <a:lstStyle/>
          <a:p>
            <a:pPr marL="0" marR="0" lvl="0" indent="0" algn="ctr" defTabSz="914377" eaLnBrk="1" fontAlgn="auto" latinLnBrk="0" hangingPunct="1">
              <a:lnSpc>
                <a:spcPct val="100000"/>
              </a:lnSpc>
              <a:spcBef>
                <a:spcPct val="0"/>
              </a:spcBef>
              <a:spcAft>
                <a:spcPts val="0"/>
              </a:spcAft>
              <a:buClrTx/>
              <a:buSzTx/>
              <a:buFontTx/>
              <a:buNone/>
              <a:tabLst/>
              <a:defRPr/>
            </a:pPr>
            <a:endParaRPr kumimoji="0" lang="en-GB" sz="1867" b="1" i="0" u="none" strike="noStrike" kern="0" cap="all" spc="0" normalizeH="0" baseline="0" noProof="0" dirty="0">
              <a:ln>
                <a:noFill/>
              </a:ln>
              <a:solidFill>
                <a:srgbClr val="FFFFFF"/>
              </a:solidFill>
              <a:effectLst/>
              <a:uLnTx/>
              <a:uFillTx/>
              <a:ea typeface="Open Sans" panose="020B0606030504020204" pitchFamily="34" charset="0"/>
              <a:cs typeface="Arial" pitchFamily="34" charset="0"/>
            </a:endParaRPr>
          </a:p>
        </p:txBody>
      </p:sp>
      <p:sp>
        <p:nvSpPr>
          <p:cNvPr id="2" name="Title 1"/>
          <p:cNvSpPr>
            <a:spLocks noGrp="1"/>
          </p:cNvSpPr>
          <p:nvPr>
            <p:ph type="ctrTitle" idx="4294967295"/>
          </p:nvPr>
        </p:nvSpPr>
        <p:spPr>
          <a:xfrm>
            <a:off x="492373" y="305498"/>
            <a:ext cx="9550400" cy="620020"/>
          </a:xfrm>
        </p:spPr>
        <p:txBody>
          <a:bodyPr>
            <a:normAutofit fontScale="90000"/>
          </a:bodyPr>
          <a:lstStyle/>
          <a:p>
            <a:r>
              <a:rPr lang="en-IN" dirty="0"/>
              <a:t>High Level Implementation Approach</a:t>
            </a:r>
          </a:p>
        </p:txBody>
      </p:sp>
      <p:sp>
        <p:nvSpPr>
          <p:cNvPr id="34" name="AutoShape 3"/>
          <p:cNvSpPr>
            <a:spLocks noChangeArrowheads="1"/>
          </p:cNvSpPr>
          <p:nvPr/>
        </p:nvSpPr>
        <p:spPr bwMode="gray">
          <a:xfrm>
            <a:off x="2758680" y="1418788"/>
            <a:ext cx="2710648" cy="1081670"/>
          </a:xfrm>
          <a:prstGeom prst="chevron">
            <a:avLst>
              <a:gd name="adj" fmla="val 30307"/>
            </a:avLst>
          </a:prstGeom>
          <a:solidFill>
            <a:srgbClr val="DC5A26"/>
          </a:solidFill>
          <a:ln w="88900" algn="ctr">
            <a:solidFill>
              <a:srgbClr val="FFFFFF"/>
            </a:solidFill>
            <a:miter lim="800000"/>
            <a:headEnd/>
            <a:tailEnd/>
          </a:ln>
          <a:effectLst/>
        </p:spPr>
        <p:txBody>
          <a:bodyPr vert="horz" wrap="square" lIns="144000" tIns="120000" rIns="48000" bIns="120000" numCol="1" anchor="ctr" anchorCtr="0" compatLnSpc="1">
            <a:prstTxWarp prst="textNoShape">
              <a:avLst/>
            </a:prstTxWarp>
          </a:bodyPr>
          <a:lstStyle/>
          <a:p>
            <a:pPr marL="0" marR="0" lvl="0" indent="0" algn="ctr" defTabSz="914377" eaLnBrk="1" fontAlgn="auto" latinLnBrk="0" hangingPunct="1">
              <a:lnSpc>
                <a:spcPct val="100000"/>
              </a:lnSpc>
              <a:spcBef>
                <a:spcPct val="0"/>
              </a:spcBef>
              <a:spcAft>
                <a:spcPts val="0"/>
              </a:spcAft>
              <a:buClrTx/>
              <a:buSzTx/>
              <a:buFontTx/>
              <a:buNone/>
              <a:tabLst/>
              <a:defRPr/>
            </a:pPr>
            <a:endParaRPr kumimoji="0" lang="en-GB" sz="1867" b="1" i="0" u="none" strike="noStrike" kern="0" cap="all" spc="0" normalizeH="0" baseline="0" noProof="0" dirty="0">
              <a:ln>
                <a:noFill/>
              </a:ln>
              <a:solidFill>
                <a:srgbClr val="FFFFFF"/>
              </a:solidFill>
              <a:effectLst/>
              <a:uLnTx/>
              <a:uFillTx/>
              <a:ea typeface="Open Sans" panose="020B0606030504020204" pitchFamily="34" charset="0"/>
              <a:cs typeface="Arial" pitchFamily="34" charset="0"/>
            </a:endParaRPr>
          </a:p>
        </p:txBody>
      </p:sp>
      <p:sp>
        <p:nvSpPr>
          <p:cNvPr id="35" name="AutoShape 6"/>
          <p:cNvSpPr>
            <a:spLocks noChangeArrowheads="1"/>
          </p:cNvSpPr>
          <p:nvPr/>
        </p:nvSpPr>
        <p:spPr bwMode="gray">
          <a:xfrm>
            <a:off x="7297729" y="1387532"/>
            <a:ext cx="2428503" cy="1081670"/>
          </a:xfrm>
          <a:prstGeom prst="chevron">
            <a:avLst>
              <a:gd name="adj" fmla="val 30307"/>
            </a:avLst>
          </a:prstGeom>
          <a:solidFill>
            <a:srgbClr val="DC5A26"/>
          </a:solidFill>
          <a:ln w="88900" algn="ctr">
            <a:solidFill>
              <a:srgbClr val="FFFFFF"/>
            </a:solidFill>
            <a:miter lim="800000"/>
            <a:headEnd/>
            <a:tailEnd/>
          </a:ln>
          <a:effectLst/>
        </p:spPr>
        <p:txBody>
          <a:bodyPr vert="horz" wrap="square" lIns="144000" tIns="120000" rIns="48000" bIns="120000" numCol="1" anchor="ctr" anchorCtr="0" compatLnSpc="1">
            <a:prstTxWarp prst="textNoShape">
              <a:avLst/>
            </a:prstTxWarp>
          </a:bodyPr>
          <a:lstStyle/>
          <a:p>
            <a:pPr marL="0" marR="0" lvl="0" indent="0" algn="ctr" defTabSz="914377" eaLnBrk="1" fontAlgn="auto" latinLnBrk="0" hangingPunct="1">
              <a:lnSpc>
                <a:spcPct val="100000"/>
              </a:lnSpc>
              <a:spcBef>
                <a:spcPct val="0"/>
              </a:spcBef>
              <a:spcAft>
                <a:spcPts val="0"/>
              </a:spcAft>
              <a:buClrTx/>
              <a:buSzTx/>
              <a:buFontTx/>
              <a:buNone/>
              <a:tabLst/>
              <a:defRPr/>
            </a:pPr>
            <a:endParaRPr kumimoji="0" lang="en-GB" sz="1867" b="1" i="0" u="none" strike="noStrike" kern="0" cap="all" spc="0" normalizeH="0" baseline="0" noProof="0" dirty="0">
              <a:ln>
                <a:noFill/>
              </a:ln>
              <a:solidFill>
                <a:srgbClr val="FFFFFF"/>
              </a:solidFill>
              <a:effectLst/>
              <a:uLnTx/>
              <a:uFillTx/>
              <a:ea typeface="Open Sans" panose="020B0606030504020204" pitchFamily="34" charset="0"/>
              <a:cs typeface="Arial" pitchFamily="34" charset="0"/>
            </a:endParaRPr>
          </a:p>
        </p:txBody>
      </p:sp>
      <p:sp>
        <p:nvSpPr>
          <p:cNvPr id="36" name="AutoShape 2"/>
          <p:cNvSpPr>
            <a:spLocks noChangeArrowheads="1"/>
          </p:cNvSpPr>
          <p:nvPr/>
        </p:nvSpPr>
        <p:spPr bwMode="gray">
          <a:xfrm>
            <a:off x="365760" y="1408693"/>
            <a:ext cx="2653500" cy="1081670"/>
          </a:xfrm>
          <a:prstGeom prst="homePlate">
            <a:avLst>
              <a:gd name="adj" fmla="val 30351"/>
            </a:avLst>
          </a:prstGeom>
          <a:solidFill>
            <a:srgbClr val="DC5A26"/>
          </a:solidFill>
          <a:ln w="88900" algn="ctr">
            <a:solidFill>
              <a:srgbClr val="FFFFFF"/>
            </a:solidFill>
            <a:miter lim="800000"/>
            <a:headEnd/>
            <a:tailEnd/>
          </a:ln>
          <a:effectLst/>
        </p:spPr>
        <p:txBody>
          <a:bodyPr vert="horz" wrap="square" lIns="96000" tIns="120000" rIns="0" bIns="120000" numCol="1" anchor="ctr" anchorCtr="0" compatLnSpc="1">
            <a:prstTxWarp prst="textNoShape">
              <a:avLst/>
            </a:prstTxWarp>
          </a:bodyPr>
          <a:lstStyle/>
          <a:p>
            <a:pPr marL="0" marR="0" lvl="0" indent="0" defTabSz="914377" eaLnBrk="1" fontAlgn="auto" latinLnBrk="0" hangingPunct="1">
              <a:lnSpc>
                <a:spcPct val="100000"/>
              </a:lnSpc>
              <a:spcBef>
                <a:spcPct val="0"/>
              </a:spcBef>
              <a:spcAft>
                <a:spcPts val="0"/>
              </a:spcAft>
              <a:buClrTx/>
              <a:buSzTx/>
              <a:buFontTx/>
              <a:buNone/>
              <a:tabLst/>
              <a:defRPr/>
            </a:pPr>
            <a:endParaRPr kumimoji="0" lang="en-GB" sz="1867" b="1" i="0" u="none" strike="noStrike" kern="0" cap="all" spc="0" normalizeH="0" baseline="0" noProof="0" dirty="0">
              <a:ln>
                <a:noFill/>
              </a:ln>
              <a:solidFill>
                <a:srgbClr val="FFFFFF"/>
              </a:solidFill>
              <a:effectLst/>
              <a:uLnTx/>
              <a:uFillTx/>
              <a:ea typeface="Open Sans" panose="020B0606030504020204" pitchFamily="34" charset="0"/>
              <a:cs typeface="Arial" pitchFamily="34" charset="0"/>
            </a:endParaRPr>
          </a:p>
        </p:txBody>
      </p:sp>
      <p:sp>
        <p:nvSpPr>
          <p:cNvPr id="38" name="Rectangle 37"/>
          <p:cNvSpPr/>
          <p:nvPr/>
        </p:nvSpPr>
        <p:spPr>
          <a:xfrm>
            <a:off x="723447" y="1527903"/>
            <a:ext cx="1751527" cy="798490"/>
          </a:xfrm>
          <a:prstGeom prst="rect">
            <a:avLst/>
          </a:prstGeom>
          <a:no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srgbClr val="FFFFFF"/>
                </a:solidFill>
                <a:effectLst/>
                <a:uLnTx/>
                <a:uFillTx/>
                <a:latin typeface="Arial"/>
                <a:ea typeface="+mn-ea"/>
                <a:cs typeface="+mn-cs"/>
              </a:rPr>
              <a:t>Due-Diligence</a:t>
            </a:r>
          </a:p>
        </p:txBody>
      </p:sp>
      <p:sp>
        <p:nvSpPr>
          <p:cNvPr id="39" name="Rectangle 38"/>
          <p:cNvSpPr/>
          <p:nvPr/>
        </p:nvSpPr>
        <p:spPr>
          <a:xfrm>
            <a:off x="3273507" y="1560378"/>
            <a:ext cx="1751527" cy="798490"/>
          </a:xfrm>
          <a:prstGeom prst="rect">
            <a:avLst/>
          </a:prstGeom>
          <a:no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srgbClr val="FFFFFF"/>
                </a:solidFill>
                <a:effectLst/>
                <a:uLnTx/>
                <a:uFillTx/>
                <a:latin typeface="Arial"/>
                <a:ea typeface="+mn-ea"/>
                <a:cs typeface="+mn-cs"/>
              </a:rPr>
              <a:t>Design</a:t>
            </a:r>
          </a:p>
        </p:txBody>
      </p:sp>
      <p:sp>
        <p:nvSpPr>
          <p:cNvPr id="43" name="Rectangle 42"/>
          <p:cNvSpPr/>
          <p:nvPr/>
        </p:nvSpPr>
        <p:spPr>
          <a:xfrm>
            <a:off x="7720458" y="1508446"/>
            <a:ext cx="1751527" cy="798490"/>
          </a:xfrm>
          <a:prstGeom prst="rect">
            <a:avLst/>
          </a:prstGeom>
          <a:no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srgbClr val="FFFFFF"/>
                </a:solidFill>
                <a:effectLst/>
                <a:uLnTx/>
                <a:uFillTx/>
                <a:latin typeface="Arial"/>
                <a:ea typeface="+mn-ea"/>
                <a:cs typeface="+mn-cs"/>
              </a:rPr>
              <a:t>Build - Integrate</a:t>
            </a:r>
          </a:p>
        </p:txBody>
      </p:sp>
      <p:sp>
        <p:nvSpPr>
          <p:cNvPr id="44" name="Rectangle 43"/>
          <p:cNvSpPr/>
          <p:nvPr/>
        </p:nvSpPr>
        <p:spPr>
          <a:xfrm>
            <a:off x="419559" y="2528594"/>
            <a:ext cx="11341032" cy="2428235"/>
          </a:xfrm>
          <a:prstGeom prst="rect">
            <a:avLst/>
          </a:prstGeom>
          <a:gradFill flip="none" rotWithShape="1">
            <a:gsLst>
              <a:gs pos="0">
                <a:srgbClr val="F37441">
                  <a:lumMod val="89000"/>
                </a:srgbClr>
              </a:gs>
              <a:gs pos="23000">
                <a:srgbClr val="F37441">
                  <a:lumMod val="89000"/>
                </a:srgbClr>
              </a:gs>
              <a:gs pos="69000">
                <a:srgbClr val="F37441">
                  <a:lumMod val="75000"/>
                </a:srgbClr>
              </a:gs>
              <a:gs pos="97000">
                <a:srgbClr val="F37441">
                  <a:lumMod val="70000"/>
                </a:srgbClr>
              </a:gs>
            </a:gsLst>
            <a:lin ang="5400000" scaled="1"/>
            <a:tileRect/>
          </a:gradFill>
          <a:ln w="9525" cap="flat" cmpd="sng" algn="ctr">
            <a:solidFill>
              <a:srgbClr val="AAAB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IN" sz="1900" b="0" i="0" u="none" strike="noStrike" kern="0" cap="none" spc="0" normalizeH="0" baseline="0" noProof="0">
              <a:ln>
                <a:noFill/>
              </a:ln>
              <a:solidFill>
                <a:srgbClr val="FFFFFF"/>
              </a:solidFill>
              <a:effectLst/>
              <a:uLnTx/>
              <a:uFillTx/>
              <a:latin typeface="Arial"/>
              <a:ea typeface="+mn-ea"/>
              <a:cs typeface="+mn-cs"/>
            </a:endParaRPr>
          </a:p>
        </p:txBody>
      </p:sp>
      <p:sp>
        <p:nvSpPr>
          <p:cNvPr id="46" name="Rounded Rectangle 45"/>
          <p:cNvSpPr/>
          <p:nvPr/>
        </p:nvSpPr>
        <p:spPr>
          <a:xfrm>
            <a:off x="484955" y="2582775"/>
            <a:ext cx="2202512" cy="2298407"/>
          </a:xfrm>
          <a:prstGeom prst="roundRect">
            <a:avLst>
              <a:gd name="adj" fmla="val 7855"/>
            </a:avLst>
          </a:prstGeom>
          <a:solidFill>
            <a:srgbClr val="FFFFFF">
              <a:lumMod val="85000"/>
            </a:srgbClr>
          </a:solidFill>
          <a:ln w="9525" cap="flat" cmpd="sng" algn="ctr">
            <a:solidFill>
              <a:srgbClr val="AAABB8">
                <a:shade val="95000"/>
                <a:satMod val="105000"/>
              </a:srgbClr>
            </a:solidFill>
            <a:prstDash val="solid"/>
          </a:ln>
          <a:effectLst>
            <a:outerShdw blurRad="40000" dist="23000" dir="5400000" rotWithShape="0">
              <a:srgbClr val="000000">
                <a:alpha val="35000"/>
              </a:srgbClr>
            </a:outerShdw>
          </a:effectLst>
        </p:spPr>
        <p:txBody>
          <a:bodyPr rtlCol="0" anchor="t"/>
          <a:lstStyle/>
          <a:p>
            <a:pPr marL="144000" indent="-144000" defTabSz="914377">
              <a:buFont typeface="Arial" panose="020B0604020202020204" pitchFamily="34" charset="0"/>
              <a:buChar char="•"/>
            </a:pPr>
            <a:r>
              <a:rPr lang="en-IN" sz="1200" kern="0" dirty="0">
                <a:solidFill>
                  <a:prstClr val="black"/>
                </a:solidFill>
                <a:latin typeface="Arial"/>
              </a:rPr>
              <a:t>Current State Review of ICS</a:t>
            </a:r>
          </a:p>
          <a:p>
            <a:pPr marL="144000" indent="-144000" defTabSz="914377">
              <a:buFont typeface="Arial" panose="020B0604020202020204" pitchFamily="34" charset="0"/>
              <a:buChar char="•"/>
            </a:pPr>
            <a:r>
              <a:rPr lang="en-IN" sz="1200" kern="0" dirty="0">
                <a:solidFill>
                  <a:prstClr val="black"/>
                </a:solidFill>
                <a:latin typeface="Arial"/>
              </a:rPr>
              <a:t>Security Monitoring solution impact assessment </a:t>
            </a:r>
          </a:p>
          <a:p>
            <a:pPr marL="144000" indent="-144000" defTabSz="914377">
              <a:buFont typeface="Arial" panose="020B0604020202020204" pitchFamily="34" charset="0"/>
              <a:buChar char="•"/>
            </a:pPr>
            <a:r>
              <a:rPr lang="en-IN" sz="1200" kern="0" dirty="0">
                <a:solidFill>
                  <a:prstClr val="black"/>
                </a:solidFill>
                <a:latin typeface="Arial"/>
              </a:rPr>
              <a:t>Review Asset Register</a:t>
            </a:r>
          </a:p>
          <a:p>
            <a:pPr marL="144000" indent="-144000" defTabSz="914377">
              <a:buFont typeface="Arial" panose="020B0604020202020204" pitchFamily="34" charset="0"/>
              <a:buChar char="•"/>
            </a:pPr>
            <a:r>
              <a:rPr lang="en-IN" sz="1200" kern="0" dirty="0">
                <a:solidFill>
                  <a:prstClr val="black"/>
                </a:solidFill>
                <a:latin typeface="Arial"/>
              </a:rPr>
              <a:t>Review existing logging/monitoring controls in OT and Business network</a:t>
            </a:r>
          </a:p>
          <a:p>
            <a:pPr marL="144000" indent="-144000" defTabSz="914377">
              <a:buFont typeface="Arial" panose="020B0604020202020204" pitchFamily="34" charset="0"/>
              <a:buChar char="•"/>
            </a:pPr>
            <a:r>
              <a:rPr lang="en-IN" sz="1200" kern="0" dirty="0">
                <a:solidFill>
                  <a:prstClr val="black"/>
                </a:solidFill>
                <a:latin typeface="Arial"/>
              </a:rPr>
              <a:t>Workshop / Discussion with OT device vendors</a:t>
            </a:r>
          </a:p>
          <a:p>
            <a:pPr marL="285750" marR="0" lvl="0" indent="-285750" defTabSz="91437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solidFill>
                <a:prstClr val="black"/>
              </a:solidFill>
              <a:effectLst/>
              <a:uLnTx/>
              <a:uFillTx/>
              <a:latin typeface="Arial"/>
              <a:ea typeface="+mn-ea"/>
              <a:cs typeface="+mn-cs"/>
            </a:endParaRPr>
          </a:p>
        </p:txBody>
      </p:sp>
      <p:sp>
        <p:nvSpPr>
          <p:cNvPr id="47" name="Rounded Rectangle 46"/>
          <p:cNvSpPr/>
          <p:nvPr/>
        </p:nvSpPr>
        <p:spPr>
          <a:xfrm>
            <a:off x="2763955" y="2573010"/>
            <a:ext cx="2202645" cy="2307553"/>
          </a:xfrm>
          <a:prstGeom prst="roundRect">
            <a:avLst>
              <a:gd name="adj" fmla="val 7855"/>
            </a:avLst>
          </a:prstGeom>
          <a:solidFill>
            <a:srgbClr val="FFFFFF">
              <a:lumMod val="85000"/>
            </a:srgbClr>
          </a:solidFill>
          <a:ln w="9525" cap="flat" cmpd="sng" algn="ctr">
            <a:solidFill>
              <a:srgbClr val="AAABB8">
                <a:shade val="95000"/>
                <a:satMod val="105000"/>
              </a:srgbClr>
            </a:solidFill>
            <a:prstDash val="solid"/>
          </a:ln>
          <a:effectLst>
            <a:outerShdw blurRad="40000" dist="23000" dir="5400000" rotWithShape="0">
              <a:srgbClr val="000000">
                <a:alpha val="35000"/>
              </a:srgbClr>
            </a:outerShdw>
          </a:effectLst>
        </p:spPr>
        <p:txBody>
          <a:bodyPr rtlCol="0" anchor="t"/>
          <a:lstStyle/>
          <a:p>
            <a:pPr marL="144000" marR="0" lvl="0" indent="-144000" defTabSz="914377" fontAlgn="auto">
              <a:lnSpc>
                <a:spcPct val="100000"/>
              </a:lnSpc>
              <a:spcBef>
                <a:spcPts val="0"/>
              </a:spcBef>
              <a:spcAft>
                <a:spcPts val="0"/>
              </a:spcAft>
              <a:buClrTx/>
              <a:buSzTx/>
              <a:buFont typeface="Arial" panose="020B0604020202020204" pitchFamily="34" charset="0"/>
              <a:buChar char="•"/>
              <a:tabLst/>
              <a:defRPr/>
            </a:pPr>
            <a:r>
              <a:rPr lang="en-IN" sz="1200" kern="0" dirty="0">
                <a:solidFill>
                  <a:prstClr val="black"/>
                </a:solidFill>
                <a:latin typeface="Arial"/>
              </a:rPr>
              <a:t>Implementation planning</a:t>
            </a:r>
          </a:p>
          <a:p>
            <a:pPr marL="144000" marR="0" lvl="0" indent="-144000" defTabSz="914377" fontAlgn="auto">
              <a:lnSpc>
                <a:spcPct val="100000"/>
              </a:lnSpc>
              <a:spcBef>
                <a:spcPts val="0"/>
              </a:spcBef>
              <a:spcAft>
                <a:spcPts val="0"/>
              </a:spcAft>
              <a:buClrTx/>
              <a:buSzTx/>
              <a:buFont typeface="Arial" panose="020B0604020202020204" pitchFamily="34" charset="0"/>
              <a:buChar char="•"/>
              <a:tabLst/>
              <a:defRPr/>
            </a:pPr>
            <a:r>
              <a:rPr lang="en-IN" sz="1200" kern="0" dirty="0">
                <a:solidFill>
                  <a:prstClr val="black"/>
                </a:solidFill>
                <a:latin typeface="Arial"/>
              </a:rPr>
              <a:t>Develop OT use cases </a:t>
            </a:r>
          </a:p>
          <a:p>
            <a:pPr marL="144000" marR="0" lvl="0" indent="-144000" defTabSz="914377" fontAlgn="auto">
              <a:lnSpc>
                <a:spcPct val="100000"/>
              </a:lnSpc>
              <a:spcBef>
                <a:spcPts val="0"/>
              </a:spcBef>
              <a:spcAft>
                <a:spcPts val="0"/>
              </a:spcAft>
              <a:buClrTx/>
              <a:buSzTx/>
              <a:buFont typeface="Arial" panose="020B0604020202020204" pitchFamily="34" charset="0"/>
              <a:buChar char="•"/>
              <a:tabLst/>
              <a:defRPr/>
            </a:pPr>
            <a:r>
              <a:rPr lang="en-IN" sz="1200" kern="0" dirty="0">
                <a:solidFill>
                  <a:prstClr val="black"/>
                </a:solidFill>
                <a:latin typeface="Arial"/>
              </a:rPr>
              <a:t>Solution blue print</a:t>
            </a:r>
          </a:p>
          <a:p>
            <a:pPr marL="144000" marR="0" lvl="0" indent="-144000" defTabSz="914377" fontAlgn="auto">
              <a:lnSpc>
                <a:spcPct val="100000"/>
              </a:lnSpc>
              <a:spcBef>
                <a:spcPts val="0"/>
              </a:spcBef>
              <a:spcAft>
                <a:spcPts val="0"/>
              </a:spcAft>
              <a:buClrTx/>
              <a:buSzTx/>
              <a:buFont typeface="Arial" panose="020B0604020202020204" pitchFamily="34" charset="0"/>
              <a:buChar char="•"/>
              <a:tabLst/>
              <a:defRPr/>
            </a:pPr>
            <a:r>
              <a:rPr lang="en-IN" sz="1200" kern="0" dirty="0">
                <a:solidFill>
                  <a:prstClr val="black"/>
                </a:solidFill>
                <a:latin typeface="Arial"/>
              </a:rPr>
              <a:t>Migration plan for brown field part of the OT network</a:t>
            </a:r>
          </a:p>
          <a:p>
            <a:pPr marL="144000" marR="0" lvl="0" indent="-144000" defTabSz="914377" fontAlgn="auto">
              <a:lnSpc>
                <a:spcPct val="100000"/>
              </a:lnSpc>
              <a:spcBef>
                <a:spcPts val="0"/>
              </a:spcBef>
              <a:spcAft>
                <a:spcPts val="0"/>
              </a:spcAft>
              <a:buClrTx/>
              <a:buSzTx/>
              <a:buFont typeface="Arial" panose="020B0604020202020204" pitchFamily="34" charset="0"/>
              <a:buChar char="•"/>
              <a:tabLst/>
              <a:defRPr/>
            </a:pPr>
            <a:r>
              <a:rPr lang="en-IN" sz="1200" kern="0" dirty="0">
                <a:solidFill>
                  <a:prstClr val="black"/>
                </a:solidFill>
                <a:latin typeface="Arial"/>
              </a:rPr>
              <a:t>Logging/Monitoring framework &amp; strategy</a:t>
            </a:r>
          </a:p>
          <a:p>
            <a:pPr marL="144000" marR="0" lvl="0" indent="-144000" defTabSz="914377" fontAlgn="auto">
              <a:lnSpc>
                <a:spcPct val="100000"/>
              </a:lnSpc>
              <a:spcBef>
                <a:spcPts val="0"/>
              </a:spcBef>
              <a:spcAft>
                <a:spcPts val="0"/>
              </a:spcAft>
              <a:buClrTx/>
              <a:buSzTx/>
              <a:buFont typeface="Arial" panose="020B0604020202020204" pitchFamily="34" charset="0"/>
              <a:buChar char="•"/>
              <a:tabLst/>
              <a:defRPr/>
            </a:pPr>
            <a:r>
              <a:rPr lang="en-IN" sz="1200" kern="0" dirty="0">
                <a:solidFill>
                  <a:prstClr val="black"/>
                </a:solidFill>
                <a:latin typeface="Arial"/>
              </a:rPr>
              <a:t>Architecture Design</a:t>
            </a:r>
          </a:p>
          <a:p>
            <a:pPr marL="144000" marR="0" lvl="0" indent="-144000" defTabSz="914377" fontAlgn="auto">
              <a:lnSpc>
                <a:spcPct val="100000"/>
              </a:lnSpc>
              <a:spcBef>
                <a:spcPts val="0"/>
              </a:spcBef>
              <a:spcAft>
                <a:spcPts val="0"/>
              </a:spcAft>
              <a:buClrTx/>
              <a:buSzTx/>
              <a:buFont typeface="Arial" panose="020B0604020202020204" pitchFamily="34" charset="0"/>
              <a:buChar char="•"/>
              <a:tabLst/>
              <a:defRPr/>
            </a:pPr>
            <a:r>
              <a:rPr lang="en-IN" sz="1200" kern="0" dirty="0">
                <a:solidFill>
                  <a:prstClr val="black"/>
                </a:solidFill>
                <a:latin typeface="Arial"/>
              </a:rPr>
              <a:t>Testing, Roll-out and Operations Design</a:t>
            </a:r>
          </a:p>
        </p:txBody>
      </p:sp>
      <p:sp>
        <p:nvSpPr>
          <p:cNvPr id="48" name="Rounded Rectangle 47"/>
          <p:cNvSpPr/>
          <p:nvPr/>
        </p:nvSpPr>
        <p:spPr>
          <a:xfrm>
            <a:off x="7415326" y="2582773"/>
            <a:ext cx="2146320" cy="2285229"/>
          </a:xfrm>
          <a:prstGeom prst="roundRect">
            <a:avLst>
              <a:gd name="adj" fmla="val 7855"/>
            </a:avLst>
          </a:prstGeom>
          <a:solidFill>
            <a:srgbClr val="FFFFFF">
              <a:lumMod val="85000"/>
            </a:srgbClr>
          </a:solidFill>
          <a:ln w="9525" cap="flat" cmpd="sng" algn="ctr">
            <a:solidFill>
              <a:srgbClr val="AAABB8">
                <a:shade val="95000"/>
                <a:satMod val="105000"/>
              </a:srgbClr>
            </a:solidFill>
            <a:prstDash val="solid"/>
          </a:ln>
          <a:effectLst>
            <a:outerShdw blurRad="40000" dist="23000" dir="5400000" rotWithShape="0">
              <a:srgbClr val="000000">
                <a:alpha val="35000"/>
              </a:srgbClr>
            </a:outerShdw>
          </a:effectLst>
        </p:spPr>
        <p:txBody>
          <a:bodyPr rtlCol="0" anchor="t"/>
          <a:lstStyle/>
          <a:p>
            <a:pPr marL="144000" marR="0" lvl="0" indent="-144000"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0" cap="none" spc="0" normalizeH="0" baseline="0" noProof="0" dirty="0">
                <a:ln>
                  <a:noFill/>
                </a:ln>
                <a:solidFill>
                  <a:prstClr val="black"/>
                </a:solidFill>
                <a:effectLst/>
                <a:uLnTx/>
                <a:uFillTx/>
                <a:latin typeface="Arial"/>
                <a:ea typeface="+mn-ea"/>
                <a:cs typeface="+mn-cs"/>
              </a:rPr>
              <a:t>Deploy ICS Log</a:t>
            </a:r>
            <a:r>
              <a:rPr kumimoji="0" lang="en-IN" sz="1200" b="0" i="0" u="none" strike="noStrike" kern="0" cap="none" spc="0" normalizeH="0" noProof="0" dirty="0">
                <a:ln>
                  <a:noFill/>
                </a:ln>
                <a:solidFill>
                  <a:prstClr val="black"/>
                </a:solidFill>
                <a:effectLst/>
                <a:uLnTx/>
                <a:uFillTx/>
                <a:latin typeface="Arial"/>
                <a:ea typeface="+mn-ea"/>
                <a:cs typeface="+mn-cs"/>
              </a:rPr>
              <a:t> Aggregator &amp; Monitoring solution </a:t>
            </a:r>
            <a:r>
              <a:rPr lang="en-IN" sz="1200" kern="0" dirty="0">
                <a:solidFill>
                  <a:prstClr val="black"/>
                </a:solidFill>
                <a:latin typeface="Arial"/>
              </a:rPr>
              <a:t>in</a:t>
            </a:r>
            <a:r>
              <a:rPr kumimoji="0" lang="en-IN" sz="1200" b="0" i="0" u="none" strike="noStrike" kern="0" cap="none" spc="0" normalizeH="0" baseline="0" noProof="0" dirty="0">
                <a:ln>
                  <a:noFill/>
                </a:ln>
                <a:solidFill>
                  <a:prstClr val="black"/>
                </a:solidFill>
                <a:effectLst/>
                <a:uLnTx/>
                <a:uFillTx/>
                <a:latin typeface="Arial"/>
                <a:ea typeface="+mn-ea"/>
                <a:cs typeface="+mn-cs"/>
              </a:rPr>
              <a:t> OT Security Centre (L3.5)</a:t>
            </a:r>
          </a:p>
          <a:p>
            <a:pPr marL="144000" marR="0" lvl="0" indent="-144000"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0" cap="none" spc="0" normalizeH="0" baseline="0" noProof="0" dirty="0">
                <a:ln>
                  <a:noFill/>
                </a:ln>
                <a:solidFill>
                  <a:prstClr val="black"/>
                </a:solidFill>
                <a:effectLst/>
                <a:uLnTx/>
                <a:uFillTx/>
                <a:latin typeface="Arial"/>
                <a:ea typeface="+mn-ea"/>
                <a:cs typeface="+mn-cs"/>
              </a:rPr>
              <a:t>Configure correlation</a:t>
            </a:r>
            <a:r>
              <a:rPr kumimoji="0" lang="en-IN" sz="1200" b="0" i="0" u="none" strike="noStrike" kern="0" cap="none" spc="0" normalizeH="0" noProof="0" dirty="0">
                <a:ln>
                  <a:noFill/>
                </a:ln>
                <a:solidFill>
                  <a:prstClr val="black"/>
                </a:solidFill>
                <a:effectLst/>
                <a:uLnTx/>
                <a:uFillTx/>
                <a:latin typeface="Arial"/>
                <a:ea typeface="+mn-ea"/>
                <a:cs typeface="+mn-cs"/>
              </a:rPr>
              <a:t> rules</a:t>
            </a:r>
          </a:p>
          <a:p>
            <a:pPr marL="144000" marR="0" lvl="0" indent="-144000"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kern="0" noProof="0" dirty="0">
                <a:solidFill>
                  <a:prstClr val="black"/>
                </a:solidFill>
                <a:latin typeface="Arial"/>
              </a:rPr>
              <a:t>Review &amp; optimize use-cases</a:t>
            </a:r>
            <a:endParaRPr kumimoji="0" lang="en-IN" sz="1200" b="0" i="0" u="none" strike="noStrike" kern="0" cap="none" spc="0" normalizeH="0" noProof="0" dirty="0">
              <a:ln>
                <a:noFill/>
              </a:ln>
              <a:solidFill>
                <a:prstClr val="black"/>
              </a:solidFill>
              <a:effectLst/>
              <a:uLnTx/>
              <a:uFillTx/>
              <a:latin typeface="Arial"/>
              <a:ea typeface="+mn-ea"/>
              <a:cs typeface="+mn-cs"/>
            </a:endParaRPr>
          </a:p>
          <a:p>
            <a:pPr marL="144000" marR="0" lvl="0" indent="-144000"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kern="0" baseline="0" dirty="0">
                <a:solidFill>
                  <a:prstClr val="black"/>
                </a:solidFill>
                <a:latin typeface="Arial"/>
              </a:rPr>
              <a:t>False positives elimination</a:t>
            </a:r>
            <a:endParaRPr kumimoji="0" lang="en-IN" sz="1200" b="0" i="0" u="none" strike="noStrike" kern="0" cap="none" spc="0" normalizeH="0" baseline="0" noProof="0" dirty="0">
              <a:ln>
                <a:noFill/>
              </a:ln>
              <a:solidFill>
                <a:prstClr val="black"/>
              </a:solidFill>
              <a:effectLst/>
              <a:uLnTx/>
              <a:uFillTx/>
              <a:latin typeface="Arial"/>
              <a:ea typeface="+mn-ea"/>
              <a:cs typeface="+mn-cs"/>
            </a:endParaRPr>
          </a:p>
          <a:p>
            <a:pPr marL="144000" marR="0" lvl="0" indent="-144000"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0" cap="none" spc="0" normalizeH="0" baseline="0" noProof="0" dirty="0">
                <a:ln>
                  <a:noFill/>
                </a:ln>
                <a:solidFill>
                  <a:prstClr val="black"/>
                </a:solidFill>
                <a:effectLst/>
                <a:uLnTx/>
                <a:uFillTx/>
                <a:latin typeface="Arial"/>
                <a:ea typeface="+mn-ea"/>
                <a:cs typeface="+mn-cs"/>
              </a:rPr>
              <a:t>Integration testing</a:t>
            </a:r>
          </a:p>
          <a:p>
            <a:pPr marL="144000" marR="0" lvl="0" indent="-144000"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0" cap="none" spc="0" normalizeH="0" baseline="0" noProof="0" dirty="0">
                <a:ln>
                  <a:noFill/>
                </a:ln>
                <a:solidFill>
                  <a:prstClr val="black"/>
                </a:solidFill>
                <a:effectLst/>
                <a:uLnTx/>
                <a:uFillTx/>
                <a:latin typeface="Arial"/>
                <a:ea typeface="+mn-ea"/>
                <a:cs typeface="+mn-cs"/>
              </a:rPr>
              <a:t>Handover &amp; Sign-off</a:t>
            </a:r>
          </a:p>
        </p:txBody>
      </p:sp>
      <p:sp>
        <p:nvSpPr>
          <p:cNvPr id="49" name="AutoShape 4"/>
          <p:cNvSpPr>
            <a:spLocks noChangeArrowheads="1"/>
          </p:cNvSpPr>
          <p:nvPr/>
        </p:nvSpPr>
        <p:spPr bwMode="gray">
          <a:xfrm>
            <a:off x="5155383" y="1408693"/>
            <a:ext cx="2500136" cy="1081670"/>
          </a:xfrm>
          <a:prstGeom prst="chevron">
            <a:avLst>
              <a:gd name="adj" fmla="val 30245"/>
            </a:avLst>
          </a:prstGeom>
          <a:solidFill>
            <a:srgbClr val="DC5A26"/>
          </a:solidFill>
          <a:ln w="88900" algn="ctr">
            <a:solidFill>
              <a:srgbClr val="FFFFFF"/>
            </a:solidFill>
            <a:miter lim="800000"/>
            <a:headEnd/>
            <a:tailEnd/>
          </a:ln>
          <a:effectLst/>
        </p:spPr>
        <p:txBody>
          <a:bodyPr vert="horz" wrap="square" lIns="144000" tIns="120000" rIns="48000" bIns="120000" numCol="1" anchor="ctr" anchorCtr="0" compatLnSpc="1">
            <a:prstTxWarp prst="textNoShape">
              <a:avLst/>
            </a:prstTxWarp>
          </a:bodyPr>
          <a:lstStyle/>
          <a:p>
            <a:pPr marL="0" marR="0" lvl="0" indent="0" algn="ctr" defTabSz="914377" eaLnBrk="1" fontAlgn="auto" latinLnBrk="0" hangingPunct="1">
              <a:lnSpc>
                <a:spcPct val="100000"/>
              </a:lnSpc>
              <a:spcBef>
                <a:spcPct val="0"/>
              </a:spcBef>
              <a:spcAft>
                <a:spcPts val="0"/>
              </a:spcAft>
              <a:buClrTx/>
              <a:buSzTx/>
              <a:buFontTx/>
              <a:buNone/>
              <a:tabLst/>
              <a:defRPr/>
            </a:pPr>
            <a:endParaRPr kumimoji="0" lang="en-GB" sz="1867" b="1" i="0" u="none" strike="noStrike" kern="0" cap="all" spc="0" normalizeH="0" baseline="0" noProof="0" dirty="0">
              <a:ln>
                <a:noFill/>
              </a:ln>
              <a:solidFill>
                <a:srgbClr val="FFFFFF"/>
              </a:solidFill>
              <a:effectLst/>
              <a:uLnTx/>
              <a:uFillTx/>
              <a:ea typeface="Open Sans" panose="020B0606030504020204" pitchFamily="34" charset="0"/>
              <a:cs typeface="Arial" pitchFamily="34" charset="0"/>
            </a:endParaRPr>
          </a:p>
        </p:txBody>
      </p:sp>
      <p:sp>
        <p:nvSpPr>
          <p:cNvPr id="50" name="Rectangle 49"/>
          <p:cNvSpPr/>
          <p:nvPr/>
        </p:nvSpPr>
        <p:spPr>
          <a:xfrm>
            <a:off x="5564884" y="1506813"/>
            <a:ext cx="1751527" cy="776110"/>
          </a:xfrm>
          <a:prstGeom prst="rect">
            <a:avLst/>
          </a:prstGeom>
          <a:no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srgbClr val="FFFFFF"/>
                </a:solidFill>
                <a:effectLst/>
                <a:uLnTx/>
                <a:uFillTx/>
                <a:latin typeface="Arial"/>
                <a:ea typeface="+mn-ea"/>
                <a:cs typeface="+mn-cs"/>
              </a:rPr>
              <a:t>Build - Pilot</a:t>
            </a:r>
          </a:p>
        </p:txBody>
      </p:sp>
      <p:sp>
        <p:nvSpPr>
          <p:cNvPr id="51" name="Rounded Rectangle 50"/>
          <p:cNvSpPr/>
          <p:nvPr/>
        </p:nvSpPr>
        <p:spPr>
          <a:xfrm>
            <a:off x="5052936" y="2596842"/>
            <a:ext cx="2274148" cy="2272048"/>
          </a:xfrm>
          <a:prstGeom prst="roundRect">
            <a:avLst>
              <a:gd name="adj" fmla="val 7855"/>
            </a:avLst>
          </a:prstGeom>
          <a:solidFill>
            <a:srgbClr val="FFFFFF">
              <a:lumMod val="85000"/>
            </a:srgbClr>
          </a:solidFill>
          <a:ln w="9525" cap="flat" cmpd="sng" algn="ctr">
            <a:solidFill>
              <a:srgbClr val="AAABB8">
                <a:shade val="95000"/>
                <a:satMod val="105000"/>
              </a:srgbClr>
            </a:solidFill>
            <a:prstDash val="solid"/>
          </a:ln>
          <a:effectLst>
            <a:outerShdw blurRad="40000" dist="23000" dir="5400000" rotWithShape="0">
              <a:srgbClr val="000000">
                <a:alpha val="35000"/>
              </a:srgbClr>
            </a:outerShdw>
          </a:effectLst>
        </p:spPr>
        <p:txBody>
          <a:bodyPr rtlCol="0" anchor="t"/>
          <a:lstStyle/>
          <a:p>
            <a:pPr marL="144000" indent="-144000" defTabSz="914377">
              <a:buFont typeface="Arial" panose="020B0604020202020204" pitchFamily="34" charset="0"/>
              <a:buChar char="•"/>
            </a:pPr>
            <a:r>
              <a:rPr lang="en-IN" sz="1200" kern="0" dirty="0">
                <a:solidFill>
                  <a:prstClr val="black"/>
                </a:solidFill>
                <a:latin typeface="Arial"/>
              </a:rPr>
              <a:t>Roll-out of sensors/agents in ICS</a:t>
            </a:r>
          </a:p>
          <a:p>
            <a:pPr marL="144000" indent="-144000" defTabSz="914377">
              <a:buFont typeface="Arial" panose="020B0604020202020204" pitchFamily="34" charset="0"/>
              <a:buChar char="•"/>
            </a:pPr>
            <a:r>
              <a:rPr lang="en-IN" sz="1200" kern="0" dirty="0">
                <a:solidFill>
                  <a:prstClr val="black"/>
                </a:solidFill>
                <a:latin typeface="Arial"/>
              </a:rPr>
              <a:t>Deploy log collectors in L3.5 in each of the pilot sites</a:t>
            </a:r>
          </a:p>
          <a:p>
            <a:pPr marL="144000" indent="-144000" defTabSz="914377">
              <a:buFont typeface="Arial" panose="020B0604020202020204" pitchFamily="34" charset="0"/>
              <a:buChar char="•"/>
            </a:pPr>
            <a:r>
              <a:rPr lang="en-IN" sz="1200" kern="0" dirty="0">
                <a:solidFill>
                  <a:prstClr val="black"/>
                </a:solidFill>
                <a:latin typeface="Arial"/>
              </a:rPr>
              <a:t>Establish connectivity</a:t>
            </a:r>
          </a:p>
          <a:p>
            <a:pPr marL="144000" indent="-144000" defTabSz="914377">
              <a:buFont typeface="Arial" panose="020B0604020202020204" pitchFamily="34" charset="0"/>
              <a:buChar char="•"/>
            </a:pPr>
            <a:r>
              <a:rPr lang="en-IN" sz="1200" kern="0" dirty="0">
                <a:solidFill>
                  <a:prstClr val="black"/>
                </a:solidFill>
                <a:latin typeface="Arial"/>
              </a:rPr>
              <a:t>Configure rules &amp; policies for ICS traffic</a:t>
            </a:r>
          </a:p>
          <a:p>
            <a:pPr marL="144000" indent="-144000" defTabSz="914377">
              <a:buFont typeface="Arial" panose="020B0604020202020204" pitchFamily="34" charset="0"/>
              <a:buChar char="•"/>
            </a:pPr>
            <a:r>
              <a:rPr lang="en-IN" sz="1200" kern="0" dirty="0">
                <a:solidFill>
                  <a:prstClr val="black"/>
                </a:solidFill>
                <a:latin typeface="Arial"/>
              </a:rPr>
              <a:t>Integrate with required cyber services</a:t>
            </a:r>
          </a:p>
          <a:p>
            <a:pPr marL="144000" indent="-144000" defTabSz="914377">
              <a:buFont typeface="Arial" panose="020B0604020202020204" pitchFamily="34" charset="0"/>
              <a:buChar char="•"/>
            </a:pPr>
            <a:r>
              <a:rPr lang="en-IN" sz="1200" kern="0" dirty="0">
                <a:solidFill>
                  <a:prstClr val="black"/>
                </a:solidFill>
                <a:latin typeface="Arial"/>
              </a:rPr>
              <a:t>Monitor &amp; Stabilize</a:t>
            </a:r>
          </a:p>
          <a:p>
            <a:pPr marL="285750" marR="0" lvl="0" indent="-285750" defTabSz="91437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solidFill>
                <a:prstClr val="black"/>
              </a:solidFill>
              <a:effectLst/>
              <a:uLnTx/>
              <a:uFillTx/>
              <a:latin typeface="Arial"/>
              <a:ea typeface="+mn-ea"/>
              <a:cs typeface="+mn-cs"/>
            </a:endParaRPr>
          </a:p>
        </p:txBody>
      </p:sp>
      <p:sp>
        <p:nvSpPr>
          <p:cNvPr id="53" name="Rectangle 52"/>
          <p:cNvSpPr/>
          <p:nvPr/>
        </p:nvSpPr>
        <p:spPr>
          <a:xfrm>
            <a:off x="9833332" y="1495830"/>
            <a:ext cx="1751527" cy="798490"/>
          </a:xfrm>
          <a:prstGeom prst="rect">
            <a:avLst/>
          </a:prstGeom>
          <a:no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srgbClr val="FFFFFF"/>
                </a:solidFill>
                <a:effectLst/>
                <a:uLnTx/>
                <a:uFillTx/>
                <a:latin typeface="Arial"/>
                <a:ea typeface="+mn-ea"/>
                <a:cs typeface="+mn-cs"/>
              </a:rPr>
              <a:t>Global Transformation Program</a:t>
            </a:r>
          </a:p>
        </p:txBody>
      </p:sp>
      <p:sp>
        <p:nvSpPr>
          <p:cNvPr id="56" name="Rounded Rectangle 55"/>
          <p:cNvSpPr/>
          <p:nvPr/>
        </p:nvSpPr>
        <p:spPr>
          <a:xfrm>
            <a:off x="9625880" y="2596843"/>
            <a:ext cx="2078440" cy="2272048"/>
          </a:xfrm>
          <a:prstGeom prst="roundRect">
            <a:avLst>
              <a:gd name="adj" fmla="val 7855"/>
            </a:avLst>
          </a:prstGeom>
          <a:solidFill>
            <a:srgbClr val="FFFFFF">
              <a:lumMod val="85000"/>
            </a:srgbClr>
          </a:solidFill>
          <a:ln w="9525" cap="flat" cmpd="sng" algn="ctr">
            <a:solidFill>
              <a:srgbClr val="AAABB8">
                <a:shade val="95000"/>
                <a:satMod val="105000"/>
              </a:srgbClr>
            </a:solidFill>
            <a:prstDash val="solid"/>
          </a:ln>
          <a:effectLst>
            <a:outerShdw blurRad="40000" dist="23000" dir="5400000" rotWithShape="0">
              <a:srgbClr val="000000">
                <a:alpha val="35000"/>
              </a:srgbClr>
            </a:outerShdw>
          </a:effectLst>
        </p:spPr>
        <p:txBody>
          <a:bodyPr rtlCol="0" anchor="t"/>
          <a:lstStyle/>
          <a:p>
            <a:pPr marL="144000" indent="-144000" defTabSz="914377">
              <a:buFont typeface="Arial" panose="020B0604020202020204" pitchFamily="34" charset="0"/>
              <a:buChar char="•"/>
            </a:pPr>
            <a:r>
              <a:rPr lang="en-IN" sz="1200" kern="0" dirty="0">
                <a:solidFill>
                  <a:prstClr val="black"/>
                </a:solidFill>
              </a:rPr>
              <a:t>Integration of all OT sites with global OT Security Centre</a:t>
            </a:r>
          </a:p>
          <a:p>
            <a:pPr marL="144000" marR="0" lvl="0" indent="-144000"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0" cap="none" spc="0" normalizeH="0" baseline="0" noProof="0" dirty="0">
                <a:ln>
                  <a:noFill/>
                </a:ln>
                <a:solidFill>
                  <a:prstClr val="black"/>
                </a:solidFill>
                <a:effectLst/>
                <a:uLnTx/>
                <a:uFillTx/>
              </a:rPr>
              <a:t>OT – IT Integration architecture for Logging</a:t>
            </a:r>
          </a:p>
          <a:p>
            <a:pPr marL="144000" marR="0" lvl="0" indent="-144000"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0" cap="none" spc="0" normalizeH="0" baseline="0" noProof="0" dirty="0">
                <a:ln>
                  <a:noFill/>
                </a:ln>
                <a:solidFill>
                  <a:prstClr val="black"/>
                </a:solidFill>
                <a:effectLst/>
                <a:uLnTx/>
                <a:uFillTx/>
              </a:rPr>
              <a:t>Establish integrated Cyber</a:t>
            </a:r>
            <a:r>
              <a:rPr kumimoji="0" lang="en-IN" sz="1200" b="0" i="0" u="none" strike="noStrike" kern="0" cap="none" spc="0" normalizeH="0" noProof="0" dirty="0">
                <a:ln>
                  <a:noFill/>
                </a:ln>
                <a:solidFill>
                  <a:prstClr val="black"/>
                </a:solidFill>
                <a:effectLst/>
                <a:uLnTx/>
                <a:uFillTx/>
              </a:rPr>
              <a:t> Physical SOC</a:t>
            </a:r>
          </a:p>
          <a:p>
            <a:pPr marL="144000" marR="0" lvl="0" indent="-144000"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kern="0" baseline="0" dirty="0">
                <a:solidFill>
                  <a:prstClr val="black"/>
                </a:solidFill>
              </a:rPr>
              <a:t>Help Desk &amp; Ticketing tool integration</a:t>
            </a:r>
          </a:p>
          <a:p>
            <a:pPr marL="144000" marR="0" lvl="0" indent="-144000"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0" cap="none" spc="0" normalizeH="0" noProof="0" dirty="0">
                <a:ln>
                  <a:noFill/>
                </a:ln>
                <a:solidFill>
                  <a:prstClr val="black"/>
                </a:solidFill>
                <a:effectLst/>
                <a:uLnTx/>
                <a:uFillTx/>
              </a:rPr>
              <a:t>Al – ML threat analysis</a:t>
            </a:r>
            <a:endParaRPr kumimoji="0" lang="en-IN" sz="1200" b="0" i="0" u="none" strike="noStrike" kern="0" cap="none" spc="0" normalizeH="0" baseline="0" noProof="0" dirty="0">
              <a:ln>
                <a:noFill/>
              </a:ln>
              <a:solidFill>
                <a:prstClr val="black"/>
              </a:solidFill>
              <a:effectLst/>
              <a:uLnTx/>
              <a:uFillTx/>
            </a:endParaRPr>
          </a:p>
        </p:txBody>
      </p:sp>
      <p:sp>
        <p:nvSpPr>
          <p:cNvPr id="45" name="Rectangle 44"/>
          <p:cNvSpPr/>
          <p:nvPr/>
        </p:nvSpPr>
        <p:spPr>
          <a:xfrm>
            <a:off x="412649" y="964508"/>
            <a:ext cx="11362010" cy="391886"/>
          </a:xfrm>
          <a:prstGeom prst="rect">
            <a:avLst/>
          </a:prstGeom>
          <a:solidFill>
            <a:srgbClr val="00B0F0">
              <a:lumMod val="75000"/>
            </a:srgbClr>
          </a:solidFill>
          <a:ln w="9525" cap="flat" cmpd="sng" algn="ctr">
            <a:solidFill>
              <a:srgbClr val="AAAB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IN" sz="1900" b="0" i="0" u="none" strike="noStrike" kern="0" cap="none" spc="0" normalizeH="0" baseline="0" noProof="0" dirty="0">
                <a:ln>
                  <a:noFill/>
                </a:ln>
                <a:solidFill>
                  <a:srgbClr val="FFFFFF"/>
                </a:solidFill>
                <a:effectLst/>
                <a:uLnTx/>
                <a:uFillTx/>
                <a:latin typeface="Arial"/>
                <a:ea typeface="+mn-ea"/>
                <a:cs typeface="+mn-cs"/>
              </a:rPr>
              <a:t>ICS Security</a:t>
            </a:r>
            <a:r>
              <a:rPr kumimoji="0" lang="en-IN" sz="1900" b="0" i="0" u="none" strike="noStrike" kern="0" cap="none" spc="0" normalizeH="0" noProof="0" dirty="0">
                <a:ln>
                  <a:noFill/>
                </a:ln>
                <a:solidFill>
                  <a:srgbClr val="FFFFFF"/>
                </a:solidFill>
                <a:effectLst/>
                <a:uLnTx/>
                <a:uFillTx/>
                <a:latin typeface="Arial"/>
                <a:ea typeface="+mn-ea"/>
                <a:cs typeface="+mn-cs"/>
              </a:rPr>
              <a:t> Monitoring</a:t>
            </a:r>
            <a:r>
              <a:rPr kumimoji="0" lang="en-IN" sz="1900" b="0" i="0" u="none" strike="noStrike" kern="0" cap="none" spc="0" normalizeH="0" baseline="0" noProof="0" dirty="0">
                <a:ln>
                  <a:noFill/>
                </a:ln>
                <a:solidFill>
                  <a:srgbClr val="FFFFFF"/>
                </a:solidFill>
                <a:effectLst/>
                <a:uLnTx/>
                <a:uFillTx/>
                <a:latin typeface="Arial"/>
                <a:ea typeface="+mn-ea"/>
                <a:cs typeface="+mn-cs"/>
              </a:rPr>
              <a:t> Solution Life-Cycle</a:t>
            </a:r>
          </a:p>
        </p:txBody>
      </p:sp>
      <p:sp>
        <p:nvSpPr>
          <p:cNvPr id="59" name="Rectangle 58"/>
          <p:cNvSpPr/>
          <p:nvPr/>
        </p:nvSpPr>
        <p:spPr>
          <a:xfrm>
            <a:off x="428127" y="5034810"/>
            <a:ext cx="11290263" cy="17447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0" name="Rounded Rectangle 59"/>
          <p:cNvSpPr/>
          <p:nvPr/>
        </p:nvSpPr>
        <p:spPr>
          <a:xfrm>
            <a:off x="492373" y="5391844"/>
            <a:ext cx="11169747" cy="1310688"/>
          </a:xfrm>
          <a:prstGeom prst="roundRect">
            <a:avLst>
              <a:gd name="adj" fmla="val 4230"/>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IN" sz="1400" dirty="0">
                <a:solidFill>
                  <a:schemeClr val="bg2">
                    <a:lumMod val="50000"/>
                  </a:schemeClr>
                </a:solidFill>
              </a:rPr>
              <a:t>SPAN port(s) needs to be configured receive traffic of the ICS network </a:t>
            </a:r>
          </a:p>
          <a:p>
            <a:pPr marL="285750" indent="-285750">
              <a:buFont typeface="Arial" panose="020B0604020202020204" pitchFamily="34" charset="0"/>
              <a:buChar char="•"/>
            </a:pPr>
            <a:r>
              <a:rPr lang="en-US" sz="1400" dirty="0">
                <a:solidFill>
                  <a:schemeClr val="bg2">
                    <a:lumMod val="50000"/>
                  </a:schemeClr>
                </a:solidFill>
              </a:rPr>
              <a:t>Verify Spanning tree architecture with the network maintenance personnel prior to RSPAN configuration to avoid oversubscriptions.</a:t>
            </a:r>
          </a:p>
          <a:p>
            <a:pPr marL="285750" indent="-285750">
              <a:buFont typeface="Arial" panose="020B0604020202020204" pitchFamily="34" charset="0"/>
              <a:buChar char="•"/>
            </a:pPr>
            <a:r>
              <a:rPr lang="en-US" sz="1400" dirty="0">
                <a:solidFill>
                  <a:schemeClr val="bg2">
                    <a:lumMod val="50000"/>
                  </a:schemeClr>
                </a:solidFill>
              </a:rPr>
              <a:t>Allocate Management port and static IP addresses for physical / virtual sensor appliances </a:t>
            </a:r>
          </a:p>
          <a:p>
            <a:pPr marL="285750" indent="-285750">
              <a:buFont typeface="Arial" panose="020B0604020202020204" pitchFamily="34" charset="0"/>
              <a:buChar char="•"/>
            </a:pPr>
            <a:r>
              <a:rPr lang="en-US" sz="1400" dirty="0">
                <a:solidFill>
                  <a:schemeClr val="bg2">
                    <a:lumMod val="50000"/>
                  </a:schemeClr>
                </a:solidFill>
              </a:rPr>
              <a:t>Firewall rules needs to be configured for required TCP ports like #22, #443, syslog, NTP, LDAP etc.</a:t>
            </a:r>
            <a:endParaRPr lang="en-IN" sz="1400" dirty="0">
              <a:solidFill>
                <a:schemeClr val="bg2">
                  <a:lumMod val="50000"/>
                </a:schemeClr>
              </a:solidFill>
            </a:endParaRPr>
          </a:p>
        </p:txBody>
      </p:sp>
      <p:sp>
        <p:nvSpPr>
          <p:cNvPr id="58" name="Rectangle 57"/>
          <p:cNvSpPr/>
          <p:nvPr/>
        </p:nvSpPr>
        <p:spPr>
          <a:xfrm>
            <a:off x="492374" y="5098752"/>
            <a:ext cx="11169746" cy="215111"/>
          </a:xfrm>
          <a:prstGeom prst="rect">
            <a:avLst/>
          </a:prstGeom>
          <a:solidFill>
            <a:srgbClr val="00B0F0">
              <a:lumMod val="75000"/>
            </a:srgbClr>
          </a:solidFill>
          <a:ln w="9525" cap="flat" cmpd="sng" algn="ctr">
            <a:solidFill>
              <a:srgbClr val="AAABB8">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a:ln>
                  <a:noFill/>
                </a:ln>
                <a:solidFill>
                  <a:srgbClr val="FFFFFF"/>
                </a:solidFill>
                <a:effectLst/>
                <a:uLnTx/>
                <a:uFillTx/>
                <a:latin typeface="Arial"/>
                <a:ea typeface="+mn-ea"/>
                <a:cs typeface="+mn-cs"/>
              </a:rPr>
              <a:t>Deployment Requirements</a:t>
            </a:r>
          </a:p>
        </p:txBody>
      </p:sp>
    </p:spTree>
    <p:extLst>
      <p:ext uri="{BB962C8B-B14F-4D97-AF65-F5344CB8AC3E}">
        <p14:creationId xmlns:p14="http://schemas.microsoft.com/office/powerpoint/2010/main" val="4164102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idx="4294967295"/>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High Level Approach</a:t>
            </a:r>
          </a:p>
        </p:txBody>
      </p:sp>
    </p:spTree>
    <p:extLst>
      <p:ext uri="{BB962C8B-B14F-4D97-AF65-F5344CB8AC3E}">
        <p14:creationId xmlns:p14="http://schemas.microsoft.com/office/powerpoint/2010/main" val="641654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extBox 289">
            <a:extLst>
              <a:ext uri="{FF2B5EF4-FFF2-40B4-BE49-F238E27FC236}">
                <a16:creationId xmlns:a16="http://schemas.microsoft.com/office/drawing/2014/main" id="{CECA8F8D-43AE-41BE-BEE7-35BD4D956DDF}"/>
              </a:ext>
            </a:extLst>
          </p:cNvPr>
          <p:cNvSpPr txBox="1"/>
          <p:nvPr/>
        </p:nvSpPr>
        <p:spPr>
          <a:xfrm>
            <a:off x="350760" y="2518517"/>
            <a:ext cx="2201333" cy="3907687"/>
          </a:xfrm>
          <a:prstGeom prst="roundRect">
            <a:avLst>
              <a:gd name="adj" fmla="val 2359"/>
            </a:avLst>
          </a:prstGeom>
          <a:ln w="6350">
            <a:solidFill>
              <a:schemeClr val="accent1"/>
            </a:solidFill>
          </a:ln>
        </p:spPr>
        <p:style>
          <a:lnRef idx="0">
            <a:scrgbClr r="0" g="0" b="0"/>
          </a:lnRef>
          <a:fillRef idx="0">
            <a:scrgbClr r="0" g="0" b="0"/>
          </a:fillRef>
          <a:effectRef idx="0">
            <a:scrgbClr r="0" g="0" b="0"/>
          </a:effectRef>
          <a:fontRef idx="minor">
            <a:schemeClr val="lt1"/>
          </a:fontRef>
        </p:style>
        <p:txBody>
          <a:bodyPr spcFirstLastPara="0" vert="horz" wrap="square" lIns="121920" tIns="182880" rIns="121920" bIns="121920" numCol="1" spcCol="1270" anchor="t" anchorCtr="0">
            <a:noAutofit/>
          </a:bodyPr>
          <a:lstStyle/>
          <a:p>
            <a:pPr marL="182866" lvl="1" indent="-182866" defTabSz="622252">
              <a:lnSpc>
                <a:spcPct val="125000"/>
              </a:lnSpc>
              <a:spcBef>
                <a:spcPct val="0"/>
              </a:spcBef>
              <a:buClr>
                <a:srgbClr val="00B49D"/>
              </a:buClr>
              <a:buFontTx/>
              <a:buChar char="•"/>
              <a:defRPr/>
            </a:pPr>
            <a:r>
              <a:rPr lang="en-US" sz="1067" dirty="0">
                <a:solidFill>
                  <a:srgbClr val="000000"/>
                </a:solidFill>
                <a:latin typeface="Arial" panose="020B0604020202020204" pitchFamily="34" charset="0"/>
                <a:cs typeface="Arial" panose="020B0604020202020204" pitchFamily="34" charset="0"/>
              </a:rPr>
              <a:t>Self assessment</a:t>
            </a:r>
          </a:p>
          <a:p>
            <a:pPr marL="182866" lvl="1" indent="-182866" defTabSz="622252">
              <a:lnSpc>
                <a:spcPct val="125000"/>
              </a:lnSpc>
              <a:spcBef>
                <a:spcPct val="0"/>
              </a:spcBef>
              <a:buClr>
                <a:srgbClr val="00B49D"/>
              </a:buClr>
              <a:buFontTx/>
              <a:buChar char="•"/>
              <a:defRPr/>
            </a:pPr>
            <a:r>
              <a:rPr lang="en-US" sz="1067" dirty="0">
                <a:solidFill>
                  <a:srgbClr val="000000"/>
                </a:solidFill>
                <a:latin typeface="Arial" panose="020B0604020202020204" pitchFamily="34" charset="0"/>
                <a:cs typeface="Arial" panose="020B0604020202020204" pitchFamily="34" charset="0"/>
              </a:rPr>
              <a:t>On-site or remote assessment</a:t>
            </a:r>
          </a:p>
          <a:p>
            <a:pPr marL="182866" lvl="1" indent="-182866" defTabSz="622252">
              <a:lnSpc>
                <a:spcPct val="125000"/>
              </a:lnSpc>
              <a:spcBef>
                <a:spcPct val="0"/>
              </a:spcBef>
              <a:buClr>
                <a:srgbClr val="00B49D"/>
              </a:buClr>
              <a:buFontTx/>
              <a:buChar char="•"/>
              <a:defRPr/>
            </a:pPr>
            <a:r>
              <a:rPr lang="en-US" sz="1067" dirty="0">
                <a:solidFill>
                  <a:srgbClr val="000000"/>
                </a:solidFill>
                <a:latin typeface="Arial" panose="020B0604020202020204" pitchFamily="34" charset="0"/>
                <a:cs typeface="Arial" panose="020B0604020202020204" pitchFamily="34" charset="0"/>
              </a:rPr>
              <a:t>Stakeholder interviews</a:t>
            </a:r>
          </a:p>
          <a:p>
            <a:pPr marL="182866" lvl="1" indent="-182866" defTabSz="622252">
              <a:lnSpc>
                <a:spcPct val="125000"/>
              </a:lnSpc>
              <a:spcBef>
                <a:spcPct val="0"/>
              </a:spcBef>
              <a:buClr>
                <a:srgbClr val="00B49D"/>
              </a:buClr>
              <a:buFontTx/>
              <a:buChar char="•"/>
              <a:defRPr/>
            </a:pPr>
            <a:r>
              <a:rPr lang="en-US" sz="1067" dirty="0">
                <a:solidFill>
                  <a:srgbClr val="000000"/>
                </a:solidFill>
                <a:latin typeface="Arial" panose="020B0604020202020204" pitchFamily="34" charset="0"/>
                <a:cs typeface="Arial" panose="020B0604020202020204" pitchFamily="34" charset="0"/>
              </a:rPr>
              <a:t>Automated asset detection using tools</a:t>
            </a:r>
          </a:p>
        </p:txBody>
      </p:sp>
      <p:sp>
        <p:nvSpPr>
          <p:cNvPr id="291" name="TextBox 290">
            <a:extLst>
              <a:ext uri="{FF2B5EF4-FFF2-40B4-BE49-F238E27FC236}">
                <a16:creationId xmlns:a16="http://schemas.microsoft.com/office/drawing/2014/main" id="{0592237F-A20B-4D00-87C1-A61A42A0CFC4}"/>
              </a:ext>
            </a:extLst>
          </p:cNvPr>
          <p:cNvSpPr txBox="1"/>
          <p:nvPr/>
        </p:nvSpPr>
        <p:spPr>
          <a:xfrm>
            <a:off x="2684512" y="2518517"/>
            <a:ext cx="2194560" cy="3907687"/>
          </a:xfrm>
          <a:prstGeom prst="roundRect">
            <a:avLst>
              <a:gd name="adj" fmla="val 1389"/>
            </a:avLst>
          </a:prstGeom>
          <a:ln w="6350">
            <a:solidFill>
              <a:srgbClr val="00B49D"/>
            </a:solidFill>
          </a:ln>
        </p:spPr>
        <p:style>
          <a:lnRef idx="0">
            <a:scrgbClr r="0" g="0" b="0"/>
          </a:lnRef>
          <a:fillRef idx="0">
            <a:scrgbClr r="0" g="0" b="0"/>
          </a:fillRef>
          <a:effectRef idx="0">
            <a:scrgbClr r="0" g="0" b="0"/>
          </a:effectRef>
          <a:fontRef idx="minor">
            <a:schemeClr val="lt1"/>
          </a:fontRef>
        </p:style>
        <p:txBody>
          <a:bodyPr spcFirstLastPara="0" vert="horz" wrap="square" lIns="121920" tIns="182880" rIns="121920" bIns="121920" numCol="1" spcCol="1270" anchor="t" anchorCtr="0">
            <a:noAutofit/>
          </a:bodyPr>
          <a:lstStyle/>
          <a:p>
            <a:pPr marL="182866" lvl="1" indent="-182866" defTabSz="622252">
              <a:lnSpc>
                <a:spcPct val="125000"/>
              </a:lnSpc>
              <a:spcBef>
                <a:spcPct val="0"/>
              </a:spcBef>
              <a:spcAft>
                <a:spcPts val="533"/>
              </a:spcAft>
              <a:buClr>
                <a:srgbClr val="00B49D"/>
              </a:buClr>
              <a:buFontTx/>
              <a:buChar char="•"/>
              <a:defRPr/>
            </a:pPr>
            <a:r>
              <a:rPr lang="en-US" sz="1067" dirty="0">
                <a:solidFill>
                  <a:srgbClr val="000000"/>
                </a:solidFill>
                <a:latin typeface="Arial" panose="020B0604020202020204" pitchFamily="34" charset="0"/>
                <a:cs typeface="Arial" panose="020B0604020202020204" pitchFamily="34" charset="0"/>
              </a:rPr>
              <a:t>Analyze asset base and identify risks using tools </a:t>
            </a:r>
          </a:p>
          <a:p>
            <a:pPr marL="182866" lvl="1" indent="-182866" defTabSz="622252">
              <a:lnSpc>
                <a:spcPct val="125000"/>
              </a:lnSpc>
              <a:spcBef>
                <a:spcPct val="0"/>
              </a:spcBef>
              <a:spcAft>
                <a:spcPts val="533"/>
              </a:spcAft>
              <a:buClr>
                <a:srgbClr val="00B49D"/>
              </a:buClr>
              <a:buFontTx/>
              <a:buChar char="•"/>
              <a:defRPr/>
            </a:pPr>
            <a:r>
              <a:rPr lang="en-US" sz="1067" dirty="0">
                <a:solidFill>
                  <a:srgbClr val="000000"/>
                </a:solidFill>
                <a:latin typeface="Arial" panose="020B0604020202020204" pitchFamily="34" charset="0"/>
                <a:cs typeface="Arial" panose="020B0604020202020204" pitchFamily="34" charset="0"/>
              </a:rPr>
              <a:t>Review existing governance and business operating model</a:t>
            </a:r>
          </a:p>
        </p:txBody>
      </p:sp>
      <p:sp>
        <p:nvSpPr>
          <p:cNvPr id="292" name="TextBox 291">
            <a:extLst>
              <a:ext uri="{FF2B5EF4-FFF2-40B4-BE49-F238E27FC236}">
                <a16:creationId xmlns:a16="http://schemas.microsoft.com/office/drawing/2014/main" id="{904A8019-1CC4-4E5D-A2CB-97A0F357C464}"/>
              </a:ext>
            </a:extLst>
          </p:cNvPr>
          <p:cNvSpPr txBox="1"/>
          <p:nvPr/>
        </p:nvSpPr>
        <p:spPr>
          <a:xfrm>
            <a:off x="5011491" y="2518517"/>
            <a:ext cx="2194560" cy="3907687"/>
          </a:xfrm>
          <a:prstGeom prst="roundRect">
            <a:avLst>
              <a:gd name="adj" fmla="val 926"/>
            </a:avLst>
          </a:prstGeom>
          <a:ln w="6350">
            <a:solidFill>
              <a:srgbClr val="A5CF4C"/>
            </a:solidFill>
          </a:ln>
        </p:spPr>
        <p:style>
          <a:lnRef idx="0">
            <a:scrgbClr r="0" g="0" b="0"/>
          </a:lnRef>
          <a:fillRef idx="0">
            <a:scrgbClr r="0" g="0" b="0"/>
          </a:fillRef>
          <a:effectRef idx="0">
            <a:scrgbClr r="0" g="0" b="0"/>
          </a:effectRef>
          <a:fontRef idx="minor">
            <a:schemeClr val="lt1"/>
          </a:fontRef>
        </p:style>
        <p:txBody>
          <a:bodyPr spcFirstLastPara="0" vert="horz" wrap="square" lIns="121920" tIns="182880" rIns="121920" bIns="121920" numCol="1" spcCol="1270" anchor="t" anchorCtr="0">
            <a:noAutofit/>
          </a:bodyPr>
          <a:lstStyle/>
          <a:p>
            <a:pPr marL="182866" lvl="1" indent="-182866" defTabSz="622252">
              <a:lnSpc>
                <a:spcPct val="125000"/>
              </a:lnSpc>
              <a:spcBef>
                <a:spcPct val="0"/>
              </a:spcBef>
              <a:spcAft>
                <a:spcPts val="533"/>
              </a:spcAft>
              <a:buClr>
                <a:srgbClr val="00B49D"/>
              </a:buClr>
              <a:buFontTx/>
              <a:buChar char="•"/>
              <a:defRPr/>
            </a:pPr>
            <a:r>
              <a:rPr lang="en-US" sz="1067" dirty="0">
                <a:solidFill>
                  <a:srgbClr val="000000"/>
                </a:solidFill>
                <a:latin typeface="Arial" panose="020B0604020202020204" pitchFamily="34" charset="0"/>
                <a:cs typeface="Arial" panose="020B0604020202020204" pitchFamily="34" charset="0"/>
              </a:rPr>
              <a:t>Develop OT &amp; IoT Security strategy and Roadmap</a:t>
            </a:r>
          </a:p>
          <a:p>
            <a:pPr marL="182866" lvl="1" indent="-182866" defTabSz="622252">
              <a:lnSpc>
                <a:spcPct val="125000"/>
              </a:lnSpc>
              <a:spcBef>
                <a:spcPct val="0"/>
              </a:spcBef>
              <a:spcAft>
                <a:spcPts val="533"/>
              </a:spcAft>
              <a:buClr>
                <a:srgbClr val="00B49D"/>
              </a:buClr>
              <a:buFontTx/>
              <a:buChar char="•"/>
              <a:defRPr/>
            </a:pPr>
            <a:r>
              <a:rPr lang="en-US" sz="1067" dirty="0">
                <a:solidFill>
                  <a:srgbClr val="000000"/>
                </a:solidFill>
                <a:latin typeface="Arial" panose="020B0604020202020204" pitchFamily="34" charset="0"/>
                <a:cs typeface="Arial" panose="020B0604020202020204" pitchFamily="34" charset="0"/>
              </a:rPr>
              <a:t>Develop OT &amp; IoT Security Controls framework</a:t>
            </a:r>
          </a:p>
          <a:p>
            <a:pPr marL="182866" lvl="1" indent="-182866" defTabSz="622252">
              <a:lnSpc>
                <a:spcPct val="125000"/>
              </a:lnSpc>
              <a:spcBef>
                <a:spcPct val="0"/>
              </a:spcBef>
              <a:spcAft>
                <a:spcPts val="533"/>
              </a:spcAft>
              <a:buClr>
                <a:srgbClr val="00B49D"/>
              </a:buClr>
              <a:buFontTx/>
              <a:buChar char="•"/>
              <a:defRPr/>
            </a:pPr>
            <a:r>
              <a:rPr lang="en-US" sz="1067" dirty="0">
                <a:solidFill>
                  <a:srgbClr val="000000"/>
                </a:solidFill>
                <a:latin typeface="Arial" panose="020B0604020202020204" pitchFamily="34" charset="0"/>
                <a:cs typeface="Arial" panose="020B0604020202020204" pitchFamily="34" charset="0"/>
              </a:rPr>
              <a:t>Design OT &amp; IoT Security Architecture leveraging tools</a:t>
            </a:r>
          </a:p>
          <a:p>
            <a:pPr marL="182866" lvl="1" indent="-182866" defTabSz="622252">
              <a:lnSpc>
                <a:spcPct val="125000"/>
              </a:lnSpc>
              <a:spcBef>
                <a:spcPct val="0"/>
              </a:spcBef>
              <a:spcAft>
                <a:spcPts val="533"/>
              </a:spcAft>
              <a:buClr>
                <a:srgbClr val="00B49D"/>
              </a:buClr>
              <a:buFontTx/>
              <a:buChar char="•"/>
              <a:defRPr/>
            </a:pPr>
            <a:r>
              <a:rPr lang="en-US" sz="1067" dirty="0">
                <a:solidFill>
                  <a:srgbClr val="000000"/>
                </a:solidFill>
                <a:latin typeface="Arial" panose="020B0604020202020204" pitchFamily="34" charset="0"/>
                <a:cs typeface="Arial" panose="020B0604020202020204" pitchFamily="34" charset="0"/>
              </a:rPr>
              <a:t>Design new Target Operating Model</a:t>
            </a:r>
          </a:p>
        </p:txBody>
      </p:sp>
      <p:sp>
        <p:nvSpPr>
          <p:cNvPr id="321" name="TextBox 320">
            <a:extLst>
              <a:ext uri="{FF2B5EF4-FFF2-40B4-BE49-F238E27FC236}">
                <a16:creationId xmlns:a16="http://schemas.microsoft.com/office/drawing/2014/main" id="{9135CD35-A70C-4F76-B02D-8C12A90032AE}"/>
              </a:ext>
            </a:extLst>
          </p:cNvPr>
          <p:cNvSpPr txBox="1"/>
          <p:nvPr/>
        </p:nvSpPr>
        <p:spPr>
          <a:xfrm>
            <a:off x="7338469" y="2518517"/>
            <a:ext cx="2194560" cy="3907687"/>
          </a:xfrm>
          <a:prstGeom prst="roundRect">
            <a:avLst>
              <a:gd name="adj" fmla="val 1852"/>
            </a:avLst>
          </a:prstGeom>
          <a:ln w="6350">
            <a:solidFill>
              <a:srgbClr val="FDB913"/>
            </a:solidFill>
          </a:ln>
        </p:spPr>
        <p:style>
          <a:lnRef idx="0">
            <a:scrgbClr r="0" g="0" b="0"/>
          </a:lnRef>
          <a:fillRef idx="0">
            <a:scrgbClr r="0" g="0" b="0"/>
          </a:fillRef>
          <a:effectRef idx="0">
            <a:scrgbClr r="0" g="0" b="0"/>
          </a:effectRef>
          <a:fontRef idx="minor">
            <a:schemeClr val="lt1"/>
          </a:fontRef>
        </p:style>
        <p:txBody>
          <a:bodyPr spcFirstLastPara="0" vert="horz" wrap="square" lIns="121920" tIns="182880" rIns="121920" bIns="121920" numCol="1" spcCol="1270" anchor="t" anchorCtr="0">
            <a:noAutofit/>
          </a:bodyPr>
          <a:lstStyle/>
          <a:p>
            <a:pPr marL="182866" lvl="1" indent="-182866" defTabSz="622252">
              <a:lnSpc>
                <a:spcPct val="125000"/>
              </a:lnSpc>
              <a:spcBef>
                <a:spcPct val="0"/>
              </a:spcBef>
              <a:spcAft>
                <a:spcPts val="533"/>
              </a:spcAft>
              <a:buClr>
                <a:srgbClr val="00B49D"/>
              </a:buClr>
              <a:buFontTx/>
              <a:buChar char="•"/>
              <a:defRPr/>
            </a:pPr>
            <a:r>
              <a:rPr lang="en-US" sz="1067" dirty="0">
                <a:solidFill>
                  <a:srgbClr val="000000"/>
                </a:solidFill>
                <a:latin typeface="Arial" panose="020B0604020202020204" pitchFamily="34" charset="0"/>
                <a:cs typeface="Arial" panose="020B0604020202020204" pitchFamily="34" charset="0"/>
              </a:rPr>
              <a:t>Implement OT &amp; IoT Security transformation roadmap</a:t>
            </a:r>
          </a:p>
          <a:p>
            <a:pPr marL="182866" lvl="1" indent="-182866" defTabSz="622252">
              <a:lnSpc>
                <a:spcPct val="125000"/>
              </a:lnSpc>
              <a:spcBef>
                <a:spcPct val="0"/>
              </a:spcBef>
              <a:spcAft>
                <a:spcPts val="533"/>
              </a:spcAft>
              <a:buClr>
                <a:srgbClr val="00B49D"/>
              </a:buClr>
              <a:buFontTx/>
              <a:buChar char="•"/>
              <a:defRPr/>
            </a:pPr>
            <a:r>
              <a:rPr lang="en-US" sz="1067" dirty="0">
                <a:solidFill>
                  <a:srgbClr val="000000"/>
                </a:solidFill>
                <a:latin typeface="Arial" panose="020B0604020202020204" pitchFamily="34" charset="0"/>
                <a:cs typeface="Arial" panose="020B0604020202020204" pitchFamily="34" charset="0"/>
              </a:rPr>
              <a:t>Deploy OT &amp; IoT Security Architecture</a:t>
            </a:r>
          </a:p>
          <a:p>
            <a:pPr marL="182866" lvl="1" indent="-182866" defTabSz="622252">
              <a:lnSpc>
                <a:spcPct val="125000"/>
              </a:lnSpc>
              <a:spcBef>
                <a:spcPct val="0"/>
              </a:spcBef>
              <a:spcAft>
                <a:spcPts val="533"/>
              </a:spcAft>
              <a:buClr>
                <a:srgbClr val="00B49D"/>
              </a:buClr>
              <a:buFontTx/>
              <a:buChar char="•"/>
              <a:defRPr/>
            </a:pPr>
            <a:r>
              <a:rPr lang="en-US" sz="1067" dirty="0">
                <a:solidFill>
                  <a:srgbClr val="000000"/>
                </a:solidFill>
                <a:latin typeface="Arial" panose="020B0604020202020204" pitchFamily="34" charset="0"/>
                <a:cs typeface="Arial" panose="020B0604020202020204" pitchFamily="34" charset="0"/>
              </a:rPr>
              <a:t>Implement OT &amp; IoT Security governance model</a:t>
            </a:r>
          </a:p>
          <a:p>
            <a:pPr marL="182866" lvl="1" indent="-182866" defTabSz="622252">
              <a:lnSpc>
                <a:spcPct val="125000"/>
              </a:lnSpc>
              <a:spcBef>
                <a:spcPct val="0"/>
              </a:spcBef>
              <a:spcAft>
                <a:spcPts val="533"/>
              </a:spcAft>
              <a:buClr>
                <a:srgbClr val="00B49D"/>
              </a:buClr>
              <a:buFontTx/>
              <a:buChar char="•"/>
              <a:defRPr/>
            </a:pPr>
            <a:r>
              <a:rPr lang="en-US" sz="1067" dirty="0">
                <a:solidFill>
                  <a:srgbClr val="000000"/>
                </a:solidFill>
                <a:latin typeface="Arial" panose="020B0604020202020204" pitchFamily="34" charset="0"/>
                <a:cs typeface="Arial" panose="020B0604020202020204" pitchFamily="34" charset="0"/>
              </a:rPr>
              <a:t>Implement OT &amp; IOT Security target operating model</a:t>
            </a:r>
          </a:p>
        </p:txBody>
      </p:sp>
      <p:sp>
        <p:nvSpPr>
          <p:cNvPr id="326" name="TextBox 325">
            <a:extLst>
              <a:ext uri="{FF2B5EF4-FFF2-40B4-BE49-F238E27FC236}">
                <a16:creationId xmlns:a16="http://schemas.microsoft.com/office/drawing/2014/main" id="{5E08CE91-3496-441C-9D5A-E00418AE9F5A}"/>
              </a:ext>
            </a:extLst>
          </p:cNvPr>
          <p:cNvSpPr txBox="1"/>
          <p:nvPr/>
        </p:nvSpPr>
        <p:spPr>
          <a:xfrm>
            <a:off x="9654540" y="2518517"/>
            <a:ext cx="2194560" cy="3907687"/>
          </a:xfrm>
          <a:prstGeom prst="roundRect">
            <a:avLst>
              <a:gd name="adj" fmla="val 2315"/>
            </a:avLst>
          </a:prstGeom>
          <a:ln w="6350">
            <a:solidFill>
              <a:srgbClr val="ED1C24"/>
            </a:solidFill>
          </a:ln>
        </p:spPr>
        <p:style>
          <a:lnRef idx="0">
            <a:scrgbClr r="0" g="0" b="0"/>
          </a:lnRef>
          <a:fillRef idx="0">
            <a:scrgbClr r="0" g="0" b="0"/>
          </a:fillRef>
          <a:effectRef idx="0">
            <a:scrgbClr r="0" g="0" b="0"/>
          </a:effectRef>
          <a:fontRef idx="minor">
            <a:schemeClr val="lt1"/>
          </a:fontRef>
        </p:style>
        <p:txBody>
          <a:bodyPr spcFirstLastPara="0" vert="horz" wrap="square" lIns="121920" tIns="182880" rIns="121920" bIns="121920" numCol="1" spcCol="1270" anchor="t" anchorCtr="0">
            <a:noAutofit/>
          </a:bodyPr>
          <a:lstStyle/>
          <a:p>
            <a:pPr marL="182866" lvl="1" indent="-182866" defTabSz="622252">
              <a:lnSpc>
                <a:spcPct val="125000"/>
              </a:lnSpc>
              <a:spcBef>
                <a:spcPct val="0"/>
              </a:spcBef>
              <a:spcAft>
                <a:spcPts val="533"/>
              </a:spcAft>
              <a:buClr>
                <a:srgbClr val="00B49D"/>
              </a:buClr>
              <a:buFontTx/>
              <a:buChar char="•"/>
              <a:defRPr/>
            </a:pPr>
            <a:r>
              <a:rPr lang="en-US" sz="1067" dirty="0">
                <a:solidFill>
                  <a:srgbClr val="000000"/>
                </a:solidFill>
                <a:latin typeface="Arial" panose="020B0604020202020204" pitchFamily="34" charset="0"/>
                <a:cs typeface="Arial" panose="020B0604020202020204" pitchFamily="34" charset="0"/>
              </a:rPr>
              <a:t>OT &amp; IoT Security Operations &amp; SIEM </a:t>
            </a:r>
          </a:p>
          <a:p>
            <a:pPr marL="182866" lvl="1" indent="-182866" defTabSz="622252">
              <a:lnSpc>
                <a:spcPct val="125000"/>
              </a:lnSpc>
              <a:spcBef>
                <a:spcPct val="0"/>
              </a:spcBef>
              <a:spcAft>
                <a:spcPts val="533"/>
              </a:spcAft>
              <a:buClr>
                <a:srgbClr val="00B49D"/>
              </a:buClr>
              <a:buFontTx/>
              <a:buChar char="•"/>
              <a:defRPr/>
            </a:pPr>
            <a:r>
              <a:rPr lang="en-US" sz="1067" dirty="0">
                <a:solidFill>
                  <a:srgbClr val="000000"/>
                </a:solidFill>
                <a:latin typeface="Arial" panose="020B0604020202020204" pitchFamily="34" charset="0"/>
                <a:cs typeface="Arial" panose="020B0604020202020204" pitchFamily="34" charset="0"/>
              </a:rPr>
              <a:t>OT &amp; IoT Asset inventory management</a:t>
            </a:r>
          </a:p>
          <a:p>
            <a:pPr marL="182866" lvl="1" indent="-182866" defTabSz="622252">
              <a:lnSpc>
                <a:spcPct val="125000"/>
              </a:lnSpc>
              <a:spcBef>
                <a:spcPct val="0"/>
              </a:spcBef>
              <a:spcAft>
                <a:spcPts val="533"/>
              </a:spcAft>
              <a:buClr>
                <a:srgbClr val="00B49D"/>
              </a:buClr>
              <a:buFontTx/>
              <a:buChar char="•"/>
              <a:defRPr/>
            </a:pPr>
            <a:r>
              <a:rPr lang="en-US" sz="1067" dirty="0">
                <a:solidFill>
                  <a:srgbClr val="000000"/>
                </a:solidFill>
                <a:latin typeface="Arial" panose="020B0604020202020204" pitchFamily="34" charset="0"/>
                <a:cs typeface="Arial" panose="020B0604020202020204" pitchFamily="34" charset="0"/>
              </a:rPr>
              <a:t>OT &amp; IoT Security Controls monitoring</a:t>
            </a:r>
          </a:p>
          <a:p>
            <a:pPr marL="182866" lvl="1" indent="-182866" defTabSz="622252">
              <a:lnSpc>
                <a:spcPct val="125000"/>
              </a:lnSpc>
              <a:spcBef>
                <a:spcPct val="0"/>
              </a:spcBef>
              <a:spcAft>
                <a:spcPts val="533"/>
              </a:spcAft>
              <a:buClr>
                <a:srgbClr val="00B49D"/>
              </a:buClr>
              <a:buFontTx/>
              <a:buChar char="•"/>
              <a:defRPr/>
            </a:pPr>
            <a:r>
              <a:rPr lang="en-US" sz="1067" dirty="0">
                <a:solidFill>
                  <a:srgbClr val="000000"/>
                </a:solidFill>
                <a:latin typeface="Arial" panose="020B0604020202020204" pitchFamily="34" charset="0"/>
                <a:cs typeface="Arial" panose="020B0604020202020204" pitchFamily="34" charset="0"/>
              </a:rPr>
              <a:t>OT &amp; IoT Assurance reporting</a:t>
            </a:r>
          </a:p>
        </p:txBody>
      </p:sp>
      <p:sp>
        <p:nvSpPr>
          <p:cNvPr id="3" name="Title 2">
            <a:extLst>
              <a:ext uri="{FF2B5EF4-FFF2-40B4-BE49-F238E27FC236}">
                <a16:creationId xmlns:a16="http://schemas.microsoft.com/office/drawing/2014/main" id="{3208AC9C-4F5A-49C7-A7C5-F9289557C693}"/>
              </a:ext>
            </a:extLst>
          </p:cNvPr>
          <p:cNvSpPr>
            <a:spLocks noGrp="1"/>
          </p:cNvSpPr>
          <p:nvPr>
            <p:ph type="ctrTitle" idx="4294967295"/>
          </p:nvPr>
        </p:nvSpPr>
        <p:spPr>
          <a:xfrm>
            <a:off x="682625" y="344488"/>
            <a:ext cx="11509375" cy="552450"/>
          </a:xfrm>
          <a:noFill/>
          <a:ln w="9525">
            <a:noFill/>
            <a:miter lim="800000"/>
            <a:headEnd/>
            <a:tailEnd/>
          </a:ln>
        </p:spPr>
        <p:txBody>
          <a:bodyPr vert="horz" wrap="square" lIns="0" tIns="60960" rIns="121920" bIns="60960" numCol="1" rtlCol="0" anchor="t" anchorCtr="0" compatLnSpc="1">
            <a:prstTxWarp prst="textNoShape">
              <a:avLst/>
            </a:prstTxWarp>
            <a:noAutofit/>
          </a:bodyPr>
          <a:lstStyle/>
          <a:p>
            <a:r>
              <a:rPr lang="en-US" sz="3200" u="none" dirty="0"/>
              <a:t>Delivering Company’s approach to OT &amp; IoT Security</a:t>
            </a:r>
          </a:p>
        </p:txBody>
      </p:sp>
      <p:sp>
        <p:nvSpPr>
          <p:cNvPr id="127" name="Rounded Rectangle 65">
            <a:extLst>
              <a:ext uri="{FF2B5EF4-FFF2-40B4-BE49-F238E27FC236}">
                <a16:creationId xmlns:a16="http://schemas.microsoft.com/office/drawing/2014/main" id="{DCAB26B2-9C64-49F9-8BB6-E299BA13335D}"/>
              </a:ext>
            </a:extLst>
          </p:cNvPr>
          <p:cNvSpPr/>
          <p:nvPr/>
        </p:nvSpPr>
        <p:spPr>
          <a:xfrm>
            <a:off x="254000" y="1158078"/>
            <a:ext cx="11509248" cy="622623"/>
          </a:xfrm>
          <a:prstGeom prst="roundRect">
            <a:avLst>
              <a:gd name="adj" fmla="val 10000"/>
            </a:avLst>
          </a:prstGeom>
          <a:gradFill>
            <a:gsLst>
              <a:gs pos="0">
                <a:schemeClr val="bg1"/>
              </a:gs>
              <a:gs pos="100000">
                <a:schemeClr val="bg1">
                  <a:lumMod val="95000"/>
                </a:schemeClr>
              </a:gs>
            </a:gsLst>
            <a:lin ang="5400000" scaled="0"/>
          </a:gradFill>
          <a:ln w="12700">
            <a:gradFill flip="none" rotWithShape="1">
              <a:gsLst>
                <a:gs pos="0">
                  <a:schemeClr val="bg1"/>
                </a:gs>
                <a:gs pos="50000">
                  <a:schemeClr val="accent1"/>
                </a:gs>
                <a:gs pos="100000">
                  <a:schemeClr val="bg1"/>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55">
              <a:defRPr/>
            </a:pPr>
            <a:r>
              <a:rPr lang="en-US" sz="1333" dirty="0">
                <a:solidFill>
                  <a:srgbClr val="000000"/>
                </a:solidFill>
                <a:latin typeface="Arial" panose="020B0604020202020204" pitchFamily="34" charset="0"/>
                <a:cs typeface="Arial" panose="020B0604020202020204" pitchFamily="34" charset="0"/>
              </a:rPr>
              <a:t>At Company we bring together an end to end capability blending practical industry and relevant consulting and engineering experience that enables our clients to achieve sustainable improvement in Industry 4.0 security</a:t>
            </a:r>
          </a:p>
        </p:txBody>
      </p:sp>
      <p:sp>
        <p:nvSpPr>
          <p:cNvPr id="327" name="Rectangle: Diagonal Corners Snipped 326">
            <a:extLst>
              <a:ext uri="{FF2B5EF4-FFF2-40B4-BE49-F238E27FC236}">
                <a16:creationId xmlns:a16="http://schemas.microsoft.com/office/drawing/2014/main" id="{39CDCA14-1201-4730-B9B5-93EF4915AF71}"/>
              </a:ext>
            </a:extLst>
          </p:cNvPr>
          <p:cNvSpPr/>
          <p:nvPr/>
        </p:nvSpPr>
        <p:spPr>
          <a:xfrm>
            <a:off x="723937" y="2143000"/>
            <a:ext cx="1702851" cy="376525"/>
          </a:xfrm>
          <a:prstGeom prst="snip2DiagRect">
            <a:avLst/>
          </a:prstGeom>
          <a:solidFill>
            <a:schemeClr val="accent1"/>
          </a:solidFill>
          <a:ln>
            <a:solidFill>
              <a:schemeClr val="accent1"/>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1920" tIns="60960" rIns="121920" bIns="60960" numCol="1" spcCol="1270" anchor="b" anchorCtr="0">
            <a:noAutofit/>
          </a:bodyPr>
          <a:lstStyle/>
          <a:p>
            <a:pPr algn="ctr" defTabSz="948195">
              <a:lnSpc>
                <a:spcPct val="90000"/>
              </a:lnSpc>
              <a:spcBef>
                <a:spcPct val="0"/>
              </a:spcBef>
              <a:spcAft>
                <a:spcPct val="35000"/>
              </a:spcAft>
              <a:defRPr/>
            </a:pPr>
            <a:r>
              <a:rPr lang="en-US" sz="1200" b="1" dirty="0">
                <a:solidFill>
                  <a:srgbClr val="FFFFFF"/>
                </a:solidFill>
                <a:latin typeface="Arial" panose="020B0604020202020204" pitchFamily="34" charset="0"/>
                <a:cs typeface="Arial" panose="020B0604020202020204" pitchFamily="34" charset="0"/>
              </a:rPr>
              <a:t>Identify</a:t>
            </a:r>
          </a:p>
        </p:txBody>
      </p:sp>
      <p:sp>
        <p:nvSpPr>
          <p:cNvPr id="328" name="Rectangle: Diagonal Corners Snipped 327">
            <a:extLst>
              <a:ext uri="{FF2B5EF4-FFF2-40B4-BE49-F238E27FC236}">
                <a16:creationId xmlns:a16="http://schemas.microsoft.com/office/drawing/2014/main" id="{172DA598-D730-4399-BB7B-C159EF0A1D76}"/>
              </a:ext>
            </a:extLst>
          </p:cNvPr>
          <p:cNvSpPr/>
          <p:nvPr/>
        </p:nvSpPr>
        <p:spPr>
          <a:xfrm>
            <a:off x="3051761" y="2143000"/>
            <a:ext cx="1702851" cy="376525"/>
          </a:xfrm>
          <a:prstGeom prst="snip2DiagRect">
            <a:avLst/>
          </a:prstGeom>
          <a:solidFill>
            <a:schemeClr val="accent6"/>
          </a:solidFill>
          <a:ln>
            <a:solidFill>
              <a:schemeClr val="accent6"/>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1920" tIns="60960" rIns="121920" bIns="60960" numCol="1" spcCol="1270" anchor="b" anchorCtr="0">
            <a:noAutofit/>
          </a:bodyPr>
          <a:lstStyle/>
          <a:p>
            <a:pPr algn="ctr" defTabSz="948195">
              <a:lnSpc>
                <a:spcPct val="90000"/>
              </a:lnSpc>
              <a:spcBef>
                <a:spcPct val="0"/>
              </a:spcBef>
              <a:spcAft>
                <a:spcPct val="35000"/>
              </a:spcAft>
              <a:defRPr/>
            </a:pPr>
            <a:r>
              <a:rPr lang="en-US" sz="1200" b="1" dirty="0">
                <a:solidFill>
                  <a:srgbClr val="FFFFFF"/>
                </a:solidFill>
                <a:latin typeface="Arial" panose="020B0604020202020204" pitchFamily="34" charset="0"/>
                <a:cs typeface="Arial" panose="020B0604020202020204" pitchFamily="34" charset="0"/>
              </a:rPr>
              <a:t>Detect</a:t>
            </a:r>
          </a:p>
        </p:txBody>
      </p:sp>
      <p:sp>
        <p:nvSpPr>
          <p:cNvPr id="329" name="Rectangle: Diagonal Corners Snipped 328">
            <a:extLst>
              <a:ext uri="{FF2B5EF4-FFF2-40B4-BE49-F238E27FC236}">
                <a16:creationId xmlns:a16="http://schemas.microsoft.com/office/drawing/2014/main" id="{E039DF66-3DB3-451E-875D-B15FB0D0D3FB}"/>
              </a:ext>
            </a:extLst>
          </p:cNvPr>
          <p:cNvSpPr/>
          <p:nvPr/>
        </p:nvSpPr>
        <p:spPr>
          <a:xfrm>
            <a:off x="5379589" y="2143000"/>
            <a:ext cx="1702851" cy="376525"/>
          </a:xfrm>
          <a:prstGeom prst="snip2DiagRect">
            <a:avLst/>
          </a:prstGeom>
          <a:solidFill>
            <a:schemeClr val="accent3"/>
          </a:solidFill>
          <a:ln>
            <a:solidFill>
              <a:schemeClr val="accent3"/>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1920" tIns="60960" rIns="121920" bIns="60960" numCol="1" spcCol="1270" anchor="b" anchorCtr="0">
            <a:noAutofit/>
          </a:bodyPr>
          <a:lstStyle/>
          <a:p>
            <a:pPr algn="ctr" defTabSz="948195">
              <a:lnSpc>
                <a:spcPct val="90000"/>
              </a:lnSpc>
              <a:spcBef>
                <a:spcPct val="0"/>
              </a:spcBef>
              <a:spcAft>
                <a:spcPct val="35000"/>
              </a:spcAft>
              <a:defRPr/>
            </a:pPr>
            <a:r>
              <a:rPr lang="en-US" sz="1200" b="1" dirty="0">
                <a:solidFill>
                  <a:srgbClr val="FFFFFF"/>
                </a:solidFill>
                <a:latin typeface="Arial" panose="020B0604020202020204" pitchFamily="34" charset="0"/>
                <a:cs typeface="Arial" panose="020B0604020202020204" pitchFamily="34" charset="0"/>
              </a:rPr>
              <a:t>Protect</a:t>
            </a:r>
          </a:p>
        </p:txBody>
      </p:sp>
      <p:sp>
        <p:nvSpPr>
          <p:cNvPr id="353" name="Rectangle: Diagonal Corners Snipped 352">
            <a:extLst>
              <a:ext uri="{FF2B5EF4-FFF2-40B4-BE49-F238E27FC236}">
                <a16:creationId xmlns:a16="http://schemas.microsoft.com/office/drawing/2014/main" id="{8305DB6E-21DF-40A3-96D8-4D99C8D0B28E}"/>
              </a:ext>
            </a:extLst>
          </p:cNvPr>
          <p:cNvSpPr/>
          <p:nvPr/>
        </p:nvSpPr>
        <p:spPr>
          <a:xfrm>
            <a:off x="7707413" y="2143000"/>
            <a:ext cx="1702851" cy="376525"/>
          </a:xfrm>
          <a:prstGeom prst="snip2DiagRect">
            <a:avLst/>
          </a:prstGeom>
          <a:solidFill>
            <a:schemeClr val="accent4"/>
          </a:solidFill>
          <a:ln>
            <a:solidFill>
              <a:schemeClr val="accent4"/>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1920" tIns="60960" rIns="121920" bIns="60960" numCol="1" spcCol="1270" anchor="b" anchorCtr="0">
            <a:noAutofit/>
          </a:bodyPr>
          <a:lstStyle/>
          <a:p>
            <a:pPr algn="ctr" defTabSz="948195">
              <a:lnSpc>
                <a:spcPct val="90000"/>
              </a:lnSpc>
              <a:spcBef>
                <a:spcPct val="0"/>
              </a:spcBef>
              <a:spcAft>
                <a:spcPct val="35000"/>
              </a:spcAft>
              <a:defRPr/>
            </a:pPr>
            <a:r>
              <a:rPr lang="en-US" sz="1200" b="1" dirty="0">
                <a:solidFill>
                  <a:srgbClr val="000000"/>
                </a:solidFill>
                <a:latin typeface="Arial" panose="020B0604020202020204" pitchFamily="34" charset="0"/>
                <a:cs typeface="Arial" panose="020B0604020202020204" pitchFamily="34" charset="0"/>
              </a:rPr>
              <a:t>Respond</a:t>
            </a:r>
          </a:p>
        </p:txBody>
      </p:sp>
      <p:sp>
        <p:nvSpPr>
          <p:cNvPr id="354" name="Rectangle: Diagonal Corners Snipped 353">
            <a:extLst>
              <a:ext uri="{FF2B5EF4-FFF2-40B4-BE49-F238E27FC236}">
                <a16:creationId xmlns:a16="http://schemas.microsoft.com/office/drawing/2014/main" id="{4937E3C0-5B2F-4BB9-A0AD-71448AB53B3B}"/>
              </a:ext>
            </a:extLst>
          </p:cNvPr>
          <p:cNvSpPr/>
          <p:nvPr/>
        </p:nvSpPr>
        <p:spPr>
          <a:xfrm>
            <a:off x="10035237" y="2143000"/>
            <a:ext cx="1702851" cy="376525"/>
          </a:xfrm>
          <a:prstGeom prst="snip2DiagRect">
            <a:avLst/>
          </a:prstGeom>
          <a:solidFill>
            <a:schemeClr val="accent5"/>
          </a:solidFill>
          <a:ln>
            <a:solidFill>
              <a:schemeClr val="accent5"/>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1920" tIns="60960" rIns="121920" bIns="60960" numCol="1" spcCol="1270" anchor="b" anchorCtr="0">
            <a:noAutofit/>
          </a:bodyPr>
          <a:lstStyle/>
          <a:p>
            <a:pPr algn="ctr" defTabSz="948195">
              <a:lnSpc>
                <a:spcPct val="90000"/>
              </a:lnSpc>
              <a:spcBef>
                <a:spcPct val="0"/>
              </a:spcBef>
              <a:spcAft>
                <a:spcPct val="35000"/>
              </a:spcAft>
              <a:defRPr/>
            </a:pPr>
            <a:r>
              <a:rPr lang="en-US" sz="1200" b="1" dirty="0">
                <a:solidFill>
                  <a:srgbClr val="FFFFFF"/>
                </a:solidFill>
                <a:latin typeface="Arial" panose="020B0604020202020204" pitchFamily="34" charset="0"/>
                <a:cs typeface="Arial" panose="020B0604020202020204" pitchFamily="34" charset="0"/>
              </a:rPr>
              <a:t>Recover</a:t>
            </a:r>
          </a:p>
        </p:txBody>
      </p:sp>
      <p:grpSp>
        <p:nvGrpSpPr>
          <p:cNvPr id="355" name="Group 354">
            <a:extLst>
              <a:ext uri="{FF2B5EF4-FFF2-40B4-BE49-F238E27FC236}">
                <a16:creationId xmlns:a16="http://schemas.microsoft.com/office/drawing/2014/main" id="{976748B3-56A4-4A8D-BA81-3C77D6681012}"/>
              </a:ext>
            </a:extLst>
          </p:cNvPr>
          <p:cNvGrpSpPr/>
          <p:nvPr/>
        </p:nvGrpSpPr>
        <p:grpSpPr>
          <a:xfrm>
            <a:off x="310684" y="1988852"/>
            <a:ext cx="670560" cy="670560"/>
            <a:chOff x="4661158" y="847726"/>
            <a:chExt cx="927100" cy="927100"/>
          </a:xfrm>
        </p:grpSpPr>
        <p:sp>
          <p:nvSpPr>
            <p:cNvPr id="356" name="Oval 355">
              <a:extLst>
                <a:ext uri="{FF2B5EF4-FFF2-40B4-BE49-F238E27FC236}">
                  <a16:creationId xmlns:a16="http://schemas.microsoft.com/office/drawing/2014/main" id="{F7704D41-DC9D-4CF4-A992-5B2688611460}"/>
                </a:ext>
              </a:extLst>
            </p:cNvPr>
            <p:cNvSpPr/>
            <p:nvPr/>
          </p:nvSpPr>
          <p:spPr>
            <a:xfrm>
              <a:off x="4661158" y="847726"/>
              <a:ext cx="927100" cy="927100"/>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defRPr/>
              </a:pPr>
              <a:endParaRPr lang="en-US" sz="1200" dirty="0">
                <a:solidFill>
                  <a:srgbClr val="000000"/>
                </a:solidFill>
                <a:latin typeface="Arial" panose="020B0604020202020204" pitchFamily="34" charset="0"/>
                <a:cs typeface="Arial" panose="020B0604020202020204" pitchFamily="34" charset="0"/>
              </a:endParaRPr>
            </a:p>
          </p:txBody>
        </p:sp>
        <p:grpSp>
          <p:nvGrpSpPr>
            <p:cNvPr id="357" name="Group 21">
              <a:extLst>
                <a:ext uri="{FF2B5EF4-FFF2-40B4-BE49-F238E27FC236}">
                  <a16:creationId xmlns:a16="http://schemas.microsoft.com/office/drawing/2014/main" id="{4F66245F-3FD5-4DDB-8297-DEBBA88257C6}"/>
                </a:ext>
              </a:extLst>
            </p:cNvPr>
            <p:cNvGrpSpPr>
              <a:grpSpLocks/>
            </p:cNvGrpSpPr>
            <p:nvPr/>
          </p:nvGrpSpPr>
          <p:grpSpPr bwMode="auto">
            <a:xfrm>
              <a:off x="4757357" y="1042978"/>
              <a:ext cx="734702" cy="509597"/>
              <a:chOff x="8907525" y="4164943"/>
              <a:chExt cx="538039" cy="373470"/>
            </a:xfrm>
            <a:solidFill>
              <a:schemeClr val="bg1"/>
            </a:solidFill>
          </p:grpSpPr>
          <p:sp>
            <p:nvSpPr>
              <p:cNvPr id="358" name="Freeform 513">
                <a:extLst>
                  <a:ext uri="{FF2B5EF4-FFF2-40B4-BE49-F238E27FC236}">
                    <a16:creationId xmlns:a16="http://schemas.microsoft.com/office/drawing/2014/main" id="{12AAC129-CF3F-4D22-A3C0-E0DE2F9A0343}"/>
                  </a:ext>
                </a:extLst>
              </p:cNvPr>
              <p:cNvSpPr>
                <a:spLocks noEditPoints="1"/>
              </p:cNvSpPr>
              <p:nvPr/>
            </p:nvSpPr>
            <p:spPr bwMode="auto">
              <a:xfrm>
                <a:off x="8907525" y="4178036"/>
                <a:ext cx="538039" cy="360377"/>
              </a:xfrm>
              <a:custGeom>
                <a:avLst/>
                <a:gdLst>
                  <a:gd name="T0" fmla="*/ 143 w 289"/>
                  <a:gd name="T1" fmla="*/ 194 h 194"/>
                  <a:gd name="T2" fmla="*/ 141 w 289"/>
                  <a:gd name="T3" fmla="*/ 194 h 194"/>
                  <a:gd name="T4" fmla="*/ 61 w 289"/>
                  <a:gd name="T5" fmla="*/ 170 h 194"/>
                  <a:gd name="T6" fmla="*/ 7 w 289"/>
                  <a:gd name="T7" fmla="*/ 114 h 194"/>
                  <a:gd name="T8" fmla="*/ 7 w 289"/>
                  <a:gd name="T9" fmla="*/ 113 h 194"/>
                  <a:gd name="T10" fmla="*/ 2 w 289"/>
                  <a:gd name="T11" fmla="*/ 102 h 194"/>
                  <a:gd name="T12" fmla="*/ 0 w 289"/>
                  <a:gd name="T13" fmla="*/ 98 h 194"/>
                  <a:gd name="T14" fmla="*/ 2 w 289"/>
                  <a:gd name="T15" fmla="*/ 93 h 194"/>
                  <a:gd name="T16" fmla="*/ 2 w 289"/>
                  <a:gd name="T17" fmla="*/ 93 h 194"/>
                  <a:gd name="T18" fmla="*/ 12 w 289"/>
                  <a:gd name="T19" fmla="*/ 78 h 194"/>
                  <a:gd name="T20" fmla="*/ 92 w 289"/>
                  <a:gd name="T21" fmla="*/ 10 h 194"/>
                  <a:gd name="T22" fmla="*/ 133 w 289"/>
                  <a:gd name="T23" fmla="*/ 0 h 194"/>
                  <a:gd name="T24" fmla="*/ 137 w 289"/>
                  <a:gd name="T25" fmla="*/ 4 h 194"/>
                  <a:gd name="T26" fmla="*/ 134 w 289"/>
                  <a:gd name="T27" fmla="*/ 8 h 194"/>
                  <a:gd name="T28" fmla="*/ 95 w 289"/>
                  <a:gd name="T29" fmla="*/ 17 h 194"/>
                  <a:gd name="T30" fmla="*/ 18 w 289"/>
                  <a:gd name="T31" fmla="*/ 82 h 194"/>
                  <a:gd name="T32" fmla="*/ 8 w 289"/>
                  <a:gd name="T33" fmla="*/ 96 h 194"/>
                  <a:gd name="T34" fmla="*/ 8 w 289"/>
                  <a:gd name="T35" fmla="*/ 98 h 194"/>
                  <a:gd name="T36" fmla="*/ 9 w 289"/>
                  <a:gd name="T37" fmla="*/ 100 h 194"/>
                  <a:gd name="T38" fmla="*/ 14 w 289"/>
                  <a:gd name="T39" fmla="*/ 110 h 194"/>
                  <a:gd name="T40" fmla="*/ 65 w 289"/>
                  <a:gd name="T41" fmla="*/ 164 h 194"/>
                  <a:gd name="T42" fmla="*/ 141 w 289"/>
                  <a:gd name="T43" fmla="*/ 187 h 194"/>
                  <a:gd name="T44" fmla="*/ 144 w 289"/>
                  <a:gd name="T45" fmla="*/ 187 h 194"/>
                  <a:gd name="T46" fmla="*/ 218 w 289"/>
                  <a:gd name="T47" fmla="*/ 166 h 194"/>
                  <a:gd name="T48" fmla="*/ 273 w 289"/>
                  <a:gd name="T49" fmla="*/ 113 h 194"/>
                  <a:gd name="T50" fmla="*/ 282 w 289"/>
                  <a:gd name="T51" fmla="*/ 100 h 194"/>
                  <a:gd name="T52" fmla="*/ 282 w 289"/>
                  <a:gd name="T53" fmla="*/ 97 h 194"/>
                  <a:gd name="T54" fmla="*/ 281 w 289"/>
                  <a:gd name="T55" fmla="*/ 95 h 194"/>
                  <a:gd name="T56" fmla="*/ 271 w 289"/>
                  <a:gd name="T57" fmla="*/ 79 h 194"/>
                  <a:gd name="T58" fmla="*/ 191 w 289"/>
                  <a:gd name="T59" fmla="*/ 15 h 194"/>
                  <a:gd name="T60" fmla="*/ 189 w 289"/>
                  <a:gd name="T61" fmla="*/ 10 h 194"/>
                  <a:gd name="T62" fmla="*/ 194 w 289"/>
                  <a:gd name="T63" fmla="*/ 8 h 194"/>
                  <a:gd name="T64" fmla="*/ 277 w 289"/>
                  <a:gd name="T65" fmla="*/ 75 h 194"/>
                  <a:gd name="T66" fmla="*/ 288 w 289"/>
                  <a:gd name="T67" fmla="*/ 92 h 194"/>
                  <a:gd name="T68" fmla="*/ 289 w 289"/>
                  <a:gd name="T69" fmla="*/ 96 h 194"/>
                  <a:gd name="T70" fmla="*/ 289 w 289"/>
                  <a:gd name="T71" fmla="*/ 102 h 194"/>
                  <a:gd name="T72" fmla="*/ 279 w 289"/>
                  <a:gd name="T73" fmla="*/ 117 h 194"/>
                  <a:gd name="T74" fmla="*/ 222 w 289"/>
                  <a:gd name="T75" fmla="*/ 172 h 194"/>
                  <a:gd name="T76" fmla="*/ 144 w 289"/>
                  <a:gd name="T77" fmla="*/ 194 h 194"/>
                  <a:gd name="T78" fmla="*/ 143 w 289"/>
                  <a:gd name="T79" fmla="*/ 194 h 194"/>
                  <a:gd name="T80" fmla="*/ 146 w 289"/>
                  <a:gd name="T81" fmla="*/ 161 h 194"/>
                  <a:gd name="T82" fmla="*/ 92 w 289"/>
                  <a:gd name="T83" fmla="*/ 131 h 194"/>
                  <a:gd name="T84" fmla="*/ 91 w 289"/>
                  <a:gd name="T85" fmla="*/ 64 h 194"/>
                  <a:gd name="T86" fmla="*/ 121 w 289"/>
                  <a:gd name="T87" fmla="*/ 38 h 194"/>
                  <a:gd name="T88" fmla="*/ 181 w 289"/>
                  <a:gd name="T89" fmla="*/ 44 h 194"/>
                  <a:gd name="T90" fmla="*/ 207 w 289"/>
                  <a:gd name="T91" fmla="*/ 78 h 194"/>
                  <a:gd name="T92" fmla="*/ 209 w 289"/>
                  <a:gd name="T93" fmla="*/ 97 h 194"/>
                  <a:gd name="T94" fmla="*/ 153 w 289"/>
                  <a:gd name="T95" fmla="*/ 161 h 194"/>
                  <a:gd name="T96" fmla="*/ 146 w 289"/>
                  <a:gd name="T97" fmla="*/ 161 h 194"/>
                  <a:gd name="T98" fmla="*/ 145 w 289"/>
                  <a:gd name="T99" fmla="*/ 41 h 194"/>
                  <a:gd name="T100" fmla="*/ 124 w 289"/>
                  <a:gd name="T101" fmla="*/ 45 h 194"/>
                  <a:gd name="T102" fmla="*/ 97 w 289"/>
                  <a:gd name="T103" fmla="*/ 68 h 194"/>
                  <a:gd name="T104" fmla="*/ 98 w 289"/>
                  <a:gd name="T105" fmla="*/ 127 h 194"/>
                  <a:gd name="T106" fmla="*/ 152 w 289"/>
                  <a:gd name="T107" fmla="*/ 153 h 194"/>
                  <a:gd name="T108" fmla="*/ 202 w 289"/>
                  <a:gd name="T109" fmla="*/ 97 h 194"/>
                  <a:gd name="T110" fmla="*/ 202 w 289"/>
                  <a:gd name="T111" fmla="*/ 97 h 194"/>
                  <a:gd name="T112" fmla="*/ 200 w 289"/>
                  <a:gd name="T113" fmla="*/ 80 h 194"/>
                  <a:gd name="T114" fmla="*/ 177 w 289"/>
                  <a:gd name="T115" fmla="*/ 50 h 194"/>
                  <a:gd name="T116" fmla="*/ 145 w 289"/>
                  <a:gd name="T117" fmla="*/ 4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9" h="194">
                    <a:moveTo>
                      <a:pt x="143" y="194"/>
                    </a:moveTo>
                    <a:cubicBezTo>
                      <a:pt x="142" y="194"/>
                      <a:pt x="142" y="194"/>
                      <a:pt x="141" y="194"/>
                    </a:cubicBezTo>
                    <a:cubicBezTo>
                      <a:pt x="113" y="194"/>
                      <a:pt x="85" y="185"/>
                      <a:pt x="61" y="170"/>
                    </a:cubicBezTo>
                    <a:cubicBezTo>
                      <a:pt x="36" y="154"/>
                      <a:pt x="20" y="133"/>
                      <a:pt x="7" y="114"/>
                    </a:cubicBezTo>
                    <a:cubicBezTo>
                      <a:pt x="7" y="113"/>
                      <a:pt x="7" y="113"/>
                      <a:pt x="7" y="113"/>
                    </a:cubicBezTo>
                    <a:cubicBezTo>
                      <a:pt x="2" y="102"/>
                      <a:pt x="2" y="102"/>
                      <a:pt x="2" y="102"/>
                    </a:cubicBezTo>
                    <a:cubicBezTo>
                      <a:pt x="0" y="98"/>
                      <a:pt x="0" y="98"/>
                      <a:pt x="0" y="98"/>
                    </a:cubicBezTo>
                    <a:cubicBezTo>
                      <a:pt x="2" y="93"/>
                      <a:pt x="2" y="93"/>
                      <a:pt x="2" y="93"/>
                    </a:cubicBezTo>
                    <a:cubicBezTo>
                      <a:pt x="2" y="93"/>
                      <a:pt x="2" y="93"/>
                      <a:pt x="2" y="93"/>
                    </a:cubicBezTo>
                    <a:cubicBezTo>
                      <a:pt x="2" y="93"/>
                      <a:pt x="11" y="78"/>
                      <a:pt x="12" y="78"/>
                    </a:cubicBezTo>
                    <a:cubicBezTo>
                      <a:pt x="31" y="48"/>
                      <a:pt x="60" y="23"/>
                      <a:pt x="92" y="10"/>
                    </a:cubicBezTo>
                    <a:cubicBezTo>
                      <a:pt x="105" y="5"/>
                      <a:pt x="119" y="2"/>
                      <a:pt x="133" y="0"/>
                    </a:cubicBezTo>
                    <a:cubicBezTo>
                      <a:pt x="135" y="0"/>
                      <a:pt x="137" y="2"/>
                      <a:pt x="137" y="4"/>
                    </a:cubicBezTo>
                    <a:cubicBezTo>
                      <a:pt x="138" y="6"/>
                      <a:pt x="136" y="7"/>
                      <a:pt x="134" y="8"/>
                    </a:cubicBezTo>
                    <a:cubicBezTo>
                      <a:pt x="121" y="9"/>
                      <a:pt x="108" y="12"/>
                      <a:pt x="95" y="17"/>
                    </a:cubicBezTo>
                    <a:cubicBezTo>
                      <a:pt x="64" y="29"/>
                      <a:pt x="36" y="53"/>
                      <a:pt x="18" y="82"/>
                    </a:cubicBezTo>
                    <a:cubicBezTo>
                      <a:pt x="17" y="82"/>
                      <a:pt x="10" y="94"/>
                      <a:pt x="8" y="96"/>
                    </a:cubicBezTo>
                    <a:cubicBezTo>
                      <a:pt x="8" y="98"/>
                      <a:pt x="8" y="98"/>
                      <a:pt x="8" y="98"/>
                    </a:cubicBezTo>
                    <a:cubicBezTo>
                      <a:pt x="9" y="100"/>
                      <a:pt x="9" y="100"/>
                      <a:pt x="9" y="100"/>
                    </a:cubicBezTo>
                    <a:cubicBezTo>
                      <a:pt x="14" y="110"/>
                      <a:pt x="14" y="110"/>
                      <a:pt x="14" y="110"/>
                    </a:cubicBezTo>
                    <a:cubicBezTo>
                      <a:pt x="26" y="128"/>
                      <a:pt x="41" y="149"/>
                      <a:pt x="65" y="164"/>
                    </a:cubicBezTo>
                    <a:cubicBezTo>
                      <a:pt x="88" y="178"/>
                      <a:pt x="115" y="186"/>
                      <a:pt x="141" y="187"/>
                    </a:cubicBezTo>
                    <a:cubicBezTo>
                      <a:pt x="142" y="187"/>
                      <a:pt x="143" y="187"/>
                      <a:pt x="144" y="187"/>
                    </a:cubicBezTo>
                    <a:cubicBezTo>
                      <a:pt x="170" y="187"/>
                      <a:pt x="195" y="179"/>
                      <a:pt x="218" y="166"/>
                    </a:cubicBezTo>
                    <a:cubicBezTo>
                      <a:pt x="242" y="152"/>
                      <a:pt x="259" y="131"/>
                      <a:pt x="273" y="113"/>
                    </a:cubicBezTo>
                    <a:cubicBezTo>
                      <a:pt x="282" y="100"/>
                      <a:pt x="282" y="100"/>
                      <a:pt x="282" y="100"/>
                    </a:cubicBezTo>
                    <a:cubicBezTo>
                      <a:pt x="282" y="97"/>
                      <a:pt x="282" y="97"/>
                      <a:pt x="282" y="97"/>
                    </a:cubicBezTo>
                    <a:cubicBezTo>
                      <a:pt x="281" y="95"/>
                      <a:pt x="281" y="95"/>
                      <a:pt x="281" y="95"/>
                    </a:cubicBezTo>
                    <a:cubicBezTo>
                      <a:pt x="271" y="79"/>
                      <a:pt x="271" y="79"/>
                      <a:pt x="271" y="79"/>
                    </a:cubicBezTo>
                    <a:cubicBezTo>
                      <a:pt x="253" y="51"/>
                      <a:pt x="223" y="27"/>
                      <a:pt x="191" y="15"/>
                    </a:cubicBezTo>
                    <a:cubicBezTo>
                      <a:pt x="189" y="14"/>
                      <a:pt x="188" y="12"/>
                      <a:pt x="189" y="10"/>
                    </a:cubicBezTo>
                    <a:cubicBezTo>
                      <a:pt x="190" y="8"/>
                      <a:pt x="192" y="7"/>
                      <a:pt x="194" y="8"/>
                    </a:cubicBezTo>
                    <a:cubicBezTo>
                      <a:pt x="227" y="20"/>
                      <a:pt x="259" y="46"/>
                      <a:pt x="277" y="75"/>
                    </a:cubicBezTo>
                    <a:cubicBezTo>
                      <a:pt x="288" y="92"/>
                      <a:pt x="288" y="92"/>
                      <a:pt x="288" y="92"/>
                    </a:cubicBezTo>
                    <a:cubicBezTo>
                      <a:pt x="289" y="96"/>
                      <a:pt x="289" y="96"/>
                      <a:pt x="289" y="96"/>
                    </a:cubicBezTo>
                    <a:cubicBezTo>
                      <a:pt x="289" y="102"/>
                      <a:pt x="289" y="102"/>
                      <a:pt x="289" y="102"/>
                    </a:cubicBezTo>
                    <a:cubicBezTo>
                      <a:pt x="279" y="117"/>
                      <a:pt x="279" y="117"/>
                      <a:pt x="279" y="117"/>
                    </a:cubicBezTo>
                    <a:cubicBezTo>
                      <a:pt x="264" y="136"/>
                      <a:pt x="247" y="157"/>
                      <a:pt x="222" y="172"/>
                    </a:cubicBezTo>
                    <a:cubicBezTo>
                      <a:pt x="198" y="186"/>
                      <a:pt x="171" y="194"/>
                      <a:pt x="144" y="194"/>
                    </a:cubicBezTo>
                    <a:cubicBezTo>
                      <a:pt x="144" y="194"/>
                      <a:pt x="143" y="194"/>
                      <a:pt x="143" y="194"/>
                    </a:cubicBezTo>
                    <a:close/>
                    <a:moveTo>
                      <a:pt x="146" y="161"/>
                    </a:moveTo>
                    <a:cubicBezTo>
                      <a:pt x="124" y="161"/>
                      <a:pt x="104" y="150"/>
                      <a:pt x="92" y="131"/>
                    </a:cubicBezTo>
                    <a:cubicBezTo>
                      <a:pt x="79" y="110"/>
                      <a:pt x="78" y="84"/>
                      <a:pt x="91" y="64"/>
                    </a:cubicBezTo>
                    <a:cubicBezTo>
                      <a:pt x="98" y="52"/>
                      <a:pt x="109" y="43"/>
                      <a:pt x="121" y="38"/>
                    </a:cubicBezTo>
                    <a:cubicBezTo>
                      <a:pt x="140" y="30"/>
                      <a:pt x="163" y="32"/>
                      <a:pt x="181" y="44"/>
                    </a:cubicBezTo>
                    <a:cubicBezTo>
                      <a:pt x="193" y="52"/>
                      <a:pt x="202" y="64"/>
                      <a:pt x="207" y="78"/>
                    </a:cubicBezTo>
                    <a:cubicBezTo>
                      <a:pt x="209" y="84"/>
                      <a:pt x="210" y="90"/>
                      <a:pt x="209" y="97"/>
                    </a:cubicBezTo>
                    <a:cubicBezTo>
                      <a:pt x="209" y="129"/>
                      <a:pt x="183" y="157"/>
                      <a:pt x="153" y="161"/>
                    </a:cubicBezTo>
                    <a:cubicBezTo>
                      <a:pt x="150" y="161"/>
                      <a:pt x="148" y="161"/>
                      <a:pt x="146" y="161"/>
                    </a:cubicBezTo>
                    <a:close/>
                    <a:moveTo>
                      <a:pt x="145" y="41"/>
                    </a:moveTo>
                    <a:cubicBezTo>
                      <a:pt x="138" y="41"/>
                      <a:pt x="131" y="42"/>
                      <a:pt x="124" y="45"/>
                    </a:cubicBezTo>
                    <a:cubicBezTo>
                      <a:pt x="113" y="49"/>
                      <a:pt x="104" y="57"/>
                      <a:pt x="97" y="68"/>
                    </a:cubicBezTo>
                    <a:cubicBezTo>
                      <a:pt x="86" y="85"/>
                      <a:pt x="87" y="108"/>
                      <a:pt x="98" y="127"/>
                    </a:cubicBezTo>
                    <a:cubicBezTo>
                      <a:pt x="110" y="146"/>
                      <a:pt x="131" y="156"/>
                      <a:pt x="152" y="153"/>
                    </a:cubicBezTo>
                    <a:cubicBezTo>
                      <a:pt x="179" y="150"/>
                      <a:pt x="202" y="125"/>
                      <a:pt x="202" y="97"/>
                    </a:cubicBezTo>
                    <a:cubicBezTo>
                      <a:pt x="202" y="97"/>
                      <a:pt x="202" y="97"/>
                      <a:pt x="202" y="97"/>
                    </a:cubicBezTo>
                    <a:cubicBezTo>
                      <a:pt x="202" y="91"/>
                      <a:pt x="201" y="86"/>
                      <a:pt x="200" y="80"/>
                    </a:cubicBezTo>
                    <a:cubicBezTo>
                      <a:pt x="196" y="68"/>
                      <a:pt x="187" y="57"/>
                      <a:pt x="177" y="50"/>
                    </a:cubicBezTo>
                    <a:cubicBezTo>
                      <a:pt x="167" y="44"/>
                      <a:pt x="156" y="41"/>
                      <a:pt x="14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lstStyle/>
              <a:p>
                <a:pPr defTabSz="914332">
                  <a:defRPr/>
                </a:pPr>
                <a:endParaRPr lang="en-US" sz="1200" dirty="0">
                  <a:solidFill>
                    <a:srgbClr val="000000"/>
                  </a:solidFill>
                  <a:latin typeface="Arial" panose="020B0604020202020204" pitchFamily="34" charset="0"/>
                  <a:cs typeface="Arial" panose="020B0604020202020204" pitchFamily="34" charset="0"/>
                </a:endParaRPr>
              </a:p>
            </p:txBody>
          </p:sp>
          <p:sp>
            <p:nvSpPr>
              <p:cNvPr id="359" name="Freeform 514">
                <a:extLst>
                  <a:ext uri="{FF2B5EF4-FFF2-40B4-BE49-F238E27FC236}">
                    <a16:creationId xmlns:a16="http://schemas.microsoft.com/office/drawing/2014/main" id="{641ED019-860F-4061-8351-732BB1A4F3FD}"/>
                  </a:ext>
                </a:extLst>
              </p:cNvPr>
              <p:cNvSpPr>
                <a:spLocks noEditPoints="1"/>
              </p:cNvSpPr>
              <p:nvPr/>
            </p:nvSpPr>
            <p:spPr bwMode="auto">
              <a:xfrm>
                <a:off x="9106641" y="4286150"/>
                <a:ext cx="144042" cy="142030"/>
              </a:xfrm>
              <a:custGeom>
                <a:avLst/>
                <a:gdLst>
                  <a:gd name="T0" fmla="*/ 38 w 77"/>
                  <a:gd name="T1" fmla="*/ 77 h 77"/>
                  <a:gd name="T2" fmla="*/ 11 w 77"/>
                  <a:gd name="T3" fmla="*/ 65 h 77"/>
                  <a:gd name="T4" fmla="*/ 1 w 77"/>
                  <a:gd name="T5" fmla="*/ 39 h 77"/>
                  <a:gd name="T6" fmla="*/ 1 w 77"/>
                  <a:gd name="T7" fmla="*/ 39 h 77"/>
                  <a:gd name="T8" fmla="*/ 5 w 77"/>
                  <a:gd name="T9" fmla="*/ 21 h 77"/>
                  <a:gd name="T10" fmla="*/ 29 w 77"/>
                  <a:gd name="T11" fmla="*/ 2 h 77"/>
                  <a:gd name="T12" fmla="*/ 59 w 77"/>
                  <a:gd name="T13" fmla="*/ 8 h 77"/>
                  <a:gd name="T14" fmla="*/ 76 w 77"/>
                  <a:gd name="T15" fmla="*/ 34 h 77"/>
                  <a:gd name="T16" fmla="*/ 69 w 77"/>
                  <a:gd name="T17" fmla="*/ 61 h 77"/>
                  <a:gd name="T18" fmla="*/ 41 w 77"/>
                  <a:gd name="T19" fmla="*/ 76 h 77"/>
                  <a:gd name="T20" fmla="*/ 38 w 77"/>
                  <a:gd name="T21" fmla="*/ 77 h 77"/>
                  <a:gd name="T22" fmla="*/ 8 w 77"/>
                  <a:gd name="T23" fmla="*/ 39 h 77"/>
                  <a:gd name="T24" fmla="*/ 16 w 77"/>
                  <a:gd name="T25" fmla="*/ 60 h 77"/>
                  <a:gd name="T26" fmla="*/ 41 w 77"/>
                  <a:gd name="T27" fmla="*/ 69 h 77"/>
                  <a:gd name="T28" fmla="*/ 63 w 77"/>
                  <a:gd name="T29" fmla="*/ 57 h 77"/>
                  <a:gd name="T30" fmla="*/ 68 w 77"/>
                  <a:gd name="T31" fmla="*/ 35 h 77"/>
                  <a:gd name="T32" fmla="*/ 55 w 77"/>
                  <a:gd name="T33" fmla="*/ 14 h 77"/>
                  <a:gd name="T34" fmla="*/ 31 w 77"/>
                  <a:gd name="T35" fmla="*/ 9 h 77"/>
                  <a:gd name="T36" fmla="*/ 11 w 77"/>
                  <a:gd name="T37" fmla="*/ 25 h 77"/>
                  <a:gd name="T38" fmla="*/ 8 w 77"/>
                  <a:gd name="T39" fmla="*/ 3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77">
                    <a:moveTo>
                      <a:pt x="38" y="77"/>
                    </a:moveTo>
                    <a:cubicBezTo>
                      <a:pt x="28" y="77"/>
                      <a:pt x="18" y="73"/>
                      <a:pt x="11" y="65"/>
                    </a:cubicBezTo>
                    <a:cubicBezTo>
                      <a:pt x="4" y="58"/>
                      <a:pt x="1" y="49"/>
                      <a:pt x="1" y="39"/>
                    </a:cubicBezTo>
                    <a:cubicBezTo>
                      <a:pt x="1" y="39"/>
                      <a:pt x="1" y="39"/>
                      <a:pt x="1" y="39"/>
                    </a:cubicBezTo>
                    <a:cubicBezTo>
                      <a:pt x="0" y="33"/>
                      <a:pt x="2" y="27"/>
                      <a:pt x="5" y="21"/>
                    </a:cubicBezTo>
                    <a:cubicBezTo>
                      <a:pt x="9" y="12"/>
                      <a:pt x="18" y="5"/>
                      <a:pt x="29" y="2"/>
                    </a:cubicBezTo>
                    <a:cubicBezTo>
                      <a:pt x="40" y="0"/>
                      <a:pt x="51" y="2"/>
                      <a:pt x="59" y="8"/>
                    </a:cubicBezTo>
                    <a:cubicBezTo>
                      <a:pt x="68" y="14"/>
                      <a:pt x="74" y="23"/>
                      <a:pt x="76" y="34"/>
                    </a:cubicBezTo>
                    <a:cubicBezTo>
                      <a:pt x="77" y="43"/>
                      <a:pt x="75" y="53"/>
                      <a:pt x="69" y="61"/>
                    </a:cubicBezTo>
                    <a:cubicBezTo>
                      <a:pt x="63" y="70"/>
                      <a:pt x="53" y="76"/>
                      <a:pt x="41" y="76"/>
                    </a:cubicBezTo>
                    <a:cubicBezTo>
                      <a:pt x="40" y="76"/>
                      <a:pt x="39" y="77"/>
                      <a:pt x="38" y="77"/>
                    </a:cubicBezTo>
                    <a:close/>
                    <a:moveTo>
                      <a:pt x="8" y="39"/>
                    </a:moveTo>
                    <a:cubicBezTo>
                      <a:pt x="8" y="47"/>
                      <a:pt x="11" y="55"/>
                      <a:pt x="16" y="60"/>
                    </a:cubicBezTo>
                    <a:cubicBezTo>
                      <a:pt x="23" y="67"/>
                      <a:pt x="31" y="70"/>
                      <a:pt x="41" y="69"/>
                    </a:cubicBezTo>
                    <a:cubicBezTo>
                      <a:pt x="50" y="68"/>
                      <a:pt x="58" y="64"/>
                      <a:pt x="63" y="57"/>
                    </a:cubicBezTo>
                    <a:cubicBezTo>
                      <a:pt x="68" y="51"/>
                      <a:pt x="70" y="43"/>
                      <a:pt x="68" y="35"/>
                    </a:cubicBezTo>
                    <a:cubicBezTo>
                      <a:pt x="67" y="26"/>
                      <a:pt x="62" y="19"/>
                      <a:pt x="55" y="14"/>
                    </a:cubicBezTo>
                    <a:cubicBezTo>
                      <a:pt x="48" y="9"/>
                      <a:pt x="39" y="7"/>
                      <a:pt x="31" y="9"/>
                    </a:cubicBezTo>
                    <a:cubicBezTo>
                      <a:pt x="22" y="11"/>
                      <a:pt x="15" y="17"/>
                      <a:pt x="11" y="25"/>
                    </a:cubicBezTo>
                    <a:cubicBezTo>
                      <a:pt x="9" y="29"/>
                      <a:pt x="8" y="34"/>
                      <a:pt x="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lstStyle/>
              <a:p>
                <a:pPr defTabSz="914332">
                  <a:defRPr/>
                </a:pPr>
                <a:endParaRPr lang="en-US" sz="1200" dirty="0">
                  <a:solidFill>
                    <a:srgbClr val="000000"/>
                  </a:solidFill>
                  <a:latin typeface="Arial" panose="020B0604020202020204" pitchFamily="34" charset="0"/>
                  <a:cs typeface="Arial" panose="020B0604020202020204" pitchFamily="34" charset="0"/>
                </a:endParaRPr>
              </a:p>
            </p:txBody>
          </p:sp>
          <p:sp>
            <p:nvSpPr>
              <p:cNvPr id="360" name="Oval 517">
                <a:extLst>
                  <a:ext uri="{FF2B5EF4-FFF2-40B4-BE49-F238E27FC236}">
                    <a16:creationId xmlns:a16="http://schemas.microsoft.com/office/drawing/2014/main" id="{CDCA1FA7-AB47-490D-AC2C-60F2A07B14CF}"/>
                  </a:ext>
                </a:extLst>
              </p:cNvPr>
              <p:cNvSpPr>
                <a:spLocks noChangeArrowheads="1"/>
              </p:cNvSpPr>
              <p:nvPr/>
            </p:nvSpPr>
            <p:spPr bwMode="auto">
              <a:xfrm>
                <a:off x="9189627" y="4164943"/>
                <a:ext cx="40178" cy="402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lstStyle/>
              <a:p>
                <a:pPr defTabSz="914332">
                  <a:defRPr/>
                </a:pPr>
                <a:endParaRPr lang="en-US" sz="1200" dirty="0">
                  <a:solidFill>
                    <a:srgbClr val="000000"/>
                  </a:solidFill>
                  <a:latin typeface="Arial" panose="020B0604020202020204" pitchFamily="34" charset="0"/>
                  <a:cs typeface="Arial" panose="020B0604020202020204" pitchFamily="34" charset="0"/>
                </a:endParaRPr>
              </a:p>
            </p:txBody>
          </p:sp>
        </p:grpSp>
      </p:grpSp>
      <p:grpSp>
        <p:nvGrpSpPr>
          <p:cNvPr id="361" name="Group 360">
            <a:extLst>
              <a:ext uri="{FF2B5EF4-FFF2-40B4-BE49-F238E27FC236}">
                <a16:creationId xmlns:a16="http://schemas.microsoft.com/office/drawing/2014/main" id="{2499E9A5-3FFE-4BD7-A693-CE1C6EC3DF35}"/>
              </a:ext>
            </a:extLst>
          </p:cNvPr>
          <p:cNvGrpSpPr/>
          <p:nvPr/>
        </p:nvGrpSpPr>
        <p:grpSpPr>
          <a:xfrm>
            <a:off x="2650357" y="1988852"/>
            <a:ext cx="670560" cy="670560"/>
            <a:chOff x="4661158" y="3959226"/>
            <a:chExt cx="927100" cy="927100"/>
          </a:xfrm>
        </p:grpSpPr>
        <p:sp>
          <p:nvSpPr>
            <p:cNvPr id="362" name="Oval 361">
              <a:extLst>
                <a:ext uri="{FF2B5EF4-FFF2-40B4-BE49-F238E27FC236}">
                  <a16:creationId xmlns:a16="http://schemas.microsoft.com/office/drawing/2014/main" id="{1FA7E195-EAEA-4889-A055-072E03E63758}"/>
                </a:ext>
              </a:extLst>
            </p:cNvPr>
            <p:cNvSpPr/>
            <p:nvPr/>
          </p:nvSpPr>
          <p:spPr>
            <a:xfrm>
              <a:off x="4661158" y="3959226"/>
              <a:ext cx="927100" cy="927100"/>
            </a:xfrm>
            <a:prstGeom prst="ellipse">
              <a:avLst/>
            </a:prstGeom>
            <a:solidFill>
              <a:schemeClr val="accent6"/>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defRPr/>
              </a:pPr>
              <a:endParaRPr lang="en-US" sz="1200" dirty="0">
                <a:solidFill>
                  <a:srgbClr val="000000"/>
                </a:solidFill>
                <a:latin typeface="Arial" panose="020B0604020202020204" pitchFamily="34" charset="0"/>
                <a:cs typeface="Arial" panose="020B0604020202020204" pitchFamily="34" charset="0"/>
              </a:endParaRPr>
            </a:p>
          </p:txBody>
        </p:sp>
        <p:grpSp>
          <p:nvGrpSpPr>
            <p:cNvPr id="363" name="Group 362">
              <a:extLst>
                <a:ext uri="{FF2B5EF4-FFF2-40B4-BE49-F238E27FC236}">
                  <a16:creationId xmlns:a16="http://schemas.microsoft.com/office/drawing/2014/main" id="{182A6C16-C547-4819-90BC-D89BA6BF1C9C}"/>
                </a:ext>
              </a:extLst>
            </p:cNvPr>
            <p:cNvGrpSpPr/>
            <p:nvPr/>
          </p:nvGrpSpPr>
          <p:grpSpPr>
            <a:xfrm>
              <a:off x="4866088" y="4174570"/>
              <a:ext cx="517240" cy="496412"/>
              <a:chOff x="5012267" y="1047750"/>
              <a:chExt cx="517240" cy="496412"/>
            </a:xfrm>
          </p:grpSpPr>
          <p:sp>
            <p:nvSpPr>
              <p:cNvPr id="364" name="Freeform 13">
                <a:extLst>
                  <a:ext uri="{FF2B5EF4-FFF2-40B4-BE49-F238E27FC236}">
                    <a16:creationId xmlns:a16="http://schemas.microsoft.com/office/drawing/2014/main" id="{C452D4E5-3FD4-4C1B-BEBA-E04A060FE2EE}"/>
                  </a:ext>
                </a:extLst>
              </p:cNvPr>
              <p:cNvSpPr>
                <a:spLocks noEditPoints="1"/>
              </p:cNvSpPr>
              <p:nvPr/>
            </p:nvSpPr>
            <p:spPr bwMode="auto">
              <a:xfrm>
                <a:off x="5440987" y="1047750"/>
                <a:ext cx="78107" cy="78107"/>
              </a:xfrm>
              <a:custGeom>
                <a:avLst/>
                <a:gdLst>
                  <a:gd name="T0" fmla="*/ 312 w 1496"/>
                  <a:gd name="T1" fmla="*/ 834 h 1496"/>
                  <a:gd name="T2" fmla="*/ 347 w 1496"/>
                  <a:gd name="T3" fmla="*/ 937 h 1496"/>
                  <a:gd name="T4" fmla="*/ 403 w 1496"/>
                  <a:gd name="T5" fmla="*/ 1027 h 1496"/>
                  <a:gd name="T6" fmla="*/ 480 w 1496"/>
                  <a:gd name="T7" fmla="*/ 1101 h 1496"/>
                  <a:gd name="T8" fmla="*/ 572 w 1496"/>
                  <a:gd name="T9" fmla="*/ 1156 h 1496"/>
                  <a:gd name="T10" fmla="*/ 677 w 1496"/>
                  <a:gd name="T11" fmla="*/ 1186 h 1496"/>
                  <a:gd name="T12" fmla="*/ 748 w 1496"/>
                  <a:gd name="T13" fmla="*/ 1192 h 1496"/>
                  <a:gd name="T14" fmla="*/ 858 w 1496"/>
                  <a:gd name="T15" fmla="*/ 1178 h 1496"/>
                  <a:gd name="T16" fmla="*/ 958 w 1496"/>
                  <a:gd name="T17" fmla="*/ 1138 h 1496"/>
                  <a:gd name="T18" fmla="*/ 1045 w 1496"/>
                  <a:gd name="T19" fmla="*/ 1078 h 1496"/>
                  <a:gd name="T20" fmla="*/ 1115 w 1496"/>
                  <a:gd name="T21" fmla="*/ 998 h 1496"/>
                  <a:gd name="T22" fmla="*/ 1164 w 1496"/>
                  <a:gd name="T23" fmla="*/ 903 h 1496"/>
                  <a:gd name="T24" fmla="*/ 1189 w 1496"/>
                  <a:gd name="T25" fmla="*/ 797 h 1496"/>
                  <a:gd name="T26" fmla="*/ 1187 w 1496"/>
                  <a:gd name="T27" fmla="*/ 685 h 1496"/>
                  <a:gd name="T28" fmla="*/ 1158 w 1496"/>
                  <a:gd name="T29" fmla="*/ 578 h 1496"/>
                  <a:gd name="T30" fmla="*/ 1106 w 1496"/>
                  <a:gd name="T31" fmla="*/ 485 h 1496"/>
                  <a:gd name="T32" fmla="*/ 1033 w 1496"/>
                  <a:gd name="T33" fmla="*/ 409 h 1496"/>
                  <a:gd name="T34" fmla="*/ 943 w 1496"/>
                  <a:gd name="T35" fmla="*/ 350 h 1496"/>
                  <a:gd name="T36" fmla="*/ 841 w 1496"/>
                  <a:gd name="T37" fmla="*/ 314 h 1496"/>
                  <a:gd name="T38" fmla="*/ 750 w 1496"/>
                  <a:gd name="T39" fmla="*/ 305 h 1496"/>
                  <a:gd name="T40" fmla="*/ 659 w 1496"/>
                  <a:gd name="T41" fmla="*/ 313 h 1496"/>
                  <a:gd name="T42" fmla="*/ 557 w 1496"/>
                  <a:gd name="T43" fmla="*/ 347 h 1496"/>
                  <a:gd name="T44" fmla="*/ 467 w 1496"/>
                  <a:gd name="T45" fmla="*/ 405 h 1496"/>
                  <a:gd name="T46" fmla="*/ 394 w 1496"/>
                  <a:gd name="T47" fmla="*/ 480 h 1496"/>
                  <a:gd name="T48" fmla="*/ 340 w 1496"/>
                  <a:gd name="T49" fmla="*/ 573 h 1496"/>
                  <a:gd name="T50" fmla="*/ 310 w 1496"/>
                  <a:gd name="T51" fmla="*/ 678 h 1496"/>
                  <a:gd name="T52" fmla="*/ 748 w 1496"/>
                  <a:gd name="T53" fmla="*/ 1496 h 1496"/>
                  <a:gd name="T54" fmla="*/ 628 w 1496"/>
                  <a:gd name="T55" fmla="*/ 1486 h 1496"/>
                  <a:gd name="T56" fmla="*/ 452 w 1496"/>
                  <a:gd name="T57" fmla="*/ 1434 h 1496"/>
                  <a:gd name="T58" fmla="*/ 296 w 1496"/>
                  <a:gd name="T59" fmla="*/ 1344 h 1496"/>
                  <a:gd name="T60" fmla="*/ 167 w 1496"/>
                  <a:gd name="T61" fmla="*/ 1219 h 1496"/>
                  <a:gd name="T62" fmla="*/ 72 w 1496"/>
                  <a:gd name="T63" fmla="*/ 1067 h 1496"/>
                  <a:gd name="T64" fmla="*/ 14 w 1496"/>
                  <a:gd name="T65" fmla="*/ 893 h 1496"/>
                  <a:gd name="T66" fmla="*/ 0 w 1496"/>
                  <a:gd name="T67" fmla="*/ 742 h 1496"/>
                  <a:gd name="T68" fmla="*/ 25 w 1496"/>
                  <a:gd name="T69" fmla="*/ 555 h 1496"/>
                  <a:gd name="T70" fmla="*/ 92 w 1496"/>
                  <a:gd name="T71" fmla="*/ 386 h 1496"/>
                  <a:gd name="T72" fmla="*/ 196 w 1496"/>
                  <a:gd name="T73" fmla="*/ 241 h 1496"/>
                  <a:gd name="T74" fmla="*/ 331 w 1496"/>
                  <a:gd name="T75" fmla="*/ 124 h 1496"/>
                  <a:gd name="T76" fmla="*/ 493 w 1496"/>
                  <a:gd name="T77" fmla="*/ 43 h 1496"/>
                  <a:gd name="T78" fmla="*/ 676 w 1496"/>
                  <a:gd name="T79" fmla="*/ 3 h 1496"/>
                  <a:gd name="T80" fmla="*/ 867 w 1496"/>
                  <a:gd name="T81" fmla="*/ 10 h 1496"/>
                  <a:gd name="T82" fmla="*/ 1044 w 1496"/>
                  <a:gd name="T83" fmla="*/ 62 h 1496"/>
                  <a:gd name="T84" fmla="*/ 1199 w 1496"/>
                  <a:gd name="T85" fmla="*/ 153 h 1496"/>
                  <a:gd name="T86" fmla="*/ 1329 w 1496"/>
                  <a:gd name="T87" fmla="*/ 278 h 1496"/>
                  <a:gd name="T88" fmla="*/ 1424 w 1496"/>
                  <a:gd name="T89" fmla="*/ 430 h 1496"/>
                  <a:gd name="T90" fmla="*/ 1481 w 1496"/>
                  <a:gd name="T91" fmla="*/ 604 h 1496"/>
                  <a:gd name="T92" fmla="*/ 1495 w 1496"/>
                  <a:gd name="T93" fmla="*/ 793 h 1496"/>
                  <a:gd name="T94" fmla="*/ 1460 w 1496"/>
                  <a:gd name="T95" fmla="*/ 975 h 1496"/>
                  <a:gd name="T96" fmla="*/ 1385 w 1496"/>
                  <a:gd name="T97" fmla="*/ 1139 h 1496"/>
                  <a:gd name="T98" fmla="*/ 1274 w 1496"/>
                  <a:gd name="T99" fmla="*/ 1279 h 1496"/>
                  <a:gd name="T100" fmla="*/ 1133 w 1496"/>
                  <a:gd name="T101" fmla="*/ 1389 h 1496"/>
                  <a:gd name="T102" fmla="*/ 968 w 1496"/>
                  <a:gd name="T103" fmla="*/ 1463 h 1496"/>
                  <a:gd name="T104" fmla="*/ 786 w 1496"/>
                  <a:gd name="T105" fmla="*/ 1495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6" h="1496">
                    <a:moveTo>
                      <a:pt x="304" y="744"/>
                    </a:moveTo>
                    <a:lnTo>
                      <a:pt x="305" y="767"/>
                    </a:lnTo>
                    <a:lnTo>
                      <a:pt x="306" y="790"/>
                    </a:lnTo>
                    <a:lnTo>
                      <a:pt x="309" y="812"/>
                    </a:lnTo>
                    <a:lnTo>
                      <a:pt x="312" y="834"/>
                    </a:lnTo>
                    <a:lnTo>
                      <a:pt x="317" y="855"/>
                    </a:lnTo>
                    <a:lnTo>
                      <a:pt x="323" y="877"/>
                    </a:lnTo>
                    <a:lnTo>
                      <a:pt x="330" y="897"/>
                    </a:lnTo>
                    <a:lnTo>
                      <a:pt x="337" y="917"/>
                    </a:lnTo>
                    <a:lnTo>
                      <a:pt x="347" y="937"/>
                    </a:lnTo>
                    <a:lnTo>
                      <a:pt x="357" y="956"/>
                    </a:lnTo>
                    <a:lnTo>
                      <a:pt x="367" y="975"/>
                    </a:lnTo>
                    <a:lnTo>
                      <a:pt x="378" y="993"/>
                    </a:lnTo>
                    <a:lnTo>
                      <a:pt x="390" y="1010"/>
                    </a:lnTo>
                    <a:lnTo>
                      <a:pt x="403" y="1027"/>
                    </a:lnTo>
                    <a:lnTo>
                      <a:pt x="417" y="1043"/>
                    </a:lnTo>
                    <a:lnTo>
                      <a:pt x="431" y="1059"/>
                    </a:lnTo>
                    <a:lnTo>
                      <a:pt x="447" y="1074"/>
                    </a:lnTo>
                    <a:lnTo>
                      <a:pt x="463" y="1088"/>
                    </a:lnTo>
                    <a:lnTo>
                      <a:pt x="480" y="1101"/>
                    </a:lnTo>
                    <a:lnTo>
                      <a:pt x="497" y="1114"/>
                    </a:lnTo>
                    <a:lnTo>
                      <a:pt x="515" y="1125"/>
                    </a:lnTo>
                    <a:lnTo>
                      <a:pt x="533" y="1136"/>
                    </a:lnTo>
                    <a:lnTo>
                      <a:pt x="553" y="1146"/>
                    </a:lnTo>
                    <a:lnTo>
                      <a:pt x="572" y="1156"/>
                    </a:lnTo>
                    <a:lnTo>
                      <a:pt x="592" y="1164"/>
                    </a:lnTo>
                    <a:lnTo>
                      <a:pt x="612" y="1171"/>
                    </a:lnTo>
                    <a:lnTo>
                      <a:pt x="634" y="1177"/>
                    </a:lnTo>
                    <a:lnTo>
                      <a:pt x="655" y="1182"/>
                    </a:lnTo>
                    <a:lnTo>
                      <a:pt x="677" y="1186"/>
                    </a:lnTo>
                    <a:lnTo>
                      <a:pt x="699" y="1189"/>
                    </a:lnTo>
                    <a:lnTo>
                      <a:pt x="721" y="1191"/>
                    </a:lnTo>
                    <a:lnTo>
                      <a:pt x="745" y="1192"/>
                    </a:lnTo>
                    <a:lnTo>
                      <a:pt x="746" y="1192"/>
                    </a:lnTo>
                    <a:lnTo>
                      <a:pt x="748" y="1192"/>
                    </a:lnTo>
                    <a:lnTo>
                      <a:pt x="770" y="1191"/>
                    </a:lnTo>
                    <a:lnTo>
                      <a:pt x="793" y="1189"/>
                    </a:lnTo>
                    <a:lnTo>
                      <a:pt x="814" y="1187"/>
                    </a:lnTo>
                    <a:lnTo>
                      <a:pt x="837" y="1183"/>
                    </a:lnTo>
                    <a:lnTo>
                      <a:pt x="858" y="1178"/>
                    </a:lnTo>
                    <a:lnTo>
                      <a:pt x="878" y="1172"/>
                    </a:lnTo>
                    <a:lnTo>
                      <a:pt x="899" y="1165"/>
                    </a:lnTo>
                    <a:lnTo>
                      <a:pt x="920" y="1158"/>
                    </a:lnTo>
                    <a:lnTo>
                      <a:pt x="939" y="1148"/>
                    </a:lnTo>
                    <a:lnTo>
                      <a:pt x="958" y="1138"/>
                    </a:lnTo>
                    <a:lnTo>
                      <a:pt x="976" y="1128"/>
                    </a:lnTo>
                    <a:lnTo>
                      <a:pt x="994" y="1116"/>
                    </a:lnTo>
                    <a:lnTo>
                      <a:pt x="1012" y="1104"/>
                    </a:lnTo>
                    <a:lnTo>
                      <a:pt x="1029" y="1091"/>
                    </a:lnTo>
                    <a:lnTo>
                      <a:pt x="1045" y="1078"/>
                    </a:lnTo>
                    <a:lnTo>
                      <a:pt x="1060" y="1063"/>
                    </a:lnTo>
                    <a:lnTo>
                      <a:pt x="1074" y="1047"/>
                    </a:lnTo>
                    <a:lnTo>
                      <a:pt x="1088" y="1031"/>
                    </a:lnTo>
                    <a:lnTo>
                      <a:pt x="1101" y="1015"/>
                    </a:lnTo>
                    <a:lnTo>
                      <a:pt x="1115" y="998"/>
                    </a:lnTo>
                    <a:lnTo>
                      <a:pt x="1126" y="980"/>
                    </a:lnTo>
                    <a:lnTo>
                      <a:pt x="1137" y="961"/>
                    </a:lnTo>
                    <a:lnTo>
                      <a:pt x="1147" y="942"/>
                    </a:lnTo>
                    <a:lnTo>
                      <a:pt x="1155" y="923"/>
                    </a:lnTo>
                    <a:lnTo>
                      <a:pt x="1164" y="903"/>
                    </a:lnTo>
                    <a:lnTo>
                      <a:pt x="1171" y="883"/>
                    </a:lnTo>
                    <a:lnTo>
                      <a:pt x="1177" y="861"/>
                    </a:lnTo>
                    <a:lnTo>
                      <a:pt x="1182" y="840"/>
                    </a:lnTo>
                    <a:lnTo>
                      <a:pt x="1186" y="819"/>
                    </a:lnTo>
                    <a:lnTo>
                      <a:pt x="1189" y="797"/>
                    </a:lnTo>
                    <a:lnTo>
                      <a:pt x="1190" y="775"/>
                    </a:lnTo>
                    <a:lnTo>
                      <a:pt x="1191" y="751"/>
                    </a:lnTo>
                    <a:lnTo>
                      <a:pt x="1191" y="729"/>
                    </a:lnTo>
                    <a:lnTo>
                      <a:pt x="1189" y="707"/>
                    </a:lnTo>
                    <a:lnTo>
                      <a:pt x="1187" y="685"/>
                    </a:lnTo>
                    <a:lnTo>
                      <a:pt x="1183" y="662"/>
                    </a:lnTo>
                    <a:lnTo>
                      <a:pt x="1178" y="641"/>
                    </a:lnTo>
                    <a:lnTo>
                      <a:pt x="1172" y="620"/>
                    </a:lnTo>
                    <a:lnTo>
                      <a:pt x="1166" y="600"/>
                    </a:lnTo>
                    <a:lnTo>
                      <a:pt x="1158" y="578"/>
                    </a:lnTo>
                    <a:lnTo>
                      <a:pt x="1149" y="559"/>
                    </a:lnTo>
                    <a:lnTo>
                      <a:pt x="1140" y="540"/>
                    </a:lnTo>
                    <a:lnTo>
                      <a:pt x="1129" y="521"/>
                    </a:lnTo>
                    <a:lnTo>
                      <a:pt x="1118" y="504"/>
                    </a:lnTo>
                    <a:lnTo>
                      <a:pt x="1106" y="485"/>
                    </a:lnTo>
                    <a:lnTo>
                      <a:pt x="1092" y="469"/>
                    </a:lnTo>
                    <a:lnTo>
                      <a:pt x="1078" y="453"/>
                    </a:lnTo>
                    <a:lnTo>
                      <a:pt x="1064" y="437"/>
                    </a:lnTo>
                    <a:lnTo>
                      <a:pt x="1049" y="422"/>
                    </a:lnTo>
                    <a:lnTo>
                      <a:pt x="1033" y="409"/>
                    </a:lnTo>
                    <a:lnTo>
                      <a:pt x="1016" y="395"/>
                    </a:lnTo>
                    <a:lnTo>
                      <a:pt x="998" y="382"/>
                    </a:lnTo>
                    <a:lnTo>
                      <a:pt x="980" y="370"/>
                    </a:lnTo>
                    <a:lnTo>
                      <a:pt x="962" y="360"/>
                    </a:lnTo>
                    <a:lnTo>
                      <a:pt x="943" y="350"/>
                    </a:lnTo>
                    <a:lnTo>
                      <a:pt x="924" y="341"/>
                    </a:lnTo>
                    <a:lnTo>
                      <a:pt x="903" y="333"/>
                    </a:lnTo>
                    <a:lnTo>
                      <a:pt x="883" y="326"/>
                    </a:lnTo>
                    <a:lnTo>
                      <a:pt x="862" y="319"/>
                    </a:lnTo>
                    <a:lnTo>
                      <a:pt x="841" y="314"/>
                    </a:lnTo>
                    <a:lnTo>
                      <a:pt x="818" y="310"/>
                    </a:lnTo>
                    <a:lnTo>
                      <a:pt x="797" y="307"/>
                    </a:lnTo>
                    <a:lnTo>
                      <a:pt x="774" y="305"/>
                    </a:lnTo>
                    <a:lnTo>
                      <a:pt x="752" y="305"/>
                    </a:lnTo>
                    <a:lnTo>
                      <a:pt x="750" y="305"/>
                    </a:lnTo>
                    <a:lnTo>
                      <a:pt x="748" y="305"/>
                    </a:lnTo>
                    <a:lnTo>
                      <a:pt x="726" y="305"/>
                    </a:lnTo>
                    <a:lnTo>
                      <a:pt x="702" y="307"/>
                    </a:lnTo>
                    <a:lnTo>
                      <a:pt x="681" y="310"/>
                    </a:lnTo>
                    <a:lnTo>
                      <a:pt x="659" y="313"/>
                    </a:lnTo>
                    <a:lnTo>
                      <a:pt x="638" y="318"/>
                    </a:lnTo>
                    <a:lnTo>
                      <a:pt x="617" y="324"/>
                    </a:lnTo>
                    <a:lnTo>
                      <a:pt x="596" y="331"/>
                    </a:lnTo>
                    <a:lnTo>
                      <a:pt x="576" y="339"/>
                    </a:lnTo>
                    <a:lnTo>
                      <a:pt x="557" y="347"/>
                    </a:lnTo>
                    <a:lnTo>
                      <a:pt x="538" y="357"/>
                    </a:lnTo>
                    <a:lnTo>
                      <a:pt x="519" y="367"/>
                    </a:lnTo>
                    <a:lnTo>
                      <a:pt x="501" y="379"/>
                    </a:lnTo>
                    <a:lnTo>
                      <a:pt x="484" y="392"/>
                    </a:lnTo>
                    <a:lnTo>
                      <a:pt x="467" y="405"/>
                    </a:lnTo>
                    <a:lnTo>
                      <a:pt x="452" y="419"/>
                    </a:lnTo>
                    <a:lnTo>
                      <a:pt x="435" y="433"/>
                    </a:lnTo>
                    <a:lnTo>
                      <a:pt x="421" y="448"/>
                    </a:lnTo>
                    <a:lnTo>
                      <a:pt x="407" y="464"/>
                    </a:lnTo>
                    <a:lnTo>
                      <a:pt x="394" y="480"/>
                    </a:lnTo>
                    <a:lnTo>
                      <a:pt x="381" y="499"/>
                    </a:lnTo>
                    <a:lnTo>
                      <a:pt x="370" y="516"/>
                    </a:lnTo>
                    <a:lnTo>
                      <a:pt x="359" y="534"/>
                    </a:lnTo>
                    <a:lnTo>
                      <a:pt x="350" y="553"/>
                    </a:lnTo>
                    <a:lnTo>
                      <a:pt x="340" y="573"/>
                    </a:lnTo>
                    <a:lnTo>
                      <a:pt x="332" y="593"/>
                    </a:lnTo>
                    <a:lnTo>
                      <a:pt x="325" y="614"/>
                    </a:lnTo>
                    <a:lnTo>
                      <a:pt x="319" y="634"/>
                    </a:lnTo>
                    <a:lnTo>
                      <a:pt x="314" y="655"/>
                    </a:lnTo>
                    <a:lnTo>
                      <a:pt x="310" y="678"/>
                    </a:lnTo>
                    <a:lnTo>
                      <a:pt x="307" y="700"/>
                    </a:lnTo>
                    <a:lnTo>
                      <a:pt x="305" y="722"/>
                    </a:lnTo>
                    <a:lnTo>
                      <a:pt x="304" y="744"/>
                    </a:lnTo>
                    <a:lnTo>
                      <a:pt x="304" y="744"/>
                    </a:lnTo>
                    <a:close/>
                    <a:moveTo>
                      <a:pt x="748" y="1496"/>
                    </a:moveTo>
                    <a:lnTo>
                      <a:pt x="745" y="1496"/>
                    </a:lnTo>
                    <a:lnTo>
                      <a:pt x="742" y="1496"/>
                    </a:lnTo>
                    <a:lnTo>
                      <a:pt x="703" y="1494"/>
                    </a:lnTo>
                    <a:lnTo>
                      <a:pt x="666" y="1491"/>
                    </a:lnTo>
                    <a:lnTo>
                      <a:pt x="628" y="1486"/>
                    </a:lnTo>
                    <a:lnTo>
                      <a:pt x="591" y="1479"/>
                    </a:lnTo>
                    <a:lnTo>
                      <a:pt x="556" y="1471"/>
                    </a:lnTo>
                    <a:lnTo>
                      <a:pt x="520" y="1460"/>
                    </a:lnTo>
                    <a:lnTo>
                      <a:pt x="485" y="1449"/>
                    </a:lnTo>
                    <a:lnTo>
                      <a:pt x="452" y="1434"/>
                    </a:lnTo>
                    <a:lnTo>
                      <a:pt x="418" y="1419"/>
                    </a:lnTo>
                    <a:lnTo>
                      <a:pt x="386" y="1402"/>
                    </a:lnTo>
                    <a:lnTo>
                      <a:pt x="356" y="1384"/>
                    </a:lnTo>
                    <a:lnTo>
                      <a:pt x="325" y="1365"/>
                    </a:lnTo>
                    <a:lnTo>
                      <a:pt x="296" y="1344"/>
                    </a:lnTo>
                    <a:lnTo>
                      <a:pt x="268" y="1321"/>
                    </a:lnTo>
                    <a:lnTo>
                      <a:pt x="240" y="1297"/>
                    </a:lnTo>
                    <a:lnTo>
                      <a:pt x="215" y="1272"/>
                    </a:lnTo>
                    <a:lnTo>
                      <a:pt x="191" y="1245"/>
                    </a:lnTo>
                    <a:lnTo>
                      <a:pt x="167" y="1219"/>
                    </a:lnTo>
                    <a:lnTo>
                      <a:pt x="145" y="1190"/>
                    </a:lnTo>
                    <a:lnTo>
                      <a:pt x="125" y="1161"/>
                    </a:lnTo>
                    <a:lnTo>
                      <a:pt x="105" y="1130"/>
                    </a:lnTo>
                    <a:lnTo>
                      <a:pt x="88" y="1099"/>
                    </a:lnTo>
                    <a:lnTo>
                      <a:pt x="72" y="1067"/>
                    </a:lnTo>
                    <a:lnTo>
                      <a:pt x="56" y="1033"/>
                    </a:lnTo>
                    <a:lnTo>
                      <a:pt x="43" y="999"/>
                    </a:lnTo>
                    <a:lnTo>
                      <a:pt x="32" y="965"/>
                    </a:lnTo>
                    <a:lnTo>
                      <a:pt x="22" y="929"/>
                    </a:lnTo>
                    <a:lnTo>
                      <a:pt x="14" y="893"/>
                    </a:lnTo>
                    <a:lnTo>
                      <a:pt x="8" y="856"/>
                    </a:lnTo>
                    <a:lnTo>
                      <a:pt x="4" y="819"/>
                    </a:lnTo>
                    <a:lnTo>
                      <a:pt x="1" y="781"/>
                    </a:lnTo>
                    <a:lnTo>
                      <a:pt x="0" y="742"/>
                    </a:lnTo>
                    <a:lnTo>
                      <a:pt x="0" y="742"/>
                    </a:lnTo>
                    <a:lnTo>
                      <a:pt x="2" y="704"/>
                    </a:lnTo>
                    <a:lnTo>
                      <a:pt x="5" y="665"/>
                    </a:lnTo>
                    <a:lnTo>
                      <a:pt x="10" y="628"/>
                    </a:lnTo>
                    <a:lnTo>
                      <a:pt x="16" y="592"/>
                    </a:lnTo>
                    <a:lnTo>
                      <a:pt x="25" y="555"/>
                    </a:lnTo>
                    <a:lnTo>
                      <a:pt x="35" y="520"/>
                    </a:lnTo>
                    <a:lnTo>
                      <a:pt x="46" y="485"/>
                    </a:lnTo>
                    <a:lnTo>
                      <a:pt x="61" y="451"/>
                    </a:lnTo>
                    <a:lnTo>
                      <a:pt x="76" y="419"/>
                    </a:lnTo>
                    <a:lnTo>
                      <a:pt x="92" y="386"/>
                    </a:lnTo>
                    <a:lnTo>
                      <a:pt x="110" y="355"/>
                    </a:lnTo>
                    <a:lnTo>
                      <a:pt x="129" y="325"/>
                    </a:lnTo>
                    <a:lnTo>
                      <a:pt x="150" y="295"/>
                    </a:lnTo>
                    <a:lnTo>
                      <a:pt x="172" y="267"/>
                    </a:lnTo>
                    <a:lnTo>
                      <a:pt x="196" y="241"/>
                    </a:lnTo>
                    <a:lnTo>
                      <a:pt x="220" y="215"/>
                    </a:lnTo>
                    <a:lnTo>
                      <a:pt x="246" y="190"/>
                    </a:lnTo>
                    <a:lnTo>
                      <a:pt x="274" y="167"/>
                    </a:lnTo>
                    <a:lnTo>
                      <a:pt x="302" y="145"/>
                    </a:lnTo>
                    <a:lnTo>
                      <a:pt x="331" y="124"/>
                    </a:lnTo>
                    <a:lnTo>
                      <a:pt x="362" y="104"/>
                    </a:lnTo>
                    <a:lnTo>
                      <a:pt x="393" y="87"/>
                    </a:lnTo>
                    <a:lnTo>
                      <a:pt x="425" y="71"/>
                    </a:lnTo>
                    <a:lnTo>
                      <a:pt x="459" y="56"/>
                    </a:lnTo>
                    <a:lnTo>
                      <a:pt x="493" y="43"/>
                    </a:lnTo>
                    <a:lnTo>
                      <a:pt x="528" y="32"/>
                    </a:lnTo>
                    <a:lnTo>
                      <a:pt x="564" y="22"/>
                    </a:lnTo>
                    <a:lnTo>
                      <a:pt x="600" y="15"/>
                    </a:lnTo>
                    <a:lnTo>
                      <a:pt x="638" y="7"/>
                    </a:lnTo>
                    <a:lnTo>
                      <a:pt x="676" y="3"/>
                    </a:lnTo>
                    <a:lnTo>
                      <a:pt x="714" y="1"/>
                    </a:lnTo>
                    <a:lnTo>
                      <a:pt x="754" y="0"/>
                    </a:lnTo>
                    <a:lnTo>
                      <a:pt x="792" y="2"/>
                    </a:lnTo>
                    <a:lnTo>
                      <a:pt x="830" y="5"/>
                    </a:lnTo>
                    <a:lnTo>
                      <a:pt x="867" y="10"/>
                    </a:lnTo>
                    <a:lnTo>
                      <a:pt x="904" y="18"/>
                    </a:lnTo>
                    <a:lnTo>
                      <a:pt x="940" y="26"/>
                    </a:lnTo>
                    <a:lnTo>
                      <a:pt x="975" y="36"/>
                    </a:lnTo>
                    <a:lnTo>
                      <a:pt x="1011" y="48"/>
                    </a:lnTo>
                    <a:lnTo>
                      <a:pt x="1044" y="62"/>
                    </a:lnTo>
                    <a:lnTo>
                      <a:pt x="1077" y="77"/>
                    </a:lnTo>
                    <a:lnTo>
                      <a:pt x="1110" y="94"/>
                    </a:lnTo>
                    <a:lnTo>
                      <a:pt x="1140" y="113"/>
                    </a:lnTo>
                    <a:lnTo>
                      <a:pt x="1170" y="132"/>
                    </a:lnTo>
                    <a:lnTo>
                      <a:pt x="1199" y="153"/>
                    </a:lnTo>
                    <a:lnTo>
                      <a:pt x="1228" y="175"/>
                    </a:lnTo>
                    <a:lnTo>
                      <a:pt x="1255" y="199"/>
                    </a:lnTo>
                    <a:lnTo>
                      <a:pt x="1280" y="225"/>
                    </a:lnTo>
                    <a:lnTo>
                      <a:pt x="1305" y="250"/>
                    </a:lnTo>
                    <a:lnTo>
                      <a:pt x="1329" y="278"/>
                    </a:lnTo>
                    <a:lnTo>
                      <a:pt x="1350" y="307"/>
                    </a:lnTo>
                    <a:lnTo>
                      <a:pt x="1371" y="336"/>
                    </a:lnTo>
                    <a:lnTo>
                      <a:pt x="1391" y="366"/>
                    </a:lnTo>
                    <a:lnTo>
                      <a:pt x="1408" y="398"/>
                    </a:lnTo>
                    <a:lnTo>
                      <a:pt x="1424" y="430"/>
                    </a:lnTo>
                    <a:lnTo>
                      <a:pt x="1439" y="463"/>
                    </a:lnTo>
                    <a:lnTo>
                      <a:pt x="1452" y="498"/>
                    </a:lnTo>
                    <a:lnTo>
                      <a:pt x="1463" y="532"/>
                    </a:lnTo>
                    <a:lnTo>
                      <a:pt x="1473" y="567"/>
                    </a:lnTo>
                    <a:lnTo>
                      <a:pt x="1481" y="604"/>
                    </a:lnTo>
                    <a:lnTo>
                      <a:pt x="1488" y="640"/>
                    </a:lnTo>
                    <a:lnTo>
                      <a:pt x="1493" y="679"/>
                    </a:lnTo>
                    <a:lnTo>
                      <a:pt x="1495" y="716"/>
                    </a:lnTo>
                    <a:lnTo>
                      <a:pt x="1496" y="754"/>
                    </a:lnTo>
                    <a:lnTo>
                      <a:pt x="1495" y="793"/>
                    </a:lnTo>
                    <a:lnTo>
                      <a:pt x="1492" y="830"/>
                    </a:lnTo>
                    <a:lnTo>
                      <a:pt x="1486" y="868"/>
                    </a:lnTo>
                    <a:lnTo>
                      <a:pt x="1479" y="904"/>
                    </a:lnTo>
                    <a:lnTo>
                      <a:pt x="1470" y="940"/>
                    </a:lnTo>
                    <a:lnTo>
                      <a:pt x="1460" y="975"/>
                    </a:lnTo>
                    <a:lnTo>
                      <a:pt x="1448" y="1010"/>
                    </a:lnTo>
                    <a:lnTo>
                      <a:pt x="1435" y="1043"/>
                    </a:lnTo>
                    <a:lnTo>
                      <a:pt x="1420" y="1076"/>
                    </a:lnTo>
                    <a:lnTo>
                      <a:pt x="1403" y="1108"/>
                    </a:lnTo>
                    <a:lnTo>
                      <a:pt x="1385" y="1139"/>
                    </a:lnTo>
                    <a:lnTo>
                      <a:pt x="1365" y="1170"/>
                    </a:lnTo>
                    <a:lnTo>
                      <a:pt x="1345" y="1198"/>
                    </a:lnTo>
                    <a:lnTo>
                      <a:pt x="1322" y="1226"/>
                    </a:lnTo>
                    <a:lnTo>
                      <a:pt x="1299" y="1254"/>
                    </a:lnTo>
                    <a:lnTo>
                      <a:pt x="1274" y="1279"/>
                    </a:lnTo>
                    <a:lnTo>
                      <a:pt x="1248" y="1303"/>
                    </a:lnTo>
                    <a:lnTo>
                      <a:pt x="1221" y="1326"/>
                    </a:lnTo>
                    <a:lnTo>
                      <a:pt x="1192" y="1349"/>
                    </a:lnTo>
                    <a:lnTo>
                      <a:pt x="1163" y="1370"/>
                    </a:lnTo>
                    <a:lnTo>
                      <a:pt x="1133" y="1389"/>
                    </a:lnTo>
                    <a:lnTo>
                      <a:pt x="1101" y="1406"/>
                    </a:lnTo>
                    <a:lnTo>
                      <a:pt x="1070" y="1423"/>
                    </a:lnTo>
                    <a:lnTo>
                      <a:pt x="1037" y="1438"/>
                    </a:lnTo>
                    <a:lnTo>
                      <a:pt x="1003" y="1451"/>
                    </a:lnTo>
                    <a:lnTo>
                      <a:pt x="968" y="1463"/>
                    </a:lnTo>
                    <a:lnTo>
                      <a:pt x="934" y="1473"/>
                    </a:lnTo>
                    <a:lnTo>
                      <a:pt x="897" y="1481"/>
                    </a:lnTo>
                    <a:lnTo>
                      <a:pt x="861" y="1487"/>
                    </a:lnTo>
                    <a:lnTo>
                      <a:pt x="824" y="1492"/>
                    </a:lnTo>
                    <a:lnTo>
                      <a:pt x="786" y="1495"/>
                    </a:lnTo>
                    <a:lnTo>
                      <a:pt x="748" y="149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65" name="Freeform 14">
                <a:extLst>
                  <a:ext uri="{FF2B5EF4-FFF2-40B4-BE49-F238E27FC236}">
                    <a16:creationId xmlns:a16="http://schemas.microsoft.com/office/drawing/2014/main" id="{C7D68D46-04F6-4480-A83A-4D32D3ADA268}"/>
                  </a:ext>
                </a:extLst>
              </p:cNvPr>
              <p:cNvSpPr>
                <a:spLocks noEditPoints="1"/>
              </p:cNvSpPr>
              <p:nvPr/>
            </p:nvSpPr>
            <p:spPr bwMode="auto">
              <a:xfrm>
                <a:off x="5022681" y="1287277"/>
                <a:ext cx="78107" cy="79842"/>
              </a:xfrm>
              <a:custGeom>
                <a:avLst/>
                <a:gdLst>
                  <a:gd name="T0" fmla="*/ 661 w 1496"/>
                  <a:gd name="T1" fmla="*/ 314 h 1496"/>
                  <a:gd name="T2" fmla="*/ 560 w 1496"/>
                  <a:gd name="T3" fmla="*/ 347 h 1496"/>
                  <a:gd name="T4" fmla="*/ 469 w 1496"/>
                  <a:gd name="T5" fmla="*/ 404 h 1496"/>
                  <a:gd name="T6" fmla="*/ 394 w 1496"/>
                  <a:gd name="T7" fmla="*/ 482 h 1496"/>
                  <a:gd name="T8" fmla="*/ 340 w 1496"/>
                  <a:gd name="T9" fmla="*/ 575 h 1496"/>
                  <a:gd name="T10" fmla="*/ 310 w 1496"/>
                  <a:gd name="T11" fmla="*/ 680 h 1496"/>
                  <a:gd name="T12" fmla="*/ 307 w 1496"/>
                  <a:gd name="T13" fmla="*/ 789 h 1496"/>
                  <a:gd name="T14" fmla="*/ 329 w 1496"/>
                  <a:gd name="T15" fmla="*/ 895 h 1496"/>
                  <a:gd name="T16" fmla="*/ 376 w 1496"/>
                  <a:gd name="T17" fmla="*/ 991 h 1496"/>
                  <a:gd name="T18" fmla="*/ 447 w 1496"/>
                  <a:gd name="T19" fmla="*/ 1075 h 1496"/>
                  <a:gd name="T20" fmla="*/ 536 w 1496"/>
                  <a:gd name="T21" fmla="*/ 1138 h 1496"/>
                  <a:gd name="T22" fmla="*/ 636 w 1496"/>
                  <a:gd name="T23" fmla="*/ 1178 h 1496"/>
                  <a:gd name="T24" fmla="*/ 744 w 1496"/>
                  <a:gd name="T25" fmla="*/ 1193 h 1496"/>
                  <a:gd name="T26" fmla="*/ 851 w 1496"/>
                  <a:gd name="T27" fmla="*/ 1180 h 1496"/>
                  <a:gd name="T28" fmla="*/ 952 w 1496"/>
                  <a:gd name="T29" fmla="*/ 1142 h 1496"/>
                  <a:gd name="T30" fmla="*/ 1042 w 1496"/>
                  <a:gd name="T31" fmla="*/ 1081 h 1496"/>
                  <a:gd name="T32" fmla="*/ 1115 w 1496"/>
                  <a:gd name="T33" fmla="*/ 998 h 1496"/>
                  <a:gd name="T34" fmla="*/ 1165 w 1496"/>
                  <a:gd name="T35" fmla="*/ 902 h 1496"/>
                  <a:gd name="T36" fmla="*/ 1189 w 1496"/>
                  <a:gd name="T37" fmla="*/ 797 h 1496"/>
                  <a:gd name="T38" fmla="*/ 1187 w 1496"/>
                  <a:gd name="T39" fmla="*/ 687 h 1496"/>
                  <a:gd name="T40" fmla="*/ 1160 w 1496"/>
                  <a:gd name="T41" fmla="*/ 583 h 1496"/>
                  <a:gd name="T42" fmla="*/ 1107 w 1496"/>
                  <a:gd name="T43" fmla="*/ 488 h 1496"/>
                  <a:gd name="T44" fmla="*/ 1032 w 1496"/>
                  <a:gd name="T45" fmla="*/ 408 h 1496"/>
                  <a:gd name="T46" fmla="*/ 941 w 1496"/>
                  <a:gd name="T47" fmla="*/ 349 h 1496"/>
                  <a:gd name="T48" fmla="*/ 839 w 1496"/>
                  <a:gd name="T49" fmla="*/ 314 h 1496"/>
                  <a:gd name="T50" fmla="*/ 750 w 1496"/>
                  <a:gd name="T51" fmla="*/ 305 h 1496"/>
                  <a:gd name="T52" fmla="*/ 705 w 1496"/>
                  <a:gd name="T53" fmla="*/ 1495 h 1496"/>
                  <a:gd name="T54" fmla="*/ 524 w 1496"/>
                  <a:gd name="T55" fmla="*/ 1462 h 1496"/>
                  <a:gd name="T56" fmla="*/ 359 w 1496"/>
                  <a:gd name="T57" fmla="*/ 1387 h 1496"/>
                  <a:gd name="T58" fmla="*/ 215 w 1496"/>
                  <a:gd name="T59" fmla="*/ 1273 h 1496"/>
                  <a:gd name="T60" fmla="*/ 102 w 1496"/>
                  <a:gd name="T61" fmla="*/ 1127 h 1496"/>
                  <a:gd name="T62" fmla="*/ 31 w 1496"/>
                  <a:gd name="T63" fmla="*/ 960 h 1496"/>
                  <a:gd name="T64" fmla="*/ 1 w 1496"/>
                  <a:gd name="T65" fmla="*/ 780 h 1496"/>
                  <a:gd name="T66" fmla="*/ 17 w 1496"/>
                  <a:gd name="T67" fmla="*/ 596 h 1496"/>
                  <a:gd name="T68" fmla="*/ 74 w 1496"/>
                  <a:gd name="T69" fmla="*/ 424 h 1496"/>
                  <a:gd name="T70" fmla="*/ 173 w 1496"/>
                  <a:gd name="T71" fmla="*/ 270 h 1496"/>
                  <a:gd name="T72" fmla="*/ 308 w 1496"/>
                  <a:gd name="T73" fmla="*/ 144 h 1496"/>
                  <a:gd name="T74" fmla="*/ 464 w 1496"/>
                  <a:gd name="T75" fmla="*/ 56 h 1496"/>
                  <a:gd name="T76" fmla="*/ 638 w 1496"/>
                  <a:gd name="T77" fmla="*/ 8 h 1496"/>
                  <a:gd name="T78" fmla="*/ 754 w 1496"/>
                  <a:gd name="T79" fmla="*/ 0 h 1496"/>
                  <a:gd name="T80" fmla="*/ 936 w 1496"/>
                  <a:gd name="T81" fmla="*/ 25 h 1496"/>
                  <a:gd name="T82" fmla="*/ 1106 w 1496"/>
                  <a:gd name="T83" fmla="*/ 91 h 1496"/>
                  <a:gd name="T84" fmla="*/ 1255 w 1496"/>
                  <a:gd name="T85" fmla="*/ 198 h 1496"/>
                  <a:gd name="T86" fmla="*/ 1374 w 1496"/>
                  <a:gd name="T87" fmla="*/ 339 h 1496"/>
                  <a:gd name="T88" fmla="*/ 1455 w 1496"/>
                  <a:gd name="T89" fmla="*/ 502 h 1496"/>
                  <a:gd name="T90" fmla="*/ 1493 w 1496"/>
                  <a:gd name="T91" fmla="*/ 681 h 1496"/>
                  <a:gd name="T92" fmla="*/ 1487 w 1496"/>
                  <a:gd name="T93" fmla="*/ 865 h 1496"/>
                  <a:gd name="T94" fmla="*/ 1438 w 1496"/>
                  <a:gd name="T95" fmla="*/ 1040 h 1496"/>
                  <a:gd name="T96" fmla="*/ 1346 w 1496"/>
                  <a:gd name="T97" fmla="*/ 1198 h 1496"/>
                  <a:gd name="T98" fmla="*/ 1218 w 1496"/>
                  <a:gd name="T99" fmla="*/ 1331 h 1496"/>
                  <a:gd name="T100" fmla="*/ 1065 w 1496"/>
                  <a:gd name="T101" fmla="*/ 1426 h 1496"/>
                  <a:gd name="T102" fmla="*/ 894 w 1496"/>
                  <a:gd name="T103" fmla="*/ 1482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6" h="1496">
                    <a:moveTo>
                      <a:pt x="748" y="305"/>
                    </a:moveTo>
                    <a:lnTo>
                      <a:pt x="726" y="306"/>
                    </a:lnTo>
                    <a:lnTo>
                      <a:pt x="704" y="307"/>
                    </a:lnTo>
                    <a:lnTo>
                      <a:pt x="683" y="310"/>
                    </a:lnTo>
                    <a:lnTo>
                      <a:pt x="661" y="314"/>
                    </a:lnTo>
                    <a:lnTo>
                      <a:pt x="641" y="318"/>
                    </a:lnTo>
                    <a:lnTo>
                      <a:pt x="620" y="324"/>
                    </a:lnTo>
                    <a:lnTo>
                      <a:pt x="600" y="330"/>
                    </a:lnTo>
                    <a:lnTo>
                      <a:pt x="579" y="338"/>
                    </a:lnTo>
                    <a:lnTo>
                      <a:pt x="560" y="347"/>
                    </a:lnTo>
                    <a:lnTo>
                      <a:pt x="541" y="356"/>
                    </a:lnTo>
                    <a:lnTo>
                      <a:pt x="523" y="366"/>
                    </a:lnTo>
                    <a:lnTo>
                      <a:pt x="505" y="377"/>
                    </a:lnTo>
                    <a:lnTo>
                      <a:pt x="487" y="390"/>
                    </a:lnTo>
                    <a:lnTo>
                      <a:pt x="469" y="404"/>
                    </a:lnTo>
                    <a:lnTo>
                      <a:pt x="453" y="418"/>
                    </a:lnTo>
                    <a:lnTo>
                      <a:pt x="437" y="433"/>
                    </a:lnTo>
                    <a:lnTo>
                      <a:pt x="422" y="448"/>
                    </a:lnTo>
                    <a:lnTo>
                      <a:pt x="407" y="465"/>
                    </a:lnTo>
                    <a:lnTo>
                      <a:pt x="394" y="482"/>
                    </a:lnTo>
                    <a:lnTo>
                      <a:pt x="380" y="500"/>
                    </a:lnTo>
                    <a:lnTo>
                      <a:pt x="369" y="518"/>
                    </a:lnTo>
                    <a:lnTo>
                      <a:pt x="358" y="537"/>
                    </a:lnTo>
                    <a:lnTo>
                      <a:pt x="348" y="556"/>
                    </a:lnTo>
                    <a:lnTo>
                      <a:pt x="340" y="575"/>
                    </a:lnTo>
                    <a:lnTo>
                      <a:pt x="332" y="596"/>
                    </a:lnTo>
                    <a:lnTo>
                      <a:pt x="325" y="616"/>
                    </a:lnTo>
                    <a:lnTo>
                      <a:pt x="319" y="637"/>
                    </a:lnTo>
                    <a:lnTo>
                      <a:pt x="314" y="658"/>
                    </a:lnTo>
                    <a:lnTo>
                      <a:pt x="310" y="680"/>
                    </a:lnTo>
                    <a:lnTo>
                      <a:pt x="307" y="701"/>
                    </a:lnTo>
                    <a:lnTo>
                      <a:pt x="306" y="723"/>
                    </a:lnTo>
                    <a:lnTo>
                      <a:pt x="305" y="745"/>
                    </a:lnTo>
                    <a:lnTo>
                      <a:pt x="305" y="767"/>
                    </a:lnTo>
                    <a:lnTo>
                      <a:pt x="307" y="789"/>
                    </a:lnTo>
                    <a:lnTo>
                      <a:pt x="309" y="811"/>
                    </a:lnTo>
                    <a:lnTo>
                      <a:pt x="312" y="832"/>
                    </a:lnTo>
                    <a:lnTo>
                      <a:pt x="317" y="853"/>
                    </a:lnTo>
                    <a:lnTo>
                      <a:pt x="323" y="875"/>
                    </a:lnTo>
                    <a:lnTo>
                      <a:pt x="329" y="895"/>
                    </a:lnTo>
                    <a:lnTo>
                      <a:pt x="337" y="915"/>
                    </a:lnTo>
                    <a:lnTo>
                      <a:pt x="345" y="934"/>
                    </a:lnTo>
                    <a:lnTo>
                      <a:pt x="355" y="954"/>
                    </a:lnTo>
                    <a:lnTo>
                      <a:pt x="365" y="973"/>
                    </a:lnTo>
                    <a:lnTo>
                      <a:pt x="376" y="991"/>
                    </a:lnTo>
                    <a:lnTo>
                      <a:pt x="389" y="1009"/>
                    </a:lnTo>
                    <a:lnTo>
                      <a:pt x="403" y="1026"/>
                    </a:lnTo>
                    <a:lnTo>
                      <a:pt x="417" y="1043"/>
                    </a:lnTo>
                    <a:lnTo>
                      <a:pt x="432" y="1060"/>
                    </a:lnTo>
                    <a:lnTo>
                      <a:pt x="447" y="1075"/>
                    </a:lnTo>
                    <a:lnTo>
                      <a:pt x="464" y="1089"/>
                    </a:lnTo>
                    <a:lnTo>
                      <a:pt x="481" y="1103"/>
                    </a:lnTo>
                    <a:lnTo>
                      <a:pt x="499" y="1116"/>
                    </a:lnTo>
                    <a:lnTo>
                      <a:pt x="517" y="1127"/>
                    </a:lnTo>
                    <a:lnTo>
                      <a:pt x="536" y="1138"/>
                    </a:lnTo>
                    <a:lnTo>
                      <a:pt x="555" y="1148"/>
                    </a:lnTo>
                    <a:lnTo>
                      <a:pt x="574" y="1157"/>
                    </a:lnTo>
                    <a:lnTo>
                      <a:pt x="595" y="1166"/>
                    </a:lnTo>
                    <a:lnTo>
                      <a:pt x="616" y="1172"/>
                    </a:lnTo>
                    <a:lnTo>
                      <a:pt x="636" y="1178"/>
                    </a:lnTo>
                    <a:lnTo>
                      <a:pt x="657" y="1183"/>
                    </a:lnTo>
                    <a:lnTo>
                      <a:pt x="679" y="1187"/>
                    </a:lnTo>
                    <a:lnTo>
                      <a:pt x="701" y="1190"/>
                    </a:lnTo>
                    <a:lnTo>
                      <a:pt x="722" y="1192"/>
                    </a:lnTo>
                    <a:lnTo>
                      <a:pt x="744" y="1193"/>
                    </a:lnTo>
                    <a:lnTo>
                      <a:pt x="766" y="1192"/>
                    </a:lnTo>
                    <a:lnTo>
                      <a:pt x="788" y="1191"/>
                    </a:lnTo>
                    <a:lnTo>
                      <a:pt x="809" y="1188"/>
                    </a:lnTo>
                    <a:lnTo>
                      <a:pt x="830" y="1185"/>
                    </a:lnTo>
                    <a:lnTo>
                      <a:pt x="851" y="1180"/>
                    </a:lnTo>
                    <a:lnTo>
                      <a:pt x="873" y="1174"/>
                    </a:lnTo>
                    <a:lnTo>
                      <a:pt x="893" y="1168"/>
                    </a:lnTo>
                    <a:lnTo>
                      <a:pt x="913" y="1160"/>
                    </a:lnTo>
                    <a:lnTo>
                      <a:pt x="933" y="1151"/>
                    </a:lnTo>
                    <a:lnTo>
                      <a:pt x="952" y="1142"/>
                    </a:lnTo>
                    <a:lnTo>
                      <a:pt x="972" y="1131"/>
                    </a:lnTo>
                    <a:lnTo>
                      <a:pt x="990" y="1120"/>
                    </a:lnTo>
                    <a:lnTo>
                      <a:pt x="1008" y="1108"/>
                    </a:lnTo>
                    <a:lnTo>
                      <a:pt x="1026" y="1095"/>
                    </a:lnTo>
                    <a:lnTo>
                      <a:pt x="1042" y="1081"/>
                    </a:lnTo>
                    <a:lnTo>
                      <a:pt x="1059" y="1066"/>
                    </a:lnTo>
                    <a:lnTo>
                      <a:pt x="1075" y="1049"/>
                    </a:lnTo>
                    <a:lnTo>
                      <a:pt x="1089" y="1032"/>
                    </a:lnTo>
                    <a:lnTo>
                      <a:pt x="1103" y="1016"/>
                    </a:lnTo>
                    <a:lnTo>
                      <a:pt x="1115" y="998"/>
                    </a:lnTo>
                    <a:lnTo>
                      <a:pt x="1127" y="980"/>
                    </a:lnTo>
                    <a:lnTo>
                      <a:pt x="1137" y="960"/>
                    </a:lnTo>
                    <a:lnTo>
                      <a:pt x="1147" y="941"/>
                    </a:lnTo>
                    <a:lnTo>
                      <a:pt x="1157" y="922"/>
                    </a:lnTo>
                    <a:lnTo>
                      <a:pt x="1165" y="902"/>
                    </a:lnTo>
                    <a:lnTo>
                      <a:pt x="1172" y="882"/>
                    </a:lnTo>
                    <a:lnTo>
                      <a:pt x="1178" y="860"/>
                    </a:lnTo>
                    <a:lnTo>
                      <a:pt x="1182" y="839"/>
                    </a:lnTo>
                    <a:lnTo>
                      <a:pt x="1186" y="818"/>
                    </a:lnTo>
                    <a:lnTo>
                      <a:pt x="1189" y="797"/>
                    </a:lnTo>
                    <a:lnTo>
                      <a:pt x="1191" y="775"/>
                    </a:lnTo>
                    <a:lnTo>
                      <a:pt x="1191" y="752"/>
                    </a:lnTo>
                    <a:lnTo>
                      <a:pt x="1191" y="730"/>
                    </a:lnTo>
                    <a:lnTo>
                      <a:pt x="1190" y="708"/>
                    </a:lnTo>
                    <a:lnTo>
                      <a:pt x="1187" y="687"/>
                    </a:lnTo>
                    <a:lnTo>
                      <a:pt x="1184" y="664"/>
                    </a:lnTo>
                    <a:lnTo>
                      <a:pt x="1179" y="644"/>
                    </a:lnTo>
                    <a:lnTo>
                      <a:pt x="1174" y="623"/>
                    </a:lnTo>
                    <a:lnTo>
                      <a:pt x="1167" y="602"/>
                    </a:lnTo>
                    <a:lnTo>
                      <a:pt x="1160" y="583"/>
                    </a:lnTo>
                    <a:lnTo>
                      <a:pt x="1150" y="562"/>
                    </a:lnTo>
                    <a:lnTo>
                      <a:pt x="1141" y="543"/>
                    </a:lnTo>
                    <a:lnTo>
                      <a:pt x="1130" y="524"/>
                    </a:lnTo>
                    <a:lnTo>
                      <a:pt x="1119" y="506"/>
                    </a:lnTo>
                    <a:lnTo>
                      <a:pt x="1107" y="488"/>
                    </a:lnTo>
                    <a:lnTo>
                      <a:pt x="1094" y="470"/>
                    </a:lnTo>
                    <a:lnTo>
                      <a:pt x="1080" y="454"/>
                    </a:lnTo>
                    <a:lnTo>
                      <a:pt x="1065" y="437"/>
                    </a:lnTo>
                    <a:lnTo>
                      <a:pt x="1048" y="422"/>
                    </a:lnTo>
                    <a:lnTo>
                      <a:pt x="1032" y="408"/>
                    </a:lnTo>
                    <a:lnTo>
                      <a:pt x="1015" y="394"/>
                    </a:lnTo>
                    <a:lnTo>
                      <a:pt x="997" y="381"/>
                    </a:lnTo>
                    <a:lnTo>
                      <a:pt x="979" y="369"/>
                    </a:lnTo>
                    <a:lnTo>
                      <a:pt x="960" y="358"/>
                    </a:lnTo>
                    <a:lnTo>
                      <a:pt x="941" y="349"/>
                    </a:lnTo>
                    <a:lnTo>
                      <a:pt x="921" y="340"/>
                    </a:lnTo>
                    <a:lnTo>
                      <a:pt x="901" y="332"/>
                    </a:lnTo>
                    <a:lnTo>
                      <a:pt x="881" y="325"/>
                    </a:lnTo>
                    <a:lnTo>
                      <a:pt x="860" y="319"/>
                    </a:lnTo>
                    <a:lnTo>
                      <a:pt x="839" y="314"/>
                    </a:lnTo>
                    <a:lnTo>
                      <a:pt x="817" y="311"/>
                    </a:lnTo>
                    <a:lnTo>
                      <a:pt x="796" y="308"/>
                    </a:lnTo>
                    <a:lnTo>
                      <a:pt x="774" y="306"/>
                    </a:lnTo>
                    <a:lnTo>
                      <a:pt x="751" y="306"/>
                    </a:lnTo>
                    <a:lnTo>
                      <a:pt x="750" y="305"/>
                    </a:lnTo>
                    <a:lnTo>
                      <a:pt x="748" y="305"/>
                    </a:lnTo>
                    <a:close/>
                    <a:moveTo>
                      <a:pt x="748" y="1496"/>
                    </a:moveTo>
                    <a:lnTo>
                      <a:pt x="745" y="1496"/>
                    </a:lnTo>
                    <a:lnTo>
                      <a:pt x="742" y="1496"/>
                    </a:lnTo>
                    <a:lnTo>
                      <a:pt x="705" y="1495"/>
                    </a:lnTo>
                    <a:lnTo>
                      <a:pt x="667" y="1492"/>
                    </a:lnTo>
                    <a:lnTo>
                      <a:pt x="631" y="1487"/>
                    </a:lnTo>
                    <a:lnTo>
                      <a:pt x="595" y="1480"/>
                    </a:lnTo>
                    <a:lnTo>
                      <a:pt x="559" y="1472"/>
                    </a:lnTo>
                    <a:lnTo>
                      <a:pt x="524" y="1462"/>
                    </a:lnTo>
                    <a:lnTo>
                      <a:pt x="490" y="1451"/>
                    </a:lnTo>
                    <a:lnTo>
                      <a:pt x="456" y="1438"/>
                    </a:lnTo>
                    <a:lnTo>
                      <a:pt x="423" y="1422"/>
                    </a:lnTo>
                    <a:lnTo>
                      <a:pt x="390" y="1405"/>
                    </a:lnTo>
                    <a:lnTo>
                      <a:pt x="359" y="1387"/>
                    </a:lnTo>
                    <a:lnTo>
                      <a:pt x="328" y="1368"/>
                    </a:lnTo>
                    <a:lnTo>
                      <a:pt x="299" y="1347"/>
                    </a:lnTo>
                    <a:lnTo>
                      <a:pt x="269" y="1323"/>
                    </a:lnTo>
                    <a:lnTo>
                      <a:pt x="242" y="1299"/>
                    </a:lnTo>
                    <a:lnTo>
                      <a:pt x="215" y="1273"/>
                    </a:lnTo>
                    <a:lnTo>
                      <a:pt x="189" y="1245"/>
                    </a:lnTo>
                    <a:lnTo>
                      <a:pt x="165" y="1217"/>
                    </a:lnTo>
                    <a:lnTo>
                      <a:pt x="143" y="1188"/>
                    </a:lnTo>
                    <a:lnTo>
                      <a:pt x="123" y="1158"/>
                    </a:lnTo>
                    <a:lnTo>
                      <a:pt x="102" y="1127"/>
                    </a:lnTo>
                    <a:lnTo>
                      <a:pt x="85" y="1095"/>
                    </a:lnTo>
                    <a:lnTo>
                      <a:pt x="69" y="1063"/>
                    </a:lnTo>
                    <a:lnTo>
                      <a:pt x="54" y="1029"/>
                    </a:lnTo>
                    <a:lnTo>
                      <a:pt x="42" y="995"/>
                    </a:lnTo>
                    <a:lnTo>
                      <a:pt x="31" y="960"/>
                    </a:lnTo>
                    <a:lnTo>
                      <a:pt x="22" y="925"/>
                    </a:lnTo>
                    <a:lnTo>
                      <a:pt x="14" y="890"/>
                    </a:lnTo>
                    <a:lnTo>
                      <a:pt x="7" y="853"/>
                    </a:lnTo>
                    <a:lnTo>
                      <a:pt x="3" y="817"/>
                    </a:lnTo>
                    <a:lnTo>
                      <a:pt x="1" y="780"/>
                    </a:lnTo>
                    <a:lnTo>
                      <a:pt x="0" y="742"/>
                    </a:lnTo>
                    <a:lnTo>
                      <a:pt x="1" y="705"/>
                    </a:lnTo>
                    <a:lnTo>
                      <a:pt x="4" y="668"/>
                    </a:lnTo>
                    <a:lnTo>
                      <a:pt x="9" y="632"/>
                    </a:lnTo>
                    <a:lnTo>
                      <a:pt x="17" y="596"/>
                    </a:lnTo>
                    <a:lnTo>
                      <a:pt x="25" y="560"/>
                    </a:lnTo>
                    <a:lnTo>
                      <a:pt x="35" y="525"/>
                    </a:lnTo>
                    <a:lnTo>
                      <a:pt x="46" y="491"/>
                    </a:lnTo>
                    <a:lnTo>
                      <a:pt x="59" y="457"/>
                    </a:lnTo>
                    <a:lnTo>
                      <a:pt x="74" y="424"/>
                    </a:lnTo>
                    <a:lnTo>
                      <a:pt x="91" y="392"/>
                    </a:lnTo>
                    <a:lnTo>
                      <a:pt x="110" y="360"/>
                    </a:lnTo>
                    <a:lnTo>
                      <a:pt x="129" y="329"/>
                    </a:lnTo>
                    <a:lnTo>
                      <a:pt x="150" y="300"/>
                    </a:lnTo>
                    <a:lnTo>
                      <a:pt x="173" y="270"/>
                    </a:lnTo>
                    <a:lnTo>
                      <a:pt x="197" y="243"/>
                    </a:lnTo>
                    <a:lnTo>
                      <a:pt x="224" y="216"/>
                    </a:lnTo>
                    <a:lnTo>
                      <a:pt x="251" y="190"/>
                    </a:lnTo>
                    <a:lnTo>
                      <a:pt x="278" y="166"/>
                    </a:lnTo>
                    <a:lnTo>
                      <a:pt x="308" y="144"/>
                    </a:lnTo>
                    <a:lnTo>
                      <a:pt x="338" y="124"/>
                    </a:lnTo>
                    <a:lnTo>
                      <a:pt x="368" y="104"/>
                    </a:lnTo>
                    <a:lnTo>
                      <a:pt x="400" y="86"/>
                    </a:lnTo>
                    <a:lnTo>
                      <a:pt x="432" y="70"/>
                    </a:lnTo>
                    <a:lnTo>
                      <a:pt x="464" y="56"/>
                    </a:lnTo>
                    <a:lnTo>
                      <a:pt x="498" y="43"/>
                    </a:lnTo>
                    <a:lnTo>
                      <a:pt x="532" y="32"/>
                    </a:lnTo>
                    <a:lnTo>
                      <a:pt x="567" y="23"/>
                    </a:lnTo>
                    <a:lnTo>
                      <a:pt x="603" y="15"/>
                    </a:lnTo>
                    <a:lnTo>
                      <a:pt x="638" y="8"/>
                    </a:lnTo>
                    <a:lnTo>
                      <a:pt x="674" y="4"/>
                    </a:lnTo>
                    <a:lnTo>
                      <a:pt x="711" y="1"/>
                    </a:lnTo>
                    <a:lnTo>
                      <a:pt x="748" y="0"/>
                    </a:lnTo>
                    <a:lnTo>
                      <a:pt x="751" y="0"/>
                    </a:lnTo>
                    <a:lnTo>
                      <a:pt x="754" y="0"/>
                    </a:lnTo>
                    <a:lnTo>
                      <a:pt x="792" y="2"/>
                    </a:lnTo>
                    <a:lnTo>
                      <a:pt x="828" y="5"/>
                    </a:lnTo>
                    <a:lnTo>
                      <a:pt x="865" y="9"/>
                    </a:lnTo>
                    <a:lnTo>
                      <a:pt x="901" y="17"/>
                    </a:lnTo>
                    <a:lnTo>
                      <a:pt x="936" y="25"/>
                    </a:lnTo>
                    <a:lnTo>
                      <a:pt x="972" y="35"/>
                    </a:lnTo>
                    <a:lnTo>
                      <a:pt x="1006" y="46"/>
                    </a:lnTo>
                    <a:lnTo>
                      <a:pt x="1040" y="60"/>
                    </a:lnTo>
                    <a:lnTo>
                      <a:pt x="1074" y="75"/>
                    </a:lnTo>
                    <a:lnTo>
                      <a:pt x="1106" y="91"/>
                    </a:lnTo>
                    <a:lnTo>
                      <a:pt x="1137" y="110"/>
                    </a:lnTo>
                    <a:lnTo>
                      <a:pt x="1168" y="130"/>
                    </a:lnTo>
                    <a:lnTo>
                      <a:pt x="1198" y="151"/>
                    </a:lnTo>
                    <a:lnTo>
                      <a:pt x="1226" y="173"/>
                    </a:lnTo>
                    <a:lnTo>
                      <a:pt x="1255" y="198"/>
                    </a:lnTo>
                    <a:lnTo>
                      <a:pt x="1281" y="224"/>
                    </a:lnTo>
                    <a:lnTo>
                      <a:pt x="1307" y="251"/>
                    </a:lnTo>
                    <a:lnTo>
                      <a:pt x="1330" y="279"/>
                    </a:lnTo>
                    <a:lnTo>
                      <a:pt x="1354" y="309"/>
                    </a:lnTo>
                    <a:lnTo>
                      <a:pt x="1374" y="339"/>
                    </a:lnTo>
                    <a:lnTo>
                      <a:pt x="1393" y="370"/>
                    </a:lnTo>
                    <a:lnTo>
                      <a:pt x="1411" y="402"/>
                    </a:lnTo>
                    <a:lnTo>
                      <a:pt x="1427" y="435"/>
                    </a:lnTo>
                    <a:lnTo>
                      <a:pt x="1442" y="468"/>
                    </a:lnTo>
                    <a:lnTo>
                      <a:pt x="1455" y="502"/>
                    </a:lnTo>
                    <a:lnTo>
                      <a:pt x="1466" y="537"/>
                    </a:lnTo>
                    <a:lnTo>
                      <a:pt x="1475" y="571"/>
                    </a:lnTo>
                    <a:lnTo>
                      <a:pt x="1483" y="608"/>
                    </a:lnTo>
                    <a:lnTo>
                      <a:pt x="1489" y="644"/>
                    </a:lnTo>
                    <a:lnTo>
                      <a:pt x="1493" y="681"/>
                    </a:lnTo>
                    <a:lnTo>
                      <a:pt x="1495" y="717"/>
                    </a:lnTo>
                    <a:lnTo>
                      <a:pt x="1496" y="754"/>
                    </a:lnTo>
                    <a:lnTo>
                      <a:pt x="1495" y="792"/>
                    </a:lnTo>
                    <a:lnTo>
                      <a:pt x="1492" y="829"/>
                    </a:lnTo>
                    <a:lnTo>
                      <a:pt x="1487" y="865"/>
                    </a:lnTo>
                    <a:lnTo>
                      <a:pt x="1480" y="902"/>
                    </a:lnTo>
                    <a:lnTo>
                      <a:pt x="1472" y="937"/>
                    </a:lnTo>
                    <a:lnTo>
                      <a:pt x="1462" y="973"/>
                    </a:lnTo>
                    <a:lnTo>
                      <a:pt x="1451" y="1007"/>
                    </a:lnTo>
                    <a:lnTo>
                      <a:pt x="1438" y="1040"/>
                    </a:lnTo>
                    <a:lnTo>
                      <a:pt x="1422" y="1074"/>
                    </a:lnTo>
                    <a:lnTo>
                      <a:pt x="1405" y="1106"/>
                    </a:lnTo>
                    <a:lnTo>
                      <a:pt x="1387" y="1138"/>
                    </a:lnTo>
                    <a:lnTo>
                      <a:pt x="1367" y="1169"/>
                    </a:lnTo>
                    <a:lnTo>
                      <a:pt x="1346" y="1198"/>
                    </a:lnTo>
                    <a:lnTo>
                      <a:pt x="1323" y="1227"/>
                    </a:lnTo>
                    <a:lnTo>
                      <a:pt x="1298" y="1256"/>
                    </a:lnTo>
                    <a:lnTo>
                      <a:pt x="1273" y="1282"/>
                    </a:lnTo>
                    <a:lnTo>
                      <a:pt x="1245" y="1307"/>
                    </a:lnTo>
                    <a:lnTo>
                      <a:pt x="1218" y="1331"/>
                    </a:lnTo>
                    <a:lnTo>
                      <a:pt x="1189" y="1353"/>
                    </a:lnTo>
                    <a:lnTo>
                      <a:pt x="1159" y="1374"/>
                    </a:lnTo>
                    <a:lnTo>
                      <a:pt x="1128" y="1393"/>
                    </a:lnTo>
                    <a:lnTo>
                      <a:pt x="1097" y="1410"/>
                    </a:lnTo>
                    <a:lnTo>
                      <a:pt x="1065" y="1426"/>
                    </a:lnTo>
                    <a:lnTo>
                      <a:pt x="1031" y="1441"/>
                    </a:lnTo>
                    <a:lnTo>
                      <a:pt x="998" y="1454"/>
                    </a:lnTo>
                    <a:lnTo>
                      <a:pt x="964" y="1465"/>
                    </a:lnTo>
                    <a:lnTo>
                      <a:pt x="929" y="1474"/>
                    </a:lnTo>
                    <a:lnTo>
                      <a:pt x="894" y="1482"/>
                    </a:lnTo>
                    <a:lnTo>
                      <a:pt x="857" y="1488"/>
                    </a:lnTo>
                    <a:lnTo>
                      <a:pt x="822" y="1493"/>
                    </a:lnTo>
                    <a:lnTo>
                      <a:pt x="786" y="1495"/>
                    </a:lnTo>
                    <a:lnTo>
                      <a:pt x="748" y="149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66" name="Freeform 15">
                <a:extLst>
                  <a:ext uri="{FF2B5EF4-FFF2-40B4-BE49-F238E27FC236}">
                    <a16:creationId xmlns:a16="http://schemas.microsoft.com/office/drawing/2014/main" id="{4FBB2822-EEE3-40F3-AEFD-9B9C5270A05C}"/>
                  </a:ext>
                </a:extLst>
              </p:cNvPr>
              <p:cNvSpPr>
                <a:spLocks noEditPoints="1"/>
              </p:cNvSpPr>
              <p:nvPr/>
            </p:nvSpPr>
            <p:spPr bwMode="auto">
              <a:xfrm>
                <a:off x="5147652" y="1162306"/>
                <a:ext cx="79842" cy="78107"/>
              </a:xfrm>
              <a:custGeom>
                <a:avLst/>
                <a:gdLst>
                  <a:gd name="T0" fmla="*/ 661 w 1495"/>
                  <a:gd name="T1" fmla="*/ 313 h 1495"/>
                  <a:gd name="T2" fmla="*/ 560 w 1495"/>
                  <a:gd name="T3" fmla="*/ 346 h 1495"/>
                  <a:gd name="T4" fmla="*/ 469 w 1495"/>
                  <a:gd name="T5" fmla="*/ 403 h 1495"/>
                  <a:gd name="T6" fmla="*/ 394 w 1495"/>
                  <a:gd name="T7" fmla="*/ 481 h 1495"/>
                  <a:gd name="T8" fmla="*/ 339 w 1495"/>
                  <a:gd name="T9" fmla="*/ 574 h 1495"/>
                  <a:gd name="T10" fmla="*/ 310 w 1495"/>
                  <a:gd name="T11" fmla="*/ 678 h 1495"/>
                  <a:gd name="T12" fmla="*/ 306 w 1495"/>
                  <a:gd name="T13" fmla="*/ 789 h 1495"/>
                  <a:gd name="T14" fmla="*/ 329 w 1495"/>
                  <a:gd name="T15" fmla="*/ 894 h 1495"/>
                  <a:gd name="T16" fmla="*/ 376 w 1495"/>
                  <a:gd name="T17" fmla="*/ 991 h 1495"/>
                  <a:gd name="T18" fmla="*/ 447 w 1495"/>
                  <a:gd name="T19" fmla="*/ 1075 h 1495"/>
                  <a:gd name="T20" fmla="*/ 535 w 1495"/>
                  <a:gd name="T21" fmla="*/ 1137 h 1495"/>
                  <a:gd name="T22" fmla="*/ 635 w 1495"/>
                  <a:gd name="T23" fmla="*/ 1178 h 1495"/>
                  <a:gd name="T24" fmla="*/ 743 w 1495"/>
                  <a:gd name="T25" fmla="*/ 1191 h 1495"/>
                  <a:gd name="T26" fmla="*/ 852 w 1495"/>
                  <a:gd name="T27" fmla="*/ 1178 h 1495"/>
                  <a:gd name="T28" fmla="*/ 952 w 1495"/>
                  <a:gd name="T29" fmla="*/ 1140 h 1495"/>
                  <a:gd name="T30" fmla="*/ 1042 w 1495"/>
                  <a:gd name="T31" fmla="*/ 1080 h 1495"/>
                  <a:gd name="T32" fmla="*/ 1115 w 1495"/>
                  <a:gd name="T33" fmla="*/ 997 h 1495"/>
                  <a:gd name="T34" fmla="*/ 1164 w 1495"/>
                  <a:gd name="T35" fmla="*/ 901 h 1495"/>
                  <a:gd name="T36" fmla="*/ 1189 w 1495"/>
                  <a:gd name="T37" fmla="*/ 796 h 1495"/>
                  <a:gd name="T38" fmla="*/ 1187 w 1495"/>
                  <a:gd name="T39" fmla="*/ 686 h 1495"/>
                  <a:gd name="T40" fmla="*/ 1159 w 1495"/>
                  <a:gd name="T41" fmla="*/ 581 h 1495"/>
                  <a:gd name="T42" fmla="*/ 1107 w 1495"/>
                  <a:gd name="T43" fmla="*/ 487 h 1495"/>
                  <a:gd name="T44" fmla="*/ 1031 w 1495"/>
                  <a:gd name="T45" fmla="*/ 407 h 1495"/>
                  <a:gd name="T46" fmla="*/ 940 w 1495"/>
                  <a:gd name="T47" fmla="*/ 348 h 1495"/>
                  <a:gd name="T48" fmla="*/ 838 w 1495"/>
                  <a:gd name="T49" fmla="*/ 314 h 1495"/>
                  <a:gd name="T50" fmla="*/ 749 w 1495"/>
                  <a:gd name="T51" fmla="*/ 305 h 1495"/>
                  <a:gd name="T52" fmla="*/ 704 w 1495"/>
                  <a:gd name="T53" fmla="*/ 1494 h 1495"/>
                  <a:gd name="T54" fmla="*/ 524 w 1495"/>
                  <a:gd name="T55" fmla="*/ 1462 h 1495"/>
                  <a:gd name="T56" fmla="*/ 358 w 1495"/>
                  <a:gd name="T57" fmla="*/ 1387 h 1495"/>
                  <a:gd name="T58" fmla="*/ 215 w 1495"/>
                  <a:gd name="T59" fmla="*/ 1272 h 1495"/>
                  <a:gd name="T60" fmla="*/ 103 w 1495"/>
                  <a:gd name="T61" fmla="*/ 1126 h 1495"/>
                  <a:gd name="T62" fmla="*/ 30 w 1495"/>
                  <a:gd name="T63" fmla="*/ 959 h 1495"/>
                  <a:gd name="T64" fmla="*/ 0 w 1495"/>
                  <a:gd name="T65" fmla="*/ 780 h 1495"/>
                  <a:gd name="T66" fmla="*/ 16 w 1495"/>
                  <a:gd name="T67" fmla="*/ 595 h 1495"/>
                  <a:gd name="T68" fmla="*/ 74 w 1495"/>
                  <a:gd name="T69" fmla="*/ 423 h 1495"/>
                  <a:gd name="T70" fmla="*/ 173 w 1495"/>
                  <a:gd name="T71" fmla="*/ 270 h 1495"/>
                  <a:gd name="T72" fmla="*/ 307 w 1495"/>
                  <a:gd name="T73" fmla="*/ 144 h 1495"/>
                  <a:gd name="T74" fmla="*/ 464 w 1495"/>
                  <a:gd name="T75" fmla="*/ 56 h 1495"/>
                  <a:gd name="T76" fmla="*/ 638 w 1495"/>
                  <a:gd name="T77" fmla="*/ 8 h 1495"/>
                  <a:gd name="T78" fmla="*/ 754 w 1495"/>
                  <a:gd name="T79" fmla="*/ 0 h 1495"/>
                  <a:gd name="T80" fmla="*/ 936 w 1495"/>
                  <a:gd name="T81" fmla="*/ 24 h 1495"/>
                  <a:gd name="T82" fmla="*/ 1105 w 1495"/>
                  <a:gd name="T83" fmla="*/ 90 h 1495"/>
                  <a:gd name="T84" fmla="*/ 1254 w 1495"/>
                  <a:gd name="T85" fmla="*/ 197 h 1495"/>
                  <a:gd name="T86" fmla="*/ 1374 w 1495"/>
                  <a:gd name="T87" fmla="*/ 339 h 1495"/>
                  <a:gd name="T88" fmla="*/ 1454 w 1495"/>
                  <a:gd name="T89" fmla="*/ 502 h 1495"/>
                  <a:gd name="T90" fmla="*/ 1492 w 1495"/>
                  <a:gd name="T91" fmla="*/ 681 h 1495"/>
                  <a:gd name="T92" fmla="*/ 1486 w 1495"/>
                  <a:gd name="T93" fmla="*/ 865 h 1495"/>
                  <a:gd name="T94" fmla="*/ 1437 w 1495"/>
                  <a:gd name="T95" fmla="*/ 1040 h 1495"/>
                  <a:gd name="T96" fmla="*/ 1346 w 1495"/>
                  <a:gd name="T97" fmla="*/ 1198 h 1495"/>
                  <a:gd name="T98" fmla="*/ 1217 w 1495"/>
                  <a:gd name="T99" fmla="*/ 1330 h 1495"/>
                  <a:gd name="T100" fmla="*/ 1064 w 1495"/>
                  <a:gd name="T101" fmla="*/ 1425 h 1495"/>
                  <a:gd name="T102" fmla="*/ 893 w 1495"/>
                  <a:gd name="T103" fmla="*/ 1481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5" h="1495">
                    <a:moveTo>
                      <a:pt x="747" y="305"/>
                    </a:moveTo>
                    <a:lnTo>
                      <a:pt x="726" y="306"/>
                    </a:lnTo>
                    <a:lnTo>
                      <a:pt x="704" y="307"/>
                    </a:lnTo>
                    <a:lnTo>
                      <a:pt x="683" y="310"/>
                    </a:lnTo>
                    <a:lnTo>
                      <a:pt x="661" y="313"/>
                    </a:lnTo>
                    <a:lnTo>
                      <a:pt x="640" y="318"/>
                    </a:lnTo>
                    <a:lnTo>
                      <a:pt x="620" y="324"/>
                    </a:lnTo>
                    <a:lnTo>
                      <a:pt x="600" y="330"/>
                    </a:lnTo>
                    <a:lnTo>
                      <a:pt x="580" y="338"/>
                    </a:lnTo>
                    <a:lnTo>
                      <a:pt x="560" y="346"/>
                    </a:lnTo>
                    <a:lnTo>
                      <a:pt x="541" y="355"/>
                    </a:lnTo>
                    <a:lnTo>
                      <a:pt x="522" y="366"/>
                    </a:lnTo>
                    <a:lnTo>
                      <a:pt x="504" y="377"/>
                    </a:lnTo>
                    <a:lnTo>
                      <a:pt x="487" y="389"/>
                    </a:lnTo>
                    <a:lnTo>
                      <a:pt x="469" y="403"/>
                    </a:lnTo>
                    <a:lnTo>
                      <a:pt x="452" y="417"/>
                    </a:lnTo>
                    <a:lnTo>
                      <a:pt x="437" y="432"/>
                    </a:lnTo>
                    <a:lnTo>
                      <a:pt x="421" y="448"/>
                    </a:lnTo>
                    <a:lnTo>
                      <a:pt x="407" y="464"/>
                    </a:lnTo>
                    <a:lnTo>
                      <a:pt x="394" y="481"/>
                    </a:lnTo>
                    <a:lnTo>
                      <a:pt x="380" y="500"/>
                    </a:lnTo>
                    <a:lnTo>
                      <a:pt x="368" y="517"/>
                    </a:lnTo>
                    <a:lnTo>
                      <a:pt x="358" y="536"/>
                    </a:lnTo>
                    <a:lnTo>
                      <a:pt x="348" y="555"/>
                    </a:lnTo>
                    <a:lnTo>
                      <a:pt x="339" y="574"/>
                    </a:lnTo>
                    <a:lnTo>
                      <a:pt x="331" y="595"/>
                    </a:lnTo>
                    <a:lnTo>
                      <a:pt x="324" y="615"/>
                    </a:lnTo>
                    <a:lnTo>
                      <a:pt x="319" y="636"/>
                    </a:lnTo>
                    <a:lnTo>
                      <a:pt x="314" y="657"/>
                    </a:lnTo>
                    <a:lnTo>
                      <a:pt x="310" y="678"/>
                    </a:lnTo>
                    <a:lnTo>
                      <a:pt x="307" y="700"/>
                    </a:lnTo>
                    <a:lnTo>
                      <a:pt x="305" y="722"/>
                    </a:lnTo>
                    <a:lnTo>
                      <a:pt x="304" y="744"/>
                    </a:lnTo>
                    <a:lnTo>
                      <a:pt x="305" y="766"/>
                    </a:lnTo>
                    <a:lnTo>
                      <a:pt x="306" y="789"/>
                    </a:lnTo>
                    <a:lnTo>
                      <a:pt x="309" y="810"/>
                    </a:lnTo>
                    <a:lnTo>
                      <a:pt x="312" y="831"/>
                    </a:lnTo>
                    <a:lnTo>
                      <a:pt x="317" y="852"/>
                    </a:lnTo>
                    <a:lnTo>
                      <a:pt x="322" y="874"/>
                    </a:lnTo>
                    <a:lnTo>
                      <a:pt x="329" y="894"/>
                    </a:lnTo>
                    <a:lnTo>
                      <a:pt x="336" y="914"/>
                    </a:lnTo>
                    <a:lnTo>
                      <a:pt x="345" y="934"/>
                    </a:lnTo>
                    <a:lnTo>
                      <a:pt x="354" y="953"/>
                    </a:lnTo>
                    <a:lnTo>
                      <a:pt x="365" y="973"/>
                    </a:lnTo>
                    <a:lnTo>
                      <a:pt x="376" y="991"/>
                    </a:lnTo>
                    <a:lnTo>
                      <a:pt x="389" y="1009"/>
                    </a:lnTo>
                    <a:lnTo>
                      <a:pt x="402" y="1026"/>
                    </a:lnTo>
                    <a:lnTo>
                      <a:pt x="416" y="1042"/>
                    </a:lnTo>
                    <a:lnTo>
                      <a:pt x="431" y="1058"/>
                    </a:lnTo>
                    <a:lnTo>
                      <a:pt x="447" y="1075"/>
                    </a:lnTo>
                    <a:lnTo>
                      <a:pt x="463" y="1089"/>
                    </a:lnTo>
                    <a:lnTo>
                      <a:pt x="480" y="1102"/>
                    </a:lnTo>
                    <a:lnTo>
                      <a:pt x="499" y="1115"/>
                    </a:lnTo>
                    <a:lnTo>
                      <a:pt x="517" y="1127"/>
                    </a:lnTo>
                    <a:lnTo>
                      <a:pt x="535" y="1137"/>
                    </a:lnTo>
                    <a:lnTo>
                      <a:pt x="554" y="1147"/>
                    </a:lnTo>
                    <a:lnTo>
                      <a:pt x="574" y="1157"/>
                    </a:lnTo>
                    <a:lnTo>
                      <a:pt x="595" y="1165"/>
                    </a:lnTo>
                    <a:lnTo>
                      <a:pt x="615" y="1172"/>
                    </a:lnTo>
                    <a:lnTo>
                      <a:pt x="635" y="1178"/>
                    </a:lnTo>
                    <a:lnTo>
                      <a:pt x="656" y="1182"/>
                    </a:lnTo>
                    <a:lnTo>
                      <a:pt x="678" y="1186"/>
                    </a:lnTo>
                    <a:lnTo>
                      <a:pt x="700" y="1189"/>
                    </a:lnTo>
                    <a:lnTo>
                      <a:pt x="722" y="1191"/>
                    </a:lnTo>
                    <a:lnTo>
                      <a:pt x="743" y="1191"/>
                    </a:lnTo>
                    <a:lnTo>
                      <a:pt x="765" y="1191"/>
                    </a:lnTo>
                    <a:lnTo>
                      <a:pt x="788" y="1189"/>
                    </a:lnTo>
                    <a:lnTo>
                      <a:pt x="810" y="1186"/>
                    </a:lnTo>
                    <a:lnTo>
                      <a:pt x="831" y="1183"/>
                    </a:lnTo>
                    <a:lnTo>
                      <a:pt x="852" y="1178"/>
                    </a:lnTo>
                    <a:lnTo>
                      <a:pt x="873" y="1173"/>
                    </a:lnTo>
                    <a:lnTo>
                      <a:pt x="894" y="1166"/>
                    </a:lnTo>
                    <a:lnTo>
                      <a:pt x="914" y="1159"/>
                    </a:lnTo>
                    <a:lnTo>
                      <a:pt x="933" y="1150"/>
                    </a:lnTo>
                    <a:lnTo>
                      <a:pt x="952" y="1140"/>
                    </a:lnTo>
                    <a:lnTo>
                      <a:pt x="972" y="1130"/>
                    </a:lnTo>
                    <a:lnTo>
                      <a:pt x="990" y="1119"/>
                    </a:lnTo>
                    <a:lnTo>
                      <a:pt x="1008" y="1107"/>
                    </a:lnTo>
                    <a:lnTo>
                      <a:pt x="1025" y="1094"/>
                    </a:lnTo>
                    <a:lnTo>
                      <a:pt x="1042" y="1080"/>
                    </a:lnTo>
                    <a:lnTo>
                      <a:pt x="1059" y="1065"/>
                    </a:lnTo>
                    <a:lnTo>
                      <a:pt x="1074" y="1048"/>
                    </a:lnTo>
                    <a:lnTo>
                      <a:pt x="1089" y="1032"/>
                    </a:lnTo>
                    <a:lnTo>
                      <a:pt x="1102" y="1015"/>
                    </a:lnTo>
                    <a:lnTo>
                      <a:pt x="1115" y="997"/>
                    </a:lnTo>
                    <a:lnTo>
                      <a:pt x="1126" y="979"/>
                    </a:lnTo>
                    <a:lnTo>
                      <a:pt x="1137" y="960"/>
                    </a:lnTo>
                    <a:lnTo>
                      <a:pt x="1148" y="941"/>
                    </a:lnTo>
                    <a:lnTo>
                      <a:pt x="1157" y="921"/>
                    </a:lnTo>
                    <a:lnTo>
                      <a:pt x="1164" y="901"/>
                    </a:lnTo>
                    <a:lnTo>
                      <a:pt x="1171" y="881"/>
                    </a:lnTo>
                    <a:lnTo>
                      <a:pt x="1177" y="860"/>
                    </a:lnTo>
                    <a:lnTo>
                      <a:pt x="1182" y="839"/>
                    </a:lnTo>
                    <a:lnTo>
                      <a:pt x="1186" y="818"/>
                    </a:lnTo>
                    <a:lnTo>
                      <a:pt x="1189" y="796"/>
                    </a:lnTo>
                    <a:lnTo>
                      <a:pt x="1190" y="774"/>
                    </a:lnTo>
                    <a:lnTo>
                      <a:pt x="1191" y="752"/>
                    </a:lnTo>
                    <a:lnTo>
                      <a:pt x="1191" y="730"/>
                    </a:lnTo>
                    <a:lnTo>
                      <a:pt x="1189" y="708"/>
                    </a:lnTo>
                    <a:lnTo>
                      <a:pt x="1187" y="686"/>
                    </a:lnTo>
                    <a:lnTo>
                      <a:pt x="1183" y="664"/>
                    </a:lnTo>
                    <a:lnTo>
                      <a:pt x="1179" y="643"/>
                    </a:lnTo>
                    <a:lnTo>
                      <a:pt x="1173" y="622"/>
                    </a:lnTo>
                    <a:lnTo>
                      <a:pt x="1167" y="602"/>
                    </a:lnTo>
                    <a:lnTo>
                      <a:pt x="1159" y="581"/>
                    </a:lnTo>
                    <a:lnTo>
                      <a:pt x="1151" y="562"/>
                    </a:lnTo>
                    <a:lnTo>
                      <a:pt x="1141" y="542"/>
                    </a:lnTo>
                    <a:lnTo>
                      <a:pt x="1130" y="524"/>
                    </a:lnTo>
                    <a:lnTo>
                      <a:pt x="1119" y="505"/>
                    </a:lnTo>
                    <a:lnTo>
                      <a:pt x="1107" y="487"/>
                    </a:lnTo>
                    <a:lnTo>
                      <a:pt x="1093" y="469"/>
                    </a:lnTo>
                    <a:lnTo>
                      <a:pt x="1079" y="453"/>
                    </a:lnTo>
                    <a:lnTo>
                      <a:pt x="1064" y="437"/>
                    </a:lnTo>
                    <a:lnTo>
                      <a:pt x="1048" y="422"/>
                    </a:lnTo>
                    <a:lnTo>
                      <a:pt x="1031" y="407"/>
                    </a:lnTo>
                    <a:lnTo>
                      <a:pt x="1014" y="393"/>
                    </a:lnTo>
                    <a:lnTo>
                      <a:pt x="997" y="381"/>
                    </a:lnTo>
                    <a:lnTo>
                      <a:pt x="979" y="369"/>
                    </a:lnTo>
                    <a:lnTo>
                      <a:pt x="960" y="358"/>
                    </a:lnTo>
                    <a:lnTo>
                      <a:pt x="940" y="348"/>
                    </a:lnTo>
                    <a:lnTo>
                      <a:pt x="921" y="340"/>
                    </a:lnTo>
                    <a:lnTo>
                      <a:pt x="901" y="332"/>
                    </a:lnTo>
                    <a:lnTo>
                      <a:pt x="881" y="325"/>
                    </a:lnTo>
                    <a:lnTo>
                      <a:pt x="859" y="319"/>
                    </a:lnTo>
                    <a:lnTo>
                      <a:pt x="838" y="314"/>
                    </a:lnTo>
                    <a:lnTo>
                      <a:pt x="817" y="310"/>
                    </a:lnTo>
                    <a:lnTo>
                      <a:pt x="796" y="308"/>
                    </a:lnTo>
                    <a:lnTo>
                      <a:pt x="774" y="306"/>
                    </a:lnTo>
                    <a:lnTo>
                      <a:pt x="751" y="305"/>
                    </a:lnTo>
                    <a:lnTo>
                      <a:pt x="749" y="305"/>
                    </a:lnTo>
                    <a:lnTo>
                      <a:pt x="747" y="305"/>
                    </a:lnTo>
                    <a:close/>
                    <a:moveTo>
                      <a:pt x="748" y="1495"/>
                    </a:moveTo>
                    <a:lnTo>
                      <a:pt x="744" y="1495"/>
                    </a:lnTo>
                    <a:lnTo>
                      <a:pt x="741" y="1495"/>
                    </a:lnTo>
                    <a:lnTo>
                      <a:pt x="704" y="1494"/>
                    </a:lnTo>
                    <a:lnTo>
                      <a:pt x="667" y="1491"/>
                    </a:lnTo>
                    <a:lnTo>
                      <a:pt x="630" y="1487"/>
                    </a:lnTo>
                    <a:lnTo>
                      <a:pt x="595" y="1480"/>
                    </a:lnTo>
                    <a:lnTo>
                      <a:pt x="559" y="1472"/>
                    </a:lnTo>
                    <a:lnTo>
                      <a:pt x="524" y="1462"/>
                    </a:lnTo>
                    <a:lnTo>
                      <a:pt x="490" y="1450"/>
                    </a:lnTo>
                    <a:lnTo>
                      <a:pt x="455" y="1436"/>
                    </a:lnTo>
                    <a:lnTo>
                      <a:pt x="423" y="1421"/>
                    </a:lnTo>
                    <a:lnTo>
                      <a:pt x="391" y="1405"/>
                    </a:lnTo>
                    <a:lnTo>
                      <a:pt x="358" y="1387"/>
                    </a:lnTo>
                    <a:lnTo>
                      <a:pt x="328" y="1367"/>
                    </a:lnTo>
                    <a:lnTo>
                      <a:pt x="298" y="1345"/>
                    </a:lnTo>
                    <a:lnTo>
                      <a:pt x="269" y="1322"/>
                    </a:lnTo>
                    <a:lnTo>
                      <a:pt x="241" y="1298"/>
                    </a:lnTo>
                    <a:lnTo>
                      <a:pt x="215" y="1272"/>
                    </a:lnTo>
                    <a:lnTo>
                      <a:pt x="189" y="1244"/>
                    </a:lnTo>
                    <a:lnTo>
                      <a:pt x="165" y="1216"/>
                    </a:lnTo>
                    <a:lnTo>
                      <a:pt x="143" y="1187"/>
                    </a:lnTo>
                    <a:lnTo>
                      <a:pt x="122" y="1158"/>
                    </a:lnTo>
                    <a:lnTo>
                      <a:pt x="103" y="1126"/>
                    </a:lnTo>
                    <a:lnTo>
                      <a:pt x="84" y="1095"/>
                    </a:lnTo>
                    <a:lnTo>
                      <a:pt x="68" y="1062"/>
                    </a:lnTo>
                    <a:lnTo>
                      <a:pt x="54" y="1028"/>
                    </a:lnTo>
                    <a:lnTo>
                      <a:pt x="42" y="995"/>
                    </a:lnTo>
                    <a:lnTo>
                      <a:pt x="30" y="959"/>
                    </a:lnTo>
                    <a:lnTo>
                      <a:pt x="21" y="925"/>
                    </a:lnTo>
                    <a:lnTo>
                      <a:pt x="14" y="889"/>
                    </a:lnTo>
                    <a:lnTo>
                      <a:pt x="8" y="852"/>
                    </a:lnTo>
                    <a:lnTo>
                      <a:pt x="3" y="816"/>
                    </a:lnTo>
                    <a:lnTo>
                      <a:pt x="0" y="780"/>
                    </a:lnTo>
                    <a:lnTo>
                      <a:pt x="0" y="742"/>
                    </a:lnTo>
                    <a:lnTo>
                      <a:pt x="1" y="705"/>
                    </a:lnTo>
                    <a:lnTo>
                      <a:pt x="4" y="667"/>
                    </a:lnTo>
                    <a:lnTo>
                      <a:pt x="10" y="631"/>
                    </a:lnTo>
                    <a:lnTo>
                      <a:pt x="16" y="595"/>
                    </a:lnTo>
                    <a:lnTo>
                      <a:pt x="24" y="559"/>
                    </a:lnTo>
                    <a:lnTo>
                      <a:pt x="34" y="524"/>
                    </a:lnTo>
                    <a:lnTo>
                      <a:pt x="46" y="489"/>
                    </a:lnTo>
                    <a:lnTo>
                      <a:pt x="59" y="456"/>
                    </a:lnTo>
                    <a:lnTo>
                      <a:pt x="74" y="423"/>
                    </a:lnTo>
                    <a:lnTo>
                      <a:pt x="90" y="390"/>
                    </a:lnTo>
                    <a:lnTo>
                      <a:pt x="109" y="359"/>
                    </a:lnTo>
                    <a:lnTo>
                      <a:pt x="129" y="328"/>
                    </a:lnTo>
                    <a:lnTo>
                      <a:pt x="150" y="298"/>
                    </a:lnTo>
                    <a:lnTo>
                      <a:pt x="173" y="270"/>
                    </a:lnTo>
                    <a:lnTo>
                      <a:pt x="198" y="242"/>
                    </a:lnTo>
                    <a:lnTo>
                      <a:pt x="224" y="216"/>
                    </a:lnTo>
                    <a:lnTo>
                      <a:pt x="250" y="189"/>
                    </a:lnTo>
                    <a:lnTo>
                      <a:pt x="278" y="166"/>
                    </a:lnTo>
                    <a:lnTo>
                      <a:pt x="307" y="144"/>
                    </a:lnTo>
                    <a:lnTo>
                      <a:pt x="337" y="123"/>
                    </a:lnTo>
                    <a:lnTo>
                      <a:pt x="367" y="103"/>
                    </a:lnTo>
                    <a:lnTo>
                      <a:pt x="399" y="86"/>
                    </a:lnTo>
                    <a:lnTo>
                      <a:pt x="431" y="70"/>
                    </a:lnTo>
                    <a:lnTo>
                      <a:pt x="464" y="56"/>
                    </a:lnTo>
                    <a:lnTo>
                      <a:pt x="498" y="43"/>
                    </a:lnTo>
                    <a:lnTo>
                      <a:pt x="532" y="32"/>
                    </a:lnTo>
                    <a:lnTo>
                      <a:pt x="566" y="22"/>
                    </a:lnTo>
                    <a:lnTo>
                      <a:pt x="602" y="15"/>
                    </a:lnTo>
                    <a:lnTo>
                      <a:pt x="638" y="8"/>
                    </a:lnTo>
                    <a:lnTo>
                      <a:pt x="674" y="3"/>
                    </a:lnTo>
                    <a:lnTo>
                      <a:pt x="710" y="1"/>
                    </a:lnTo>
                    <a:lnTo>
                      <a:pt x="747" y="0"/>
                    </a:lnTo>
                    <a:lnTo>
                      <a:pt x="750" y="0"/>
                    </a:lnTo>
                    <a:lnTo>
                      <a:pt x="754" y="0"/>
                    </a:lnTo>
                    <a:lnTo>
                      <a:pt x="791" y="1"/>
                    </a:lnTo>
                    <a:lnTo>
                      <a:pt x="828" y="4"/>
                    </a:lnTo>
                    <a:lnTo>
                      <a:pt x="865" y="9"/>
                    </a:lnTo>
                    <a:lnTo>
                      <a:pt x="901" y="16"/>
                    </a:lnTo>
                    <a:lnTo>
                      <a:pt x="936" y="24"/>
                    </a:lnTo>
                    <a:lnTo>
                      <a:pt x="972" y="34"/>
                    </a:lnTo>
                    <a:lnTo>
                      <a:pt x="1006" y="46"/>
                    </a:lnTo>
                    <a:lnTo>
                      <a:pt x="1039" y="59"/>
                    </a:lnTo>
                    <a:lnTo>
                      <a:pt x="1073" y="74"/>
                    </a:lnTo>
                    <a:lnTo>
                      <a:pt x="1105" y="90"/>
                    </a:lnTo>
                    <a:lnTo>
                      <a:pt x="1136" y="110"/>
                    </a:lnTo>
                    <a:lnTo>
                      <a:pt x="1168" y="129"/>
                    </a:lnTo>
                    <a:lnTo>
                      <a:pt x="1197" y="150"/>
                    </a:lnTo>
                    <a:lnTo>
                      <a:pt x="1226" y="173"/>
                    </a:lnTo>
                    <a:lnTo>
                      <a:pt x="1254" y="197"/>
                    </a:lnTo>
                    <a:lnTo>
                      <a:pt x="1281" y="224"/>
                    </a:lnTo>
                    <a:lnTo>
                      <a:pt x="1306" y="251"/>
                    </a:lnTo>
                    <a:lnTo>
                      <a:pt x="1330" y="279"/>
                    </a:lnTo>
                    <a:lnTo>
                      <a:pt x="1353" y="309"/>
                    </a:lnTo>
                    <a:lnTo>
                      <a:pt x="1374" y="339"/>
                    </a:lnTo>
                    <a:lnTo>
                      <a:pt x="1393" y="369"/>
                    </a:lnTo>
                    <a:lnTo>
                      <a:pt x="1410" y="402"/>
                    </a:lnTo>
                    <a:lnTo>
                      <a:pt x="1426" y="434"/>
                    </a:lnTo>
                    <a:lnTo>
                      <a:pt x="1441" y="467"/>
                    </a:lnTo>
                    <a:lnTo>
                      <a:pt x="1454" y="502"/>
                    </a:lnTo>
                    <a:lnTo>
                      <a:pt x="1465" y="536"/>
                    </a:lnTo>
                    <a:lnTo>
                      <a:pt x="1474" y="571"/>
                    </a:lnTo>
                    <a:lnTo>
                      <a:pt x="1482" y="608"/>
                    </a:lnTo>
                    <a:lnTo>
                      <a:pt x="1488" y="643"/>
                    </a:lnTo>
                    <a:lnTo>
                      <a:pt x="1492" y="681"/>
                    </a:lnTo>
                    <a:lnTo>
                      <a:pt x="1494" y="717"/>
                    </a:lnTo>
                    <a:lnTo>
                      <a:pt x="1495" y="754"/>
                    </a:lnTo>
                    <a:lnTo>
                      <a:pt x="1494" y="792"/>
                    </a:lnTo>
                    <a:lnTo>
                      <a:pt x="1491" y="829"/>
                    </a:lnTo>
                    <a:lnTo>
                      <a:pt x="1486" y="865"/>
                    </a:lnTo>
                    <a:lnTo>
                      <a:pt x="1480" y="901"/>
                    </a:lnTo>
                    <a:lnTo>
                      <a:pt x="1471" y="937"/>
                    </a:lnTo>
                    <a:lnTo>
                      <a:pt x="1462" y="972"/>
                    </a:lnTo>
                    <a:lnTo>
                      <a:pt x="1450" y="1006"/>
                    </a:lnTo>
                    <a:lnTo>
                      <a:pt x="1437" y="1040"/>
                    </a:lnTo>
                    <a:lnTo>
                      <a:pt x="1421" y="1073"/>
                    </a:lnTo>
                    <a:lnTo>
                      <a:pt x="1405" y="1106"/>
                    </a:lnTo>
                    <a:lnTo>
                      <a:pt x="1386" y="1137"/>
                    </a:lnTo>
                    <a:lnTo>
                      <a:pt x="1367" y="1168"/>
                    </a:lnTo>
                    <a:lnTo>
                      <a:pt x="1346" y="1198"/>
                    </a:lnTo>
                    <a:lnTo>
                      <a:pt x="1322" y="1226"/>
                    </a:lnTo>
                    <a:lnTo>
                      <a:pt x="1298" y="1255"/>
                    </a:lnTo>
                    <a:lnTo>
                      <a:pt x="1272" y="1281"/>
                    </a:lnTo>
                    <a:lnTo>
                      <a:pt x="1245" y="1306"/>
                    </a:lnTo>
                    <a:lnTo>
                      <a:pt x="1217" y="1330"/>
                    </a:lnTo>
                    <a:lnTo>
                      <a:pt x="1188" y="1352"/>
                    </a:lnTo>
                    <a:lnTo>
                      <a:pt x="1159" y="1373"/>
                    </a:lnTo>
                    <a:lnTo>
                      <a:pt x="1127" y="1392"/>
                    </a:lnTo>
                    <a:lnTo>
                      <a:pt x="1096" y="1409"/>
                    </a:lnTo>
                    <a:lnTo>
                      <a:pt x="1064" y="1425"/>
                    </a:lnTo>
                    <a:lnTo>
                      <a:pt x="1031" y="1440"/>
                    </a:lnTo>
                    <a:lnTo>
                      <a:pt x="997" y="1453"/>
                    </a:lnTo>
                    <a:lnTo>
                      <a:pt x="963" y="1464"/>
                    </a:lnTo>
                    <a:lnTo>
                      <a:pt x="928" y="1474"/>
                    </a:lnTo>
                    <a:lnTo>
                      <a:pt x="893" y="1481"/>
                    </a:lnTo>
                    <a:lnTo>
                      <a:pt x="857" y="1487"/>
                    </a:lnTo>
                    <a:lnTo>
                      <a:pt x="821" y="1492"/>
                    </a:lnTo>
                    <a:lnTo>
                      <a:pt x="785" y="1494"/>
                    </a:lnTo>
                    <a:lnTo>
                      <a:pt x="748" y="1495"/>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67" name="Freeform 16">
                <a:extLst>
                  <a:ext uri="{FF2B5EF4-FFF2-40B4-BE49-F238E27FC236}">
                    <a16:creationId xmlns:a16="http://schemas.microsoft.com/office/drawing/2014/main" id="{C5DEB4E8-4A29-4DD3-9FC5-D395F3729192}"/>
                  </a:ext>
                </a:extLst>
              </p:cNvPr>
              <p:cNvSpPr>
                <a:spLocks noEditPoints="1"/>
              </p:cNvSpPr>
              <p:nvPr/>
            </p:nvSpPr>
            <p:spPr bwMode="auto">
              <a:xfrm>
                <a:off x="5236173" y="1250828"/>
                <a:ext cx="79842" cy="79842"/>
              </a:xfrm>
              <a:custGeom>
                <a:avLst/>
                <a:gdLst>
                  <a:gd name="T0" fmla="*/ 662 w 1496"/>
                  <a:gd name="T1" fmla="*/ 312 h 1495"/>
                  <a:gd name="T2" fmla="*/ 561 w 1496"/>
                  <a:gd name="T3" fmla="*/ 346 h 1495"/>
                  <a:gd name="T4" fmla="*/ 470 w 1496"/>
                  <a:gd name="T5" fmla="*/ 402 h 1495"/>
                  <a:gd name="T6" fmla="*/ 393 w 1496"/>
                  <a:gd name="T7" fmla="*/ 481 h 1495"/>
                  <a:gd name="T8" fmla="*/ 340 w 1496"/>
                  <a:gd name="T9" fmla="*/ 574 h 1495"/>
                  <a:gd name="T10" fmla="*/ 310 w 1496"/>
                  <a:gd name="T11" fmla="*/ 678 h 1495"/>
                  <a:gd name="T12" fmla="*/ 305 w 1496"/>
                  <a:gd name="T13" fmla="*/ 766 h 1495"/>
                  <a:gd name="T14" fmla="*/ 323 w 1496"/>
                  <a:gd name="T15" fmla="*/ 873 h 1495"/>
                  <a:gd name="T16" fmla="*/ 366 w 1496"/>
                  <a:gd name="T17" fmla="*/ 972 h 1495"/>
                  <a:gd name="T18" fmla="*/ 433 w 1496"/>
                  <a:gd name="T19" fmla="*/ 1058 h 1495"/>
                  <a:gd name="T20" fmla="*/ 518 w 1496"/>
                  <a:gd name="T21" fmla="*/ 1127 h 1495"/>
                  <a:gd name="T22" fmla="*/ 616 w 1496"/>
                  <a:gd name="T23" fmla="*/ 1171 h 1495"/>
                  <a:gd name="T24" fmla="*/ 723 w 1496"/>
                  <a:gd name="T25" fmla="*/ 1191 h 1495"/>
                  <a:gd name="T26" fmla="*/ 833 w 1496"/>
                  <a:gd name="T27" fmla="*/ 1182 h 1495"/>
                  <a:gd name="T28" fmla="*/ 936 w 1496"/>
                  <a:gd name="T29" fmla="*/ 1149 h 1495"/>
                  <a:gd name="T30" fmla="*/ 1027 w 1496"/>
                  <a:gd name="T31" fmla="*/ 1094 h 1495"/>
                  <a:gd name="T32" fmla="*/ 1103 w 1496"/>
                  <a:gd name="T33" fmla="*/ 1015 h 1495"/>
                  <a:gd name="T34" fmla="*/ 1157 w 1496"/>
                  <a:gd name="T35" fmla="*/ 921 h 1495"/>
                  <a:gd name="T36" fmla="*/ 1187 w 1496"/>
                  <a:gd name="T37" fmla="*/ 818 h 1495"/>
                  <a:gd name="T38" fmla="*/ 1190 w 1496"/>
                  <a:gd name="T39" fmla="*/ 708 h 1495"/>
                  <a:gd name="T40" fmla="*/ 1167 w 1496"/>
                  <a:gd name="T41" fmla="*/ 601 h 1495"/>
                  <a:gd name="T42" fmla="*/ 1120 w 1496"/>
                  <a:gd name="T43" fmla="*/ 504 h 1495"/>
                  <a:gd name="T44" fmla="*/ 1048 w 1496"/>
                  <a:gd name="T45" fmla="*/ 422 h 1495"/>
                  <a:gd name="T46" fmla="*/ 960 w 1496"/>
                  <a:gd name="T47" fmla="*/ 358 h 1495"/>
                  <a:gd name="T48" fmla="*/ 860 w 1496"/>
                  <a:gd name="T49" fmla="*/ 318 h 1495"/>
                  <a:gd name="T50" fmla="*/ 752 w 1496"/>
                  <a:gd name="T51" fmla="*/ 304 h 1495"/>
                  <a:gd name="T52" fmla="*/ 742 w 1496"/>
                  <a:gd name="T53" fmla="*/ 1495 h 1495"/>
                  <a:gd name="T54" fmla="*/ 560 w 1496"/>
                  <a:gd name="T55" fmla="*/ 1472 h 1495"/>
                  <a:gd name="T56" fmla="*/ 391 w 1496"/>
                  <a:gd name="T57" fmla="*/ 1405 h 1495"/>
                  <a:gd name="T58" fmla="*/ 242 w 1496"/>
                  <a:gd name="T59" fmla="*/ 1298 h 1495"/>
                  <a:gd name="T60" fmla="*/ 122 w 1496"/>
                  <a:gd name="T61" fmla="*/ 1157 h 1495"/>
                  <a:gd name="T62" fmla="*/ 42 w 1496"/>
                  <a:gd name="T63" fmla="*/ 995 h 1495"/>
                  <a:gd name="T64" fmla="*/ 3 w 1496"/>
                  <a:gd name="T65" fmla="*/ 816 h 1495"/>
                  <a:gd name="T66" fmla="*/ 5 w 1496"/>
                  <a:gd name="T67" fmla="*/ 667 h 1495"/>
                  <a:gd name="T68" fmla="*/ 46 w 1496"/>
                  <a:gd name="T69" fmla="*/ 489 h 1495"/>
                  <a:gd name="T70" fmla="*/ 130 w 1496"/>
                  <a:gd name="T71" fmla="*/ 328 h 1495"/>
                  <a:gd name="T72" fmla="*/ 251 w 1496"/>
                  <a:gd name="T73" fmla="*/ 189 h 1495"/>
                  <a:gd name="T74" fmla="*/ 404 w 1496"/>
                  <a:gd name="T75" fmla="*/ 84 h 1495"/>
                  <a:gd name="T76" fmla="*/ 576 w 1496"/>
                  <a:gd name="T77" fmla="*/ 19 h 1495"/>
                  <a:gd name="T78" fmla="*/ 754 w 1496"/>
                  <a:gd name="T79" fmla="*/ 0 h 1495"/>
                  <a:gd name="T80" fmla="*/ 937 w 1496"/>
                  <a:gd name="T81" fmla="*/ 24 h 1495"/>
                  <a:gd name="T82" fmla="*/ 1106 w 1496"/>
                  <a:gd name="T83" fmla="*/ 91 h 1495"/>
                  <a:gd name="T84" fmla="*/ 1254 w 1496"/>
                  <a:gd name="T85" fmla="*/ 197 h 1495"/>
                  <a:gd name="T86" fmla="*/ 1374 w 1496"/>
                  <a:gd name="T87" fmla="*/ 339 h 1495"/>
                  <a:gd name="T88" fmla="*/ 1454 w 1496"/>
                  <a:gd name="T89" fmla="*/ 501 h 1495"/>
                  <a:gd name="T90" fmla="*/ 1493 w 1496"/>
                  <a:gd name="T91" fmla="*/ 680 h 1495"/>
                  <a:gd name="T92" fmla="*/ 1487 w 1496"/>
                  <a:gd name="T93" fmla="*/ 865 h 1495"/>
                  <a:gd name="T94" fmla="*/ 1437 w 1496"/>
                  <a:gd name="T95" fmla="*/ 1040 h 1495"/>
                  <a:gd name="T96" fmla="*/ 1346 w 1496"/>
                  <a:gd name="T97" fmla="*/ 1197 h 1495"/>
                  <a:gd name="T98" fmla="*/ 1218 w 1496"/>
                  <a:gd name="T99" fmla="*/ 1329 h 1495"/>
                  <a:gd name="T100" fmla="*/ 1064 w 1496"/>
                  <a:gd name="T101" fmla="*/ 1425 h 1495"/>
                  <a:gd name="T102" fmla="*/ 894 w 1496"/>
                  <a:gd name="T103" fmla="*/ 1481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6" h="1495">
                    <a:moveTo>
                      <a:pt x="748" y="304"/>
                    </a:moveTo>
                    <a:lnTo>
                      <a:pt x="726" y="304"/>
                    </a:lnTo>
                    <a:lnTo>
                      <a:pt x="705" y="306"/>
                    </a:lnTo>
                    <a:lnTo>
                      <a:pt x="683" y="308"/>
                    </a:lnTo>
                    <a:lnTo>
                      <a:pt x="662" y="312"/>
                    </a:lnTo>
                    <a:lnTo>
                      <a:pt x="641" y="317"/>
                    </a:lnTo>
                    <a:lnTo>
                      <a:pt x="621" y="322"/>
                    </a:lnTo>
                    <a:lnTo>
                      <a:pt x="600" y="330"/>
                    </a:lnTo>
                    <a:lnTo>
                      <a:pt x="580" y="337"/>
                    </a:lnTo>
                    <a:lnTo>
                      <a:pt x="561" y="346"/>
                    </a:lnTo>
                    <a:lnTo>
                      <a:pt x="542" y="355"/>
                    </a:lnTo>
                    <a:lnTo>
                      <a:pt x="523" y="365"/>
                    </a:lnTo>
                    <a:lnTo>
                      <a:pt x="504" y="377"/>
                    </a:lnTo>
                    <a:lnTo>
                      <a:pt x="487" y="389"/>
                    </a:lnTo>
                    <a:lnTo>
                      <a:pt x="470" y="402"/>
                    </a:lnTo>
                    <a:lnTo>
                      <a:pt x="453" y="416"/>
                    </a:lnTo>
                    <a:lnTo>
                      <a:pt x="437" y="432"/>
                    </a:lnTo>
                    <a:lnTo>
                      <a:pt x="422" y="448"/>
                    </a:lnTo>
                    <a:lnTo>
                      <a:pt x="407" y="464"/>
                    </a:lnTo>
                    <a:lnTo>
                      <a:pt x="393" y="481"/>
                    </a:lnTo>
                    <a:lnTo>
                      <a:pt x="381" y="498"/>
                    </a:lnTo>
                    <a:lnTo>
                      <a:pt x="369" y="517"/>
                    </a:lnTo>
                    <a:lnTo>
                      <a:pt x="358" y="536"/>
                    </a:lnTo>
                    <a:lnTo>
                      <a:pt x="349" y="555"/>
                    </a:lnTo>
                    <a:lnTo>
                      <a:pt x="340" y="574"/>
                    </a:lnTo>
                    <a:lnTo>
                      <a:pt x="332" y="594"/>
                    </a:lnTo>
                    <a:lnTo>
                      <a:pt x="325" y="615"/>
                    </a:lnTo>
                    <a:lnTo>
                      <a:pt x="319" y="636"/>
                    </a:lnTo>
                    <a:lnTo>
                      <a:pt x="313" y="657"/>
                    </a:lnTo>
                    <a:lnTo>
                      <a:pt x="310" y="678"/>
                    </a:lnTo>
                    <a:lnTo>
                      <a:pt x="307" y="699"/>
                    </a:lnTo>
                    <a:lnTo>
                      <a:pt x="305" y="722"/>
                    </a:lnTo>
                    <a:lnTo>
                      <a:pt x="304" y="744"/>
                    </a:lnTo>
                    <a:lnTo>
                      <a:pt x="304" y="744"/>
                    </a:lnTo>
                    <a:lnTo>
                      <a:pt x="305" y="766"/>
                    </a:lnTo>
                    <a:lnTo>
                      <a:pt x="306" y="787"/>
                    </a:lnTo>
                    <a:lnTo>
                      <a:pt x="308" y="810"/>
                    </a:lnTo>
                    <a:lnTo>
                      <a:pt x="312" y="831"/>
                    </a:lnTo>
                    <a:lnTo>
                      <a:pt x="318" y="852"/>
                    </a:lnTo>
                    <a:lnTo>
                      <a:pt x="323" y="873"/>
                    </a:lnTo>
                    <a:lnTo>
                      <a:pt x="330" y="893"/>
                    </a:lnTo>
                    <a:lnTo>
                      <a:pt x="337" y="914"/>
                    </a:lnTo>
                    <a:lnTo>
                      <a:pt x="346" y="934"/>
                    </a:lnTo>
                    <a:lnTo>
                      <a:pt x="355" y="953"/>
                    </a:lnTo>
                    <a:lnTo>
                      <a:pt x="366" y="972"/>
                    </a:lnTo>
                    <a:lnTo>
                      <a:pt x="377" y="991"/>
                    </a:lnTo>
                    <a:lnTo>
                      <a:pt x="389" y="1009"/>
                    </a:lnTo>
                    <a:lnTo>
                      <a:pt x="402" y="1026"/>
                    </a:lnTo>
                    <a:lnTo>
                      <a:pt x="417" y="1043"/>
                    </a:lnTo>
                    <a:lnTo>
                      <a:pt x="433" y="1058"/>
                    </a:lnTo>
                    <a:lnTo>
                      <a:pt x="448" y="1074"/>
                    </a:lnTo>
                    <a:lnTo>
                      <a:pt x="464" y="1089"/>
                    </a:lnTo>
                    <a:lnTo>
                      <a:pt x="481" y="1102"/>
                    </a:lnTo>
                    <a:lnTo>
                      <a:pt x="499" y="1115"/>
                    </a:lnTo>
                    <a:lnTo>
                      <a:pt x="518" y="1127"/>
                    </a:lnTo>
                    <a:lnTo>
                      <a:pt x="536" y="1137"/>
                    </a:lnTo>
                    <a:lnTo>
                      <a:pt x="555" y="1147"/>
                    </a:lnTo>
                    <a:lnTo>
                      <a:pt x="575" y="1156"/>
                    </a:lnTo>
                    <a:lnTo>
                      <a:pt x="595" y="1164"/>
                    </a:lnTo>
                    <a:lnTo>
                      <a:pt x="616" y="1171"/>
                    </a:lnTo>
                    <a:lnTo>
                      <a:pt x="636" y="1176"/>
                    </a:lnTo>
                    <a:lnTo>
                      <a:pt x="657" y="1182"/>
                    </a:lnTo>
                    <a:lnTo>
                      <a:pt x="678" y="1186"/>
                    </a:lnTo>
                    <a:lnTo>
                      <a:pt x="701" y="1189"/>
                    </a:lnTo>
                    <a:lnTo>
                      <a:pt x="723" y="1191"/>
                    </a:lnTo>
                    <a:lnTo>
                      <a:pt x="744" y="1191"/>
                    </a:lnTo>
                    <a:lnTo>
                      <a:pt x="767" y="1190"/>
                    </a:lnTo>
                    <a:lnTo>
                      <a:pt x="789" y="1188"/>
                    </a:lnTo>
                    <a:lnTo>
                      <a:pt x="812" y="1185"/>
                    </a:lnTo>
                    <a:lnTo>
                      <a:pt x="833" y="1182"/>
                    </a:lnTo>
                    <a:lnTo>
                      <a:pt x="854" y="1176"/>
                    </a:lnTo>
                    <a:lnTo>
                      <a:pt x="875" y="1171"/>
                    </a:lnTo>
                    <a:lnTo>
                      <a:pt x="896" y="1164"/>
                    </a:lnTo>
                    <a:lnTo>
                      <a:pt x="916" y="1157"/>
                    </a:lnTo>
                    <a:lnTo>
                      <a:pt x="936" y="1149"/>
                    </a:lnTo>
                    <a:lnTo>
                      <a:pt x="955" y="1139"/>
                    </a:lnTo>
                    <a:lnTo>
                      <a:pt x="973" y="1129"/>
                    </a:lnTo>
                    <a:lnTo>
                      <a:pt x="992" y="1118"/>
                    </a:lnTo>
                    <a:lnTo>
                      <a:pt x="1010" y="1107"/>
                    </a:lnTo>
                    <a:lnTo>
                      <a:pt x="1027" y="1094"/>
                    </a:lnTo>
                    <a:lnTo>
                      <a:pt x="1043" y="1079"/>
                    </a:lnTo>
                    <a:lnTo>
                      <a:pt x="1059" y="1064"/>
                    </a:lnTo>
                    <a:lnTo>
                      <a:pt x="1074" y="1048"/>
                    </a:lnTo>
                    <a:lnTo>
                      <a:pt x="1090" y="1032"/>
                    </a:lnTo>
                    <a:lnTo>
                      <a:pt x="1103" y="1015"/>
                    </a:lnTo>
                    <a:lnTo>
                      <a:pt x="1116" y="997"/>
                    </a:lnTo>
                    <a:lnTo>
                      <a:pt x="1127" y="978"/>
                    </a:lnTo>
                    <a:lnTo>
                      <a:pt x="1138" y="960"/>
                    </a:lnTo>
                    <a:lnTo>
                      <a:pt x="1148" y="941"/>
                    </a:lnTo>
                    <a:lnTo>
                      <a:pt x="1157" y="921"/>
                    </a:lnTo>
                    <a:lnTo>
                      <a:pt x="1164" y="901"/>
                    </a:lnTo>
                    <a:lnTo>
                      <a:pt x="1171" y="880"/>
                    </a:lnTo>
                    <a:lnTo>
                      <a:pt x="1178" y="860"/>
                    </a:lnTo>
                    <a:lnTo>
                      <a:pt x="1183" y="839"/>
                    </a:lnTo>
                    <a:lnTo>
                      <a:pt x="1187" y="818"/>
                    </a:lnTo>
                    <a:lnTo>
                      <a:pt x="1190" y="795"/>
                    </a:lnTo>
                    <a:lnTo>
                      <a:pt x="1191" y="773"/>
                    </a:lnTo>
                    <a:lnTo>
                      <a:pt x="1192" y="751"/>
                    </a:lnTo>
                    <a:lnTo>
                      <a:pt x="1192" y="730"/>
                    </a:lnTo>
                    <a:lnTo>
                      <a:pt x="1190" y="708"/>
                    </a:lnTo>
                    <a:lnTo>
                      <a:pt x="1188" y="685"/>
                    </a:lnTo>
                    <a:lnTo>
                      <a:pt x="1184" y="664"/>
                    </a:lnTo>
                    <a:lnTo>
                      <a:pt x="1180" y="643"/>
                    </a:lnTo>
                    <a:lnTo>
                      <a:pt x="1174" y="622"/>
                    </a:lnTo>
                    <a:lnTo>
                      <a:pt x="1167" y="601"/>
                    </a:lnTo>
                    <a:lnTo>
                      <a:pt x="1159" y="581"/>
                    </a:lnTo>
                    <a:lnTo>
                      <a:pt x="1151" y="561"/>
                    </a:lnTo>
                    <a:lnTo>
                      <a:pt x="1141" y="542"/>
                    </a:lnTo>
                    <a:lnTo>
                      <a:pt x="1131" y="523"/>
                    </a:lnTo>
                    <a:lnTo>
                      <a:pt x="1120" y="504"/>
                    </a:lnTo>
                    <a:lnTo>
                      <a:pt x="1107" y="486"/>
                    </a:lnTo>
                    <a:lnTo>
                      <a:pt x="1094" y="469"/>
                    </a:lnTo>
                    <a:lnTo>
                      <a:pt x="1080" y="453"/>
                    </a:lnTo>
                    <a:lnTo>
                      <a:pt x="1064" y="437"/>
                    </a:lnTo>
                    <a:lnTo>
                      <a:pt x="1048" y="422"/>
                    </a:lnTo>
                    <a:lnTo>
                      <a:pt x="1032" y="406"/>
                    </a:lnTo>
                    <a:lnTo>
                      <a:pt x="1015" y="393"/>
                    </a:lnTo>
                    <a:lnTo>
                      <a:pt x="998" y="380"/>
                    </a:lnTo>
                    <a:lnTo>
                      <a:pt x="979" y="369"/>
                    </a:lnTo>
                    <a:lnTo>
                      <a:pt x="960" y="358"/>
                    </a:lnTo>
                    <a:lnTo>
                      <a:pt x="941" y="348"/>
                    </a:lnTo>
                    <a:lnTo>
                      <a:pt x="921" y="340"/>
                    </a:lnTo>
                    <a:lnTo>
                      <a:pt x="902" y="332"/>
                    </a:lnTo>
                    <a:lnTo>
                      <a:pt x="881" y="325"/>
                    </a:lnTo>
                    <a:lnTo>
                      <a:pt x="860" y="318"/>
                    </a:lnTo>
                    <a:lnTo>
                      <a:pt x="839" y="313"/>
                    </a:lnTo>
                    <a:lnTo>
                      <a:pt x="818" y="309"/>
                    </a:lnTo>
                    <a:lnTo>
                      <a:pt x="796" y="306"/>
                    </a:lnTo>
                    <a:lnTo>
                      <a:pt x="774" y="305"/>
                    </a:lnTo>
                    <a:lnTo>
                      <a:pt x="752" y="304"/>
                    </a:lnTo>
                    <a:lnTo>
                      <a:pt x="750" y="304"/>
                    </a:lnTo>
                    <a:lnTo>
                      <a:pt x="748" y="304"/>
                    </a:lnTo>
                    <a:close/>
                    <a:moveTo>
                      <a:pt x="748" y="1495"/>
                    </a:moveTo>
                    <a:lnTo>
                      <a:pt x="745" y="1495"/>
                    </a:lnTo>
                    <a:lnTo>
                      <a:pt x="742" y="1495"/>
                    </a:lnTo>
                    <a:lnTo>
                      <a:pt x="705" y="1494"/>
                    </a:lnTo>
                    <a:lnTo>
                      <a:pt x="668" y="1491"/>
                    </a:lnTo>
                    <a:lnTo>
                      <a:pt x="631" y="1486"/>
                    </a:lnTo>
                    <a:lnTo>
                      <a:pt x="595" y="1480"/>
                    </a:lnTo>
                    <a:lnTo>
                      <a:pt x="560" y="1472"/>
                    </a:lnTo>
                    <a:lnTo>
                      <a:pt x="525" y="1461"/>
                    </a:lnTo>
                    <a:lnTo>
                      <a:pt x="490" y="1449"/>
                    </a:lnTo>
                    <a:lnTo>
                      <a:pt x="456" y="1436"/>
                    </a:lnTo>
                    <a:lnTo>
                      <a:pt x="423" y="1421"/>
                    </a:lnTo>
                    <a:lnTo>
                      <a:pt x="391" y="1405"/>
                    </a:lnTo>
                    <a:lnTo>
                      <a:pt x="359" y="1387"/>
                    </a:lnTo>
                    <a:lnTo>
                      <a:pt x="329" y="1366"/>
                    </a:lnTo>
                    <a:lnTo>
                      <a:pt x="298" y="1345"/>
                    </a:lnTo>
                    <a:lnTo>
                      <a:pt x="270" y="1322"/>
                    </a:lnTo>
                    <a:lnTo>
                      <a:pt x="242" y="1298"/>
                    </a:lnTo>
                    <a:lnTo>
                      <a:pt x="215" y="1271"/>
                    </a:lnTo>
                    <a:lnTo>
                      <a:pt x="189" y="1244"/>
                    </a:lnTo>
                    <a:lnTo>
                      <a:pt x="166" y="1216"/>
                    </a:lnTo>
                    <a:lnTo>
                      <a:pt x="144" y="1187"/>
                    </a:lnTo>
                    <a:lnTo>
                      <a:pt x="122" y="1157"/>
                    </a:lnTo>
                    <a:lnTo>
                      <a:pt x="103" y="1126"/>
                    </a:lnTo>
                    <a:lnTo>
                      <a:pt x="85" y="1094"/>
                    </a:lnTo>
                    <a:lnTo>
                      <a:pt x="69" y="1061"/>
                    </a:lnTo>
                    <a:lnTo>
                      <a:pt x="55" y="1028"/>
                    </a:lnTo>
                    <a:lnTo>
                      <a:pt x="42" y="995"/>
                    </a:lnTo>
                    <a:lnTo>
                      <a:pt x="30" y="959"/>
                    </a:lnTo>
                    <a:lnTo>
                      <a:pt x="21" y="924"/>
                    </a:lnTo>
                    <a:lnTo>
                      <a:pt x="13" y="888"/>
                    </a:lnTo>
                    <a:lnTo>
                      <a:pt x="8" y="852"/>
                    </a:lnTo>
                    <a:lnTo>
                      <a:pt x="3" y="816"/>
                    </a:lnTo>
                    <a:lnTo>
                      <a:pt x="1" y="779"/>
                    </a:lnTo>
                    <a:lnTo>
                      <a:pt x="0" y="742"/>
                    </a:lnTo>
                    <a:lnTo>
                      <a:pt x="0" y="741"/>
                    </a:lnTo>
                    <a:lnTo>
                      <a:pt x="2" y="703"/>
                    </a:lnTo>
                    <a:lnTo>
                      <a:pt x="5" y="667"/>
                    </a:lnTo>
                    <a:lnTo>
                      <a:pt x="9" y="631"/>
                    </a:lnTo>
                    <a:lnTo>
                      <a:pt x="16" y="594"/>
                    </a:lnTo>
                    <a:lnTo>
                      <a:pt x="24" y="559"/>
                    </a:lnTo>
                    <a:lnTo>
                      <a:pt x="35" y="524"/>
                    </a:lnTo>
                    <a:lnTo>
                      <a:pt x="46" y="489"/>
                    </a:lnTo>
                    <a:lnTo>
                      <a:pt x="60" y="456"/>
                    </a:lnTo>
                    <a:lnTo>
                      <a:pt x="74" y="423"/>
                    </a:lnTo>
                    <a:lnTo>
                      <a:pt x="91" y="390"/>
                    </a:lnTo>
                    <a:lnTo>
                      <a:pt x="109" y="359"/>
                    </a:lnTo>
                    <a:lnTo>
                      <a:pt x="130" y="328"/>
                    </a:lnTo>
                    <a:lnTo>
                      <a:pt x="151" y="298"/>
                    </a:lnTo>
                    <a:lnTo>
                      <a:pt x="173" y="269"/>
                    </a:lnTo>
                    <a:lnTo>
                      <a:pt x="198" y="242"/>
                    </a:lnTo>
                    <a:lnTo>
                      <a:pt x="224" y="214"/>
                    </a:lnTo>
                    <a:lnTo>
                      <a:pt x="251" y="189"/>
                    </a:lnTo>
                    <a:lnTo>
                      <a:pt x="280" y="165"/>
                    </a:lnTo>
                    <a:lnTo>
                      <a:pt x="309" y="143"/>
                    </a:lnTo>
                    <a:lnTo>
                      <a:pt x="340" y="121"/>
                    </a:lnTo>
                    <a:lnTo>
                      <a:pt x="372" y="102"/>
                    </a:lnTo>
                    <a:lnTo>
                      <a:pt x="404" y="84"/>
                    </a:lnTo>
                    <a:lnTo>
                      <a:pt x="438" y="68"/>
                    </a:lnTo>
                    <a:lnTo>
                      <a:pt x="471" y="53"/>
                    </a:lnTo>
                    <a:lnTo>
                      <a:pt x="505" y="41"/>
                    </a:lnTo>
                    <a:lnTo>
                      <a:pt x="541" y="29"/>
                    </a:lnTo>
                    <a:lnTo>
                      <a:pt x="576" y="19"/>
                    </a:lnTo>
                    <a:lnTo>
                      <a:pt x="612" y="12"/>
                    </a:lnTo>
                    <a:lnTo>
                      <a:pt x="647" y="6"/>
                    </a:lnTo>
                    <a:lnTo>
                      <a:pt x="682" y="2"/>
                    </a:lnTo>
                    <a:lnTo>
                      <a:pt x="719" y="0"/>
                    </a:lnTo>
                    <a:lnTo>
                      <a:pt x="754" y="0"/>
                    </a:lnTo>
                    <a:lnTo>
                      <a:pt x="791" y="1"/>
                    </a:lnTo>
                    <a:lnTo>
                      <a:pt x="829" y="4"/>
                    </a:lnTo>
                    <a:lnTo>
                      <a:pt x="865" y="9"/>
                    </a:lnTo>
                    <a:lnTo>
                      <a:pt x="901" y="16"/>
                    </a:lnTo>
                    <a:lnTo>
                      <a:pt x="937" y="24"/>
                    </a:lnTo>
                    <a:lnTo>
                      <a:pt x="971" y="34"/>
                    </a:lnTo>
                    <a:lnTo>
                      <a:pt x="1007" y="46"/>
                    </a:lnTo>
                    <a:lnTo>
                      <a:pt x="1040" y="59"/>
                    </a:lnTo>
                    <a:lnTo>
                      <a:pt x="1073" y="74"/>
                    </a:lnTo>
                    <a:lnTo>
                      <a:pt x="1106" y="91"/>
                    </a:lnTo>
                    <a:lnTo>
                      <a:pt x="1137" y="109"/>
                    </a:lnTo>
                    <a:lnTo>
                      <a:pt x="1167" y="128"/>
                    </a:lnTo>
                    <a:lnTo>
                      <a:pt x="1198" y="150"/>
                    </a:lnTo>
                    <a:lnTo>
                      <a:pt x="1227" y="173"/>
                    </a:lnTo>
                    <a:lnTo>
                      <a:pt x="1254" y="197"/>
                    </a:lnTo>
                    <a:lnTo>
                      <a:pt x="1282" y="223"/>
                    </a:lnTo>
                    <a:lnTo>
                      <a:pt x="1307" y="251"/>
                    </a:lnTo>
                    <a:lnTo>
                      <a:pt x="1331" y="279"/>
                    </a:lnTo>
                    <a:lnTo>
                      <a:pt x="1353" y="308"/>
                    </a:lnTo>
                    <a:lnTo>
                      <a:pt x="1374" y="339"/>
                    </a:lnTo>
                    <a:lnTo>
                      <a:pt x="1394" y="369"/>
                    </a:lnTo>
                    <a:lnTo>
                      <a:pt x="1411" y="401"/>
                    </a:lnTo>
                    <a:lnTo>
                      <a:pt x="1427" y="434"/>
                    </a:lnTo>
                    <a:lnTo>
                      <a:pt x="1441" y="467"/>
                    </a:lnTo>
                    <a:lnTo>
                      <a:pt x="1454" y="501"/>
                    </a:lnTo>
                    <a:lnTo>
                      <a:pt x="1466" y="536"/>
                    </a:lnTo>
                    <a:lnTo>
                      <a:pt x="1475" y="571"/>
                    </a:lnTo>
                    <a:lnTo>
                      <a:pt x="1483" y="606"/>
                    </a:lnTo>
                    <a:lnTo>
                      <a:pt x="1489" y="643"/>
                    </a:lnTo>
                    <a:lnTo>
                      <a:pt x="1493" y="680"/>
                    </a:lnTo>
                    <a:lnTo>
                      <a:pt x="1495" y="717"/>
                    </a:lnTo>
                    <a:lnTo>
                      <a:pt x="1496" y="754"/>
                    </a:lnTo>
                    <a:lnTo>
                      <a:pt x="1495" y="791"/>
                    </a:lnTo>
                    <a:lnTo>
                      <a:pt x="1492" y="829"/>
                    </a:lnTo>
                    <a:lnTo>
                      <a:pt x="1487" y="865"/>
                    </a:lnTo>
                    <a:lnTo>
                      <a:pt x="1481" y="901"/>
                    </a:lnTo>
                    <a:lnTo>
                      <a:pt x="1472" y="937"/>
                    </a:lnTo>
                    <a:lnTo>
                      <a:pt x="1462" y="971"/>
                    </a:lnTo>
                    <a:lnTo>
                      <a:pt x="1450" y="1006"/>
                    </a:lnTo>
                    <a:lnTo>
                      <a:pt x="1437" y="1040"/>
                    </a:lnTo>
                    <a:lnTo>
                      <a:pt x="1422" y="1072"/>
                    </a:lnTo>
                    <a:lnTo>
                      <a:pt x="1405" y="1105"/>
                    </a:lnTo>
                    <a:lnTo>
                      <a:pt x="1387" y="1136"/>
                    </a:lnTo>
                    <a:lnTo>
                      <a:pt x="1368" y="1167"/>
                    </a:lnTo>
                    <a:lnTo>
                      <a:pt x="1346" y="1197"/>
                    </a:lnTo>
                    <a:lnTo>
                      <a:pt x="1323" y="1226"/>
                    </a:lnTo>
                    <a:lnTo>
                      <a:pt x="1299" y="1253"/>
                    </a:lnTo>
                    <a:lnTo>
                      <a:pt x="1273" y="1281"/>
                    </a:lnTo>
                    <a:lnTo>
                      <a:pt x="1245" y="1306"/>
                    </a:lnTo>
                    <a:lnTo>
                      <a:pt x="1218" y="1329"/>
                    </a:lnTo>
                    <a:lnTo>
                      <a:pt x="1189" y="1351"/>
                    </a:lnTo>
                    <a:lnTo>
                      <a:pt x="1159" y="1373"/>
                    </a:lnTo>
                    <a:lnTo>
                      <a:pt x="1128" y="1392"/>
                    </a:lnTo>
                    <a:lnTo>
                      <a:pt x="1097" y="1409"/>
                    </a:lnTo>
                    <a:lnTo>
                      <a:pt x="1064" y="1425"/>
                    </a:lnTo>
                    <a:lnTo>
                      <a:pt x="1031" y="1439"/>
                    </a:lnTo>
                    <a:lnTo>
                      <a:pt x="998" y="1452"/>
                    </a:lnTo>
                    <a:lnTo>
                      <a:pt x="963" y="1463"/>
                    </a:lnTo>
                    <a:lnTo>
                      <a:pt x="929" y="1473"/>
                    </a:lnTo>
                    <a:lnTo>
                      <a:pt x="894" y="1481"/>
                    </a:lnTo>
                    <a:lnTo>
                      <a:pt x="858" y="1487"/>
                    </a:lnTo>
                    <a:lnTo>
                      <a:pt x="822" y="1492"/>
                    </a:lnTo>
                    <a:lnTo>
                      <a:pt x="785" y="1494"/>
                    </a:lnTo>
                    <a:lnTo>
                      <a:pt x="748" y="1495"/>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68" name="Freeform 17">
                <a:extLst>
                  <a:ext uri="{FF2B5EF4-FFF2-40B4-BE49-F238E27FC236}">
                    <a16:creationId xmlns:a16="http://schemas.microsoft.com/office/drawing/2014/main" id="{9713F5FF-74FC-4749-894E-14073CF2E744}"/>
                  </a:ext>
                </a:extLst>
              </p:cNvPr>
              <p:cNvSpPr>
                <a:spLocks/>
              </p:cNvSpPr>
              <p:nvPr/>
            </p:nvSpPr>
            <p:spPr bwMode="auto">
              <a:xfrm>
                <a:off x="5291716" y="1103292"/>
                <a:ext cx="171835" cy="170099"/>
              </a:xfrm>
              <a:custGeom>
                <a:avLst/>
                <a:gdLst>
                  <a:gd name="T0" fmla="*/ 216 w 3241"/>
                  <a:gd name="T1" fmla="*/ 3247 h 3247"/>
                  <a:gd name="T2" fmla="*/ 0 w 3241"/>
                  <a:gd name="T3" fmla="*/ 3031 h 3247"/>
                  <a:gd name="T4" fmla="*/ 3026 w 3241"/>
                  <a:gd name="T5" fmla="*/ 0 h 3247"/>
                  <a:gd name="T6" fmla="*/ 3241 w 3241"/>
                  <a:gd name="T7" fmla="*/ 214 h 3247"/>
                  <a:gd name="T8" fmla="*/ 216 w 3241"/>
                  <a:gd name="T9" fmla="*/ 3247 h 3247"/>
                </a:gdLst>
                <a:ahLst/>
                <a:cxnLst>
                  <a:cxn ang="0">
                    <a:pos x="T0" y="T1"/>
                  </a:cxn>
                  <a:cxn ang="0">
                    <a:pos x="T2" y="T3"/>
                  </a:cxn>
                  <a:cxn ang="0">
                    <a:pos x="T4" y="T5"/>
                  </a:cxn>
                  <a:cxn ang="0">
                    <a:pos x="T6" y="T7"/>
                  </a:cxn>
                  <a:cxn ang="0">
                    <a:pos x="T8" y="T9"/>
                  </a:cxn>
                </a:cxnLst>
                <a:rect l="0" t="0" r="r" b="b"/>
                <a:pathLst>
                  <a:path w="3241" h="3247">
                    <a:moveTo>
                      <a:pt x="216" y="3247"/>
                    </a:moveTo>
                    <a:lnTo>
                      <a:pt x="0" y="3031"/>
                    </a:lnTo>
                    <a:lnTo>
                      <a:pt x="3026" y="0"/>
                    </a:lnTo>
                    <a:lnTo>
                      <a:pt x="3241" y="214"/>
                    </a:lnTo>
                    <a:lnTo>
                      <a:pt x="216" y="3247"/>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69" name="Freeform 18">
                <a:extLst>
                  <a:ext uri="{FF2B5EF4-FFF2-40B4-BE49-F238E27FC236}">
                    <a16:creationId xmlns:a16="http://schemas.microsoft.com/office/drawing/2014/main" id="{3C4FE644-6275-45D5-B390-C35C4D074981}"/>
                  </a:ext>
                </a:extLst>
              </p:cNvPr>
              <p:cNvSpPr>
                <a:spLocks/>
              </p:cNvSpPr>
              <p:nvPr/>
            </p:nvSpPr>
            <p:spPr bwMode="auto">
              <a:xfrm>
                <a:off x="5203195" y="1217849"/>
                <a:ext cx="57279" cy="57279"/>
              </a:xfrm>
              <a:custGeom>
                <a:avLst/>
                <a:gdLst>
                  <a:gd name="T0" fmla="*/ 846 w 1062"/>
                  <a:gd name="T1" fmla="*/ 1061 h 1061"/>
                  <a:gd name="T2" fmla="*/ 0 w 1062"/>
                  <a:gd name="T3" fmla="*/ 215 h 1061"/>
                  <a:gd name="T4" fmla="*/ 215 w 1062"/>
                  <a:gd name="T5" fmla="*/ 0 h 1061"/>
                  <a:gd name="T6" fmla="*/ 1062 w 1062"/>
                  <a:gd name="T7" fmla="*/ 845 h 1061"/>
                  <a:gd name="T8" fmla="*/ 846 w 1062"/>
                  <a:gd name="T9" fmla="*/ 1061 h 1061"/>
                </a:gdLst>
                <a:ahLst/>
                <a:cxnLst>
                  <a:cxn ang="0">
                    <a:pos x="T0" y="T1"/>
                  </a:cxn>
                  <a:cxn ang="0">
                    <a:pos x="T2" y="T3"/>
                  </a:cxn>
                  <a:cxn ang="0">
                    <a:pos x="T4" y="T5"/>
                  </a:cxn>
                  <a:cxn ang="0">
                    <a:pos x="T6" y="T7"/>
                  </a:cxn>
                  <a:cxn ang="0">
                    <a:pos x="T8" y="T9"/>
                  </a:cxn>
                </a:cxnLst>
                <a:rect l="0" t="0" r="r" b="b"/>
                <a:pathLst>
                  <a:path w="1062" h="1061">
                    <a:moveTo>
                      <a:pt x="846" y="1061"/>
                    </a:moveTo>
                    <a:lnTo>
                      <a:pt x="0" y="215"/>
                    </a:lnTo>
                    <a:lnTo>
                      <a:pt x="215" y="0"/>
                    </a:lnTo>
                    <a:lnTo>
                      <a:pt x="1062" y="845"/>
                    </a:lnTo>
                    <a:lnTo>
                      <a:pt x="846" y="106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70" name="Freeform 19">
                <a:extLst>
                  <a:ext uri="{FF2B5EF4-FFF2-40B4-BE49-F238E27FC236}">
                    <a16:creationId xmlns:a16="http://schemas.microsoft.com/office/drawing/2014/main" id="{045B9A81-1265-45A6-9462-1F55C8A4F12E}"/>
                  </a:ext>
                </a:extLst>
              </p:cNvPr>
              <p:cNvSpPr>
                <a:spLocks/>
              </p:cNvSpPr>
              <p:nvPr/>
            </p:nvSpPr>
            <p:spPr bwMode="auto">
              <a:xfrm>
                <a:off x="5078224" y="1217849"/>
                <a:ext cx="91993" cy="93728"/>
              </a:xfrm>
              <a:custGeom>
                <a:avLst/>
                <a:gdLst>
                  <a:gd name="T0" fmla="*/ 215 w 1755"/>
                  <a:gd name="T1" fmla="*/ 1755 h 1755"/>
                  <a:gd name="T2" fmla="*/ 0 w 1755"/>
                  <a:gd name="T3" fmla="*/ 1540 h 1755"/>
                  <a:gd name="T4" fmla="*/ 1540 w 1755"/>
                  <a:gd name="T5" fmla="*/ 0 h 1755"/>
                  <a:gd name="T6" fmla="*/ 1755 w 1755"/>
                  <a:gd name="T7" fmla="*/ 215 h 1755"/>
                  <a:gd name="T8" fmla="*/ 215 w 1755"/>
                  <a:gd name="T9" fmla="*/ 1755 h 1755"/>
                </a:gdLst>
                <a:ahLst/>
                <a:cxnLst>
                  <a:cxn ang="0">
                    <a:pos x="T0" y="T1"/>
                  </a:cxn>
                  <a:cxn ang="0">
                    <a:pos x="T2" y="T3"/>
                  </a:cxn>
                  <a:cxn ang="0">
                    <a:pos x="T4" y="T5"/>
                  </a:cxn>
                  <a:cxn ang="0">
                    <a:pos x="T6" y="T7"/>
                  </a:cxn>
                  <a:cxn ang="0">
                    <a:pos x="T8" y="T9"/>
                  </a:cxn>
                </a:cxnLst>
                <a:rect l="0" t="0" r="r" b="b"/>
                <a:pathLst>
                  <a:path w="1755" h="1755">
                    <a:moveTo>
                      <a:pt x="215" y="1755"/>
                    </a:moveTo>
                    <a:lnTo>
                      <a:pt x="0" y="1540"/>
                    </a:lnTo>
                    <a:lnTo>
                      <a:pt x="1540" y="0"/>
                    </a:lnTo>
                    <a:lnTo>
                      <a:pt x="1755" y="215"/>
                    </a:lnTo>
                    <a:lnTo>
                      <a:pt x="215" y="1755"/>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71" name="Freeform 20">
                <a:extLst>
                  <a:ext uri="{FF2B5EF4-FFF2-40B4-BE49-F238E27FC236}">
                    <a16:creationId xmlns:a16="http://schemas.microsoft.com/office/drawing/2014/main" id="{5E6868AB-A8DC-462E-B13D-0CD254D20E81}"/>
                  </a:ext>
                </a:extLst>
              </p:cNvPr>
              <p:cNvSpPr>
                <a:spLocks/>
              </p:cNvSpPr>
              <p:nvPr/>
            </p:nvSpPr>
            <p:spPr bwMode="auto">
              <a:xfrm>
                <a:off x="5012267" y="1528540"/>
                <a:ext cx="517240" cy="15622"/>
              </a:xfrm>
              <a:custGeom>
                <a:avLst/>
                <a:gdLst>
                  <a:gd name="T0" fmla="*/ 152 w 9834"/>
                  <a:gd name="T1" fmla="*/ 305 h 305"/>
                  <a:gd name="T2" fmla="*/ 122 w 9834"/>
                  <a:gd name="T3" fmla="*/ 302 h 305"/>
                  <a:gd name="T4" fmla="*/ 92 w 9834"/>
                  <a:gd name="T5" fmla="*/ 292 h 305"/>
                  <a:gd name="T6" fmla="*/ 67 w 9834"/>
                  <a:gd name="T7" fmla="*/ 278 h 305"/>
                  <a:gd name="T8" fmla="*/ 45 w 9834"/>
                  <a:gd name="T9" fmla="*/ 260 h 305"/>
                  <a:gd name="T10" fmla="*/ 26 w 9834"/>
                  <a:gd name="T11" fmla="*/ 238 h 305"/>
                  <a:gd name="T12" fmla="*/ 11 w 9834"/>
                  <a:gd name="T13" fmla="*/ 212 h 305"/>
                  <a:gd name="T14" fmla="*/ 3 w 9834"/>
                  <a:gd name="T15" fmla="*/ 183 h 305"/>
                  <a:gd name="T16" fmla="*/ 0 w 9834"/>
                  <a:gd name="T17" fmla="*/ 153 h 305"/>
                  <a:gd name="T18" fmla="*/ 3 w 9834"/>
                  <a:gd name="T19" fmla="*/ 122 h 305"/>
                  <a:gd name="T20" fmla="*/ 11 w 9834"/>
                  <a:gd name="T21" fmla="*/ 93 h 305"/>
                  <a:gd name="T22" fmla="*/ 26 w 9834"/>
                  <a:gd name="T23" fmla="*/ 67 h 305"/>
                  <a:gd name="T24" fmla="*/ 45 w 9834"/>
                  <a:gd name="T25" fmla="*/ 45 h 305"/>
                  <a:gd name="T26" fmla="*/ 67 w 9834"/>
                  <a:gd name="T27" fmla="*/ 27 h 305"/>
                  <a:gd name="T28" fmla="*/ 92 w 9834"/>
                  <a:gd name="T29" fmla="*/ 13 h 305"/>
                  <a:gd name="T30" fmla="*/ 122 w 9834"/>
                  <a:gd name="T31" fmla="*/ 3 h 305"/>
                  <a:gd name="T32" fmla="*/ 152 w 9834"/>
                  <a:gd name="T33" fmla="*/ 0 h 305"/>
                  <a:gd name="T34" fmla="*/ 9697 w 9834"/>
                  <a:gd name="T35" fmla="*/ 1 h 305"/>
                  <a:gd name="T36" fmla="*/ 9728 w 9834"/>
                  <a:gd name="T37" fmla="*/ 7 h 305"/>
                  <a:gd name="T38" fmla="*/ 9755 w 9834"/>
                  <a:gd name="T39" fmla="*/ 19 h 305"/>
                  <a:gd name="T40" fmla="*/ 9779 w 9834"/>
                  <a:gd name="T41" fmla="*/ 35 h 305"/>
                  <a:gd name="T42" fmla="*/ 9799 w 9834"/>
                  <a:gd name="T43" fmla="*/ 56 h 305"/>
                  <a:gd name="T44" fmla="*/ 9815 w 9834"/>
                  <a:gd name="T45" fmla="*/ 80 h 305"/>
                  <a:gd name="T46" fmla="*/ 9828 w 9834"/>
                  <a:gd name="T47" fmla="*/ 108 h 305"/>
                  <a:gd name="T48" fmla="*/ 9834 w 9834"/>
                  <a:gd name="T49" fmla="*/ 137 h 305"/>
                  <a:gd name="T50" fmla="*/ 9834 w 9834"/>
                  <a:gd name="T51" fmla="*/ 168 h 305"/>
                  <a:gd name="T52" fmla="*/ 9828 w 9834"/>
                  <a:gd name="T53" fmla="*/ 197 h 305"/>
                  <a:gd name="T54" fmla="*/ 9815 w 9834"/>
                  <a:gd name="T55" fmla="*/ 225 h 305"/>
                  <a:gd name="T56" fmla="*/ 9799 w 9834"/>
                  <a:gd name="T57" fmla="*/ 249 h 305"/>
                  <a:gd name="T58" fmla="*/ 9779 w 9834"/>
                  <a:gd name="T59" fmla="*/ 270 h 305"/>
                  <a:gd name="T60" fmla="*/ 9755 w 9834"/>
                  <a:gd name="T61" fmla="*/ 286 h 305"/>
                  <a:gd name="T62" fmla="*/ 9728 w 9834"/>
                  <a:gd name="T63" fmla="*/ 298 h 305"/>
                  <a:gd name="T64" fmla="*/ 9697 w 9834"/>
                  <a:gd name="T65" fmla="*/ 30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34" h="305">
                    <a:moveTo>
                      <a:pt x="9682" y="305"/>
                    </a:moveTo>
                    <a:lnTo>
                      <a:pt x="152" y="305"/>
                    </a:lnTo>
                    <a:lnTo>
                      <a:pt x="137" y="304"/>
                    </a:lnTo>
                    <a:lnTo>
                      <a:pt x="122" y="302"/>
                    </a:lnTo>
                    <a:lnTo>
                      <a:pt x="106" y="298"/>
                    </a:lnTo>
                    <a:lnTo>
                      <a:pt x="92" y="292"/>
                    </a:lnTo>
                    <a:lnTo>
                      <a:pt x="79" y="286"/>
                    </a:lnTo>
                    <a:lnTo>
                      <a:pt x="67" y="278"/>
                    </a:lnTo>
                    <a:lnTo>
                      <a:pt x="55" y="270"/>
                    </a:lnTo>
                    <a:lnTo>
                      <a:pt x="45" y="260"/>
                    </a:lnTo>
                    <a:lnTo>
                      <a:pt x="35" y="249"/>
                    </a:lnTo>
                    <a:lnTo>
                      <a:pt x="26" y="238"/>
                    </a:lnTo>
                    <a:lnTo>
                      <a:pt x="19" y="225"/>
                    </a:lnTo>
                    <a:lnTo>
                      <a:pt x="11" y="212"/>
                    </a:lnTo>
                    <a:lnTo>
                      <a:pt x="6" y="197"/>
                    </a:lnTo>
                    <a:lnTo>
                      <a:pt x="3" y="183"/>
                    </a:lnTo>
                    <a:lnTo>
                      <a:pt x="0" y="168"/>
                    </a:lnTo>
                    <a:lnTo>
                      <a:pt x="0" y="153"/>
                    </a:lnTo>
                    <a:lnTo>
                      <a:pt x="0" y="137"/>
                    </a:lnTo>
                    <a:lnTo>
                      <a:pt x="3" y="122"/>
                    </a:lnTo>
                    <a:lnTo>
                      <a:pt x="6" y="108"/>
                    </a:lnTo>
                    <a:lnTo>
                      <a:pt x="11" y="93"/>
                    </a:lnTo>
                    <a:lnTo>
                      <a:pt x="19" y="80"/>
                    </a:lnTo>
                    <a:lnTo>
                      <a:pt x="26" y="67"/>
                    </a:lnTo>
                    <a:lnTo>
                      <a:pt x="35" y="56"/>
                    </a:lnTo>
                    <a:lnTo>
                      <a:pt x="45" y="45"/>
                    </a:lnTo>
                    <a:lnTo>
                      <a:pt x="55" y="35"/>
                    </a:lnTo>
                    <a:lnTo>
                      <a:pt x="67" y="27"/>
                    </a:lnTo>
                    <a:lnTo>
                      <a:pt x="79" y="19"/>
                    </a:lnTo>
                    <a:lnTo>
                      <a:pt x="92" y="13"/>
                    </a:lnTo>
                    <a:lnTo>
                      <a:pt x="106" y="7"/>
                    </a:lnTo>
                    <a:lnTo>
                      <a:pt x="122" y="3"/>
                    </a:lnTo>
                    <a:lnTo>
                      <a:pt x="137" y="1"/>
                    </a:lnTo>
                    <a:lnTo>
                      <a:pt x="152" y="0"/>
                    </a:lnTo>
                    <a:lnTo>
                      <a:pt x="9682" y="0"/>
                    </a:lnTo>
                    <a:lnTo>
                      <a:pt x="9697" y="1"/>
                    </a:lnTo>
                    <a:lnTo>
                      <a:pt x="9712" y="3"/>
                    </a:lnTo>
                    <a:lnTo>
                      <a:pt x="9728" y="7"/>
                    </a:lnTo>
                    <a:lnTo>
                      <a:pt x="9742" y="13"/>
                    </a:lnTo>
                    <a:lnTo>
                      <a:pt x="9755" y="19"/>
                    </a:lnTo>
                    <a:lnTo>
                      <a:pt x="9767" y="26"/>
                    </a:lnTo>
                    <a:lnTo>
                      <a:pt x="9779" y="35"/>
                    </a:lnTo>
                    <a:lnTo>
                      <a:pt x="9789" y="45"/>
                    </a:lnTo>
                    <a:lnTo>
                      <a:pt x="9799" y="56"/>
                    </a:lnTo>
                    <a:lnTo>
                      <a:pt x="9808" y="67"/>
                    </a:lnTo>
                    <a:lnTo>
                      <a:pt x="9815" y="80"/>
                    </a:lnTo>
                    <a:lnTo>
                      <a:pt x="9823" y="93"/>
                    </a:lnTo>
                    <a:lnTo>
                      <a:pt x="9828" y="108"/>
                    </a:lnTo>
                    <a:lnTo>
                      <a:pt x="9831" y="122"/>
                    </a:lnTo>
                    <a:lnTo>
                      <a:pt x="9834" y="137"/>
                    </a:lnTo>
                    <a:lnTo>
                      <a:pt x="9834" y="153"/>
                    </a:lnTo>
                    <a:lnTo>
                      <a:pt x="9834" y="168"/>
                    </a:lnTo>
                    <a:lnTo>
                      <a:pt x="9831" y="183"/>
                    </a:lnTo>
                    <a:lnTo>
                      <a:pt x="9828" y="197"/>
                    </a:lnTo>
                    <a:lnTo>
                      <a:pt x="9823" y="212"/>
                    </a:lnTo>
                    <a:lnTo>
                      <a:pt x="9815" y="225"/>
                    </a:lnTo>
                    <a:lnTo>
                      <a:pt x="9808" y="238"/>
                    </a:lnTo>
                    <a:lnTo>
                      <a:pt x="9799" y="249"/>
                    </a:lnTo>
                    <a:lnTo>
                      <a:pt x="9789" y="260"/>
                    </a:lnTo>
                    <a:lnTo>
                      <a:pt x="9779" y="270"/>
                    </a:lnTo>
                    <a:lnTo>
                      <a:pt x="9767" y="278"/>
                    </a:lnTo>
                    <a:lnTo>
                      <a:pt x="9755" y="286"/>
                    </a:lnTo>
                    <a:lnTo>
                      <a:pt x="9742" y="292"/>
                    </a:lnTo>
                    <a:lnTo>
                      <a:pt x="9728" y="298"/>
                    </a:lnTo>
                    <a:lnTo>
                      <a:pt x="9712" y="302"/>
                    </a:lnTo>
                    <a:lnTo>
                      <a:pt x="9697" y="304"/>
                    </a:lnTo>
                    <a:lnTo>
                      <a:pt x="9682" y="305"/>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72" name="Freeform 21">
                <a:extLst>
                  <a:ext uri="{FF2B5EF4-FFF2-40B4-BE49-F238E27FC236}">
                    <a16:creationId xmlns:a16="http://schemas.microsoft.com/office/drawing/2014/main" id="{2F51A60F-BC27-406C-AA19-10B210B77FD5}"/>
                  </a:ext>
                </a:extLst>
              </p:cNvPr>
              <p:cNvSpPr>
                <a:spLocks/>
              </p:cNvSpPr>
              <p:nvPr/>
            </p:nvSpPr>
            <p:spPr bwMode="auto">
              <a:xfrm>
                <a:off x="5472229" y="1224792"/>
                <a:ext cx="15622" cy="319369"/>
              </a:xfrm>
              <a:custGeom>
                <a:avLst/>
                <a:gdLst>
                  <a:gd name="T0" fmla="*/ 137 w 304"/>
                  <a:gd name="T1" fmla="*/ 6057 h 6058"/>
                  <a:gd name="T2" fmla="*/ 106 w 304"/>
                  <a:gd name="T3" fmla="*/ 6051 h 6058"/>
                  <a:gd name="T4" fmla="*/ 79 w 304"/>
                  <a:gd name="T5" fmla="*/ 6039 h 6058"/>
                  <a:gd name="T6" fmla="*/ 55 w 304"/>
                  <a:gd name="T7" fmla="*/ 6023 h 6058"/>
                  <a:gd name="T8" fmla="*/ 35 w 304"/>
                  <a:gd name="T9" fmla="*/ 6002 h 6058"/>
                  <a:gd name="T10" fmla="*/ 18 w 304"/>
                  <a:gd name="T11" fmla="*/ 5978 h 6058"/>
                  <a:gd name="T12" fmla="*/ 6 w 304"/>
                  <a:gd name="T13" fmla="*/ 5950 h 6058"/>
                  <a:gd name="T14" fmla="*/ 0 w 304"/>
                  <a:gd name="T15" fmla="*/ 5921 h 6058"/>
                  <a:gd name="T16" fmla="*/ 0 w 304"/>
                  <a:gd name="T17" fmla="*/ 152 h 6058"/>
                  <a:gd name="T18" fmla="*/ 3 w 304"/>
                  <a:gd name="T19" fmla="*/ 121 h 6058"/>
                  <a:gd name="T20" fmla="*/ 11 w 304"/>
                  <a:gd name="T21" fmla="*/ 93 h 6058"/>
                  <a:gd name="T22" fmla="*/ 25 w 304"/>
                  <a:gd name="T23" fmla="*/ 67 h 6058"/>
                  <a:gd name="T24" fmla="*/ 45 w 304"/>
                  <a:gd name="T25" fmla="*/ 44 h 6058"/>
                  <a:gd name="T26" fmla="*/ 67 w 304"/>
                  <a:gd name="T27" fmla="*/ 26 h 6058"/>
                  <a:gd name="T28" fmla="*/ 93 w 304"/>
                  <a:gd name="T29" fmla="*/ 12 h 6058"/>
                  <a:gd name="T30" fmla="*/ 121 w 304"/>
                  <a:gd name="T31" fmla="*/ 3 h 6058"/>
                  <a:gd name="T32" fmla="*/ 152 w 304"/>
                  <a:gd name="T33" fmla="*/ 0 h 6058"/>
                  <a:gd name="T34" fmla="*/ 182 w 304"/>
                  <a:gd name="T35" fmla="*/ 3 h 6058"/>
                  <a:gd name="T36" fmla="*/ 211 w 304"/>
                  <a:gd name="T37" fmla="*/ 12 h 6058"/>
                  <a:gd name="T38" fmla="*/ 237 w 304"/>
                  <a:gd name="T39" fmla="*/ 25 h 6058"/>
                  <a:gd name="T40" fmla="*/ 260 w 304"/>
                  <a:gd name="T41" fmla="*/ 44 h 6058"/>
                  <a:gd name="T42" fmla="*/ 278 w 304"/>
                  <a:gd name="T43" fmla="*/ 67 h 6058"/>
                  <a:gd name="T44" fmla="*/ 292 w 304"/>
                  <a:gd name="T45" fmla="*/ 93 h 6058"/>
                  <a:gd name="T46" fmla="*/ 301 w 304"/>
                  <a:gd name="T47" fmla="*/ 121 h 6058"/>
                  <a:gd name="T48" fmla="*/ 304 w 304"/>
                  <a:gd name="T49" fmla="*/ 152 h 6058"/>
                  <a:gd name="T50" fmla="*/ 303 w 304"/>
                  <a:gd name="T51" fmla="*/ 5921 h 6058"/>
                  <a:gd name="T52" fmla="*/ 297 w 304"/>
                  <a:gd name="T53" fmla="*/ 5950 h 6058"/>
                  <a:gd name="T54" fmla="*/ 285 w 304"/>
                  <a:gd name="T55" fmla="*/ 5978 h 6058"/>
                  <a:gd name="T56" fmla="*/ 269 w 304"/>
                  <a:gd name="T57" fmla="*/ 6002 h 6058"/>
                  <a:gd name="T58" fmla="*/ 249 w 304"/>
                  <a:gd name="T59" fmla="*/ 6023 h 6058"/>
                  <a:gd name="T60" fmla="*/ 225 w 304"/>
                  <a:gd name="T61" fmla="*/ 6039 h 6058"/>
                  <a:gd name="T62" fmla="*/ 197 w 304"/>
                  <a:gd name="T63" fmla="*/ 6051 h 6058"/>
                  <a:gd name="T64" fmla="*/ 167 w 304"/>
                  <a:gd name="T65" fmla="*/ 6057 h 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6058">
                    <a:moveTo>
                      <a:pt x="152" y="6058"/>
                    </a:moveTo>
                    <a:lnTo>
                      <a:pt x="137" y="6057"/>
                    </a:lnTo>
                    <a:lnTo>
                      <a:pt x="121" y="6055"/>
                    </a:lnTo>
                    <a:lnTo>
                      <a:pt x="106" y="6051"/>
                    </a:lnTo>
                    <a:lnTo>
                      <a:pt x="93" y="6045"/>
                    </a:lnTo>
                    <a:lnTo>
                      <a:pt x="79" y="6039"/>
                    </a:lnTo>
                    <a:lnTo>
                      <a:pt x="67" y="6031"/>
                    </a:lnTo>
                    <a:lnTo>
                      <a:pt x="55" y="6023"/>
                    </a:lnTo>
                    <a:lnTo>
                      <a:pt x="45" y="6013"/>
                    </a:lnTo>
                    <a:lnTo>
                      <a:pt x="35" y="6002"/>
                    </a:lnTo>
                    <a:lnTo>
                      <a:pt x="25" y="5991"/>
                    </a:lnTo>
                    <a:lnTo>
                      <a:pt x="18" y="5978"/>
                    </a:lnTo>
                    <a:lnTo>
                      <a:pt x="11" y="5965"/>
                    </a:lnTo>
                    <a:lnTo>
                      <a:pt x="6" y="5950"/>
                    </a:lnTo>
                    <a:lnTo>
                      <a:pt x="3" y="5936"/>
                    </a:lnTo>
                    <a:lnTo>
                      <a:pt x="0" y="5921"/>
                    </a:lnTo>
                    <a:lnTo>
                      <a:pt x="0" y="5906"/>
                    </a:lnTo>
                    <a:lnTo>
                      <a:pt x="0" y="152"/>
                    </a:lnTo>
                    <a:lnTo>
                      <a:pt x="0" y="136"/>
                    </a:lnTo>
                    <a:lnTo>
                      <a:pt x="3" y="121"/>
                    </a:lnTo>
                    <a:lnTo>
                      <a:pt x="6" y="107"/>
                    </a:lnTo>
                    <a:lnTo>
                      <a:pt x="11" y="93"/>
                    </a:lnTo>
                    <a:lnTo>
                      <a:pt x="18" y="80"/>
                    </a:lnTo>
                    <a:lnTo>
                      <a:pt x="25" y="67"/>
                    </a:lnTo>
                    <a:lnTo>
                      <a:pt x="35" y="56"/>
                    </a:lnTo>
                    <a:lnTo>
                      <a:pt x="45" y="44"/>
                    </a:lnTo>
                    <a:lnTo>
                      <a:pt x="55" y="34"/>
                    </a:lnTo>
                    <a:lnTo>
                      <a:pt x="67" y="26"/>
                    </a:lnTo>
                    <a:lnTo>
                      <a:pt x="79" y="18"/>
                    </a:lnTo>
                    <a:lnTo>
                      <a:pt x="93" y="12"/>
                    </a:lnTo>
                    <a:lnTo>
                      <a:pt x="106" y="7"/>
                    </a:lnTo>
                    <a:lnTo>
                      <a:pt x="121" y="3"/>
                    </a:lnTo>
                    <a:lnTo>
                      <a:pt x="137" y="0"/>
                    </a:lnTo>
                    <a:lnTo>
                      <a:pt x="152" y="0"/>
                    </a:lnTo>
                    <a:lnTo>
                      <a:pt x="167" y="0"/>
                    </a:lnTo>
                    <a:lnTo>
                      <a:pt x="182" y="3"/>
                    </a:lnTo>
                    <a:lnTo>
                      <a:pt x="197" y="7"/>
                    </a:lnTo>
                    <a:lnTo>
                      <a:pt x="211" y="12"/>
                    </a:lnTo>
                    <a:lnTo>
                      <a:pt x="225" y="18"/>
                    </a:lnTo>
                    <a:lnTo>
                      <a:pt x="237" y="25"/>
                    </a:lnTo>
                    <a:lnTo>
                      <a:pt x="249" y="34"/>
                    </a:lnTo>
                    <a:lnTo>
                      <a:pt x="260" y="44"/>
                    </a:lnTo>
                    <a:lnTo>
                      <a:pt x="269" y="56"/>
                    </a:lnTo>
                    <a:lnTo>
                      <a:pt x="278" y="67"/>
                    </a:lnTo>
                    <a:lnTo>
                      <a:pt x="285" y="80"/>
                    </a:lnTo>
                    <a:lnTo>
                      <a:pt x="292" y="93"/>
                    </a:lnTo>
                    <a:lnTo>
                      <a:pt x="297" y="107"/>
                    </a:lnTo>
                    <a:lnTo>
                      <a:pt x="301" y="121"/>
                    </a:lnTo>
                    <a:lnTo>
                      <a:pt x="303" y="136"/>
                    </a:lnTo>
                    <a:lnTo>
                      <a:pt x="304" y="152"/>
                    </a:lnTo>
                    <a:lnTo>
                      <a:pt x="304" y="5906"/>
                    </a:lnTo>
                    <a:lnTo>
                      <a:pt x="303" y="5921"/>
                    </a:lnTo>
                    <a:lnTo>
                      <a:pt x="301" y="5936"/>
                    </a:lnTo>
                    <a:lnTo>
                      <a:pt x="297" y="5950"/>
                    </a:lnTo>
                    <a:lnTo>
                      <a:pt x="292" y="5965"/>
                    </a:lnTo>
                    <a:lnTo>
                      <a:pt x="285" y="5978"/>
                    </a:lnTo>
                    <a:lnTo>
                      <a:pt x="278" y="5991"/>
                    </a:lnTo>
                    <a:lnTo>
                      <a:pt x="269" y="6002"/>
                    </a:lnTo>
                    <a:lnTo>
                      <a:pt x="260" y="6013"/>
                    </a:lnTo>
                    <a:lnTo>
                      <a:pt x="249" y="6023"/>
                    </a:lnTo>
                    <a:lnTo>
                      <a:pt x="237" y="6031"/>
                    </a:lnTo>
                    <a:lnTo>
                      <a:pt x="225" y="6039"/>
                    </a:lnTo>
                    <a:lnTo>
                      <a:pt x="211" y="6045"/>
                    </a:lnTo>
                    <a:lnTo>
                      <a:pt x="197" y="6051"/>
                    </a:lnTo>
                    <a:lnTo>
                      <a:pt x="182" y="6055"/>
                    </a:lnTo>
                    <a:lnTo>
                      <a:pt x="167" y="6057"/>
                    </a:lnTo>
                    <a:lnTo>
                      <a:pt x="152" y="6058"/>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73" name="Freeform 22">
                <a:extLst>
                  <a:ext uri="{FF2B5EF4-FFF2-40B4-BE49-F238E27FC236}">
                    <a16:creationId xmlns:a16="http://schemas.microsoft.com/office/drawing/2014/main" id="{6804C31E-6C51-4FEE-98BC-98767A92FE3A}"/>
                  </a:ext>
                </a:extLst>
              </p:cNvPr>
              <p:cNvSpPr>
                <a:spLocks/>
              </p:cNvSpPr>
              <p:nvPr/>
            </p:nvSpPr>
            <p:spPr bwMode="auto">
              <a:xfrm>
                <a:off x="5272623" y="1377533"/>
                <a:ext cx="17357" cy="166627"/>
              </a:xfrm>
              <a:custGeom>
                <a:avLst/>
                <a:gdLst>
                  <a:gd name="T0" fmla="*/ 137 w 305"/>
                  <a:gd name="T1" fmla="*/ 3181 h 3182"/>
                  <a:gd name="T2" fmla="*/ 108 w 305"/>
                  <a:gd name="T3" fmla="*/ 3175 h 3182"/>
                  <a:gd name="T4" fmla="*/ 80 w 305"/>
                  <a:gd name="T5" fmla="*/ 3163 h 3182"/>
                  <a:gd name="T6" fmla="*/ 56 w 305"/>
                  <a:gd name="T7" fmla="*/ 3147 h 3182"/>
                  <a:gd name="T8" fmla="*/ 35 w 305"/>
                  <a:gd name="T9" fmla="*/ 3126 h 3182"/>
                  <a:gd name="T10" fmla="*/ 19 w 305"/>
                  <a:gd name="T11" fmla="*/ 3102 h 3182"/>
                  <a:gd name="T12" fmla="*/ 8 w 305"/>
                  <a:gd name="T13" fmla="*/ 3074 h 3182"/>
                  <a:gd name="T14" fmla="*/ 1 w 305"/>
                  <a:gd name="T15" fmla="*/ 3045 h 3182"/>
                  <a:gd name="T16" fmla="*/ 0 w 305"/>
                  <a:gd name="T17" fmla="*/ 153 h 3182"/>
                  <a:gd name="T18" fmla="*/ 4 w 305"/>
                  <a:gd name="T19" fmla="*/ 122 h 3182"/>
                  <a:gd name="T20" fmla="*/ 13 w 305"/>
                  <a:gd name="T21" fmla="*/ 94 h 3182"/>
                  <a:gd name="T22" fmla="*/ 27 w 305"/>
                  <a:gd name="T23" fmla="*/ 68 h 3182"/>
                  <a:gd name="T24" fmla="*/ 45 w 305"/>
                  <a:gd name="T25" fmla="*/ 46 h 3182"/>
                  <a:gd name="T26" fmla="*/ 67 w 305"/>
                  <a:gd name="T27" fmla="*/ 26 h 3182"/>
                  <a:gd name="T28" fmla="*/ 93 w 305"/>
                  <a:gd name="T29" fmla="*/ 12 h 3182"/>
                  <a:gd name="T30" fmla="*/ 122 w 305"/>
                  <a:gd name="T31" fmla="*/ 3 h 3182"/>
                  <a:gd name="T32" fmla="*/ 152 w 305"/>
                  <a:gd name="T33" fmla="*/ 0 h 3182"/>
                  <a:gd name="T34" fmla="*/ 183 w 305"/>
                  <a:gd name="T35" fmla="*/ 3 h 3182"/>
                  <a:gd name="T36" fmla="*/ 212 w 305"/>
                  <a:gd name="T37" fmla="*/ 12 h 3182"/>
                  <a:gd name="T38" fmla="*/ 238 w 305"/>
                  <a:gd name="T39" fmla="*/ 26 h 3182"/>
                  <a:gd name="T40" fmla="*/ 260 w 305"/>
                  <a:gd name="T41" fmla="*/ 46 h 3182"/>
                  <a:gd name="T42" fmla="*/ 278 w 305"/>
                  <a:gd name="T43" fmla="*/ 68 h 3182"/>
                  <a:gd name="T44" fmla="*/ 293 w 305"/>
                  <a:gd name="T45" fmla="*/ 94 h 3182"/>
                  <a:gd name="T46" fmla="*/ 302 w 305"/>
                  <a:gd name="T47" fmla="*/ 122 h 3182"/>
                  <a:gd name="T48" fmla="*/ 305 w 305"/>
                  <a:gd name="T49" fmla="*/ 153 h 3182"/>
                  <a:gd name="T50" fmla="*/ 304 w 305"/>
                  <a:gd name="T51" fmla="*/ 3045 h 3182"/>
                  <a:gd name="T52" fmla="*/ 298 w 305"/>
                  <a:gd name="T53" fmla="*/ 3074 h 3182"/>
                  <a:gd name="T54" fmla="*/ 286 w 305"/>
                  <a:gd name="T55" fmla="*/ 3102 h 3182"/>
                  <a:gd name="T56" fmla="*/ 270 w 305"/>
                  <a:gd name="T57" fmla="*/ 3126 h 3182"/>
                  <a:gd name="T58" fmla="*/ 249 w 305"/>
                  <a:gd name="T59" fmla="*/ 3147 h 3182"/>
                  <a:gd name="T60" fmla="*/ 225 w 305"/>
                  <a:gd name="T61" fmla="*/ 3163 h 3182"/>
                  <a:gd name="T62" fmla="*/ 198 w 305"/>
                  <a:gd name="T63" fmla="*/ 3175 h 3182"/>
                  <a:gd name="T64" fmla="*/ 168 w 305"/>
                  <a:gd name="T65" fmla="*/ 3181 h 3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5" h="3182">
                    <a:moveTo>
                      <a:pt x="152" y="3182"/>
                    </a:moveTo>
                    <a:lnTo>
                      <a:pt x="137" y="3181"/>
                    </a:lnTo>
                    <a:lnTo>
                      <a:pt x="122" y="3179"/>
                    </a:lnTo>
                    <a:lnTo>
                      <a:pt x="108" y="3175"/>
                    </a:lnTo>
                    <a:lnTo>
                      <a:pt x="93" y="3169"/>
                    </a:lnTo>
                    <a:lnTo>
                      <a:pt x="80" y="3163"/>
                    </a:lnTo>
                    <a:lnTo>
                      <a:pt x="67" y="3155"/>
                    </a:lnTo>
                    <a:lnTo>
                      <a:pt x="56" y="3147"/>
                    </a:lnTo>
                    <a:lnTo>
                      <a:pt x="45" y="3137"/>
                    </a:lnTo>
                    <a:lnTo>
                      <a:pt x="35" y="3126"/>
                    </a:lnTo>
                    <a:lnTo>
                      <a:pt x="27" y="3115"/>
                    </a:lnTo>
                    <a:lnTo>
                      <a:pt x="19" y="3102"/>
                    </a:lnTo>
                    <a:lnTo>
                      <a:pt x="13" y="3089"/>
                    </a:lnTo>
                    <a:lnTo>
                      <a:pt x="8" y="3074"/>
                    </a:lnTo>
                    <a:lnTo>
                      <a:pt x="4" y="3060"/>
                    </a:lnTo>
                    <a:lnTo>
                      <a:pt x="1" y="3045"/>
                    </a:lnTo>
                    <a:lnTo>
                      <a:pt x="0" y="3030"/>
                    </a:lnTo>
                    <a:lnTo>
                      <a:pt x="0" y="153"/>
                    </a:lnTo>
                    <a:lnTo>
                      <a:pt x="1" y="138"/>
                    </a:lnTo>
                    <a:lnTo>
                      <a:pt x="4" y="122"/>
                    </a:lnTo>
                    <a:lnTo>
                      <a:pt x="8" y="107"/>
                    </a:lnTo>
                    <a:lnTo>
                      <a:pt x="13" y="94"/>
                    </a:lnTo>
                    <a:lnTo>
                      <a:pt x="19" y="80"/>
                    </a:lnTo>
                    <a:lnTo>
                      <a:pt x="27" y="68"/>
                    </a:lnTo>
                    <a:lnTo>
                      <a:pt x="35" y="56"/>
                    </a:lnTo>
                    <a:lnTo>
                      <a:pt x="45" y="46"/>
                    </a:lnTo>
                    <a:lnTo>
                      <a:pt x="56" y="36"/>
                    </a:lnTo>
                    <a:lnTo>
                      <a:pt x="67" y="26"/>
                    </a:lnTo>
                    <a:lnTo>
                      <a:pt x="80" y="19"/>
                    </a:lnTo>
                    <a:lnTo>
                      <a:pt x="93" y="12"/>
                    </a:lnTo>
                    <a:lnTo>
                      <a:pt x="108" y="7"/>
                    </a:lnTo>
                    <a:lnTo>
                      <a:pt x="122" y="3"/>
                    </a:lnTo>
                    <a:lnTo>
                      <a:pt x="137" y="1"/>
                    </a:lnTo>
                    <a:lnTo>
                      <a:pt x="152" y="0"/>
                    </a:lnTo>
                    <a:lnTo>
                      <a:pt x="168" y="1"/>
                    </a:lnTo>
                    <a:lnTo>
                      <a:pt x="183" y="3"/>
                    </a:lnTo>
                    <a:lnTo>
                      <a:pt x="198" y="7"/>
                    </a:lnTo>
                    <a:lnTo>
                      <a:pt x="212" y="12"/>
                    </a:lnTo>
                    <a:lnTo>
                      <a:pt x="225" y="19"/>
                    </a:lnTo>
                    <a:lnTo>
                      <a:pt x="238" y="26"/>
                    </a:lnTo>
                    <a:lnTo>
                      <a:pt x="249" y="36"/>
                    </a:lnTo>
                    <a:lnTo>
                      <a:pt x="260" y="46"/>
                    </a:lnTo>
                    <a:lnTo>
                      <a:pt x="270" y="56"/>
                    </a:lnTo>
                    <a:lnTo>
                      <a:pt x="278" y="68"/>
                    </a:lnTo>
                    <a:lnTo>
                      <a:pt x="286" y="80"/>
                    </a:lnTo>
                    <a:lnTo>
                      <a:pt x="293" y="94"/>
                    </a:lnTo>
                    <a:lnTo>
                      <a:pt x="298" y="107"/>
                    </a:lnTo>
                    <a:lnTo>
                      <a:pt x="302" y="122"/>
                    </a:lnTo>
                    <a:lnTo>
                      <a:pt x="304" y="138"/>
                    </a:lnTo>
                    <a:lnTo>
                      <a:pt x="305" y="153"/>
                    </a:lnTo>
                    <a:lnTo>
                      <a:pt x="305" y="3030"/>
                    </a:lnTo>
                    <a:lnTo>
                      <a:pt x="304" y="3045"/>
                    </a:lnTo>
                    <a:lnTo>
                      <a:pt x="302" y="3060"/>
                    </a:lnTo>
                    <a:lnTo>
                      <a:pt x="298" y="3074"/>
                    </a:lnTo>
                    <a:lnTo>
                      <a:pt x="293" y="3089"/>
                    </a:lnTo>
                    <a:lnTo>
                      <a:pt x="286" y="3102"/>
                    </a:lnTo>
                    <a:lnTo>
                      <a:pt x="278" y="3115"/>
                    </a:lnTo>
                    <a:lnTo>
                      <a:pt x="270" y="3126"/>
                    </a:lnTo>
                    <a:lnTo>
                      <a:pt x="260" y="3137"/>
                    </a:lnTo>
                    <a:lnTo>
                      <a:pt x="249" y="3147"/>
                    </a:lnTo>
                    <a:lnTo>
                      <a:pt x="238" y="3155"/>
                    </a:lnTo>
                    <a:lnTo>
                      <a:pt x="225" y="3163"/>
                    </a:lnTo>
                    <a:lnTo>
                      <a:pt x="212" y="3169"/>
                    </a:lnTo>
                    <a:lnTo>
                      <a:pt x="198" y="3175"/>
                    </a:lnTo>
                    <a:lnTo>
                      <a:pt x="183" y="3179"/>
                    </a:lnTo>
                    <a:lnTo>
                      <a:pt x="168" y="3181"/>
                    </a:lnTo>
                    <a:lnTo>
                      <a:pt x="152" y="3182"/>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74" name="Freeform 23">
                <a:extLst>
                  <a:ext uri="{FF2B5EF4-FFF2-40B4-BE49-F238E27FC236}">
                    <a16:creationId xmlns:a16="http://schemas.microsoft.com/office/drawing/2014/main" id="{380D8A16-CFB4-4A6C-BA4F-52CFBF81ADB3}"/>
                  </a:ext>
                </a:extLst>
              </p:cNvPr>
              <p:cNvSpPr>
                <a:spLocks/>
              </p:cNvSpPr>
              <p:nvPr/>
            </p:nvSpPr>
            <p:spPr bwMode="auto">
              <a:xfrm>
                <a:off x="5053924" y="1413984"/>
                <a:ext cx="15622" cy="130178"/>
              </a:xfrm>
              <a:custGeom>
                <a:avLst/>
                <a:gdLst>
                  <a:gd name="T0" fmla="*/ 136 w 304"/>
                  <a:gd name="T1" fmla="*/ 2484 h 2485"/>
                  <a:gd name="T2" fmla="*/ 107 w 304"/>
                  <a:gd name="T3" fmla="*/ 2478 h 2485"/>
                  <a:gd name="T4" fmla="*/ 79 w 304"/>
                  <a:gd name="T5" fmla="*/ 2466 h 2485"/>
                  <a:gd name="T6" fmla="*/ 55 w 304"/>
                  <a:gd name="T7" fmla="*/ 2450 h 2485"/>
                  <a:gd name="T8" fmla="*/ 35 w 304"/>
                  <a:gd name="T9" fmla="*/ 2429 h 2485"/>
                  <a:gd name="T10" fmla="*/ 19 w 304"/>
                  <a:gd name="T11" fmla="*/ 2405 h 2485"/>
                  <a:gd name="T12" fmla="*/ 7 w 304"/>
                  <a:gd name="T13" fmla="*/ 2377 h 2485"/>
                  <a:gd name="T14" fmla="*/ 1 w 304"/>
                  <a:gd name="T15" fmla="*/ 2348 h 2485"/>
                  <a:gd name="T16" fmla="*/ 0 w 304"/>
                  <a:gd name="T17" fmla="*/ 152 h 2485"/>
                  <a:gd name="T18" fmla="*/ 3 w 304"/>
                  <a:gd name="T19" fmla="*/ 122 h 2485"/>
                  <a:gd name="T20" fmla="*/ 12 w 304"/>
                  <a:gd name="T21" fmla="*/ 93 h 2485"/>
                  <a:gd name="T22" fmla="*/ 26 w 304"/>
                  <a:gd name="T23" fmla="*/ 68 h 2485"/>
                  <a:gd name="T24" fmla="*/ 44 w 304"/>
                  <a:gd name="T25" fmla="*/ 45 h 2485"/>
                  <a:gd name="T26" fmla="*/ 67 w 304"/>
                  <a:gd name="T27" fmla="*/ 27 h 2485"/>
                  <a:gd name="T28" fmla="*/ 93 w 304"/>
                  <a:gd name="T29" fmla="*/ 13 h 2485"/>
                  <a:gd name="T30" fmla="*/ 121 w 304"/>
                  <a:gd name="T31" fmla="*/ 4 h 2485"/>
                  <a:gd name="T32" fmla="*/ 152 w 304"/>
                  <a:gd name="T33" fmla="*/ 0 h 2485"/>
                  <a:gd name="T34" fmla="*/ 183 w 304"/>
                  <a:gd name="T35" fmla="*/ 4 h 2485"/>
                  <a:gd name="T36" fmla="*/ 211 w 304"/>
                  <a:gd name="T37" fmla="*/ 13 h 2485"/>
                  <a:gd name="T38" fmla="*/ 237 w 304"/>
                  <a:gd name="T39" fmla="*/ 27 h 2485"/>
                  <a:gd name="T40" fmla="*/ 259 w 304"/>
                  <a:gd name="T41" fmla="*/ 45 h 2485"/>
                  <a:gd name="T42" fmla="*/ 278 w 304"/>
                  <a:gd name="T43" fmla="*/ 68 h 2485"/>
                  <a:gd name="T44" fmla="*/ 292 w 304"/>
                  <a:gd name="T45" fmla="*/ 93 h 2485"/>
                  <a:gd name="T46" fmla="*/ 301 w 304"/>
                  <a:gd name="T47" fmla="*/ 122 h 2485"/>
                  <a:gd name="T48" fmla="*/ 304 w 304"/>
                  <a:gd name="T49" fmla="*/ 153 h 2485"/>
                  <a:gd name="T50" fmla="*/ 303 w 304"/>
                  <a:gd name="T51" fmla="*/ 2348 h 2485"/>
                  <a:gd name="T52" fmla="*/ 297 w 304"/>
                  <a:gd name="T53" fmla="*/ 2377 h 2485"/>
                  <a:gd name="T54" fmla="*/ 286 w 304"/>
                  <a:gd name="T55" fmla="*/ 2405 h 2485"/>
                  <a:gd name="T56" fmla="*/ 269 w 304"/>
                  <a:gd name="T57" fmla="*/ 2429 h 2485"/>
                  <a:gd name="T58" fmla="*/ 248 w 304"/>
                  <a:gd name="T59" fmla="*/ 2450 h 2485"/>
                  <a:gd name="T60" fmla="*/ 224 w 304"/>
                  <a:gd name="T61" fmla="*/ 2466 h 2485"/>
                  <a:gd name="T62" fmla="*/ 197 w 304"/>
                  <a:gd name="T63" fmla="*/ 2478 h 2485"/>
                  <a:gd name="T64" fmla="*/ 167 w 304"/>
                  <a:gd name="T65" fmla="*/ 2484 h 2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485">
                    <a:moveTo>
                      <a:pt x="152" y="2485"/>
                    </a:moveTo>
                    <a:lnTo>
                      <a:pt x="136" y="2484"/>
                    </a:lnTo>
                    <a:lnTo>
                      <a:pt x="121" y="2482"/>
                    </a:lnTo>
                    <a:lnTo>
                      <a:pt x="107" y="2478"/>
                    </a:lnTo>
                    <a:lnTo>
                      <a:pt x="93" y="2472"/>
                    </a:lnTo>
                    <a:lnTo>
                      <a:pt x="79" y="2466"/>
                    </a:lnTo>
                    <a:lnTo>
                      <a:pt x="67" y="2458"/>
                    </a:lnTo>
                    <a:lnTo>
                      <a:pt x="55" y="2450"/>
                    </a:lnTo>
                    <a:lnTo>
                      <a:pt x="44" y="2440"/>
                    </a:lnTo>
                    <a:lnTo>
                      <a:pt x="35" y="2429"/>
                    </a:lnTo>
                    <a:lnTo>
                      <a:pt x="26" y="2418"/>
                    </a:lnTo>
                    <a:lnTo>
                      <a:pt x="19" y="2405"/>
                    </a:lnTo>
                    <a:lnTo>
                      <a:pt x="12" y="2392"/>
                    </a:lnTo>
                    <a:lnTo>
                      <a:pt x="7" y="2377"/>
                    </a:lnTo>
                    <a:lnTo>
                      <a:pt x="3" y="2363"/>
                    </a:lnTo>
                    <a:lnTo>
                      <a:pt x="1" y="2348"/>
                    </a:lnTo>
                    <a:lnTo>
                      <a:pt x="0" y="2333"/>
                    </a:lnTo>
                    <a:lnTo>
                      <a:pt x="0" y="152"/>
                    </a:lnTo>
                    <a:lnTo>
                      <a:pt x="1" y="137"/>
                    </a:lnTo>
                    <a:lnTo>
                      <a:pt x="3" y="122"/>
                    </a:lnTo>
                    <a:lnTo>
                      <a:pt x="7" y="108"/>
                    </a:lnTo>
                    <a:lnTo>
                      <a:pt x="12" y="93"/>
                    </a:lnTo>
                    <a:lnTo>
                      <a:pt x="19" y="80"/>
                    </a:lnTo>
                    <a:lnTo>
                      <a:pt x="26" y="68"/>
                    </a:lnTo>
                    <a:lnTo>
                      <a:pt x="35" y="56"/>
                    </a:lnTo>
                    <a:lnTo>
                      <a:pt x="44" y="45"/>
                    </a:lnTo>
                    <a:lnTo>
                      <a:pt x="55" y="36"/>
                    </a:lnTo>
                    <a:lnTo>
                      <a:pt x="67" y="27"/>
                    </a:lnTo>
                    <a:lnTo>
                      <a:pt x="79" y="19"/>
                    </a:lnTo>
                    <a:lnTo>
                      <a:pt x="93" y="13"/>
                    </a:lnTo>
                    <a:lnTo>
                      <a:pt x="107" y="8"/>
                    </a:lnTo>
                    <a:lnTo>
                      <a:pt x="121" y="4"/>
                    </a:lnTo>
                    <a:lnTo>
                      <a:pt x="136" y="2"/>
                    </a:lnTo>
                    <a:lnTo>
                      <a:pt x="152" y="0"/>
                    </a:lnTo>
                    <a:lnTo>
                      <a:pt x="167" y="2"/>
                    </a:lnTo>
                    <a:lnTo>
                      <a:pt x="183" y="4"/>
                    </a:lnTo>
                    <a:lnTo>
                      <a:pt x="198" y="8"/>
                    </a:lnTo>
                    <a:lnTo>
                      <a:pt x="211" y="13"/>
                    </a:lnTo>
                    <a:lnTo>
                      <a:pt x="224" y="19"/>
                    </a:lnTo>
                    <a:lnTo>
                      <a:pt x="237" y="27"/>
                    </a:lnTo>
                    <a:lnTo>
                      <a:pt x="249" y="36"/>
                    </a:lnTo>
                    <a:lnTo>
                      <a:pt x="259" y="45"/>
                    </a:lnTo>
                    <a:lnTo>
                      <a:pt x="269" y="56"/>
                    </a:lnTo>
                    <a:lnTo>
                      <a:pt x="278" y="68"/>
                    </a:lnTo>
                    <a:lnTo>
                      <a:pt x="286" y="80"/>
                    </a:lnTo>
                    <a:lnTo>
                      <a:pt x="292" y="93"/>
                    </a:lnTo>
                    <a:lnTo>
                      <a:pt x="297" y="108"/>
                    </a:lnTo>
                    <a:lnTo>
                      <a:pt x="301" y="122"/>
                    </a:lnTo>
                    <a:lnTo>
                      <a:pt x="303" y="137"/>
                    </a:lnTo>
                    <a:lnTo>
                      <a:pt x="304" y="153"/>
                    </a:lnTo>
                    <a:lnTo>
                      <a:pt x="304" y="2333"/>
                    </a:lnTo>
                    <a:lnTo>
                      <a:pt x="303" y="2348"/>
                    </a:lnTo>
                    <a:lnTo>
                      <a:pt x="301" y="2363"/>
                    </a:lnTo>
                    <a:lnTo>
                      <a:pt x="297" y="2377"/>
                    </a:lnTo>
                    <a:lnTo>
                      <a:pt x="292" y="2392"/>
                    </a:lnTo>
                    <a:lnTo>
                      <a:pt x="286" y="2405"/>
                    </a:lnTo>
                    <a:lnTo>
                      <a:pt x="278" y="2418"/>
                    </a:lnTo>
                    <a:lnTo>
                      <a:pt x="269" y="2429"/>
                    </a:lnTo>
                    <a:lnTo>
                      <a:pt x="259" y="2440"/>
                    </a:lnTo>
                    <a:lnTo>
                      <a:pt x="248" y="2450"/>
                    </a:lnTo>
                    <a:lnTo>
                      <a:pt x="237" y="2458"/>
                    </a:lnTo>
                    <a:lnTo>
                      <a:pt x="224" y="2466"/>
                    </a:lnTo>
                    <a:lnTo>
                      <a:pt x="211" y="2472"/>
                    </a:lnTo>
                    <a:lnTo>
                      <a:pt x="197" y="2478"/>
                    </a:lnTo>
                    <a:lnTo>
                      <a:pt x="183" y="2482"/>
                    </a:lnTo>
                    <a:lnTo>
                      <a:pt x="167" y="2484"/>
                    </a:lnTo>
                    <a:lnTo>
                      <a:pt x="152" y="2485"/>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75" name="Freeform 24">
                <a:extLst>
                  <a:ext uri="{FF2B5EF4-FFF2-40B4-BE49-F238E27FC236}">
                    <a16:creationId xmlns:a16="http://schemas.microsoft.com/office/drawing/2014/main" id="{3C98663A-3C77-43D2-AAF1-C480CD4E4412}"/>
                  </a:ext>
                </a:extLst>
              </p:cNvPr>
              <p:cNvSpPr>
                <a:spLocks/>
              </p:cNvSpPr>
              <p:nvPr/>
            </p:nvSpPr>
            <p:spPr bwMode="auto">
              <a:xfrm>
                <a:off x="5178895" y="1320256"/>
                <a:ext cx="15622" cy="223906"/>
              </a:xfrm>
              <a:custGeom>
                <a:avLst/>
                <a:gdLst>
                  <a:gd name="T0" fmla="*/ 136 w 304"/>
                  <a:gd name="T1" fmla="*/ 4270 h 4271"/>
                  <a:gd name="T2" fmla="*/ 107 w 304"/>
                  <a:gd name="T3" fmla="*/ 4264 h 4271"/>
                  <a:gd name="T4" fmla="*/ 80 w 304"/>
                  <a:gd name="T5" fmla="*/ 4252 h 4271"/>
                  <a:gd name="T6" fmla="*/ 55 w 304"/>
                  <a:gd name="T7" fmla="*/ 4236 h 4271"/>
                  <a:gd name="T8" fmla="*/ 34 w 304"/>
                  <a:gd name="T9" fmla="*/ 4215 h 4271"/>
                  <a:gd name="T10" fmla="*/ 18 w 304"/>
                  <a:gd name="T11" fmla="*/ 4191 h 4271"/>
                  <a:gd name="T12" fmla="*/ 7 w 304"/>
                  <a:gd name="T13" fmla="*/ 4163 h 4271"/>
                  <a:gd name="T14" fmla="*/ 1 w 304"/>
                  <a:gd name="T15" fmla="*/ 4134 h 4271"/>
                  <a:gd name="T16" fmla="*/ 0 w 304"/>
                  <a:gd name="T17" fmla="*/ 152 h 4271"/>
                  <a:gd name="T18" fmla="*/ 3 w 304"/>
                  <a:gd name="T19" fmla="*/ 121 h 4271"/>
                  <a:gd name="T20" fmla="*/ 12 w 304"/>
                  <a:gd name="T21" fmla="*/ 93 h 4271"/>
                  <a:gd name="T22" fmla="*/ 25 w 304"/>
                  <a:gd name="T23" fmla="*/ 66 h 4271"/>
                  <a:gd name="T24" fmla="*/ 44 w 304"/>
                  <a:gd name="T25" fmla="*/ 44 h 4271"/>
                  <a:gd name="T26" fmla="*/ 66 w 304"/>
                  <a:gd name="T27" fmla="*/ 26 h 4271"/>
                  <a:gd name="T28" fmla="*/ 93 w 304"/>
                  <a:gd name="T29" fmla="*/ 12 h 4271"/>
                  <a:gd name="T30" fmla="*/ 121 w 304"/>
                  <a:gd name="T31" fmla="*/ 3 h 4271"/>
                  <a:gd name="T32" fmla="*/ 151 w 304"/>
                  <a:gd name="T33" fmla="*/ 0 h 4271"/>
                  <a:gd name="T34" fmla="*/ 183 w 304"/>
                  <a:gd name="T35" fmla="*/ 3 h 4271"/>
                  <a:gd name="T36" fmla="*/ 211 w 304"/>
                  <a:gd name="T37" fmla="*/ 12 h 4271"/>
                  <a:gd name="T38" fmla="*/ 236 w 304"/>
                  <a:gd name="T39" fmla="*/ 26 h 4271"/>
                  <a:gd name="T40" fmla="*/ 258 w 304"/>
                  <a:gd name="T41" fmla="*/ 44 h 4271"/>
                  <a:gd name="T42" fmla="*/ 278 w 304"/>
                  <a:gd name="T43" fmla="*/ 66 h 4271"/>
                  <a:gd name="T44" fmla="*/ 292 w 304"/>
                  <a:gd name="T45" fmla="*/ 93 h 4271"/>
                  <a:gd name="T46" fmla="*/ 301 w 304"/>
                  <a:gd name="T47" fmla="*/ 121 h 4271"/>
                  <a:gd name="T48" fmla="*/ 304 w 304"/>
                  <a:gd name="T49" fmla="*/ 152 h 4271"/>
                  <a:gd name="T50" fmla="*/ 303 w 304"/>
                  <a:gd name="T51" fmla="*/ 4134 h 4271"/>
                  <a:gd name="T52" fmla="*/ 297 w 304"/>
                  <a:gd name="T53" fmla="*/ 4163 h 4271"/>
                  <a:gd name="T54" fmla="*/ 285 w 304"/>
                  <a:gd name="T55" fmla="*/ 4191 h 4271"/>
                  <a:gd name="T56" fmla="*/ 269 w 304"/>
                  <a:gd name="T57" fmla="*/ 4215 h 4271"/>
                  <a:gd name="T58" fmla="*/ 248 w 304"/>
                  <a:gd name="T59" fmla="*/ 4236 h 4271"/>
                  <a:gd name="T60" fmla="*/ 224 w 304"/>
                  <a:gd name="T61" fmla="*/ 4252 h 4271"/>
                  <a:gd name="T62" fmla="*/ 197 w 304"/>
                  <a:gd name="T63" fmla="*/ 4264 h 4271"/>
                  <a:gd name="T64" fmla="*/ 167 w 304"/>
                  <a:gd name="T65" fmla="*/ 4270 h 4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4271">
                    <a:moveTo>
                      <a:pt x="151" y="4271"/>
                    </a:moveTo>
                    <a:lnTo>
                      <a:pt x="136" y="4270"/>
                    </a:lnTo>
                    <a:lnTo>
                      <a:pt x="121" y="4268"/>
                    </a:lnTo>
                    <a:lnTo>
                      <a:pt x="107" y="4264"/>
                    </a:lnTo>
                    <a:lnTo>
                      <a:pt x="93" y="4258"/>
                    </a:lnTo>
                    <a:lnTo>
                      <a:pt x="80" y="4252"/>
                    </a:lnTo>
                    <a:lnTo>
                      <a:pt x="66" y="4244"/>
                    </a:lnTo>
                    <a:lnTo>
                      <a:pt x="55" y="4236"/>
                    </a:lnTo>
                    <a:lnTo>
                      <a:pt x="44" y="4226"/>
                    </a:lnTo>
                    <a:lnTo>
                      <a:pt x="34" y="4215"/>
                    </a:lnTo>
                    <a:lnTo>
                      <a:pt x="25" y="4204"/>
                    </a:lnTo>
                    <a:lnTo>
                      <a:pt x="18" y="4191"/>
                    </a:lnTo>
                    <a:lnTo>
                      <a:pt x="12" y="4178"/>
                    </a:lnTo>
                    <a:lnTo>
                      <a:pt x="7" y="4163"/>
                    </a:lnTo>
                    <a:lnTo>
                      <a:pt x="3" y="4149"/>
                    </a:lnTo>
                    <a:lnTo>
                      <a:pt x="1" y="4134"/>
                    </a:lnTo>
                    <a:lnTo>
                      <a:pt x="0" y="4119"/>
                    </a:lnTo>
                    <a:lnTo>
                      <a:pt x="0" y="152"/>
                    </a:lnTo>
                    <a:lnTo>
                      <a:pt x="1" y="136"/>
                    </a:lnTo>
                    <a:lnTo>
                      <a:pt x="3" y="121"/>
                    </a:lnTo>
                    <a:lnTo>
                      <a:pt x="7" y="107"/>
                    </a:lnTo>
                    <a:lnTo>
                      <a:pt x="12" y="93"/>
                    </a:lnTo>
                    <a:lnTo>
                      <a:pt x="18" y="80"/>
                    </a:lnTo>
                    <a:lnTo>
                      <a:pt x="25" y="66"/>
                    </a:lnTo>
                    <a:lnTo>
                      <a:pt x="34" y="55"/>
                    </a:lnTo>
                    <a:lnTo>
                      <a:pt x="44" y="44"/>
                    </a:lnTo>
                    <a:lnTo>
                      <a:pt x="55" y="34"/>
                    </a:lnTo>
                    <a:lnTo>
                      <a:pt x="66" y="26"/>
                    </a:lnTo>
                    <a:lnTo>
                      <a:pt x="80" y="18"/>
                    </a:lnTo>
                    <a:lnTo>
                      <a:pt x="93" y="12"/>
                    </a:lnTo>
                    <a:lnTo>
                      <a:pt x="107" y="7"/>
                    </a:lnTo>
                    <a:lnTo>
                      <a:pt x="121" y="3"/>
                    </a:lnTo>
                    <a:lnTo>
                      <a:pt x="136" y="1"/>
                    </a:lnTo>
                    <a:lnTo>
                      <a:pt x="151" y="0"/>
                    </a:lnTo>
                    <a:lnTo>
                      <a:pt x="167" y="1"/>
                    </a:lnTo>
                    <a:lnTo>
                      <a:pt x="183" y="3"/>
                    </a:lnTo>
                    <a:lnTo>
                      <a:pt x="197" y="7"/>
                    </a:lnTo>
                    <a:lnTo>
                      <a:pt x="211" y="12"/>
                    </a:lnTo>
                    <a:lnTo>
                      <a:pt x="224" y="18"/>
                    </a:lnTo>
                    <a:lnTo>
                      <a:pt x="236" y="26"/>
                    </a:lnTo>
                    <a:lnTo>
                      <a:pt x="248" y="34"/>
                    </a:lnTo>
                    <a:lnTo>
                      <a:pt x="258" y="44"/>
                    </a:lnTo>
                    <a:lnTo>
                      <a:pt x="269" y="55"/>
                    </a:lnTo>
                    <a:lnTo>
                      <a:pt x="278" y="66"/>
                    </a:lnTo>
                    <a:lnTo>
                      <a:pt x="285" y="80"/>
                    </a:lnTo>
                    <a:lnTo>
                      <a:pt x="292" y="93"/>
                    </a:lnTo>
                    <a:lnTo>
                      <a:pt x="297" y="107"/>
                    </a:lnTo>
                    <a:lnTo>
                      <a:pt x="301" y="121"/>
                    </a:lnTo>
                    <a:lnTo>
                      <a:pt x="303" y="136"/>
                    </a:lnTo>
                    <a:lnTo>
                      <a:pt x="304" y="152"/>
                    </a:lnTo>
                    <a:lnTo>
                      <a:pt x="304" y="4119"/>
                    </a:lnTo>
                    <a:lnTo>
                      <a:pt x="303" y="4134"/>
                    </a:lnTo>
                    <a:lnTo>
                      <a:pt x="301" y="4149"/>
                    </a:lnTo>
                    <a:lnTo>
                      <a:pt x="297" y="4163"/>
                    </a:lnTo>
                    <a:lnTo>
                      <a:pt x="292" y="4178"/>
                    </a:lnTo>
                    <a:lnTo>
                      <a:pt x="285" y="4191"/>
                    </a:lnTo>
                    <a:lnTo>
                      <a:pt x="278" y="4204"/>
                    </a:lnTo>
                    <a:lnTo>
                      <a:pt x="269" y="4215"/>
                    </a:lnTo>
                    <a:lnTo>
                      <a:pt x="258" y="4226"/>
                    </a:lnTo>
                    <a:lnTo>
                      <a:pt x="248" y="4236"/>
                    </a:lnTo>
                    <a:lnTo>
                      <a:pt x="236" y="4244"/>
                    </a:lnTo>
                    <a:lnTo>
                      <a:pt x="224" y="4252"/>
                    </a:lnTo>
                    <a:lnTo>
                      <a:pt x="211" y="4258"/>
                    </a:lnTo>
                    <a:lnTo>
                      <a:pt x="197" y="4264"/>
                    </a:lnTo>
                    <a:lnTo>
                      <a:pt x="183" y="4268"/>
                    </a:lnTo>
                    <a:lnTo>
                      <a:pt x="167" y="4270"/>
                    </a:lnTo>
                    <a:lnTo>
                      <a:pt x="151" y="427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76" name="Freeform 25">
                <a:extLst>
                  <a:ext uri="{FF2B5EF4-FFF2-40B4-BE49-F238E27FC236}">
                    <a16:creationId xmlns:a16="http://schemas.microsoft.com/office/drawing/2014/main" id="{8F87EC26-D7F9-4832-BE62-CD9A3B048C0B}"/>
                  </a:ext>
                </a:extLst>
              </p:cNvPr>
              <p:cNvSpPr>
                <a:spLocks/>
              </p:cNvSpPr>
              <p:nvPr/>
            </p:nvSpPr>
            <p:spPr bwMode="auto">
              <a:xfrm>
                <a:off x="5470493" y="1195285"/>
                <a:ext cx="19093" cy="19093"/>
              </a:xfrm>
              <a:custGeom>
                <a:avLst/>
                <a:gdLst>
                  <a:gd name="T0" fmla="*/ 373 w 374"/>
                  <a:gd name="T1" fmla="*/ 205 h 373"/>
                  <a:gd name="T2" fmla="*/ 365 w 374"/>
                  <a:gd name="T3" fmla="*/ 241 h 373"/>
                  <a:gd name="T4" fmla="*/ 350 w 374"/>
                  <a:gd name="T5" fmla="*/ 275 h 373"/>
                  <a:gd name="T6" fmla="*/ 331 w 374"/>
                  <a:gd name="T7" fmla="*/ 304 h 373"/>
                  <a:gd name="T8" fmla="*/ 305 w 374"/>
                  <a:gd name="T9" fmla="*/ 329 h 373"/>
                  <a:gd name="T10" fmla="*/ 276 w 374"/>
                  <a:gd name="T11" fmla="*/ 349 h 373"/>
                  <a:gd name="T12" fmla="*/ 242 w 374"/>
                  <a:gd name="T13" fmla="*/ 364 h 373"/>
                  <a:gd name="T14" fmla="*/ 206 w 374"/>
                  <a:gd name="T15" fmla="*/ 372 h 373"/>
                  <a:gd name="T16" fmla="*/ 168 w 374"/>
                  <a:gd name="T17" fmla="*/ 372 h 373"/>
                  <a:gd name="T18" fmla="*/ 131 w 374"/>
                  <a:gd name="T19" fmla="*/ 364 h 373"/>
                  <a:gd name="T20" fmla="*/ 98 w 374"/>
                  <a:gd name="T21" fmla="*/ 349 h 373"/>
                  <a:gd name="T22" fmla="*/ 69 w 374"/>
                  <a:gd name="T23" fmla="*/ 329 h 373"/>
                  <a:gd name="T24" fmla="*/ 42 w 374"/>
                  <a:gd name="T25" fmla="*/ 304 h 373"/>
                  <a:gd name="T26" fmla="*/ 23 w 374"/>
                  <a:gd name="T27" fmla="*/ 275 h 373"/>
                  <a:gd name="T28" fmla="*/ 9 w 374"/>
                  <a:gd name="T29" fmla="*/ 241 h 373"/>
                  <a:gd name="T30" fmla="*/ 1 w 374"/>
                  <a:gd name="T31" fmla="*/ 205 h 373"/>
                  <a:gd name="T32" fmla="*/ 1 w 374"/>
                  <a:gd name="T33" fmla="*/ 167 h 373"/>
                  <a:gd name="T34" fmla="*/ 9 w 374"/>
                  <a:gd name="T35" fmla="*/ 130 h 373"/>
                  <a:gd name="T36" fmla="*/ 23 w 374"/>
                  <a:gd name="T37" fmla="*/ 97 h 373"/>
                  <a:gd name="T38" fmla="*/ 42 w 374"/>
                  <a:gd name="T39" fmla="*/ 67 h 373"/>
                  <a:gd name="T40" fmla="*/ 69 w 374"/>
                  <a:gd name="T41" fmla="*/ 42 h 373"/>
                  <a:gd name="T42" fmla="*/ 98 w 374"/>
                  <a:gd name="T43" fmla="*/ 22 h 373"/>
                  <a:gd name="T44" fmla="*/ 131 w 374"/>
                  <a:gd name="T45" fmla="*/ 8 h 373"/>
                  <a:gd name="T46" fmla="*/ 168 w 374"/>
                  <a:gd name="T47" fmla="*/ 1 h 373"/>
                  <a:gd name="T48" fmla="*/ 206 w 374"/>
                  <a:gd name="T49" fmla="*/ 1 h 373"/>
                  <a:gd name="T50" fmla="*/ 242 w 374"/>
                  <a:gd name="T51" fmla="*/ 8 h 373"/>
                  <a:gd name="T52" fmla="*/ 276 w 374"/>
                  <a:gd name="T53" fmla="*/ 22 h 373"/>
                  <a:gd name="T54" fmla="*/ 305 w 374"/>
                  <a:gd name="T55" fmla="*/ 42 h 373"/>
                  <a:gd name="T56" fmla="*/ 331 w 374"/>
                  <a:gd name="T57" fmla="*/ 67 h 373"/>
                  <a:gd name="T58" fmla="*/ 350 w 374"/>
                  <a:gd name="T59" fmla="*/ 97 h 373"/>
                  <a:gd name="T60" fmla="*/ 365 w 374"/>
                  <a:gd name="T61" fmla="*/ 130 h 373"/>
                  <a:gd name="T62" fmla="*/ 373 w 374"/>
                  <a:gd name="T63" fmla="*/ 167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4" h="373">
                    <a:moveTo>
                      <a:pt x="374" y="186"/>
                    </a:moveTo>
                    <a:lnTo>
                      <a:pt x="373" y="205"/>
                    </a:lnTo>
                    <a:lnTo>
                      <a:pt x="370" y="223"/>
                    </a:lnTo>
                    <a:lnTo>
                      <a:pt x="365" y="241"/>
                    </a:lnTo>
                    <a:lnTo>
                      <a:pt x="359" y="259"/>
                    </a:lnTo>
                    <a:lnTo>
                      <a:pt x="350" y="275"/>
                    </a:lnTo>
                    <a:lnTo>
                      <a:pt x="341" y="290"/>
                    </a:lnTo>
                    <a:lnTo>
                      <a:pt x="331" y="304"/>
                    </a:lnTo>
                    <a:lnTo>
                      <a:pt x="318" y="318"/>
                    </a:lnTo>
                    <a:lnTo>
                      <a:pt x="305" y="329"/>
                    </a:lnTo>
                    <a:lnTo>
                      <a:pt x="291" y="340"/>
                    </a:lnTo>
                    <a:lnTo>
                      <a:pt x="276" y="349"/>
                    </a:lnTo>
                    <a:lnTo>
                      <a:pt x="260" y="358"/>
                    </a:lnTo>
                    <a:lnTo>
                      <a:pt x="242" y="364"/>
                    </a:lnTo>
                    <a:lnTo>
                      <a:pt x="224" y="369"/>
                    </a:lnTo>
                    <a:lnTo>
                      <a:pt x="206" y="372"/>
                    </a:lnTo>
                    <a:lnTo>
                      <a:pt x="187" y="373"/>
                    </a:lnTo>
                    <a:lnTo>
                      <a:pt x="168" y="372"/>
                    </a:lnTo>
                    <a:lnTo>
                      <a:pt x="149" y="369"/>
                    </a:lnTo>
                    <a:lnTo>
                      <a:pt x="131" y="364"/>
                    </a:lnTo>
                    <a:lnTo>
                      <a:pt x="114" y="358"/>
                    </a:lnTo>
                    <a:lnTo>
                      <a:pt x="98" y="349"/>
                    </a:lnTo>
                    <a:lnTo>
                      <a:pt x="83" y="340"/>
                    </a:lnTo>
                    <a:lnTo>
                      <a:pt x="69" y="329"/>
                    </a:lnTo>
                    <a:lnTo>
                      <a:pt x="54" y="318"/>
                    </a:lnTo>
                    <a:lnTo>
                      <a:pt x="42" y="304"/>
                    </a:lnTo>
                    <a:lnTo>
                      <a:pt x="32" y="290"/>
                    </a:lnTo>
                    <a:lnTo>
                      <a:pt x="23" y="275"/>
                    </a:lnTo>
                    <a:lnTo>
                      <a:pt x="15" y="259"/>
                    </a:lnTo>
                    <a:lnTo>
                      <a:pt x="9" y="241"/>
                    </a:lnTo>
                    <a:lnTo>
                      <a:pt x="4" y="223"/>
                    </a:lnTo>
                    <a:lnTo>
                      <a:pt x="1" y="205"/>
                    </a:lnTo>
                    <a:lnTo>
                      <a:pt x="0" y="186"/>
                    </a:lnTo>
                    <a:lnTo>
                      <a:pt x="1" y="167"/>
                    </a:lnTo>
                    <a:lnTo>
                      <a:pt x="4" y="148"/>
                    </a:lnTo>
                    <a:lnTo>
                      <a:pt x="9" y="130"/>
                    </a:lnTo>
                    <a:lnTo>
                      <a:pt x="15" y="113"/>
                    </a:lnTo>
                    <a:lnTo>
                      <a:pt x="23" y="97"/>
                    </a:lnTo>
                    <a:lnTo>
                      <a:pt x="32" y="82"/>
                    </a:lnTo>
                    <a:lnTo>
                      <a:pt x="42" y="67"/>
                    </a:lnTo>
                    <a:lnTo>
                      <a:pt x="54" y="54"/>
                    </a:lnTo>
                    <a:lnTo>
                      <a:pt x="69" y="42"/>
                    </a:lnTo>
                    <a:lnTo>
                      <a:pt x="83" y="31"/>
                    </a:lnTo>
                    <a:lnTo>
                      <a:pt x="98" y="22"/>
                    </a:lnTo>
                    <a:lnTo>
                      <a:pt x="114" y="14"/>
                    </a:lnTo>
                    <a:lnTo>
                      <a:pt x="131" y="8"/>
                    </a:lnTo>
                    <a:lnTo>
                      <a:pt x="149" y="4"/>
                    </a:lnTo>
                    <a:lnTo>
                      <a:pt x="168" y="1"/>
                    </a:lnTo>
                    <a:lnTo>
                      <a:pt x="187" y="0"/>
                    </a:lnTo>
                    <a:lnTo>
                      <a:pt x="206" y="1"/>
                    </a:lnTo>
                    <a:lnTo>
                      <a:pt x="224" y="4"/>
                    </a:lnTo>
                    <a:lnTo>
                      <a:pt x="242" y="8"/>
                    </a:lnTo>
                    <a:lnTo>
                      <a:pt x="260" y="14"/>
                    </a:lnTo>
                    <a:lnTo>
                      <a:pt x="276" y="22"/>
                    </a:lnTo>
                    <a:lnTo>
                      <a:pt x="291" y="31"/>
                    </a:lnTo>
                    <a:lnTo>
                      <a:pt x="305" y="42"/>
                    </a:lnTo>
                    <a:lnTo>
                      <a:pt x="318" y="54"/>
                    </a:lnTo>
                    <a:lnTo>
                      <a:pt x="331" y="67"/>
                    </a:lnTo>
                    <a:lnTo>
                      <a:pt x="341" y="82"/>
                    </a:lnTo>
                    <a:lnTo>
                      <a:pt x="350" y="97"/>
                    </a:lnTo>
                    <a:lnTo>
                      <a:pt x="359" y="113"/>
                    </a:lnTo>
                    <a:lnTo>
                      <a:pt x="365" y="130"/>
                    </a:lnTo>
                    <a:lnTo>
                      <a:pt x="370" y="148"/>
                    </a:lnTo>
                    <a:lnTo>
                      <a:pt x="373" y="167"/>
                    </a:lnTo>
                    <a:lnTo>
                      <a:pt x="374" y="18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77" name="Freeform 26">
                <a:extLst>
                  <a:ext uri="{FF2B5EF4-FFF2-40B4-BE49-F238E27FC236}">
                    <a16:creationId xmlns:a16="http://schemas.microsoft.com/office/drawing/2014/main" id="{1FA7A443-4EFF-4D24-91E6-CF216EABCE86}"/>
                  </a:ext>
                </a:extLst>
              </p:cNvPr>
              <p:cNvSpPr>
                <a:spLocks/>
              </p:cNvSpPr>
              <p:nvPr/>
            </p:nvSpPr>
            <p:spPr bwMode="auto">
              <a:xfrm>
                <a:off x="5270888" y="1348027"/>
                <a:ext cx="20828" cy="19093"/>
              </a:xfrm>
              <a:custGeom>
                <a:avLst/>
                <a:gdLst>
                  <a:gd name="T0" fmla="*/ 372 w 373"/>
                  <a:gd name="T1" fmla="*/ 206 h 373"/>
                  <a:gd name="T2" fmla="*/ 365 w 373"/>
                  <a:gd name="T3" fmla="*/ 242 h 373"/>
                  <a:gd name="T4" fmla="*/ 351 w 373"/>
                  <a:gd name="T5" fmla="*/ 275 h 373"/>
                  <a:gd name="T6" fmla="*/ 331 w 373"/>
                  <a:gd name="T7" fmla="*/ 305 h 373"/>
                  <a:gd name="T8" fmla="*/ 305 w 373"/>
                  <a:gd name="T9" fmla="*/ 330 h 373"/>
                  <a:gd name="T10" fmla="*/ 275 w 373"/>
                  <a:gd name="T11" fmla="*/ 350 h 373"/>
                  <a:gd name="T12" fmla="*/ 242 w 373"/>
                  <a:gd name="T13" fmla="*/ 364 h 373"/>
                  <a:gd name="T14" fmla="*/ 205 w 373"/>
                  <a:gd name="T15" fmla="*/ 372 h 373"/>
                  <a:gd name="T16" fmla="*/ 167 w 373"/>
                  <a:gd name="T17" fmla="*/ 372 h 373"/>
                  <a:gd name="T18" fmla="*/ 130 w 373"/>
                  <a:gd name="T19" fmla="*/ 364 h 373"/>
                  <a:gd name="T20" fmla="*/ 97 w 373"/>
                  <a:gd name="T21" fmla="*/ 350 h 373"/>
                  <a:gd name="T22" fmla="*/ 68 w 373"/>
                  <a:gd name="T23" fmla="*/ 330 h 373"/>
                  <a:gd name="T24" fmla="*/ 43 w 373"/>
                  <a:gd name="T25" fmla="*/ 305 h 373"/>
                  <a:gd name="T26" fmla="*/ 22 w 373"/>
                  <a:gd name="T27" fmla="*/ 275 h 373"/>
                  <a:gd name="T28" fmla="*/ 8 w 373"/>
                  <a:gd name="T29" fmla="*/ 242 h 373"/>
                  <a:gd name="T30" fmla="*/ 1 w 373"/>
                  <a:gd name="T31" fmla="*/ 206 h 373"/>
                  <a:gd name="T32" fmla="*/ 1 w 373"/>
                  <a:gd name="T33" fmla="*/ 167 h 373"/>
                  <a:gd name="T34" fmla="*/ 8 w 373"/>
                  <a:gd name="T35" fmla="*/ 131 h 373"/>
                  <a:gd name="T36" fmla="*/ 22 w 373"/>
                  <a:gd name="T37" fmla="*/ 97 h 373"/>
                  <a:gd name="T38" fmla="*/ 43 w 373"/>
                  <a:gd name="T39" fmla="*/ 68 h 373"/>
                  <a:gd name="T40" fmla="*/ 68 w 373"/>
                  <a:gd name="T41" fmla="*/ 43 h 373"/>
                  <a:gd name="T42" fmla="*/ 97 w 373"/>
                  <a:gd name="T43" fmla="*/ 23 h 373"/>
                  <a:gd name="T44" fmla="*/ 130 w 373"/>
                  <a:gd name="T45" fmla="*/ 8 h 373"/>
                  <a:gd name="T46" fmla="*/ 167 w 373"/>
                  <a:gd name="T47" fmla="*/ 1 h 373"/>
                  <a:gd name="T48" fmla="*/ 205 w 373"/>
                  <a:gd name="T49" fmla="*/ 1 h 373"/>
                  <a:gd name="T50" fmla="*/ 242 w 373"/>
                  <a:gd name="T51" fmla="*/ 8 h 373"/>
                  <a:gd name="T52" fmla="*/ 275 w 373"/>
                  <a:gd name="T53" fmla="*/ 23 h 373"/>
                  <a:gd name="T54" fmla="*/ 305 w 373"/>
                  <a:gd name="T55" fmla="*/ 43 h 373"/>
                  <a:gd name="T56" fmla="*/ 331 w 373"/>
                  <a:gd name="T57" fmla="*/ 68 h 373"/>
                  <a:gd name="T58" fmla="*/ 351 w 373"/>
                  <a:gd name="T59" fmla="*/ 97 h 373"/>
                  <a:gd name="T60" fmla="*/ 365 w 373"/>
                  <a:gd name="T61" fmla="*/ 131 h 373"/>
                  <a:gd name="T62" fmla="*/ 372 w 373"/>
                  <a:gd name="T63" fmla="*/ 167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3" h="373">
                    <a:moveTo>
                      <a:pt x="373" y="186"/>
                    </a:moveTo>
                    <a:lnTo>
                      <a:pt x="372" y="206"/>
                    </a:lnTo>
                    <a:lnTo>
                      <a:pt x="369" y="224"/>
                    </a:lnTo>
                    <a:lnTo>
                      <a:pt x="365" y="242"/>
                    </a:lnTo>
                    <a:lnTo>
                      <a:pt x="358" y="259"/>
                    </a:lnTo>
                    <a:lnTo>
                      <a:pt x="351" y="275"/>
                    </a:lnTo>
                    <a:lnTo>
                      <a:pt x="341" y="290"/>
                    </a:lnTo>
                    <a:lnTo>
                      <a:pt x="331" y="305"/>
                    </a:lnTo>
                    <a:lnTo>
                      <a:pt x="318" y="318"/>
                    </a:lnTo>
                    <a:lnTo>
                      <a:pt x="305" y="330"/>
                    </a:lnTo>
                    <a:lnTo>
                      <a:pt x="290" y="341"/>
                    </a:lnTo>
                    <a:lnTo>
                      <a:pt x="275" y="350"/>
                    </a:lnTo>
                    <a:lnTo>
                      <a:pt x="259" y="358"/>
                    </a:lnTo>
                    <a:lnTo>
                      <a:pt x="242" y="364"/>
                    </a:lnTo>
                    <a:lnTo>
                      <a:pt x="223" y="369"/>
                    </a:lnTo>
                    <a:lnTo>
                      <a:pt x="205" y="372"/>
                    </a:lnTo>
                    <a:lnTo>
                      <a:pt x="186" y="373"/>
                    </a:lnTo>
                    <a:lnTo>
                      <a:pt x="167" y="372"/>
                    </a:lnTo>
                    <a:lnTo>
                      <a:pt x="149" y="369"/>
                    </a:lnTo>
                    <a:lnTo>
                      <a:pt x="130" y="364"/>
                    </a:lnTo>
                    <a:lnTo>
                      <a:pt x="114" y="358"/>
                    </a:lnTo>
                    <a:lnTo>
                      <a:pt x="97" y="350"/>
                    </a:lnTo>
                    <a:lnTo>
                      <a:pt x="82" y="341"/>
                    </a:lnTo>
                    <a:lnTo>
                      <a:pt x="68" y="330"/>
                    </a:lnTo>
                    <a:lnTo>
                      <a:pt x="55" y="319"/>
                    </a:lnTo>
                    <a:lnTo>
                      <a:pt x="43" y="305"/>
                    </a:lnTo>
                    <a:lnTo>
                      <a:pt x="31" y="290"/>
                    </a:lnTo>
                    <a:lnTo>
                      <a:pt x="22" y="275"/>
                    </a:lnTo>
                    <a:lnTo>
                      <a:pt x="14" y="259"/>
                    </a:lnTo>
                    <a:lnTo>
                      <a:pt x="8" y="242"/>
                    </a:lnTo>
                    <a:lnTo>
                      <a:pt x="4" y="224"/>
                    </a:lnTo>
                    <a:lnTo>
                      <a:pt x="1" y="206"/>
                    </a:lnTo>
                    <a:lnTo>
                      <a:pt x="0" y="186"/>
                    </a:lnTo>
                    <a:lnTo>
                      <a:pt x="1" y="167"/>
                    </a:lnTo>
                    <a:lnTo>
                      <a:pt x="4" y="149"/>
                    </a:lnTo>
                    <a:lnTo>
                      <a:pt x="8" y="131"/>
                    </a:lnTo>
                    <a:lnTo>
                      <a:pt x="14" y="114"/>
                    </a:lnTo>
                    <a:lnTo>
                      <a:pt x="22" y="97"/>
                    </a:lnTo>
                    <a:lnTo>
                      <a:pt x="31" y="82"/>
                    </a:lnTo>
                    <a:lnTo>
                      <a:pt x="43" y="68"/>
                    </a:lnTo>
                    <a:lnTo>
                      <a:pt x="55" y="55"/>
                    </a:lnTo>
                    <a:lnTo>
                      <a:pt x="68" y="43"/>
                    </a:lnTo>
                    <a:lnTo>
                      <a:pt x="82" y="32"/>
                    </a:lnTo>
                    <a:lnTo>
                      <a:pt x="97" y="23"/>
                    </a:lnTo>
                    <a:lnTo>
                      <a:pt x="114" y="15"/>
                    </a:lnTo>
                    <a:lnTo>
                      <a:pt x="130" y="8"/>
                    </a:lnTo>
                    <a:lnTo>
                      <a:pt x="149" y="4"/>
                    </a:lnTo>
                    <a:lnTo>
                      <a:pt x="167" y="1"/>
                    </a:lnTo>
                    <a:lnTo>
                      <a:pt x="186" y="0"/>
                    </a:lnTo>
                    <a:lnTo>
                      <a:pt x="205" y="1"/>
                    </a:lnTo>
                    <a:lnTo>
                      <a:pt x="223" y="4"/>
                    </a:lnTo>
                    <a:lnTo>
                      <a:pt x="242" y="8"/>
                    </a:lnTo>
                    <a:lnTo>
                      <a:pt x="259" y="15"/>
                    </a:lnTo>
                    <a:lnTo>
                      <a:pt x="275" y="23"/>
                    </a:lnTo>
                    <a:lnTo>
                      <a:pt x="290" y="32"/>
                    </a:lnTo>
                    <a:lnTo>
                      <a:pt x="305" y="43"/>
                    </a:lnTo>
                    <a:lnTo>
                      <a:pt x="318" y="55"/>
                    </a:lnTo>
                    <a:lnTo>
                      <a:pt x="331" y="68"/>
                    </a:lnTo>
                    <a:lnTo>
                      <a:pt x="341" y="82"/>
                    </a:lnTo>
                    <a:lnTo>
                      <a:pt x="351" y="97"/>
                    </a:lnTo>
                    <a:lnTo>
                      <a:pt x="358" y="114"/>
                    </a:lnTo>
                    <a:lnTo>
                      <a:pt x="365" y="131"/>
                    </a:lnTo>
                    <a:lnTo>
                      <a:pt x="369" y="149"/>
                    </a:lnTo>
                    <a:lnTo>
                      <a:pt x="372" y="167"/>
                    </a:lnTo>
                    <a:lnTo>
                      <a:pt x="373" y="18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78" name="Freeform 27">
                <a:extLst>
                  <a:ext uri="{FF2B5EF4-FFF2-40B4-BE49-F238E27FC236}">
                    <a16:creationId xmlns:a16="http://schemas.microsoft.com/office/drawing/2014/main" id="{B5D09800-2B4B-4F96-9012-E4A9B8AB937D}"/>
                  </a:ext>
                </a:extLst>
              </p:cNvPr>
              <p:cNvSpPr>
                <a:spLocks/>
              </p:cNvSpPr>
              <p:nvPr/>
            </p:nvSpPr>
            <p:spPr bwMode="auto">
              <a:xfrm>
                <a:off x="5177159" y="1292485"/>
                <a:ext cx="20828" cy="20828"/>
              </a:xfrm>
              <a:custGeom>
                <a:avLst/>
                <a:gdLst>
                  <a:gd name="T0" fmla="*/ 372 w 373"/>
                  <a:gd name="T1" fmla="*/ 207 h 373"/>
                  <a:gd name="T2" fmla="*/ 365 w 373"/>
                  <a:gd name="T3" fmla="*/ 243 h 373"/>
                  <a:gd name="T4" fmla="*/ 351 w 373"/>
                  <a:gd name="T5" fmla="*/ 276 h 373"/>
                  <a:gd name="T6" fmla="*/ 331 w 373"/>
                  <a:gd name="T7" fmla="*/ 306 h 373"/>
                  <a:gd name="T8" fmla="*/ 306 w 373"/>
                  <a:gd name="T9" fmla="*/ 331 h 373"/>
                  <a:gd name="T10" fmla="*/ 275 w 373"/>
                  <a:gd name="T11" fmla="*/ 351 h 373"/>
                  <a:gd name="T12" fmla="*/ 242 w 373"/>
                  <a:gd name="T13" fmla="*/ 365 h 373"/>
                  <a:gd name="T14" fmla="*/ 205 w 373"/>
                  <a:gd name="T15" fmla="*/ 372 h 373"/>
                  <a:gd name="T16" fmla="*/ 167 w 373"/>
                  <a:gd name="T17" fmla="*/ 372 h 373"/>
                  <a:gd name="T18" fmla="*/ 131 w 373"/>
                  <a:gd name="T19" fmla="*/ 365 h 373"/>
                  <a:gd name="T20" fmla="*/ 97 w 373"/>
                  <a:gd name="T21" fmla="*/ 351 h 373"/>
                  <a:gd name="T22" fmla="*/ 68 w 373"/>
                  <a:gd name="T23" fmla="*/ 331 h 373"/>
                  <a:gd name="T24" fmla="*/ 43 w 373"/>
                  <a:gd name="T25" fmla="*/ 306 h 373"/>
                  <a:gd name="T26" fmla="*/ 23 w 373"/>
                  <a:gd name="T27" fmla="*/ 276 h 373"/>
                  <a:gd name="T28" fmla="*/ 8 w 373"/>
                  <a:gd name="T29" fmla="*/ 243 h 373"/>
                  <a:gd name="T30" fmla="*/ 1 w 373"/>
                  <a:gd name="T31" fmla="*/ 207 h 373"/>
                  <a:gd name="T32" fmla="*/ 1 w 373"/>
                  <a:gd name="T33" fmla="*/ 168 h 373"/>
                  <a:gd name="T34" fmla="*/ 8 w 373"/>
                  <a:gd name="T35" fmla="*/ 132 h 373"/>
                  <a:gd name="T36" fmla="*/ 23 w 373"/>
                  <a:gd name="T37" fmla="*/ 98 h 373"/>
                  <a:gd name="T38" fmla="*/ 43 w 373"/>
                  <a:gd name="T39" fmla="*/ 68 h 373"/>
                  <a:gd name="T40" fmla="*/ 68 w 373"/>
                  <a:gd name="T41" fmla="*/ 43 h 373"/>
                  <a:gd name="T42" fmla="*/ 97 w 373"/>
                  <a:gd name="T43" fmla="*/ 23 h 373"/>
                  <a:gd name="T44" fmla="*/ 131 w 373"/>
                  <a:gd name="T45" fmla="*/ 9 h 373"/>
                  <a:gd name="T46" fmla="*/ 167 w 373"/>
                  <a:gd name="T47" fmla="*/ 1 h 373"/>
                  <a:gd name="T48" fmla="*/ 205 w 373"/>
                  <a:gd name="T49" fmla="*/ 1 h 373"/>
                  <a:gd name="T50" fmla="*/ 242 w 373"/>
                  <a:gd name="T51" fmla="*/ 9 h 373"/>
                  <a:gd name="T52" fmla="*/ 275 w 373"/>
                  <a:gd name="T53" fmla="*/ 23 h 373"/>
                  <a:gd name="T54" fmla="*/ 306 w 373"/>
                  <a:gd name="T55" fmla="*/ 43 h 373"/>
                  <a:gd name="T56" fmla="*/ 331 w 373"/>
                  <a:gd name="T57" fmla="*/ 68 h 373"/>
                  <a:gd name="T58" fmla="*/ 351 w 373"/>
                  <a:gd name="T59" fmla="*/ 98 h 373"/>
                  <a:gd name="T60" fmla="*/ 365 w 373"/>
                  <a:gd name="T61" fmla="*/ 132 h 373"/>
                  <a:gd name="T62" fmla="*/ 372 w 373"/>
                  <a:gd name="T63" fmla="*/ 168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3" h="373">
                    <a:moveTo>
                      <a:pt x="373" y="187"/>
                    </a:moveTo>
                    <a:lnTo>
                      <a:pt x="372" y="207"/>
                    </a:lnTo>
                    <a:lnTo>
                      <a:pt x="369" y="225"/>
                    </a:lnTo>
                    <a:lnTo>
                      <a:pt x="365" y="243"/>
                    </a:lnTo>
                    <a:lnTo>
                      <a:pt x="358" y="260"/>
                    </a:lnTo>
                    <a:lnTo>
                      <a:pt x="351" y="276"/>
                    </a:lnTo>
                    <a:lnTo>
                      <a:pt x="341" y="291"/>
                    </a:lnTo>
                    <a:lnTo>
                      <a:pt x="331" y="306"/>
                    </a:lnTo>
                    <a:lnTo>
                      <a:pt x="319" y="319"/>
                    </a:lnTo>
                    <a:lnTo>
                      <a:pt x="306" y="331"/>
                    </a:lnTo>
                    <a:lnTo>
                      <a:pt x="290" y="342"/>
                    </a:lnTo>
                    <a:lnTo>
                      <a:pt x="275" y="351"/>
                    </a:lnTo>
                    <a:lnTo>
                      <a:pt x="259" y="359"/>
                    </a:lnTo>
                    <a:lnTo>
                      <a:pt x="242" y="365"/>
                    </a:lnTo>
                    <a:lnTo>
                      <a:pt x="224" y="369"/>
                    </a:lnTo>
                    <a:lnTo>
                      <a:pt x="205" y="372"/>
                    </a:lnTo>
                    <a:lnTo>
                      <a:pt x="186" y="373"/>
                    </a:lnTo>
                    <a:lnTo>
                      <a:pt x="167" y="372"/>
                    </a:lnTo>
                    <a:lnTo>
                      <a:pt x="149" y="369"/>
                    </a:lnTo>
                    <a:lnTo>
                      <a:pt x="131" y="365"/>
                    </a:lnTo>
                    <a:lnTo>
                      <a:pt x="114" y="359"/>
                    </a:lnTo>
                    <a:lnTo>
                      <a:pt x="97" y="351"/>
                    </a:lnTo>
                    <a:lnTo>
                      <a:pt x="82" y="342"/>
                    </a:lnTo>
                    <a:lnTo>
                      <a:pt x="68" y="331"/>
                    </a:lnTo>
                    <a:lnTo>
                      <a:pt x="55" y="319"/>
                    </a:lnTo>
                    <a:lnTo>
                      <a:pt x="43" y="306"/>
                    </a:lnTo>
                    <a:lnTo>
                      <a:pt x="32" y="291"/>
                    </a:lnTo>
                    <a:lnTo>
                      <a:pt x="23" y="276"/>
                    </a:lnTo>
                    <a:lnTo>
                      <a:pt x="14" y="260"/>
                    </a:lnTo>
                    <a:lnTo>
                      <a:pt x="8" y="243"/>
                    </a:lnTo>
                    <a:lnTo>
                      <a:pt x="3" y="225"/>
                    </a:lnTo>
                    <a:lnTo>
                      <a:pt x="1" y="207"/>
                    </a:lnTo>
                    <a:lnTo>
                      <a:pt x="0" y="187"/>
                    </a:lnTo>
                    <a:lnTo>
                      <a:pt x="1" y="168"/>
                    </a:lnTo>
                    <a:lnTo>
                      <a:pt x="3" y="150"/>
                    </a:lnTo>
                    <a:lnTo>
                      <a:pt x="8" y="132"/>
                    </a:lnTo>
                    <a:lnTo>
                      <a:pt x="14" y="115"/>
                    </a:lnTo>
                    <a:lnTo>
                      <a:pt x="23" y="98"/>
                    </a:lnTo>
                    <a:lnTo>
                      <a:pt x="32" y="83"/>
                    </a:lnTo>
                    <a:lnTo>
                      <a:pt x="43" y="68"/>
                    </a:lnTo>
                    <a:lnTo>
                      <a:pt x="55" y="55"/>
                    </a:lnTo>
                    <a:lnTo>
                      <a:pt x="68" y="43"/>
                    </a:lnTo>
                    <a:lnTo>
                      <a:pt x="82" y="33"/>
                    </a:lnTo>
                    <a:lnTo>
                      <a:pt x="97" y="23"/>
                    </a:lnTo>
                    <a:lnTo>
                      <a:pt x="114" y="16"/>
                    </a:lnTo>
                    <a:lnTo>
                      <a:pt x="131" y="9"/>
                    </a:lnTo>
                    <a:lnTo>
                      <a:pt x="149" y="4"/>
                    </a:lnTo>
                    <a:lnTo>
                      <a:pt x="167" y="1"/>
                    </a:lnTo>
                    <a:lnTo>
                      <a:pt x="186" y="0"/>
                    </a:lnTo>
                    <a:lnTo>
                      <a:pt x="205" y="1"/>
                    </a:lnTo>
                    <a:lnTo>
                      <a:pt x="224" y="4"/>
                    </a:lnTo>
                    <a:lnTo>
                      <a:pt x="242" y="9"/>
                    </a:lnTo>
                    <a:lnTo>
                      <a:pt x="259" y="16"/>
                    </a:lnTo>
                    <a:lnTo>
                      <a:pt x="275" y="23"/>
                    </a:lnTo>
                    <a:lnTo>
                      <a:pt x="290" y="33"/>
                    </a:lnTo>
                    <a:lnTo>
                      <a:pt x="306" y="43"/>
                    </a:lnTo>
                    <a:lnTo>
                      <a:pt x="319" y="55"/>
                    </a:lnTo>
                    <a:lnTo>
                      <a:pt x="331" y="68"/>
                    </a:lnTo>
                    <a:lnTo>
                      <a:pt x="341" y="82"/>
                    </a:lnTo>
                    <a:lnTo>
                      <a:pt x="351" y="98"/>
                    </a:lnTo>
                    <a:lnTo>
                      <a:pt x="358" y="115"/>
                    </a:lnTo>
                    <a:lnTo>
                      <a:pt x="365" y="132"/>
                    </a:lnTo>
                    <a:lnTo>
                      <a:pt x="369" y="150"/>
                    </a:lnTo>
                    <a:lnTo>
                      <a:pt x="372" y="168"/>
                    </a:lnTo>
                    <a:lnTo>
                      <a:pt x="373" y="187"/>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79" name="Freeform 28">
                <a:extLst>
                  <a:ext uri="{FF2B5EF4-FFF2-40B4-BE49-F238E27FC236}">
                    <a16:creationId xmlns:a16="http://schemas.microsoft.com/office/drawing/2014/main" id="{A5801CF5-206B-4383-8165-4CBAEB33D143}"/>
                  </a:ext>
                </a:extLst>
              </p:cNvPr>
              <p:cNvSpPr>
                <a:spLocks/>
              </p:cNvSpPr>
              <p:nvPr/>
            </p:nvSpPr>
            <p:spPr bwMode="auto">
              <a:xfrm>
                <a:off x="5052189" y="1386213"/>
                <a:ext cx="19093" cy="19093"/>
              </a:xfrm>
              <a:custGeom>
                <a:avLst/>
                <a:gdLst>
                  <a:gd name="T0" fmla="*/ 372 w 373"/>
                  <a:gd name="T1" fmla="*/ 205 h 373"/>
                  <a:gd name="T2" fmla="*/ 365 w 373"/>
                  <a:gd name="T3" fmla="*/ 242 h 373"/>
                  <a:gd name="T4" fmla="*/ 351 w 373"/>
                  <a:gd name="T5" fmla="*/ 276 h 373"/>
                  <a:gd name="T6" fmla="*/ 331 w 373"/>
                  <a:gd name="T7" fmla="*/ 305 h 373"/>
                  <a:gd name="T8" fmla="*/ 305 w 373"/>
                  <a:gd name="T9" fmla="*/ 330 h 373"/>
                  <a:gd name="T10" fmla="*/ 276 w 373"/>
                  <a:gd name="T11" fmla="*/ 351 h 373"/>
                  <a:gd name="T12" fmla="*/ 243 w 373"/>
                  <a:gd name="T13" fmla="*/ 365 h 373"/>
                  <a:gd name="T14" fmla="*/ 205 w 373"/>
                  <a:gd name="T15" fmla="*/ 372 h 373"/>
                  <a:gd name="T16" fmla="*/ 168 w 373"/>
                  <a:gd name="T17" fmla="*/ 372 h 373"/>
                  <a:gd name="T18" fmla="*/ 132 w 373"/>
                  <a:gd name="T19" fmla="*/ 365 h 373"/>
                  <a:gd name="T20" fmla="*/ 98 w 373"/>
                  <a:gd name="T21" fmla="*/ 351 h 373"/>
                  <a:gd name="T22" fmla="*/ 68 w 373"/>
                  <a:gd name="T23" fmla="*/ 330 h 373"/>
                  <a:gd name="T24" fmla="*/ 43 w 373"/>
                  <a:gd name="T25" fmla="*/ 305 h 373"/>
                  <a:gd name="T26" fmla="*/ 24 w 373"/>
                  <a:gd name="T27" fmla="*/ 276 h 373"/>
                  <a:gd name="T28" fmla="*/ 9 w 373"/>
                  <a:gd name="T29" fmla="*/ 242 h 373"/>
                  <a:gd name="T30" fmla="*/ 1 w 373"/>
                  <a:gd name="T31" fmla="*/ 205 h 373"/>
                  <a:gd name="T32" fmla="*/ 1 w 373"/>
                  <a:gd name="T33" fmla="*/ 168 h 373"/>
                  <a:gd name="T34" fmla="*/ 9 w 373"/>
                  <a:gd name="T35" fmla="*/ 131 h 373"/>
                  <a:gd name="T36" fmla="*/ 24 w 373"/>
                  <a:gd name="T37" fmla="*/ 98 h 373"/>
                  <a:gd name="T38" fmla="*/ 43 w 373"/>
                  <a:gd name="T39" fmla="*/ 68 h 373"/>
                  <a:gd name="T40" fmla="*/ 68 w 373"/>
                  <a:gd name="T41" fmla="*/ 42 h 373"/>
                  <a:gd name="T42" fmla="*/ 98 w 373"/>
                  <a:gd name="T43" fmla="*/ 23 h 373"/>
                  <a:gd name="T44" fmla="*/ 132 w 373"/>
                  <a:gd name="T45" fmla="*/ 9 h 373"/>
                  <a:gd name="T46" fmla="*/ 168 w 373"/>
                  <a:gd name="T47" fmla="*/ 1 h 373"/>
                  <a:gd name="T48" fmla="*/ 205 w 373"/>
                  <a:gd name="T49" fmla="*/ 1 h 373"/>
                  <a:gd name="T50" fmla="*/ 243 w 373"/>
                  <a:gd name="T51" fmla="*/ 9 h 373"/>
                  <a:gd name="T52" fmla="*/ 276 w 373"/>
                  <a:gd name="T53" fmla="*/ 23 h 373"/>
                  <a:gd name="T54" fmla="*/ 305 w 373"/>
                  <a:gd name="T55" fmla="*/ 42 h 373"/>
                  <a:gd name="T56" fmla="*/ 331 w 373"/>
                  <a:gd name="T57" fmla="*/ 68 h 373"/>
                  <a:gd name="T58" fmla="*/ 351 w 373"/>
                  <a:gd name="T59" fmla="*/ 98 h 373"/>
                  <a:gd name="T60" fmla="*/ 365 w 373"/>
                  <a:gd name="T61" fmla="*/ 131 h 373"/>
                  <a:gd name="T62" fmla="*/ 372 w 373"/>
                  <a:gd name="T63" fmla="*/ 168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3" h="373">
                    <a:moveTo>
                      <a:pt x="373" y="187"/>
                    </a:moveTo>
                    <a:lnTo>
                      <a:pt x="372" y="205"/>
                    </a:lnTo>
                    <a:lnTo>
                      <a:pt x="369" y="224"/>
                    </a:lnTo>
                    <a:lnTo>
                      <a:pt x="365" y="242"/>
                    </a:lnTo>
                    <a:lnTo>
                      <a:pt x="359" y="259"/>
                    </a:lnTo>
                    <a:lnTo>
                      <a:pt x="351" y="276"/>
                    </a:lnTo>
                    <a:lnTo>
                      <a:pt x="342" y="291"/>
                    </a:lnTo>
                    <a:lnTo>
                      <a:pt x="331" y="305"/>
                    </a:lnTo>
                    <a:lnTo>
                      <a:pt x="319" y="318"/>
                    </a:lnTo>
                    <a:lnTo>
                      <a:pt x="305" y="330"/>
                    </a:lnTo>
                    <a:lnTo>
                      <a:pt x="291" y="342"/>
                    </a:lnTo>
                    <a:lnTo>
                      <a:pt x="276" y="351"/>
                    </a:lnTo>
                    <a:lnTo>
                      <a:pt x="259" y="359"/>
                    </a:lnTo>
                    <a:lnTo>
                      <a:pt x="243" y="365"/>
                    </a:lnTo>
                    <a:lnTo>
                      <a:pt x="225" y="370"/>
                    </a:lnTo>
                    <a:lnTo>
                      <a:pt x="205" y="372"/>
                    </a:lnTo>
                    <a:lnTo>
                      <a:pt x="187" y="373"/>
                    </a:lnTo>
                    <a:lnTo>
                      <a:pt x="168" y="372"/>
                    </a:lnTo>
                    <a:lnTo>
                      <a:pt x="149" y="370"/>
                    </a:lnTo>
                    <a:lnTo>
                      <a:pt x="132" y="365"/>
                    </a:lnTo>
                    <a:lnTo>
                      <a:pt x="114" y="359"/>
                    </a:lnTo>
                    <a:lnTo>
                      <a:pt x="98" y="351"/>
                    </a:lnTo>
                    <a:lnTo>
                      <a:pt x="83" y="342"/>
                    </a:lnTo>
                    <a:lnTo>
                      <a:pt x="68" y="330"/>
                    </a:lnTo>
                    <a:lnTo>
                      <a:pt x="55" y="318"/>
                    </a:lnTo>
                    <a:lnTo>
                      <a:pt x="43" y="305"/>
                    </a:lnTo>
                    <a:lnTo>
                      <a:pt x="33" y="291"/>
                    </a:lnTo>
                    <a:lnTo>
                      <a:pt x="24" y="276"/>
                    </a:lnTo>
                    <a:lnTo>
                      <a:pt x="15" y="259"/>
                    </a:lnTo>
                    <a:lnTo>
                      <a:pt x="9" y="242"/>
                    </a:lnTo>
                    <a:lnTo>
                      <a:pt x="4" y="224"/>
                    </a:lnTo>
                    <a:lnTo>
                      <a:pt x="1" y="205"/>
                    </a:lnTo>
                    <a:lnTo>
                      <a:pt x="0" y="187"/>
                    </a:lnTo>
                    <a:lnTo>
                      <a:pt x="1" y="168"/>
                    </a:lnTo>
                    <a:lnTo>
                      <a:pt x="4" y="149"/>
                    </a:lnTo>
                    <a:lnTo>
                      <a:pt x="9" y="131"/>
                    </a:lnTo>
                    <a:lnTo>
                      <a:pt x="15" y="114"/>
                    </a:lnTo>
                    <a:lnTo>
                      <a:pt x="24" y="98"/>
                    </a:lnTo>
                    <a:lnTo>
                      <a:pt x="33" y="83"/>
                    </a:lnTo>
                    <a:lnTo>
                      <a:pt x="43" y="68"/>
                    </a:lnTo>
                    <a:lnTo>
                      <a:pt x="55" y="55"/>
                    </a:lnTo>
                    <a:lnTo>
                      <a:pt x="68" y="42"/>
                    </a:lnTo>
                    <a:lnTo>
                      <a:pt x="83" y="32"/>
                    </a:lnTo>
                    <a:lnTo>
                      <a:pt x="98" y="23"/>
                    </a:lnTo>
                    <a:lnTo>
                      <a:pt x="114" y="15"/>
                    </a:lnTo>
                    <a:lnTo>
                      <a:pt x="132" y="9"/>
                    </a:lnTo>
                    <a:lnTo>
                      <a:pt x="149" y="4"/>
                    </a:lnTo>
                    <a:lnTo>
                      <a:pt x="168" y="1"/>
                    </a:lnTo>
                    <a:lnTo>
                      <a:pt x="187" y="0"/>
                    </a:lnTo>
                    <a:lnTo>
                      <a:pt x="205" y="1"/>
                    </a:lnTo>
                    <a:lnTo>
                      <a:pt x="225" y="4"/>
                    </a:lnTo>
                    <a:lnTo>
                      <a:pt x="243" y="9"/>
                    </a:lnTo>
                    <a:lnTo>
                      <a:pt x="259" y="15"/>
                    </a:lnTo>
                    <a:lnTo>
                      <a:pt x="276" y="23"/>
                    </a:lnTo>
                    <a:lnTo>
                      <a:pt x="291" y="32"/>
                    </a:lnTo>
                    <a:lnTo>
                      <a:pt x="305" y="42"/>
                    </a:lnTo>
                    <a:lnTo>
                      <a:pt x="319" y="55"/>
                    </a:lnTo>
                    <a:lnTo>
                      <a:pt x="331" y="68"/>
                    </a:lnTo>
                    <a:lnTo>
                      <a:pt x="342" y="82"/>
                    </a:lnTo>
                    <a:lnTo>
                      <a:pt x="351" y="98"/>
                    </a:lnTo>
                    <a:lnTo>
                      <a:pt x="359" y="114"/>
                    </a:lnTo>
                    <a:lnTo>
                      <a:pt x="365" y="131"/>
                    </a:lnTo>
                    <a:lnTo>
                      <a:pt x="369" y="149"/>
                    </a:lnTo>
                    <a:lnTo>
                      <a:pt x="372" y="168"/>
                    </a:lnTo>
                    <a:lnTo>
                      <a:pt x="373" y="187"/>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grpSp>
      </p:grpSp>
      <p:grpSp>
        <p:nvGrpSpPr>
          <p:cNvPr id="380" name="Group 379">
            <a:extLst>
              <a:ext uri="{FF2B5EF4-FFF2-40B4-BE49-F238E27FC236}">
                <a16:creationId xmlns:a16="http://schemas.microsoft.com/office/drawing/2014/main" id="{21DCAA55-1E42-4D4C-9277-2328CD7C9F9C}"/>
              </a:ext>
            </a:extLst>
          </p:cNvPr>
          <p:cNvGrpSpPr/>
          <p:nvPr/>
        </p:nvGrpSpPr>
        <p:grpSpPr>
          <a:xfrm>
            <a:off x="4973616" y="1988852"/>
            <a:ext cx="670560" cy="670560"/>
            <a:chOff x="1362592" y="1884893"/>
            <a:chExt cx="927100" cy="927100"/>
          </a:xfrm>
        </p:grpSpPr>
        <p:sp>
          <p:nvSpPr>
            <p:cNvPr id="381" name="Oval 380">
              <a:extLst>
                <a:ext uri="{FF2B5EF4-FFF2-40B4-BE49-F238E27FC236}">
                  <a16:creationId xmlns:a16="http://schemas.microsoft.com/office/drawing/2014/main" id="{271278DF-48E6-40DD-9158-424647034489}"/>
                </a:ext>
              </a:extLst>
            </p:cNvPr>
            <p:cNvSpPr/>
            <p:nvPr/>
          </p:nvSpPr>
          <p:spPr>
            <a:xfrm>
              <a:off x="1362592" y="1884893"/>
              <a:ext cx="927100" cy="927100"/>
            </a:xfrm>
            <a:prstGeom prst="ellips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defRPr/>
              </a:pPr>
              <a:endParaRPr lang="en-US" sz="1200" dirty="0">
                <a:solidFill>
                  <a:srgbClr val="000000"/>
                </a:solidFill>
                <a:latin typeface="Arial" panose="020B0604020202020204" pitchFamily="34" charset="0"/>
                <a:cs typeface="Arial" panose="020B0604020202020204" pitchFamily="34" charset="0"/>
              </a:endParaRPr>
            </a:p>
          </p:txBody>
        </p:sp>
        <p:grpSp>
          <p:nvGrpSpPr>
            <p:cNvPr id="382" name="Group 381">
              <a:extLst>
                <a:ext uri="{FF2B5EF4-FFF2-40B4-BE49-F238E27FC236}">
                  <a16:creationId xmlns:a16="http://schemas.microsoft.com/office/drawing/2014/main" id="{99D1FE9E-2D25-453A-A6ED-6033B740E4C5}"/>
                </a:ext>
              </a:extLst>
            </p:cNvPr>
            <p:cNvGrpSpPr/>
            <p:nvPr/>
          </p:nvGrpSpPr>
          <p:grpSpPr>
            <a:xfrm>
              <a:off x="1547259" y="2053891"/>
              <a:ext cx="557766" cy="589104"/>
              <a:chOff x="1735086" y="2099373"/>
              <a:chExt cx="367332" cy="387969"/>
            </a:xfrm>
          </p:grpSpPr>
          <p:sp>
            <p:nvSpPr>
              <p:cNvPr id="383" name="Freeform 90">
                <a:extLst>
                  <a:ext uri="{FF2B5EF4-FFF2-40B4-BE49-F238E27FC236}">
                    <a16:creationId xmlns:a16="http://schemas.microsoft.com/office/drawing/2014/main" id="{ACEFEB53-1A04-47C9-B9EF-62E158012990}"/>
                  </a:ext>
                </a:extLst>
              </p:cNvPr>
              <p:cNvSpPr>
                <a:spLocks/>
              </p:cNvSpPr>
              <p:nvPr/>
            </p:nvSpPr>
            <p:spPr bwMode="auto">
              <a:xfrm>
                <a:off x="1735086" y="2099373"/>
                <a:ext cx="299919" cy="385217"/>
              </a:xfrm>
              <a:custGeom>
                <a:avLst/>
                <a:gdLst>
                  <a:gd name="T0" fmla="*/ 511 w 7166"/>
                  <a:gd name="T1" fmla="*/ 9229 h 9236"/>
                  <a:gd name="T2" fmla="*/ 424 w 7166"/>
                  <a:gd name="T3" fmla="*/ 9215 h 9236"/>
                  <a:gd name="T4" fmla="*/ 345 w 7166"/>
                  <a:gd name="T5" fmla="*/ 9186 h 9236"/>
                  <a:gd name="T6" fmla="*/ 274 w 7166"/>
                  <a:gd name="T7" fmla="*/ 9143 h 9236"/>
                  <a:gd name="T8" fmla="*/ 212 w 7166"/>
                  <a:gd name="T9" fmla="*/ 9088 h 9236"/>
                  <a:gd name="T10" fmla="*/ 163 w 7166"/>
                  <a:gd name="T11" fmla="*/ 9021 h 9236"/>
                  <a:gd name="T12" fmla="*/ 126 w 7166"/>
                  <a:gd name="T13" fmla="*/ 8946 h 9236"/>
                  <a:gd name="T14" fmla="*/ 104 w 7166"/>
                  <a:gd name="T15" fmla="*/ 8863 h 9236"/>
                  <a:gd name="T16" fmla="*/ 0 w 7166"/>
                  <a:gd name="T17" fmla="*/ 2372 h 9236"/>
                  <a:gd name="T18" fmla="*/ 9 w 7166"/>
                  <a:gd name="T19" fmla="*/ 2269 h 9236"/>
                  <a:gd name="T20" fmla="*/ 39 w 7166"/>
                  <a:gd name="T21" fmla="*/ 2172 h 9236"/>
                  <a:gd name="T22" fmla="*/ 88 w 7166"/>
                  <a:gd name="T23" fmla="*/ 2083 h 9236"/>
                  <a:gd name="T24" fmla="*/ 155 w 7166"/>
                  <a:gd name="T25" fmla="*/ 2004 h 9236"/>
                  <a:gd name="T26" fmla="*/ 2178 w 7166"/>
                  <a:gd name="T27" fmla="*/ 83 h 9236"/>
                  <a:gd name="T28" fmla="*/ 2251 w 7166"/>
                  <a:gd name="T29" fmla="*/ 41 h 9236"/>
                  <a:gd name="T30" fmla="*/ 2332 w 7166"/>
                  <a:gd name="T31" fmla="*/ 13 h 9236"/>
                  <a:gd name="T32" fmla="*/ 2417 w 7166"/>
                  <a:gd name="T33" fmla="*/ 1 h 9236"/>
                  <a:gd name="T34" fmla="*/ 6721 w 7166"/>
                  <a:gd name="T35" fmla="*/ 28 h 9236"/>
                  <a:gd name="T36" fmla="*/ 6810 w 7166"/>
                  <a:gd name="T37" fmla="*/ 37 h 9236"/>
                  <a:gd name="T38" fmla="*/ 6893 w 7166"/>
                  <a:gd name="T39" fmla="*/ 63 h 9236"/>
                  <a:gd name="T40" fmla="*/ 6968 w 7166"/>
                  <a:gd name="T41" fmla="*/ 104 h 9236"/>
                  <a:gd name="T42" fmla="*/ 7033 w 7166"/>
                  <a:gd name="T43" fmla="*/ 159 h 9236"/>
                  <a:gd name="T44" fmla="*/ 7087 w 7166"/>
                  <a:gd name="T45" fmla="*/ 225 h 9236"/>
                  <a:gd name="T46" fmla="*/ 7128 w 7166"/>
                  <a:gd name="T47" fmla="*/ 299 h 9236"/>
                  <a:gd name="T48" fmla="*/ 7154 w 7166"/>
                  <a:gd name="T49" fmla="*/ 382 h 9236"/>
                  <a:gd name="T50" fmla="*/ 7163 w 7166"/>
                  <a:gd name="T51" fmla="*/ 471 h 9236"/>
                  <a:gd name="T52" fmla="*/ 7159 w 7166"/>
                  <a:gd name="T53" fmla="*/ 4331 h 9236"/>
                  <a:gd name="T54" fmla="*/ 7132 w 7166"/>
                  <a:gd name="T55" fmla="*/ 4382 h 9236"/>
                  <a:gd name="T56" fmla="*/ 7086 w 7166"/>
                  <a:gd name="T57" fmla="*/ 4420 h 9236"/>
                  <a:gd name="T58" fmla="*/ 7030 w 7166"/>
                  <a:gd name="T59" fmla="*/ 4437 h 9236"/>
                  <a:gd name="T60" fmla="*/ 6984 w 7166"/>
                  <a:gd name="T61" fmla="*/ 4435 h 9236"/>
                  <a:gd name="T62" fmla="*/ 6930 w 7166"/>
                  <a:gd name="T63" fmla="*/ 4412 h 9236"/>
                  <a:gd name="T64" fmla="*/ 6889 w 7166"/>
                  <a:gd name="T65" fmla="*/ 4371 h 9236"/>
                  <a:gd name="T66" fmla="*/ 6866 w 7166"/>
                  <a:gd name="T67" fmla="*/ 4317 h 9236"/>
                  <a:gd name="T68" fmla="*/ 6858 w 7166"/>
                  <a:gd name="T69" fmla="*/ 457 h 9236"/>
                  <a:gd name="T70" fmla="*/ 6842 w 7166"/>
                  <a:gd name="T71" fmla="*/ 404 h 9236"/>
                  <a:gd name="T72" fmla="*/ 6809 w 7166"/>
                  <a:gd name="T73" fmla="*/ 363 h 9236"/>
                  <a:gd name="T74" fmla="*/ 6762 w 7166"/>
                  <a:gd name="T75" fmla="*/ 338 h 9236"/>
                  <a:gd name="T76" fmla="*/ 2439 w 7166"/>
                  <a:gd name="T77" fmla="*/ 304 h 9236"/>
                  <a:gd name="T78" fmla="*/ 2388 w 7166"/>
                  <a:gd name="T79" fmla="*/ 316 h 9236"/>
                  <a:gd name="T80" fmla="*/ 2337 w 7166"/>
                  <a:gd name="T81" fmla="*/ 346 h 9236"/>
                  <a:gd name="T82" fmla="*/ 343 w 7166"/>
                  <a:gd name="T83" fmla="*/ 2248 h 9236"/>
                  <a:gd name="T84" fmla="*/ 312 w 7166"/>
                  <a:gd name="T85" fmla="*/ 2308 h 9236"/>
                  <a:gd name="T86" fmla="*/ 304 w 7166"/>
                  <a:gd name="T87" fmla="*/ 2357 h 9236"/>
                  <a:gd name="T88" fmla="*/ 405 w 7166"/>
                  <a:gd name="T89" fmla="*/ 8820 h 9236"/>
                  <a:gd name="T90" fmla="*/ 425 w 7166"/>
                  <a:gd name="T91" fmla="*/ 8867 h 9236"/>
                  <a:gd name="T92" fmla="*/ 461 w 7166"/>
                  <a:gd name="T93" fmla="*/ 8903 h 9236"/>
                  <a:gd name="T94" fmla="*/ 509 w 7166"/>
                  <a:gd name="T95" fmla="*/ 8923 h 9236"/>
                  <a:gd name="T96" fmla="*/ 2274 w 7166"/>
                  <a:gd name="T97" fmla="*/ 8933 h 9236"/>
                  <a:gd name="T98" fmla="*/ 2330 w 7166"/>
                  <a:gd name="T99" fmla="*/ 8951 h 9236"/>
                  <a:gd name="T100" fmla="*/ 2374 w 7166"/>
                  <a:gd name="T101" fmla="*/ 8989 h 9236"/>
                  <a:gd name="T102" fmla="*/ 2402 w 7166"/>
                  <a:gd name="T103" fmla="*/ 9040 h 9236"/>
                  <a:gd name="T104" fmla="*/ 2408 w 7166"/>
                  <a:gd name="T105" fmla="*/ 9101 h 9236"/>
                  <a:gd name="T106" fmla="*/ 2391 w 7166"/>
                  <a:gd name="T107" fmla="*/ 9158 h 9236"/>
                  <a:gd name="T108" fmla="*/ 2353 w 7166"/>
                  <a:gd name="T109" fmla="*/ 9202 h 9236"/>
                  <a:gd name="T110" fmla="*/ 2302 w 7166"/>
                  <a:gd name="T111" fmla="*/ 9229 h 9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66" h="9236">
                    <a:moveTo>
                      <a:pt x="2257" y="9236"/>
                    </a:moveTo>
                    <a:lnTo>
                      <a:pt x="2256" y="9236"/>
                    </a:lnTo>
                    <a:lnTo>
                      <a:pt x="533" y="9230"/>
                    </a:lnTo>
                    <a:lnTo>
                      <a:pt x="511" y="9229"/>
                    </a:lnTo>
                    <a:lnTo>
                      <a:pt x="488" y="9227"/>
                    </a:lnTo>
                    <a:lnTo>
                      <a:pt x="466" y="9224"/>
                    </a:lnTo>
                    <a:lnTo>
                      <a:pt x="445" y="9220"/>
                    </a:lnTo>
                    <a:lnTo>
                      <a:pt x="424" y="9215"/>
                    </a:lnTo>
                    <a:lnTo>
                      <a:pt x="404" y="9210"/>
                    </a:lnTo>
                    <a:lnTo>
                      <a:pt x="383" y="9203"/>
                    </a:lnTo>
                    <a:lnTo>
                      <a:pt x="364" y="9195"/>
                    </a:lnTo>
                    <a:lnTo>
                      <a:pt x="345" y="9186"/>
                    </a:lnTo>
                    <a:lnTo>
                      <a:pt x="326" y="9177"/>
                    </a:lnTo>
                    <a:lnTo>
                      <a:pt x="308" y="9167"/>
                    </a:lnTo>
                    <a:lnTo>
                      <a:pt x="291" y="9155"/>
                    </a:lnTo>
                    <a:lnTo>
                      <a:pt x="274" y="9143"/>
                    </a:lnTo>
                    <a:lnTo>
                      <a:pt x="257" y="9130"/>
                    </a:lnTo>
                    <a:lnTo>
                      <a:pt x="241" y="9117"/>
                    </a:lnTo>
                    <a:lnTo>
                      <a:pt x="226" y="9103"/>
                    </a:lnTo>
                    <a:lnTo>
                      <a:pt x="212" y="9088"/>
                    </a:lnTo>
                    <a:lnTo>
                      <a:pt x="199" y="9072"/>
                    </a:lnTo>
                    <a:lnTo>
                      <a:pt x="186" y="9055"/>
                    </a:lnTo>
                    <a:lnTo>
                      <a:pt x="174" y="9039"/>
                    </a:lnTo>
                    <a:lnTo>
                      <a:pt x="163" y="9021"/>
                    </a:lnTo>
                    <a:lnTo>
                      <a:pt x="152" y="9003"/>
                    </a:lnTo>
                    <a:lnTo>
                      <a:pt x="142" y="8985"/>
                    </a:lnTo>
                    <a:lnTo>
                      <a:pt x="133" y="8965"/>
                    </a:lnTo>
                    <a:lnTo>
                      <a:pt x="126" y="8946"/>
                    </a:lnTo>
                    <a:lnTo>
                      <a:pt x="118" y="8926"/>
                    </a:lnTo>
                    <a:lnTo>
                      <a:pt x="113" y="8906"/>
                    </a:lnTo>
                    <a:lnTo>
                      <a:pt x="108" y="8885"/>
                    </a:lnTo>
                    <a:lnTo>
                      <a:pt x="104" y="8863"/>
                    </a:lnTo>
                    <a:lnTo>
                      <a:pt x="101" y="8841"/>
                    </a:lnTo>
                    <a:lnTo>
                      <a:pt x="99" y="8820"/>
                    </a:lnTo>
                    <a:lnTo>
                      <a:pt x="98" y="8797"/>
                    </a:lnTo>
                    <a:lnTo>
                      <a:pt x="0" y="2372"/>
                    </a:lnTo>
                    <a:lnTo>
                      <a:pt x="0" y="2346"/>
                    </a:lnTo>
                    <a:lnTo>
                      <a:pt x="2" y="2321"/>
                    </a:lnTo>
                    <a:lnTo>
                      <a:pt x="5" y="2294"/>
                    </a:lnTo>
                    <a:lnTo>
                      <a:pt x="9" y="2269"/>
                    </a:lnTo>
                    <a:lnTo>
                      <a:pt x="15" y="2245"/>
                    </a:lnTo>
                    <a:lnTo>
                      <a:pt x="21" y="2220"/>
                    </a:lnTo>
                    <a:lnTo>
                      <a:pt x="29" y="2195"/>
                    </a:lnTo>
                    <a:lnTo>
                      <a:pt x="39" y="2172"/>
                    </a:lnTo>
                    <a:lnTo>
                      <a:pt x="50" y="2149"/>
                    </a:lnTo>
                    <a:lnTo>
                      <a:pt x="61" y="2127"/>
                    </a:lnTo>
                    <a:lnTo>
                      <a:pt x="74" y="2104"/>
                    </a:lnTo>
                    <a:lnTo>
                      <a:pt x="88" y="2083"/>
                    </a:lnTo>
                    <a:lnTo>
                      <a:pt x="103" y="2062"/>
                    </a:lnTo>
                    <a:lnTo>
                      <a:pt x="118" y="2042"/>
                    </a:lnTo>
                    <a:lnTo>
                      <a:pt x="136" y="2022"/>
                    </a:lnTo>
                    <a:lnTo>
                      <a:pt x="155" y="2004"/>
                    </a:lnTo>
                    <a:lnTo>
                      <a:pt x="2128" y="125"/>
                    </a:lnTo>
                    <a:lnTo>
                      <a:pt x="2144" y="110"/>
                    </a:lnTo>
                    <a:lnTo>
                      <a:pt x="2161" y="96"/>
                    </a:lnTo>
                    <a:lnTo>
                      <a:pt x="2178" y="83"/>
                    </a:lnTo>
                    <a:lnTo>
                      <a:pt x="2196" y="71"/>
                    </a:lnTo>
                    <a:lnTo>
                      <a:pt x="2214" y="61"/>
                    </a:lnTo>
                    <a:lnTo>
                      <a:pt x="2232" y="51"/>
                    </a:lnTo>
                    <a:lnTo>
                      <a:pt x="2251" y="41"/>
                    </a:lnTo>
                    <a:lnTo>
                      <a:pt x="2272" y="33"/>
                    </a:lnTo>
                    <a:lnTo>
                      <a:pt x="2291" y="25"/>
                    </a:lnTo>
                    <a:lnTo>
                      <a:pt x="2312" y="18"/>
                    </a:lnTo>
                    <a:lnTo>
                      <a:pt x="2332" y="13"/>
                    </a:lnTo>
                    <a:lnTo>
                      <a:pt x="2352" y="8"/>
                    </a:lnTo>
                    <a:lnTo>
                      <a:pt x="2373" y="5"/>
                    </a:lnTo>
                    <a:lnTo>
                      <a:pt x="2395" y="2"/>
                    </a:lnTo>
                    <a:lnTo>
                      <a:pt x="2417" y="1"/>
                    </a:lnTo>
                    <a:lnTo>
                      <a:pt x="2438" y="0"/>
                    </a:lnTo>
                    <a:lnTo>
                      <a:pt x="2440" y="0"/>
                    </a:lnTo>
                    <a:lnTo>
                      <a:pt x="2441" y="0"/>
                    </a:lnTo>
                    <a:lnTo>
                      <a:pt x="6721" y="28"/>
                    </a:lnTo>
                    <a:lnTo>
                      <a:pt x="6744" y="28"/>
                    </a:lnTo>
                    <a:lnTo>
                      <a:pt x="6767" y="30"/>
                    </a:lnTo>
                    <a:lnTo>
                      <a:pt x="6789" y="33"/>
                    </a:lnTo>
                    <a:lnTo>
                      <a:pt x="6810" y="37"/>
                    </a:lnTo>
                    <a:lnTo>
                      <a:pt x="6832" y="42"/>
                    </a:lnTo>
                    <a:lnTo>
                      <a:pt x="6852" y="48"/>
                    </a:lnTo>
                    <a:lnTo>
                      <a:pt x="6874" y="55"/>
                    </a:lnTo>
                    <a:lnTo>
                      <a:pt x="6893" y="63"/>
                    </a:lnTo>
                    <a:lnTo>
                      <a:pt x="6913" y="72"/>
                    </a:lnTo>
                    <a:lnTo>
                      <a:pt x="6932" y="82"/>
                    </a:lnTo>
                    <a:lnTo>
                      <a:pt x="6950" y="92"/>
                    </a:lnTo>
                    <a:lnTo>
                      <a:pt x="6968" y="104"/>
                    </a:lnTo>
                    <a:lnTo>
                      <a:pt x="6986" y="116"/>
                    </a:lnTo>
                    <a:lnTo>
                      <a:pt x="7002" y="130"/>
                    </a:lnTo>
                    <a:lnTo>
                      <a:pt x="7018" y="144"/>
                    </a:lnTo>
                    <a:lnTo>
                      <a:pt x="7033" y="159"/>
                    </a:lnTo>
                    <a:lnTo>
                      <a:pt x="7048" y="174"/>
                    </a:lnTo>
                    <a:lnTo>
                      <a:pt x="7062" y="190"/>
                    </a:lnTo>
                    <a:lnTo>
                      <a:pt x="7075" y="206"/>
                    </a:lnTo>
                    <a:lnTo>
                      <a:pt x="7087" y="225"/>
                    </a:lnTo>
                    <a:lnTo>
                      <a:pt x="7098" y="242"/>
                    </a:lnTo>
                    <a:lnTo>
                      <a:pt x="7110" y="261"/>
                    </a:lnTo>
                    <a:lnTo>
                      <a:pt x="7119" y="280"/>
                    </a:lnTo>
                    <a:lnTo>
                      <a:pt x="7128" y="299"/>
                    </a:lnTo>
                    <a:lnTo>
                      <a:pt x="7136" y="320"/>
                    </a:lnTo>
                    <a:lnTo>
                      <a:pt x="7143" y="340"/>
                    </a:lnTo>
                    <a:lnTo>
                      <a:pt x="7149" y="361"/>
                    </a:lnTo>
                    <a:lnTo>
                      <a:pt x="7154" y="382"/>
                    </a:lnTo>
                    <a:lnTo>
                      <a:pt x="7158" y="404"/>
                    </a:lnTo>
                    <a:lnTo>
                      <a:pt x="7161" y="427"/>
                    </a:lnTo>
                    <a:lnTo>
                      <a:pt x="7162" y="449"/>
                    </a:lnTo>
                    <a:lnTo>
                      <a:pt x="7163" y="471"/>
                    </a:lnTo>
                    <a:lnTo>
                      <a:pt x="7166" y="4285"/>
                    </a:lnTo>
                    <a:lnTo>
                      <a:pt x="7165" y="4300"/>
                    </a:lnTo>
                    <a:lnTo>
                      <a:pt x="7163" y="4317"/>
                    </a:lnTo>
                    <a:lnTo>
                      <a:pt x="7159" y="4331"/>
                    </a:lnTo>
                    <a:lnTo>
                      <a:pt x="7154" y="4345"/>
                    </a:lnTo>
                    <a:lnTo>
                      <a:pt x="7148" y="4358"/>
                    </a:lnTo>
                    <a:lnTo>
                      <a:pt x="7140" y="4370"/>
                    </a:lnTo>
                    <a:lnTo>
                      <a:pt x="7132" y="4382"/>
                    </a:lnTo>
                    <a:lnTo>
                      <a:pt x="7122" y="4393"/>
                    </a:lnTo>
                    <a:lnTo>
                      <a:pt x="7111" y="4403"/>
                    </a:lnTo>
                    <a:lnTo>
                      <a:pt x="7100" y="4412"/>
                    </a:lnTo>
                    <a:lnTo>
                      <a:pt x="7086" y="4420"/>
                    </a:lnTo>
                    <a:lnTo>
                      <a:pt x="7073" y="4426"/>
                    </a:lnTo>
                    <a:lnTo>
                      <a:pt x="7059" y="4431"/>
                    </a:lnTo>
                    <a:lnTo>
                      <a:pt x="7045" y="4435"/>
                    </a:lnTo>
                    <a:lnTo>
                      <a:pt x="7030" y="4437"/>
                    </a:lnTo>
                    <a:lnTo>
                      <a:pt x="7015" y="4438"/>
                    </a:lnTo>
                    <a:lnTo>
                      <a:pt x="7014" y="4438"/>
                    </a:lnTo>
                    <a:lnTo>
                      <a:pt x="6999" y="4437"/>
                    </a:lnTo>
                    <a:lnTo>
                      <a:pt x="6984" y="4435"/>
                    </a:lnTo>
                    <a:lnTo>
                      <a:pt x="6969" y="4431"/>
                    </a:lnTo>
                    <a:lnTo>
                      <a:pt x="6955" y="4426"/>
                    </a:lnTo>
                    <a:lnTo>
                      <a:pt x="6942" y="4420"/>
                    </a:lnTo>
                    <a:lnTo>
                      <a:pt x="6930" y="4412"/>
                    </a:lnTo>
                    <a:lnTo>
                      <a:pt x="6918" y="4404"/>
                    </a:lnTo>
                    <a:lnTo>
                      <a:pt x="6907" y="4393"/>
                    </a:lnTo>
                    <a:lnTo>
                      <a:pt x="6897" y="4382"/>
                    </a:lnTo>
                    <a:lnTo>
                      <a:pt x="6889" y="4371"/>
                    </a:lnTo>
                    <a:lnTo>
                      <a:pt x="6881" y="4358"/>
                    </a:lnTo>
                    <a:lnTo>
                      <a:pt x="6875" y="4345"/>
                    </a:lnTo>
                    <a:lnTo>
                      <a:pt x="6870" y="4331"/>
                    </a:lnTo>
                    <a:lnTo>
                      <a:pt x="6866" y="4317"/>
                    </a:lnTo>
                    <a:lnTo>
                      <a:pt x="6864" y="4301"/>
                    </a:lnTo>
                    <a:lnTo>
                      <a:pt x="6862" y="4285"/>
                    </a:lnTo>
                    <a:lnTo>
                      <a:pt x="6859" y="471"/>
                    </a:lnTo>
                    <a:lnTo>
                      <a:pt x="6858" y="457"/>
                    </a:lnTo>
                    <a:lnTo>
                      <a:pt x="6856" y="444"/>
                    </a:lnTo>
                    <a:lnTo>
                      <a:pt x="6853" y="430"/>
                    </a:lnTo>
                    <a:lnTo>
                      <a:pt x="6848" y="417"/>
                    </a:lnTo>
                    <a:lnTo>
                      <a:pt x="6842" y="404"/>
                    </a:lnTo>
                    <a:lnTo>
                      <a:pt x="6835" y="393"/>
                    </a:lnTo>
                    <a:lnTo>
                      <a:pt x="6827" y="382"/>
                    </a:lnTo>
                    <a:lnTo>
                      <a:pt x="6818" y="372"/>
                    </a:lnTo>
                    <a:lnTo>
                      <a:pt x="6809" y="363"/>
                    </a:lnTo>
                    <a:lnTo>
                      <a:pt x="6798" y="355"/>
                    </a:lnTo>
                    <a:lnTo>
                      <a:pt x="6786" y="348"/>
                    </a:lnTo>
                    <a:lnTo>
                      <a:pt x="6774" y="342"/>
                    </a:lnTo>
                    <a:lnTo>
                      <a:pt x="6762" y="338"/>
                    </a:lnTo>
                    <a:lnTo>
                      <a:pt x="6748" y="334"/>
                    </a:lnTo>
                    <a:lnTo>
                      <a:pt x="6734" y="332"/>
                    </a:lnTo>
                    <a:lnTo>
                      <a:pt x="6720" y="331"/>
                    </a:lnTo>
                    <a:lnTo>
                      <a:pt x="2439" y="304"/>
                    </a:lnTo>
                    <a:lnTo>
                      <a:pt x="2428" y="305"/>
                    </a:lnTo>
                    <a:lnTo>
                      <a:pt x="2415" y="307"/>
                    </a:lnTo>
                    <a:lnTo>
                      <a:pt x="2402" y="312"/>
                    </a:lnTo>
                    <a:lnTo>
                      <a:pt x="2388" y="316"/>
                    </a:lnTo>
                    <a:lnTo>
                      <a:pt x="2374" y="322"/>
                    </a:lnTo>
                    <a:lnTo>
                      <a:pt x="2360" y="329"/>
                    </a:lnTo>
                    <a:lnTo>
                      <a:pt x="2348" y="337"/>
                    </a:lnTo>
                    <a:lnTo>
                      <a:pt x="2337" y="346"/>
                    </a:lnTo>
                    <a:lnTo>
                      <a:pt x="363" y="2226"/>
                    </a:lnTo>
                    <a:lnTo>
                      <a:pt x="356" y="2233"/>
                    </a:lnTo>
                    <a:lnTo>
                      <a:pt x="349" y="2240"/>
                    </a:lnTo>
                    <a:lnTo>
                      <a:pt x="343" y="2248"/>
                    </a:lnTo>
                    <a:lnTo>
                      <a:pt x="337" y="2256"/>
                    </a:lnTo>
                    <a:lnTo>
                      <a:pt x="327" y="2272"/>
                    </a:lnTo>
                    <a:lnTo>
                      <a:pt x="319" y="2290"/>
                    </a:lnTo>
                    <a:lnTo>
                      <a:pt x="312" y="2308"/>
                    </a:lnTo>
                    <a:lnTo>
                      <a:pt x="307" y="2328"/>
                    </a:lnTo>
                    <a:lnTo>
                      <a:pt x="306" y="2337"/>
                    </a:lnTo>
                    <a:lnTo>
                      <a:pt x="305" y="2347"/>
                    </a:lnTo>
                    <a:lnTo>
                      <a:pt x="304" y="2357"/>
                    </a:lnTo>
                    <a:lnTo>
                      <a:pt x="304" y="2367"/>
                    </a:lnTo>
                    <a:lnTo>
                      <a:pt x="402" y="8793"/>
                    </a:lnTo>
                    <a:lnTo>
                      <a:pt x="403" y="8807"/>
                    </a:lnTo>
                    <a:lnTo>
                      <a:pt x="405" y="8820"/>
                    </a:lnTo>
                    <a:lnTo>
                      <a:pt x="408" y="8832"/>
                    </a:lnTo>
                    <a:lnTo>
                      <a:pt x="413" y="8844"/>
                    </a:lnTo>
                    <a:lnTo>
                      <a:pt x="419" y="8856"/>
                    </a:lnTo>
                    <a:lnTo>
                      <a:pt x="425" y="8867"/>
                    </a:lnTo>
                    <a:lnTo>
                      <a:pt x="433" y="8878"/>
                    </a:lnTo>
                    <a:lnTo>
                      <a:pt x="441" y="8887"/>
                    </a:lnTo>
                    <a:lnTo>
                      <a:pt x="450" y="8895"/>
                    </a:lnTo>
                    <a:lnTo>
                      <a:pt x="461" y="8903"/>
                    </a:lnTo>
                    <a:lnTo>
                      <a:pt x="472" y="8909"/>
                    </a:lnTo>
                    <a:lnTo>
                      <a:pt x="483" y="8915"/>
                    </a:lnTo>
                    <a:lnTo>
                      <a:pt x="495" y="8920"/>
                    </a:lnTo>
                    <a:lnTo>
                      <a:pt x="509" y="8923"/>
                    </a:lnTo>
                    <a:lnTo>
                      <a:pt x="522" y="8925"/>
                    </a:lnTo>
                    <a:lnTo>
                      <a:pt x="536" y="8926"/>
                    </a:lnTo>
                    <a:lnTo>
                      <a:pt x="2257" y="8932"/>
                    </a:lnTo>
                    <a:lnTo>
                      <a:pt x="2274" y="8933"/>
                    </a:lnTo>
                    <a:lnTo>
                      <a:pt x="2289" y="8936"/>
                    </a:lnTo>
                    <a:lnTo>
                      <a:pt x="2303" y="8939"/>
                    </a:lnTo>
                    <a:lnTo>
                      <a:pt x="2317" y="8944"/>
                    </a:lnTo>
                    <a:lnTo>
                      <a:pt x="2330" y="8951"/>
                    </a:lnTo>
                    <a:lnTo>
                      <a:pt x="2342" y="8958"/>
                    </a:lnTo>
                    <a:lnTo>
                      <a:pt x="2354" y="8968"/>
                    </a:lnTo>
                    <a:lnTo>
                      <a:pt x="2364" y="8978"/>
                    </a:lnTo>
                    <a:lnTo>
                      <a:pt x="2374" y="8989"/>
                    </a:lnTo>
                    <a:lnTo>
                      <a:pt x="2383" y="9000"/>
                    </a:lnTo>
                    <a:lnTo>
                      <a:pt x="2391" y="9013"/>
                    </a:lnTo>
                    <a:lnTo>
                      <a:pt x="2397" y="9026"/>
                    </a:lnTo>
                    <a:lnTo>
                      <a:pt x="2402" y="9040"/>
                    </a:lnTo>
                    <a:lnTo>
                      <a:pt x="2406" y="9054"/>
                    </a:lnTo>
                    <a:lnTo>
                      <a:pt x="2408" y="9070"/>
                    </a:lnTo>
                    <a:lnTo>
                      <a:pt x="2409" y="9086"/>
                    </a:lnTo>
                    <a:lnTo>
                      <a:pt x="2408" y="9101"/>
                    </a:lnTo>
                    <a:lnTo>
                      <a:pt x="2406" y="9116"/>
                    </a:lnTo>
                    <a:lnTo>
                      <a:pt x="2402" y="9130"/>
                    </a:lnTo>
                    <a:lnTo>
                      <a:pt x="2397" y="9144"/>
                    </a:lnTo>
                    <a:lnTo>
                      <a:pt x="2391" y="9158"/>
                    </a:lnTo>
                    <a:lnTo>
                      <a:pt x="2382" y="9170"/>
                    </a:lnTo>
                    <a:lnTo>
                      <a:pt x="2374" y="9182"/>
                    </a:lnTo>
                    <a:lnTo>
                      <a:pt x="2364" y="9192"/>
                    </a:lnTo>
                    <a:lnTo>
                      <a:pt x="2353" y="9202"/>
                    </a:lnTo>
                    <a:lnTo>
                      <a:pt x="2342" y="9211"/>
                    </a:lnTo>
                    <a:lnTo>
                      <a:pt x="2329" y="9218"/>
                    </a:lnTo>
                    <a:lnTo>
                      <a:pt x="2316" y="9224"/>
                    </a:lnTo>
                    <a:lnTo>
                      <a:pt x="2302" y="9229"/>
                    </a:lnTo>
                    <a:lnTo>
                      <a:pt x="2288" y="9233"/>
                    </a:lnTo>
                    <a:lnTo>
                      <a:pt x="2273" y="9235"/>
                    </a:lnTo>
                    <a:lnTo>
                      <a:pt x="2257" y="923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3" tIns="60921" rIns="121843" bIns="60921"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84" name="Freeform 91">
                <a:extLst>
                  <a:ext uri="{FF2B5EF4-FFF2-40B4-BE49-F238E27FC236}">
                    <a16:creationId xmlns:a16="http://schemas.microsoft.com/office/drawing/2014/main" id="{E2F75214-3128-4C9C-91A9-FA571E187120}"/>
                  </a:ext>
                </a:extLst>
              </p:cNvPr>
              <p:cNvSpPr>
                <a:spLocks/>
              </p:cNvSpPr>
              <p:nvPr/>
            </p:nvSpPr>
            <p:spPr bwMode="auto">
              <a:xfrm>
                <a:off x="1736461" y="2100749"/>
                <a:ext cx="103183" cy="101807"/>
              </a:xfrm>
              <a:custGeom>
                <a:avLst/>
                <a:gdLst>
                  <a:gd name="T0" fmla="*/ 137 w 2474"/>
                  <a:gd name="T1" fmla="*/ 2449 h 2450"/>
                  <a:gd name="T2" fmla="*/ 93 w 2474"/>
                  <a:gd name="T3" fmla="*/ 2438 h 2450"/>
                  <a:gd name="T4" fmla="*/ 56 w 2474"/>
                  <a:gd name="T5" fmla="*/ 2416 h 2450"/>
                  <a:gd name="T6" fmla="*/ 27 w 2474"/>
                  <a:gd name="T7" fmla="*/ 2383 h 2450"/>
                  <a:gd name="T8" fmla="*/ 8 w 2474"/>
                  <a:gd name="T9" fmla="*/ 2344 h 2450"/>
                  <a:gd name="T10" fmla="*/ 0 w 2474"/>
                  <a:gd name="T11" fmla="*/ 2299 h 2450"/>
                  <a:gd name="T12" fmla="*/ 8 w 2474"/>
                  <a:gd name="T13" fmla="*/ 2253 h 2450"/>
                  <a:gd name="T14" fmla="*/ 27 w 2474"/>
                  <a:gd name="T15" fmla="*/ 2214 h 2450"/>
                  <a:gd name="T16" fmla="*/ 56 w 2474"/>
                  <a:gd name="T17" fmla="*/ 2181 h 2450"/>
                  <a:gd name="T18" fmla="*/ 93 w 2474"/>
                  <a:gd name="T19" fmla="*/ 2158 h 2450"/>
                  <a:gd name="T20" fmla="*/ 137 w 2474"/>
                  <a:gd name="T21" fmla="*/ 2147 h 2450"/>
                  <a:gd name="T22" fmla="*/ 1893 w 2474"/>
                  <a:gd name="T23" fmla="*/ 2146 h 2450"/>
                  <a:gd name="T24" fmla="*/ 1937 w 2474"/>
                  <a:gd name="T25" fmla="*/ 2140 h 2450"/>
                  <a:gd name="T26" fmla="*/ 1978 w 2474"/>
                  <a:gd name="T27" fmla="*/ 2129 h 2450"/>
                  <a:gd name="T28" fmla="*/ 2018 w 2474"/>
                  <a:gd name="T29" fmla="*/ 2111 h 2450"/>
                  <a:gd name="T30" fmla="*/ 2053 w 2474"/>
                  <a:gd name="T31" fmla="*/ 2087 h 2450"/>
                  <a:gd name="T32" fmla="*/ 2085 w 2474"/>
                  <a:gd name="T33" fmla="*/ 2060 h 2450"/>
                  <a:gd name="T34" fmla="*/ 2112 w 2474"/>
                  <a:gd name="T35" fmla="*/ 2028 h 2450"/>
                  <a:gd name="T36" fmla="*/ 2136 w 2474"/>
                  <a:gd name="T37" fmla="*/ 1992 h 2450"/>
                  <a:gd name="T38" fmla="*/ 2154 w 2474"/>
                  <a:gd name="T39" fmla="*/ 1954 h 2450"/>
                  <a:gd name="T40" fmla="*/ 2165 w 2474"/>
                  <a:gd name="T41" fmla="*/ 1911 h 2450"/>
                  <a:gd name="T42" fmla="*/ 2171 w 2474"/>
                  <a:gd name="T43" fmla="*/ 1868 h 2450"/>
                  <a:gd name="T44" fmla="*/ 2172 w 2474"/>
                  <a:gd name="T45" fmla="*/ 138 h 2450"/>
                  <a:gd name="T46" fmla="*/ 2183 w 2474"/>
                  <a:gd name="T47" fmla="*/ 93 h 2450"/>
                  <a:gd name="T48" fmla="*/ 2206 w 2474"/>
                  <a:gd name="T49" fmla="*/ 56 h 2450"/>
                  <a:gd name="T50" fmla="*/ 2238 w 2474"/>
                  <a:gd name="T51" fmla="*/ 27 h 2450"/>
                  <a:gd name="T52" fmla="*/ 2278 w 2474"/>
                  <a:gd name="T53" fmla="*/ 7 h 2450"/>
                  <a:gd name="T54" fmla="*/ 2323 w 2474"/>
                  <a:gd name="T55" fmla="*/ 0 h 2450"/>
                  <a:gd name="T56" fmla="*/ 2368 w 2474"/>
                  <a:gd name="T57" fmla="*/ 7 h 2450"/>
                  <a:gd name="T58" fmla="*/ 2408 w 2474"/>
                  <a:gd name="T59" fmla="*/ 27 h 2450"/>
                  <a:gd name="T60" fmla="*/ 2440 w 2474"/>
                  <a:gd name="T61" fmla="*/ 56 h 2450"/>
                  <a:gd name="T62" fmla="*/ 2462 w 2474"/>
                  <a:gd name="T63" fmla="*/ 94 h 2450"/>
                  <a:gd name="T64" fmla="*/ 2473 w 2474"/>
                  <a:gd name="T65" fmla="*/ 138 h 2450"/>
                  <a:gd name="T66" fmla="*/ 2473 w 2474"/>
                  <a:gd name="T67" fmla="*/ 1883 h 2450"/>
                  <a:gd name="T68" fmla="*/ 2462 w 2474"/>
                  <a:gd name="T69" fmla="*/ 1973 h 2450"/>
                  <a:gd name="T70" fmla="*/ 2438 w 2474"/>
                  <a:gd name="T71" fmla="*/ 2058 h 2450"/>
                  <a:gd name="T72" fmla="*/ 2403 w 2474"/>
                  <a:gd name="T73" fmla="*/ 2138 h 2450"/>
                  <a:gd name="T74" fmla="*/ 2355 w 2474"/>
                  <a:gd name="T75" fmla="*/ 2211 h 2450"/>
                  <a:gd name="T76" fmla="*/ 2300 w 2474"/>
                  <a:gd name="T77" fmla="*/ 2275 h 2450"/>
                  <a:gd name="T78" fmla="*/ 2234 w 2474"/>
                  <a:gd name="T79" fmla="*/ 2332 h 2450"/>
                  <a:gd name="T80" fmla="*/ 2162 w 2474"/>
                  <a:gd name="T81" fmla="*/ 2378 h 2450"/>
                  <a:gd name="T82" fmla="*/ 2083 w 2474"/>
                  <a:gd name="T83" fmla="*/ 2414 h 2450"/>
                  <a:gd name="T84" fmla="*/ 1997 w 2474"/>
                  <a:gd name="T85" fmla="*/ 2438 h 2450"/>
                  <a:gd name="T86" fmla="*/ 1909 w 2474"/>
                  <a:gd name="T87" fmla="*/ 2449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74" h="2450">
                    <a:moveTo>
                      <a:pt x="1877" y="2450"/>
                    </a:moveTo>
                    <a:lnTo>
                      <a:pt x="153" y="2450"/>
                    </a:lnTo>
                    <a:lnTo>
                      <a:pt x="137" y="2449"/>
                    </a:lnTo>
                    <a:lnTo>
                      <a:pt x="123" y="2447"/>
                    </a:lnTo>
                    <a:lnTo>
                      <a:pt x="107" y="2443"/>
                    </a:lnTo>
                    <a:lnTo>
                      <a:pt x="93" y="2438"/>
                    </a:lnTo>
                    <a:lnTo>
                      <a:pt x="80" y="2432"/>
                    </a:lnTo>
                    <a:lnTo>
                      <a:pt x="68" y="2424"/>
                    </a:lnTo>
                    <a:lnTo>
                      <a:pt x="56" y="2416"/>
                    </a:lnTo>
                    <a:lnTo>
                      <a:pt x="45" y="2406"/>
                    </a:lnTo>
                    <a:lnTo>
                      <a:pt x="35" y="2396"/>
                    </a:lnTo>
                    <a:lnTo>
                      <a:pt x="27" y="2383"/>
                    </a:lnTo>
                    <a:lnTo>
                      <a:pt x="19" y="2371"/>
                    </a:lnTo>
                    <a:lnTo>
                      <a:pt x="13" y="2358"/>
                    </a:lnTo>
                    <a:lnTo>
                      <a:pt x="8" y="2344"/>
                    </a:lnTo>
                    <a:lnTo>
                      <a:pt x="4" y="2329"/>
                    </a:lnTo>
                    <a:lnTo>
                      <a:pt x="1" y="2314"/>
                    </a:lnTo>
                    <a:lnTo>
                      <a:pt x="0" y="2299"/>
                    </a:lnTo>
                    <a:lnTo>
                      <a:pt x="1" y="2283"/>
                    </a:lnTo>
                    <a:lnTo>
                      <a:pt x="4" y="2268"/>
                    </a:lnTo>
                    <a:lnTo>
                      <a:pt x="8" y="2253"/>
                    </a:lnTo>
                    <a:lnTo>
                      <a:pt x="13" y="2240"/>
                    </a:lnTo>
                    <a:lnTo>
                      <a:pt x="19" y="2227"/>
                    </a:lnTo>
                    <a:lnTo>
                      <a:pt x="27" y="2214"/>
                    </a:lnTo>
                    <a:lnTo>
                      <a:pt x="35" y="2202"/>
                    </a:lnTo>
                    <a:lnTo>
                      <a:pt x="45" y="2191"/>
                    </a:lnTo>
                    <a:lnTo>
                      <a:pt x="56" y="2181"/>
                    </a:lnTo>
                    <a:lnTo>
                      <a:pt x="68" y="2172"/>
                    </a:lnTo>
                    <a:lnTo>
                      <a:pt x="80" y="2165"/>
                    </a:lnTo>
                    <a:lnTo>
                      <a:pt x="93" y="2158"/>
                    </a:lnTo>
                    <a:lnTo>
                      <a:pt x="107" y="2153"/>
                    </a:lnTo>
                    <a:lnTo>
                      <a:pt x="123" y="2149"/>
                    </a:lnTo>
                    <a:lnTo>
                      <a:pt x="137" y="2147"/>
                    </a:lnTo>
                    <a:lnTo>
                      <a:pt x="153" y="2146"/>
                    </a:lnTo>
                    <a:lnTo>
                      <a:pt x="1877" y="2146"/>
                    </a:lnTo>
                    <a:lnTo>
                      <a:pt x="1893" y="2146"/>
                    </a:lnTo>
                    <a:lnTo>
                      <a:pt x="1908" y="2145"/>
                    </a:lnTo>
                    <a:lnTo>
                      <a:pt x="1923" y="2143"/>
                    </a:lnTo>
                    <a:lnTo>
                      <a:pt x="1937" y="2140"/>
                    </a:lnTo>
                    <a:lnTo>
                      <a:pt x="1951" y="2137"/>
                    </a:lnTo>
                    <a:lnTo>
                      <a:pt x="1965" y="2133"/>
                    </a:lnTo>
                    <a:lnTo>
                      <a:pt x="1978" y="2129"/>
                    </a:lnTo>
                    <a:lnTo>
                      <a:pt x="1991" y="2123"/>
                    </a:lnTo>
                    <a:lnTo>
                      <a:pt x="2004" y="2118"/>
                    </a:lnTo>
                    <a:lnTo>
                      <a:pt x="2018" y="2111"/>
                    </a:lnTo>
                    <a:lnTo>
                      <a:pt x="2030" y="2103"/>
                    </a:lnTo>
                    <a:lnTo>
                      <a:pt x="2042" y="2095"/>
                    </a:lnTo>
                    <a:lnTo>
                      <a:pt x="2053" y="2087"/>
                    </a:lnTo>
                    <a:lnTo>
                      <a:pt x="2064" y="2079"/>
                    </a:lnTo>
                    <a:lnTo>
                      <a:pt x="2075" y="2070"/>
                    </a:lnTo>
                    <a:lnTo>
                      <a:pt x="2085" y="2060"/>
                    </a:lnTo>
                    <a:lnTo>
                      <a:pt x="2095" y="2050"/>
                    </a:lnTo>
                    <a:lnTo>
                      <a:pt x="2104" y="2039"/>
                    </a:lnTo>
                    <a:lnTo>
                      <a:pt x="2112" y="2028"/>
                    </a:lnTo>
                    <a:lnTo>
                      <a:pt x="2121" y="2017"/>
                    </a:lnTo>
                    <a:lnTo>
                      <a:pt x="2129" y="2004"/>
                    </a:lnTo>
                    <a:lnTo>
                      <a:pt x="2136" y="1992"/>
                    </a:lnTo>
                    <a:lnTo>
                      <a:pt x="2143" y="1980"/>
                    </a:lnTo>
                    <a:lnTo>
                      <a:pt x="2148" y="1967"/>
                    </a:lnTo>
                    <a:lnTo>
                      <a:pt x="2154" y="1954"/>
                    </a:lnTo>
                    <a:lnTo>
                      <a:pt x="2158" y="1940"/>
                    </a:lnTo>
                    <a:lnTo>
                      <a:pt x="2162" y="1926"/>
                    </a:lnTo>
                    <a:lnTo>
                      <a:pt x="2165" y="1911"/>
                    </a:lnTo>
                    <a:lnTo>
                      <a:pt x="2168" y="1897"/>
                    </a:lnTo>
                    <a:lnTo>
                      <a:pt x="2170" y="1883"/>
                    </a:lnTo>
                    <a:lnTo>
                      <a:pt x="2171" y="1868"/>
                    </a:lnTo>
                    <a:lnTo>
                      <a:pt x="2171" y="1853"/>
                    </a:lnTo>
                    <a:lnTo>
                      <a:pt x="2171" y="153"/>
                    </a:lnTo>
                    <a:lnTo>
                      <a:pt x="2172" y="138"/>
                    </a:lnTo>
                    <a:lnTo>
                      <a:pt x="2174" y="123"/>
                    </a:lnTo>
                    <a:lnTo>
                      <a:pt x="2178" y="107"/>
                    </a:lnTo>
                    <a:lnTo>
                      <a:pt x="2183" y="93"/>
                    </a:lnTo>
                    <a:lnTo>
                      <a:pt x="2190" y="80"/>
                    </a:lnTo>
                    <a:lnTo>
                      <a:pt x="2197" y="68"/>
                    </a:lnTo>
                    <a:lnTo>
                      <a:pt x="2206" y="56"/>
                    </a:lnTo>
                    <a:lnTo>
                      <a:pt x="2215" y="46"/>
                    </a:lnTo>
                    <a:lnTo>
                      <a:pt x="2226" y="36"/>
                    </a:lnTo>
                    <a:lnTo>
                      <a:pt x="2238" y="27"/>
                    </a:lnTo>
                    <a:lnTo>
                      <a:pt x="2251" y="19"/>
                    </a:lnTo>
                    <a:lnTo>
                      <a:pt x="2264" y="12"/>
                    </a:lnTo>
                    <a:lnTo>
                      <a:pt x="2278" y="7"/>
                    </a:lnTo>
                    <a:lnTo>
                      <a:pt x="2292" y="3"/>
                    </a:lnTo>
                    <a:lnTo>
                      <a:pt x="2307" y="1"/>
                    </a:lnTo>
                    <a:lnTo>
                      <a:pt x="2323" y="0"/>
                    </a:lnTo>
                    <a:lnTo>
                      <a:pt x="2338" y="1"/>
                    </a:lnTo>
                    <a:lnTo>
                      <a:pt x="2353" y="3"/>
                    </a:lnTo>
                    <a:lnTo>
                      <a:pt x="2368" y="7"/>
                    </a:lnTo>
                    <a:lnTo>
                      <a:pt x="2382" y="12"/>
                    </a:lnTo>
                    <a:lnTo>
                      <a:pt x="2395" y="19"/>
                    </a:lnTo>
                    <a:lnTo>
                      <a:pt x="2408" y="27"/>
                    </a:lnTo>
                    <a:lnTo>
                      <a:pt x="2419" y="36"/>
                    </a:lnTo>
                    <a:lnTo>
                      <a:pt x="2430" y="46"/>
                    </a:lnTo>
                    <a:lnTo>
                      <a:pt x="2440" y="56"/>
                    </a:lnTo>
                    <a:lnTo>
                      <a:pt x="2449" y="68"/>
                    </a:lnTo>
                    <a:lnTo>
                      <a:pt x="2456" y="80"/>
                    </a:lnTo>
                    <a:lnTo>
                      <a:pt x="2462" y="94"/>
                    </a:lnTo>
                    <a:lnTo>
                      <a:pt x="2467" y="107"/>
                    </a:lnTo>
                    <a:lnTo>
                      <a:pt x="2471" y="123"/>
                    </a:lnTo>
                    <a:lnTo>
                      <a:pt x="2473" y="138"/>
                    </a:lnTo>
                    <a:lnTo>
                      <a:pt x="2474" y="153"/>
                    </a:lnTo>
                    <a:lnTo>
                      <a:pt x="2474" y="1853"/>
                    </a:lnTo>
                    <a:lnTo>
                      <a:pt x="2473" y="1883"/>
                    </a:lnTo>
                    <a:lnTo>
                      <a:pt x="2471" y="1913"/>
                    </a:lnTo>
                    <a:lnTo>
                      <a:pt x="2467" y="1944"/>
                    </a:lnTo>
                    <a:lnTo>
                      <a:pt x="2462" y="1973"/>
                    </a:lnTo>
                    <a:lnTo>
                      <a:pt x="2456" y="2002"/>
                    </a:lnTo>
                    <a:lnTo>
                      <a:pt x="2448" y="2031"/>
                    </a:lnTo>
                    <a:lnTo>
                      <a:pt x="2438" y="2058"/>
                    </a:lnTo>
                    <a:lnTo>
                      <a:pt x="2428" y="2085"/>
                    </a:lnTo>
                    <a:lnTo>
                      <a:pt x="2416" y="2112"/>
                    </a:lnTo>
                    <a:lnTo>
                      <a:pt x="2403" y="2138"/>
                    </a:lnTo>
                    <a:lnTo>
                      <a:pt x="2388" y="2163"/>
                    </a:lnTo>
                    <a:lnTo>
                      <a:pt x="2373" y="2186"/>
                    </a:lnTo>
                    <a:lnTo>
                      <a:pt x="2355" y="2211"/>
                    </a:lnTo>
                    <a:lnTo>
                      <a:pt x="2338" y="2233"/>
                    </a:lnTo>
                    <a:lnTo>
                      <a:pt x="2319" y="2254"/>
                    </a:lnTo>
                    <a:lnTo>
                      <a:pt x="2300" y="2275"/>
                    </a:lnTo>
                    <a:lnTo>
                      <a:pt x="2279" y="2295"/>
                    </a:lnTo>
                    <a:lnTo>
                      <a:pt x="2258" y="2314"/>
                    </a:lnTo>
                    <a:lnTo>
                      <a:pt x="2234" y="2332"/>
                    </a:lnTo>
                    <a:lnTo>
                      <a:pt x="2211" y="2348"/>
                    </a:lnTo>
                    <a:lnTo>
                      <a:pt x="2187" y="2364"/>
                    </a:lnTo>
                    <a:lnTo>
                      <a:pt x="2162" y="2378"/>
                    </a:lnTo>
                    <a:lnTo>
                      <a:pt x="2137" y="2392"/>
                    </a:lnTo>
                    <a:lnTo>
                      <a:pt x="2109" y="2404"/>
                    </a:lnTo>
                    <a:lnTo>
                      <a:pt x="2083" y="2414"/>
                    </a:lnTo>
                    <a:lnTo>
                      <a:pt x="2055" y="2424"/>
                    </a:lnTo>
                    <a:lnTo>
                      <a:pt x="2027" y="2431"/>
                    </a:lnTo>
                    <a:lnTo>
                      <a:pt x="1997" y="2438"/>
                    </a:lnTo>
                    <a:lnTo>
                      <a:pt x="1968" y="2443"/>
                    </a:lnTo>
                    <a:lnTo>
                      <a:pt x="1939" y="2447"/>
                    </a:lnTo>
                    <a:lnTo>
                      <a:pt x="1909" y="2449"/>
                    </a:lnTo>
                    <a:lnTo>
                      <a:pt x="1877" y="24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3" tIns="60921" rIns="121843" bIns="60921"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85" name="Freeform 92">
                <a:extLst>
                  <a:ext uri="{FF2B5EF4-FFF2-40B4-BE49-F238E27FC236}">
                    <a16:creationId xmlns:a16="http://schemas.microsoft.com/office/drawing/2014/main" id="{D768CF3D-00EB-479B-B013-AE1B7E0E29AA}"/>
                  </a:ext>
                </a:extLst>
              </p:cNvPr>
              <p:cNvSpPr>
                <a:spLocks/>
              </p:cNvSpPr>
              <p:nvPr/>
            </p:nvSpPr>
            <p:spPr bwMode="auto">
              <a:xfrm>
                <a:off x="1867160" y="2164035"/>
                <a:ext cx="130699" cy="12382"/>
              </a:xfrm>
              <a:custGeom>
                <a:avLst/>
                <a:gdLst>
                  <a:gd name="T0" fmla="*/ 151 w 3135"/>
                  <a:gd name="T1" fmla="*/ 305 h 305"/>
                  <a:gd name="T2" fmla="*/ 121 w 3135"/>
                  <a:gd name="T3" fmla="*/ 302 h 305"/>
                  <a:gd name="T4" fmla="*/ 93 w 3135"/>
                  <a:gd name="T5" fmla="*/ 293 h 305"/>
                  <a:gd name="T6" fmla="*/ 67 w 3135"/>
                  <a:gd name="T7" fmla="*/ 279 h 305"/>
                  <a:gd name="T8" fmla="*/ 44 w 3135"/>
                  <a:gd name="T9" fmla="*/ 260 h 305"/>
                  <a:gd name="T10" fmla="*/ 25 w 3135"/>
                  <a:gd name="T11" fmla="*/ 238 h 305"/>
                  <a:gd name="T12" fmla="*/ 12 w 3135"/>
                  <a:gd name="T13" fmla="*/ 212 h 305"/>
                  <a:gd name="T14" fmla="*/ 3 w 3135"/>
                  <a:gd name="T15" fmla="*/ 183 h 305"/>
                  <a:gd name="T16" fmla="*/ 0 w 3135"/>
                  <a:gd name="T17" fmla="*/ 153 h 305"/>
                  <a:gd name="T18" fmla="*/ 3 w 3135"/>
                  <a:gd name="T19" fmla="*/ 123 h 305"/>
                  <a:gd name="T20" fmla="*/ 12 w 3135"/>
                  <a:gd name="T21" fmla="*/ 93 h 305"/>
                  <a:gd name="T22" fmla="*/ 25 w 3135"/>
                  <a:gd name="T23" fmla="*/ 68 h 305"/>
                  <a:gd name="T24" fmla="*/ 44 w 3135"/>
                  <a:gd name="T25" fmla="*/ 45 h 305"/>
                  <a:gd name="T26" fmla="*/ 67 w 3135"/>
                  <a:gd name="T27" fmla="*/ 27 h 305"/>
                  <a:gd name="T28" fmla="*/ 93 w 3135"/>
                  <a:gd name="T29" fmla="*/ 12 h 305"/>
                  <a:gd name="T30" fmla="*/ 121 w 3135"/>
                  <a:gd name="T31" fmla="*/ 3 h 305"/>
                  <a:gd name="T32" fmla="*/ 151 w 3135"/>
                  <a:gd name="T33" fmla="*/ 0 h 305"/>
                  <a:gd name="T34" fmla="*/ 2998 w 3135"/>
                  <a:gd name="T35" fmla="*/ 1 h 305"/>
                  <a:gd name="T36" fmla="*/ 3028 w 3135"/>
                  <a:gd name="T37" fmla="*/ 7 h 305"/>
                  <a:gd name="T38" fmla="*/ 3055 w 3135"/>
                  <a:gd name="T39" fmla="*/ 18 h 305"/>
                  <a:gd name="T40" fmla="*/ 3079 w 3135"/>
                  <a:gd name="T41" fmla="*/ 36 h 305"/>
                  <a:gd name="T42" fmla="*/ 3100 w 3135"/>
                  <a:gd name="T43" fmla="*/ 56 h 305"/>
                  <a:gd name="T44" fmla="*/ 3116 w 3135"/>
                  <a:gd name="T45" fmla="*/ 80 h 305"/>
                  <a:gd name="T46" fmla="*/ 3127 w 3135"/>
                  <a:gd name="T47" fmla="*/ 107 h 305"/>
                  <a:gd name="T48" fmla="*/ 3134 w 3135"/>
                  <a:gd name="T49" fmla="*/ 138 h 305"/>
                  <a:gd name="T50" fmla="*/ 3134 w 3135"/>
                  <a:gd name="T51" fmla="*/ 168 h 305"/>
                  <a:gd name="T52" fmla="*/ 3127 w 3135"/>
                  <a:gd name="T53" fmla="*/ 198 h 305"/>
                  <a:gd name="T54" fmla="*/ 3116 w 3135"/>
                  <a:gd name="T55" fmla="*/ 226 h 305"/>
                  <a:gd name="T56" fmla="*/ 3100 w 3135"/>
                  <a:gd name="T57" fmla="*/ 250 h 305"/>
                  <a:gd name="T58" fmla="*/ 3079 w 3135"/>
                  <a:gd name="T59" fmla="*/ 270 h 305"/>
                  <a:gd name="T60" fmla="*/ 3055 w 3135"/>
                  <a:gd name="T61" fmla="*/ 286 h 305"/>
                  <a:gd name="T62" fmla="*/ 3028 w 3135"/>
                  <a:gd name="T63" fmla="*/ 298 h 305"/>
                  <a:gd name="T64" fmla="*/ 2998 w 3135"/>
                  <a:gd name="T65" fmla="*/ 30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35" h="305">
                    <a:moveTo>
                      <a:pt x="2983" y="305"/>
                    </a:moveTo>
                    <a:lnTo>
                      <a:pt x="151" y="305"/>
                    </a:lnTo>
                    <a:lnTo>
                      <a:pt x="136" y="304"/>
                    </a:lnTo>
                    <a:lnTo>
                      <a:pt x="121" y="302"/>
                    </a:lnTo>
                    <a:lnTo>
                      <a:pt x="107" y="298"/>
                    </a:lnTo>
                    <a:lnTo>
                      <a:pt x="93" y="293"/>
                    </a:lnTo>
                    <a:lnTo>
                      <a:pt x="79" y="286"/>
                    </a:lnTo>
                    <a:lnTo>
                      <a:pt x="67" y="279"/>
                    </a:lnTo>
                    <a:lnTo>
                      <a:pt x="55" y="270"/>
                    </a:lnTo>
                    <a:lnTo>
                      <a:pt x="44" y="260"/>
                    </a:lnTo>
                    <a:lnTo>
                      <a:pt x="34" y="250"/>
                    </a:lnTo>
                    <a:lnTo>
                      <a:pt x="25" y="238"/>
                    </a:lnTo>
                    <a:lnTo>
                      <a:pt x="18" y="226"/>
                    </a:lnTo>
                    <a:lnTo>
                      <a:pt x="12" y="212"/>
                    </a:lnTo>
                    <a:lnTo>
                      <a:pt x="7" y="198"/>
                    </a:lnTo>
                    <a:lnTo>
                      <a:pt x="3" y="183"/>
                    </a:lnTo>
                    <a:lnTo>
                      <a:pt x="1" y="168"/>
                    </a:lnTo>
                    <a:lnTo>
                      <a:pt x="0" y="153"/>
                    </a:lnTo>
                    <a:lnTo>
                      <a:pt x="1" y="138"/>
                    </a:lnTo>
                    <a:lnTo>
                      <a:pt x="3" y="123"/>
                    </a:lnTo>
                    <a:lnTo>
                      <a:pt x="7" y="107"/>
                    </a:lnTo>
                    <a:lnTo>
                      <a:pt x="12" y="93"/>
                    </a:lnTo>
                    <a:lnTo>
                      <a:pt x="18" y="80"/>
                    </a:lnTo>
                    <a:lnTo>
                      <a:pt x="25" y="68"/>
                    </a:lnTo>
                    <a:lnTo>
                      <a:pt x="34" y="56"/>
                    </a:lnTo>
                    <a:lnTo>
                      <a:pt x="44" y="45"/>
                    </a:lnTo>
                    <a:lnTo>
                      <a:pt x="55" y="36"/>
                    </a:lnTo>
                    <a:lnTo>
                      <a:pt x="67" y="27"/>
                    </a:lnTo>
                    <a:lnTo>
                      <a:pt x="79" y="18"/>
                    </a:lnTo>
                    <a:lnTo>
                      <a:pt x="93" y="12"/>
                    </a:lnTo>
                    <a:lnTo>
                      <a:pt x="107" y="7"/>
                    </a:lnTo>
                    <a:lnTo>
                      <a:pt x="121" y="3"/>
                    </a:lnTo>
                    <a:lnTo>
                      <a:pt x="136" y="1"/>
                    </a:lnTo>
                    <a:lnTo>
                      <a:pt x="151" y="0"/>
                    </a:lnTo>
                    <a:lnTo>
                      <a:pt x="2983" y="0"/>
                    </a:lnTo>
                    <a:lnTo>
                      <a:pt x="2998" y="1"/>
                    </a:lnTo>
                    <a:lnTo>
                      <a:pt x="3014" y="3"/>
                    </a:lnTo>
                    <a:lnTo>
                      <a:pt x="3028" y="7"/>
                    </a:lnTo>
                    <a:lnTo>
                      <a:pt x="3042" y="12"/>
                    </a:lnTo>
                    <a:lnTo>
                      <a:pt x="3055" y="18"/>
                    </a:lnTo>
                    <a:lnTo>
                      <a:pt x="3068" y="27"/>
                    </a:lnTo>
                    <a:lnTo>
                      <a:pt x="3079" y="36"/>
                    </a:lnTo>
                    <a:lnTo>
                      <a:pt x="3090" y="45"/>
                    </a:lnTo>
                    <a:lnTo>
                      <a:pt x="3100" y="56"/>
                    </a:lnTo>
                    <a:lnTo>
                      <a:pt x="3108" y="68"/>
                    </a:lnTo>
                    <a:lnTo>
                      <a:pt x="3116" y="80"/>
                    </a:lnTo>
                    <a:lnTo>
                      <a:pt x="3122" y="93"/>
                    </a:lnTo>
                    <a:lnTo>
                      <a:pt x="3127" y="107"/>
                    </a:lnTo>
                    <a:lnTo>
                      <a:pt x="3132" y="123"/>
                    </a:lnTo>
                    <a:lnTo>
                      <a:pt x="3134" y="138"/>
                    </a:lnTo>
                    <a:lnTo>
                      <a:pt x="3135" y="153"/>
                    </a:lnTo>
                    <a:lnTo>
                      <a:pt x="3134" y="168"/>
                    </a:lnTo>
                    <a:lnTo>
                      <a:pt x="3132" y="183"/>
                    </a:lnTo>
                    <a:lnTo>
                      <a:pt x="3127" y="198"/>
                    </a:lnTo>
                    <a:lnTo>
                      <a:pt x="3122" y="212"/>
                    </a:lnTo>
                    <a:lnTo>
                      <a:pt x="3116" y="226"/>
                    </a:lnTo>
                    <a:lnTo>
                      <a:pt x="3108" y="238"/>
                    </a:lnTo>
                    <a:lnTo>
                      <a:pt x="3100" y="250"/>
                    </a:lnTo>
                    <a:lnTo>
                      <a:pt x="3090" y="260"/>
                    </a:lnTo>
                    <a:lnTo>
                      <a:pt x="3079" y="270"/>
                    </a:lnTo>
                    <a:lnTo>
                      <a:pt x="3068" y="279"/>
                    </a:lnTo>
                    <a:lnTo>
                      <a:pt x="3055" y="286"/>
                    </a:lnTo>
                    <a:lnTo>
                      <a:pt x="3042" y="293"/>
                    </a:lnTo>
                    <a:lnTo>
                      <a:pt x="3028" y="298"/>
                    </a:lnTo>
                    <a:lnTo>
                      <a:pt x="3014" y="302"/>
                    </a:lnTo>
                    <a:lnTo>
                      <a:pt x="2998" y="304"/>
                    </a:lnTo>
                    <a:lnTo>
                      <a:pt x="2983" y="305"/>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3" tIns="60921" rIns="121843" bIns="60921"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86" name="Freeform 93">
                <a:extLst>
                  <a:ext uri="{FF2B5EF4-FFF2-40B4-BE49-F238E27FC236}">
                    <a16:creationId xmlns:a16="http://schemas.microsoft.com/office/drawing/2014/main" id="{6DB00BE6-573C-461A-8BD9-ACE95F12935F}"/>
                  </a:ext>
                </a:extLst>
              </p:cNvPr>
              <p:cNvSpPr>
                <a:spLocks/>
              </p:cNvSpPr>
              <p:nvPr/>
            </p:nvSpPr>
            <p:spPr bwMode="auto">
              <a:xfrm>
                <a:off x="1776359" y="2296109"/>
                <a:ext cx="162341" cy="12382"/>
              </a:xfrm>
              <a:custGeom>
                <a:avLst/>
                <a:gdLst>
                  <a:gd name="T0" fmla="*/ 152 w 3884"/>
                  <a:gd name="T1" fmla="*/ 304 h 304"/>
                  <a:gd name="T2" fmla="*/ 121 w 3884"/>
                  <a:gd name="T3" fmla="*/ 301 h 304"/>
                  <a:gd name="T4" fmla="*/ 92 w 3884"/>
                  <a:gd name="T5" fmla="*/ 293 h 304"/>
                  <a:gd name="T6" fmla="*/ 67 w 3884"/>
                  <a:gd name="T7" fmla="*/ 278 h 304"/>
                  <a:gd name="T8" fmla="*/ 44 w 3884"/>
                  <a:gd name="T9" fmla="*/ 259 h 304"/>
                  <a:gd name="T10" fmla="*/ 26 w 3884"/>
                  <a:gd name="T11" fmla="*/ 237 h 304"/>
                  <a:gd name="T12" fmla="*/ 12 w 3884"/>
                  <a:gd name="T13" fmla="*/ 212 h 304"/>
                  <a:gd name="T14" fmla="*/ 3 w 3884"/>
                  <a:gd name="T15" fmla="*/ 183 h 304"/>
                  <a:gd name="T16" fmla="*/ 0 w 3884"/>
                  <a:gd name="T17" fmla="*/ 152 h 304"/>
                  <a:gd name="T18" fmla="*/ 3 w 3884"/>
                  <a:gd name="T19" fmla="*/ 122 h 304"/>
                  <a:gd name="T20" fmla="*/ 12 w 3884"/>
                  <a:gd name="T21" fmla="*/ 93 h 304"/>
                  <a:gd name="T22" fmla="*/ 26 w 3884"/>
                  <a:gd name="T23" fmla="*/ 67 h 304"/>
                  <a:gd name="T24" fmla="*/ 44 w 3884"/>
                  <a:gd name="T25" fmla="*/ 44 h 304"/>
                  <a:gd name="T26" fmla="*/ 67 w 3884"/>
                  <a:gd name="T27" fmla="*/ 26 h 304"/>
                  <a:gd name="T28" fmla="*/ 92 w 3884"/>
                  <a:gd name="T29" fmla="*/ 12 h 304"/>
                  <a:gd name="T30" fmla="*/ 121 w 3884"/>
                  <a:gd name="T31" fmla="*/ 4 h 304"/>
                  <a:gd name="T32" fmla="*/ 152 w 3884"/>
                  <a:gd name="T33" fmla="*/ 0 h 304"/>
                  <a:gd name="T34" fmla="*/ 3747 w 3884"/>
                  <a:gd name="T35" fmla="*/ 1 h 304"/>
                  <a:gd name="T36" fmla="*/ 3778 w 3884"/>
                  <a:gd name="T37" fmla="*/ 7 h 304"/>
                  <a:gd name="T38" fmla="*/ 3805 w 3884"/>
                  <a:gd name="T39" fmla="*/ 19 h 304"/>
                  <a:gd name="T40" fmla="*/ 3829 w 3884"/>
                  <a:gd name="T41" fmla="*/ 35 h 304"/>
                  <a:gd name="T42" fmla="*/ 3849 w 3884"/>
                  <a:gd name="T43" fmla="*/ 55 h 304"/>
                  <a:gd name="T44" fmla="*/ 3865 w 3884"/>
                  <a:gd name="T45" fmla="*/ 79 h 304"/>
                  <a:gd name="T46" fmla="*/ 3877 w 3884"/>
                  <a:gd name="T47" fmla="*/ 107 h 304"/>
                  <a:gd name="T48" fmla="*/ 3883 w 3884"/>
                  <a:gd name="T49" fmla="*/ 137 h 304"/>
                  <a:gd name="T50" fmla="*/ 3883 w 3884"/>
                  <a:gd name="T51" fmla="*/ 168 h 304"/>
                  <a:gd name="T52" fmla="*/ 3877 w 3884"/>
                  <a:gd name="T53" fmla="*/ 198 h 304"/>
                  <a:gd name="T54" fmla="*/ 3865 w 3884"/>
                  <a:gd name="T55" fmla="*/ 225 h 304"/>
                  <a:gd name="T56" fmla="*/ 3849 w 3884"/>
                  <a:gd name="T57" fmla="*/ 249 h 304"/>
                  <a:gd name="T58" fmla="*/ 3829 w 3884"/>
                  <a:gd name="T59" fmla="*/ 269 h 304"/>
                  <a:gd name="T60" fmla="*/ 3805 w 3884"/>
                  <a:gd name="T61" fmla="*/ 286 h 304"/>
                  <a:gd name="T62" fmla="*/ 3778 w 3884"/>
                  <a:gd name="T63" fmla="*/ 298 h 304"/>
                  <a:gd name="T64" fmla="*/ 3747 w 3884"/>
                  <a:gd name="T65"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84" h="304">
                    <a:moveTo>
                      <a:pt x="3732" y="304"/>
                    </a:moveTo>
                    <a:lnTo>
                      <a:pt x="152" y="304"/>
                    </a:lnTo>
                    <a:lnTo>
                      <a:pt x="136" y="304"/>
                    </a:lnTo>
                    <a:lnTo>
                      <a:pt x="121" y="301"/>
                    </a:lnTo>
                    <a:lnTo>
                      <a:pt x="106" y="298"/>
                    </a:lnTo>
                    <a:lnTo>
                      <a:pt x="92" y="293"/>
                    </a:lnTo>
                    <a:lnTo>
                      <a:pt x="79" y="286"/>
                    </a:lnTo>
                    <a:lnTo>
                      <a:pt x="67" y="278"/>
                    </a:lnTo>
                    <a:lnTo>
                      <a:pt x="55" y="269"/>
                    </a:lnTo>
                    <a:lnTo>
                      <a:pt x="44" y="259"/>
                    </a:lnTo>
                    <a:lnTo>
                      <a:pt x="35" y="249"/>
                    </a:lnTo>
                    <a:lnTo>
                      <a:pt x="26" y="237"/>
                    </a:lnTo>
                    <a:lnTo>
                      <a:pt x="18" y="225"/>
                    </a:lnTo>
                    <a:lnTo>
                      <a:pt x="12" y="212"/>
                    </a:lnTo>
                    <a:lnTo>
                      <a:pt x="7" y="198"/>
                    </a:lnTo>
                    <a:lnTo>
                      <a:pt x="3" y="183"/>
                    </a:lnTo>
                    <a:lnTo>
                      <a:pt x="1" y="168"/>
                    </a:lnTo>
                    <a:lnTo>
                      <a:pt x="0" y="152"/>
                    </a:lnTo>
                    <a:lnTo>
                      <a:pt x="1" y="137"/>
                    </a:lnTo>
                    <a:lnTo>
                      <a:pt x="3" y="122"/>
                    </a:lnTo>
                    <a:lnTo>
                      <a:pt x="7" y="107"/>
                    </a:lnTo>
                    <a:lnTo>
                      <a:pt x="12" y="93"/>
                    </a:lnTo>
                    <a:lnTo>
                      <a:pt x="18" y="79"/>
                    </a:lnTo>
                    <a:lnTo>
                      <a:pt x="26" y="67"/>
                    </a:lnTo>
                    <a:lnTo>
                      <a:pt x="35" y="55"/>
                    </a:lnTo>
                    <a:lnTo>
                      <a:pt x="44" y="44"/>
                    </a:lnTo>
                    <a:lnTo>
                      <a:pt x="55" y="35"/>
                    </a:lnTo>
                    <a:lnTo>
                      <a:pt x="67" y="26"/>
                    </a:lnTo>
                    <a:lnTo>
                      <a:pt x="79" y="19"/>
                    </a:lnTo>
                    <a:lnTo>
                      <a:pt x="92" y="12"/>
                    </a:lnTo>
                    <a:lnTo>
                      <a:pt x="106" y="7"/>
                    </a:lnTo>
                    <a:lnTo>
                      <a:pt x="121" y="4"/>
                    </a:lnTo>
                    <a:lnTo>
                      <a:pt x="136" y="1"/>
                    </a:lnTo>
                    <a:lnTo>
                      <a:pt x="152" y="0"/>
                    </a:lnTo>
                    <a:lnTo>
                      <a:pt x="3732" y="0"/>
                    </a:lnTo>
                    <a:lnTo>
                      <a:pt x="3747" y="1"/>
                    </a:lnTo>
                    <a:lnTo>
                      <a:pt x="3762" y="4"/>
                    </a:lnTo>
                    <a:lnTo>
                      <a:pt x="3778" y="7"/>
                    </a:lnTo>
                    <a:lnTo>
                      <a:pt x="3791" y="12"/>
                    </a:lnTo>
                    <a:lnTo>
                      <a:pt x="3805" y="19"/>
                    </a:lnTo>
                    <a:lnTo>
                      <a:pt x="3817" y="26"/>
                    </a:lnTo>
                    <a:lnTo>
                      <a:pt x="3829" y="35"/>
                    </a:lnTo>
                    <a:lnTo>
                      <a:pt x="3839" y="44"/>
                    </a:lnTo>
                    <a:lnTo>
                      <a:pt x="3849" y="55"/>
                    </a:lnTo>
                    <a:lnTo>
                      <a:pt x="3858" y="67"/>
                    </a:lnTo>
                    <a:lnTo>
                      <a:pt x="3865" y="79"/>
                    </a:lnTo>
                    <a:lnTo>
                      <a:pt x="3872" y="93"/>
                    </a:lnTo>
                    <a:lnTo>
                      <a:pt x="3877" y="107"/>
                    </a:lnTo>
                    <a:lnTo>
                      <a:pt x="3881" y="122"/>
                    </a:lnTo>
                    <a:lnTo>
                      <a:pt x="3883" y="137"/>
                    </a:lnTo>
                    <a:lnTo>
                      <a:pt x="3884" y="152"/>
                    </a:lnTo>
                    <a:lnTo>
                      <a:pt x="3883" y="168"/>
                    </a:lnTo>
                    <a:lnTo>
                      <a:pt x="3881" y="183"/>
                    </a:lnTo>
                    <a:lnTo>
                      <a:pt x="3877" y="198"/>
                    </a:lnTo>
                    <a:lnTo>
                      <a:pt x="3872" y="212"/>
                    </a:lnTo>
                    <a:lnTo>
                      <a:pt x="3865" y="225"/>
                    </a:lnTo>
                    <a:lnTo>
                      <a:pt x="3858" y="237"/>
                    </a:lnTo>
                    <a:lnTo>
                      <a:pt x="3849" y="249"/>
                    </a:lnTo>
                    <a:lnTo>
                      <a:pt x="3839" y="259"/>
                    </a:lnTo>
                    <a:lnTo>
                      <a:pt x="3829" y="269"/>
                    </a:lnTo>
                    <a:lnTo>
                      <a:pt x="3817" y="278"/>
                    </a:lnTo>
                    <a:lnTo>
                      <a:pt x="3805" y="286"/>
                    </a:lnTo>
                    <a:lnTo>
                      <a:pt x="3791" y="293"/>
                    </a:lnTo>
                    <a:lnTo>
                      <a:pt x="3778" y="298"/>
                    </a:lnTo>
                    <a:lnTo>
                      <a:pt x="3762" y="301"/>
                    </a:lnTo>
                    <a:lnTo>
                      <a:pt x="3747" y="304"/>
                    </a:lnTo>
                    <a:lnTo>
                      <a:pt x="3732" y="30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3" tIns="60921" rIns="121843" bIns="60921"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87" name="Freeform 94">
                <a:extLst>
                  <a:ext uri="{FF2B5EF4-FFF2-40B4-BE49-F238E27FC236}">
                    <a16:creationId xmlns:a16="http://schemas.microsoft.com/office/drawing/2014/main" id="{729AF22B-7D61-4247-95B4-2BBD407716E6}"/>
                  </a:ext>
                </a:extLst>
              </p:cNvPr>
              <p:cNvSpPr>
                <a:spLocks/>
              </p:cNvSpPr>
              <p:nvPr/>
            </p:nvSpPr>
            <p:spPr bwMode="auto">
              <a:xfrm>
                <a:off x="1776359" y="2362147"/>
                <a:ext cx="136202" cy="13758"/>
              </a:xfrm>
              <a:custGeom>
                <a:avLst/>
                <a:gdLst>
                  <a:gd name="T0" fmla="*/ 152 w 3276"/>
                  <a:gd name="T1" fmla="*/ 304 h 304"/>
                  <a:gd name="T2" fmla="*/ 121 w 3276"/>
                  <a:gd name="T3" fmla="*/ 301 h 304"/>
                  <a:gd name="T4" fmla="*/ 92 w 3276"/>
                  <a:gd name="T5" fmla="*/ 292 h 304"/>
                  <a:gd name="T6" fmla="*/ 67 w 3276"/>
                  <a:gd name="T7" fmla="*/ 277 h 304"/>
                  <a:gd name="T8" fmla="*/ 44 w 3276"/>
                  <a:gd name="T9" fmla="*/ 259 h 304"/>
                  <a:gd name="T10" fmla="*/ 26 w 3276"/>
                  <a:gd name="T11" fmla="*/ 237 h 304"/>
                  <a:gd name="T12" fmla="*/ 12 w 3276"/>
                  <a:gd name="T13" fmla="*/ 211 h 304"/>
                  <a:gd name="T14" fmla="*/ 3 w 3276"/>
                  <a:gd name="T15" fmla="*/ 182 h 304"/>
                  <a:gd name="T16" fmla="*/ 0 w 3276"/>
                  <a:gd name="T17" fmla="*/ 152 h 304"/>
                  <a:gd name="T18" fmla="*/ 3 w 3276"/>
                  <a:gd name="T19" fmla="*/ 121 h 304"/>
                  <a:gd name="T20" fmla="*/ 12 w 3276"/>
                  <a:gd name="T21" fmla="*/ 92 h 304"/>
                  <a:gd name="T22" fmla="*/ 26 w 3276"/>
                  <a:gd name="T23" fmla="*/ 67 h 304"/>
                  <a:gd name="T24" fmla="*/ 44 w 3276"/>
                  <a:gd name="T25" fmla="*/ 44 h 304"/>
                  <a:gd name="T26" fmla="*/ 67 w 3276"/>
                  <a:gd name="T27" fmla="*/ 26 h 304"/>
                  <a:gd name="T28" fmla="*/ 92 w 3276"/>
                  <a:gd name="T29" fmla="*/ 12 h 304"/>
                  <a:gd name="T30" fmla="*/ 121 w 3276"/>
                  <a:gd name="T31" fmla="*/ 3 h 304"/>
                  <a:gd name="T32" fmla="*/ 152 w 3276"/>
                  <a:gd name="T33" fmla="*/ 0 h 304"/>
                  <a:gd name="T34" fmla="*/ 3140 w 3276"/>
                  <a:gd name="T35" fmla="*/ 1 h 304"/>
                  <a:gd name="T36" fmla="*/ 3169 w 3276"/>
                  <a:gd name="T37" fmla="*/ 7 h 304"/>
                  <a:gd name="T38" fmla="*/ 3198 w 3276"/>
                  <a:gd name="T39" fmla="*/ 18 h 304"/>
                  <a:gd name="T40" fmla="*/ 3221 w 3276"/>
                  <a:gd name="T41" fmla="*/ 35 h 304"/>
                  <a:gd name="T42" fmla="*/ 3242 w 3276"/>
                  <a:gd name="T43" fmla="*/ 55 h 304"/>
                  <a:gd name="T44" fmla="*/ 3258 w 3276"/>
                  <a:gd name="T45" fmla="*/ 79 h 304"/>
                  <a:gd name="T46" fmla="*/ 3269 w 3276"/>
                  <a:gd name="T47" fmla="*/ 107 h 304"/>
                  <a:gd name="T48" fmla="*/ 3275 w 3276"/>
                  <a:gd name="T49" fmla="*/ 136 h 304"/>
                  <a:gd name="T50" fmla="*/ 3275 w 3276"/>
                  <a:gd name="T51" fmla="*/ 167 h 304"/>
                  <a:gd name="T52" fmla="*/ 3269 w 3276"/>
                  <a:gd name="T53" fmla="*/ 197 h 304"/>
                  <a:gd name="T54" fmla="*/ 3258 w 3276"/>
                  <a:gd name="T55" fmla="*/ 224 h 304"/>
                  <a:gd name="T56" fmla="*/ 3242 w 3276"/>
                  <a:gd name="T57" fmla="*/ 248 h 304"/>
                  <a:gd name="T58" fmla="*/ 3221 w 3276"/>
                  <a:gd name="T59" fmla="*/ 269 h 304"/>
                  <a:gd name="T60" fmla="*/ 3198 w 3276"/>
                  <a:gd name="T61" fmla="*/ 286 h 304"/>
                  <a:gd name="T62" fmla="*/ 3169 w 3276"/>
                  <a:gd name="T63" fmla="*/ 297 h 304"/>
                  <a:gd name="T64" fmla="*/ 3140 w 3276"/>
                  <a:gd name="T65" fmla="*/ 30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76" h="304">
                    <a:moveTo>
                      <a:pt x="3125" y="304"/>
                    </a:moveTo>
                    <a:lnTo>
                      <a:pt x="152" y="304"/>
                    </a:lnTo>
                    <a:lnTo>
                      <a:pt x="136" y="303"/>
                    </a:lnTo>
                    <a:lnTo>
                      <a:pt x="121" y="301"/>
                    </a:lnTo>
                    <a:lnTo>
                      <a:pt x="106" y="297"/>
                    </a:lnTo>
                    <a:lnTo>
                      <a:pt x="92" y="292"/>
                    </a:lnTo>
                    <a:lnTo>
                      <a:pt x="79" y="286"/>
                    </a:lnTo>
                    <a:lnTo>
                      <a:pt x="67" y="277"/>
                    </a:lnTo>
                    <a:lnTo>
                      <a:pt x="55" y="269"/>
                    </a:lnTo>
                    <a:lnTo>
                      <a:pt x="44" y="259"/>
                    </a:lnTo>
                    <a:lnTo>
                      <a:pt x="35" y="248"/>
                    </a:lnTo>
                    <a:lnTo>
                      <a:pt x="26" y="237"/>
                    </a:lnTo>
                    <a:lnTo>
                      <a:pt x="18" y="224"/>
                    </a:lnTo>
                    <a:lnTo>
                      <a:pt x="12" y="211"/>
                    </a:lnTo>
                    <a:lnTo>
                      <a:pt x="7" y="197"/>
                    </a:lnTo>
                    <a:lnTo>
                      <a:pt x="3" y="182"/>
                    </a:lnTo>
                    <a:lnTo>
                      <a:pt x="1" y="167"/>
                    </a:lnTo>
                    <a:lnTo>
                      <a:pt x="0" y="152"/>
                    </a:lnTo>
                    <a:lnTo>
                      <a:pt x="1" y="136"/>
                    </a:lnTo>
                    <a:lnTo>
                      <a:pt x="3" y="121"/>
                    </a:lnTo>
                    <a:lnTo>
                      <a:pt x="7" y="107"/>
                    </a:lnTo>
                    <a:lnTo>
                      <a:pt x="12" y="92"/>
                    </a:lnTo>
                    <a:lnTo>
                      <a:pt x="18" y="79"/>
                    </a:lnTo>
                    <a:lnTo>
                      <a:pt x="26" y="67"/>
                    </a:lnTo>
                    <a:lnTo>
                      <a:pt x="35" y="55"/>
                    </a:lnTo>
                    <a:lnTo>
                      <a:pt x="44" y="44"/>
                    </a:lnTo>
                    <a:lnTo>
                      <a:pt x="55" y="35"/>
                    </a:lnTo>
                    <a:lnTo>
                      <a:pt x="67" y="26"/>
                    </a:lnTo>
                    <a:lnTo>
                      <a:pt x="79" y="18"/>
                    </a:lnTo>
                    <a:lnTo>
                      <a:pt x="92" y="12"/>
                    </a:lnTo>
                    <a:lnTo>
                      <a:pt x="106" y="7"/>
                    </a:lnTo>
                    <a:lnTo>
                      <a:pt x="121" y="3"/>
                    </a:lnTo>
                    <a:lnTo>
                      <a:pt x="136" y="1"/>
                    </a:lnTo>
                    <a:lnTo>
                      <a:pt x="152" y="0"/>
                    </a:lnTo>
                    <a:lnTo>
                      <a:pt x="3125" y="0"/>
                    </a:lnTo>
                    <a:lnTo>
                      <a:pt x="3140" y="1"/>
                    </a:lnTo>
                    <a:lnTo>
                      <a:pt x="3155" y="3"/>
                    </a:lnTo>
                    <a:lnTo>
                      <a:pt x="3169" y="7"/>
                    </a:lnTo>
                    <a:lnTo>
                      <a:pt x="3184" y="12"/>
                    </a:lnTo>
                    <a:lnTo>
                      <a:pt x="3198" y="18"/>
                    </a:lnTo>
                    <a:lnTo>
                      <a:pt x="3210" y="26"/>
                    </a:lnTo>
                    <a:lnTo>
                      <a:pt x="3221" y="35"/>
                    </a:lnTo>
                    <a:lnTo>
                      <a:pt x="3232" y="44"/>
                    </a:lnTo>
                    <a:lnTo>
                      <a:pt x="3242" y="55"/>
                    </a:lnTo>
                    <a:lnTo>
                      <a:pt x="3251" y="67"/>
                    </a:lnTo>
                    <a:lnTo>
                      <a:pt x="3258" y="79"/>
                    </a:lnTo>
                    <a:lnTo>
                      <a:pt x="3264" y="92"/>
                    </a:lnTo>
                    <a:lnTo>
                      <a:pt x="3269" y="107"/>
                    </a:lnTo>
                    <a:lnTo>
                      <a:pt x="3273" y="121"/>
                    </a:lnTo>
                    <a:lnTo>
                      <a:pt x="3275" y="136"/>
                    </a:lnTo>
                    <a:lnTo>
                      <a:pt x="3276" y="152"/>
                    </a:lnTo>
                    <a:lnTo>
                      <a:pt x="3275" y="167"/>
                    </a:lnTo>
                    <a:lnTo>
                      <a:pt x="3273" y="182"/>
                    </a:lnTo>
                    <a:lnTo>
                      <a:pt x="3269" y="197"/>
                    </a:lnTo>
                    <a:lnTo>
                      <a:pt x="3264" y="211"/>
                    </a:lnTo>
                    <a:lnTo>
                      <a:pt x="3258" y="224"/>
                    </a:lnTo>
                    <a:lnTo>
                      <a:pt x="3251" y="237"/>
                    </a:lnTo>
                    <a:lnTo>
                      <a:pt x="3242" y="248"/>
                    </a:lnTo>
                    <a:lnTo>
                      <a:pt x="3232" y="259"/>
                    </a:lnTo>
                    <a:lnTo>
                      <a:pt x="3221" y="269"/>
                    </a:lnTo>
                    <a:lnTo>
                      <a:pt x="3210" y="277"/>
                    </a:lnTo>
                    <a:lnTo>
                      <a:pt x="3198" y="286"/>
                    </a:lnTo>
                    <a:lnTo>
                      <a:pt x="3184" y="292"/>
                    </a:lnTo>
                    <a:lnTo>
                      <a:pt x="3169" y="297"/>
                    </a:lnTo>
                    <a:lnTo>
                      <a:pt x="3155" y="301"/>
                    </a:lnTo>
                    <a:lnTo>
                      <a:pt x="3140" y="303"/>
                    </a:lnTo>
                    <a:lnTo>
                      <a:pt x="3125" y="30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3" tIns="60921" rIns="121843" bIns="60921"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88" name="Freeform 95">
                <a:extLst>
                  <a:ext uri="{FF2B5EF4-FFF2-40B4-BE49-F238E27FC236}">
                    <a16:creationId xmlns:a16="http://schemas.microsoft.com/office/drawing/2014/main" id="{AF5FF378-A20F-4086-8D9A-1D12BA2B7773}"/>
                  </a:ext>
                </a:extLst>
              </p:cNvPr>
              <p:cNvSpPr>
                <a:spLocks/>
              </p:cNvSpPr>
              <p:nvPr/>
            </p:nvSpPr>
            <p:spPr bwMode="auto">
              <a:xfrm>
                <a:off x="1776359" y="2428184"/>
                <a:ext cx="136202" cy="12382"/>
              </a:xfrm>
              <a:custGeom>
                <a:avLst/>
                <a:gdLst>
                  <a:gd name="T0" fmla="*/ 152 w 3276"/>
                  <a:gd name="T1" fmla="*/ 304 h 304"/>
                  <a:gd name="T2" fmla="*/ 121 w 3276"/>
                  <a:gd name="T3" fmla="*/ 301 h 304"/>
                  <a:gd name="T4" fmla="*/ 92 w 3276"/>
                  <a:gd name="T5" fmla="*/ 292 h 304"/>
                  <a:gd name="T6" fmla="*/ 67 w 3276"/>
                  <a:gd name="T7" fmla="*/ 278 h 304"/>
                  <a:gd name="T8" fmla="*/ 44 w 3276"/>
                  <a:gd name="T9" fmla="*/ 260 h 304"/>
                  <a:gd name="T10" fmla="*/ 26 w 3276"/>
                  <a:gd name="T11" fmla="*/ 237 h 304"/>
                  <a:gd name="T12" fmla="*/ 12 w 3276"/>
                  <a:gd name="T13" fmla="*/ 211 h 304"/>
                  <a:gd name="T14" fmla="*/ 3 w 3276"/>
                  <a:gd name="T15" fmla="*/ 183 h 304"/>
                  <a:gd name="T16" fmla="*/ 0 w 3276"/>
                  <a:gd name="T17" fmla="*/ 152 h 304"/>
                  <a:gd name="T18" fmla="*/ 3 w 3276"/>
                  <a:gd name="T19" fmla="*/ 121 h 304"/>
                  <a:gd name="T20" fmla="*/ 12 w 3276"/>
                  <a:gd name="T21" fmla="*/ 93 h 304"/>
                  <a:gd name="T22" fmla="*/ 26 w 3276"/>
                  <a:gd name="T23" fmla="*/ 67 h 304"/>
                  <a:gd name="T24" fmla="*/ 44 w 3276"/>
                  <a:gd name="T25" fmla="*/ 44 h 304"/>
                  <a:gd name="T26" fmla="*/ 67 w 3276"/>
                  <a:gd name="T27" fmla="*/ 26 h 304"/>
                  <a:gd name="T28" fmla="*/ 92 w 3276"/>
                  <a:gd name="T29" fmla="*/ 12 h 304"/>
                  <a:gd name="T30" fmla="*/ 121 w 3276"/>
                  <a:gd name="T31" fmla="*/ 3 h 304"/>
                  <a:gd name="T32" fmla="*/ 152 w 3276"/>
                  <a:gd name="T33" fmla="*/ 0 h 304"/>
                  <a:gd name="T34" fmla="*/ 3140 w 3276"/>
                  <a:gd name="T35" fmla="*/ 1 h 304"/>
                  <a:gd name="T36" fmla="*/ 3169 w 3276"/>
                  <a:gd name="T37" fmla="*/ 7 h 304"/>
                  <a:gd name="T38" fmla="*/ 3198 w 3276"/>
                  <a:gd name="T39" fmla="*/ 18 h 304"/>
                  <a:gd name="T40" fmla="*/ 3221 w 3276"/>
                  <a:gd name="T41" fmla="*/ 34 h 304"/>
                  <a:gd name="T42" fmla="*/ 3242 w 3276"/>
                  <a:gd name="T43" fmla="*/ 55 h 304"/>
                  <a:gd name="T44" fmla="*/ 3258 w 3276"/>
                  <a:gd name="T45" fmla="*/ 80 h 304"/>
                  <a:gd name="T46" fmla="*/ 3269 w 3276"/>
                  <a:gd name="T47" fmla="*/ 107 h 304"/>
                  <a:gd name="T48" fmla="*/ 3275 w 3276"/>
                  <a:gd name="T49" fmla="*/ 136 h 304"/>
                  <a:gd name="T50" fmla="*/ 3275 w 3276"/>
                  <a:gd name="T51" fmla="*/ 168 h 304"/>
                  <a:gd name="T52" fmla="*/ 3269 w 3276"/>
                  <a:gd name="T53" fmla="*/ 197 h 304"/>
                  <a:gd name="T54" fmla="*/ 3258 w 3276"/>
                  <a:gd name="T55" fmla="*/ 224 h 304"/>
                  <a:gd name="T56" fmla="*/ 3242 w 3276"/>
                  <a:gd name="T57" fmla="*/ 248 h 304"/>
                  <a:gd name="T58" fmla="*/ 3221 w 3276"/>
                  <a:gd name="T59" fmla="*/ 270 h 304"/>
                  <a:gd name="T60" fmla="*/ 3198 w 3276"/>
                  <a:gd name="T61" fmla="*/ 286 h 304"/>
                  <a:gd name="T62" fmla="*/ 3169 w 3276"/>
                  <a:gd name="T63" fmla="*/ 297 h 304"/>
                  <a:gd name="T64" fmla="*/ 3140 w 3276"/>
                  <a:gd name="T65" fmla="*/ 30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76" h="304">
                    <a:moveTo>
                      <a:pt x="3125" y="304"/>
                    </a:moveTo>
                    <a:lnTo>
                      <a:pt x="152" y="304"/>
                    </a:lnTo>
                    <a:lnTo>
                      <a:pt x="136" y="303"/>
                    </a:lnTo>
                    <a:lnTo>
                      <a:pt x="121" y="301"/>
                    </a:lnTo>
                    <a:lnTo>
                      <a:pt x="106" y="297"/>
                    </a:lnTo>
                    <a:lnTo>
                      <a:pt x="92" y="292"/>
                    </a:lnTo>
                    <a:lnTo>
                      <a:pt x="79" y="286"/>
                    </a:lnTo>
                    <a:lnTo>
                      <a:pt x="67" y="278"/>
                    </a:lnTo>
                    <a:lnTo>
                      <a:pt x="55" y="270"/>
                    </a:lnTo>
                    <a:lnTo>
                      <a:pt x="44" y="260"/>
                    </a:lnTo>
                    <a:lnTo>
                      <a:pt x="35" y="248"/>
                    </a:lnTo>
                    <a:lnTo>
                      <a:pt x="26" y="237"/>
                    </a:lnTo>
                    <a:lnTo>
                      <a:pt x="18" y="224"/>
                    </a:lnTo>
                    <a:lnTo>
                      <a:pt x="12" y="211"/>
                    </a:lnTo>
                    <a:lnTo>
                      <a:pt x="7" y="197"/>
                    </a:lnTo>
                    <a:lnTo>
                      <a:pt x="3" y="183"/>
                    </a:lnTo>
                    <a:lnTo>
                      <a:pt x="1" y="168"/>
                    </a:lnTo>
                    <a:lnTo>
                      <a:pt x="0" y="152"/>
                    </a:lnTo>
                    <a:lnTo>
                      <a:pt x="1" y="136"/>
                    </a:lnTo>
                    <a:lnTo>
                      <a:pt x="3" y="121"/>
                    </a:lnTo>
                    <a:lnTo>
                      <a:pt x="7" y="107"/>
                    </a:lnTo>
                    <a:lnTo>
                      <a:pt x="12" y="93"/>
                    </a:lnTo>
                    <a:lnTo>
                      <a:pt x="18" y="80"/>
                    </a:lnTo>
                    <a:lnTo>
                      <a:pt x="26" y="67"/>
                    </a:lnTo>
                    <a:lnTo>
                      <a:pt x="35" y="55"/>
                    </a:lnTo>
                    <a:lnTo>
                      <a:pt x="44" y="44"/>
                    </a:lnTo>
                    <a:lnTo>
                      <a:pt x="55" y="34"/>
                    </a:lnTo>
                    <a:lnTo>
                      <a:pt x="67" y="26"/>
                    </a:lnTo>
                    <a:lnTo>
                      <a:pt x="79" y="18"/>
                    </a:lnTo>
                    <a:lnTo>
                      <a:pt x="92" y="12"/>
                    </a:lnTo>
                    <a:lnTo>
                      <a:pt x="106" y="7"/>
                    </a:lnTo>
                    <a:lnTo>
                      <a:pt x="121" y="3"/>
                    </a:lnTo>
                    <a:lnTo>
                      <a:pt x="136" y="1"/>
                    </a:lnTo>
                    <a:lnTo>
                      <a:pt x="152" y="0"/>
                    </a:lnTo>
                    <a:lnTo>
                      <a:pt x="3125" y="0"/>
                    </a:lnTo>
                    <a:lnTo>
                      <a:pt x="3140" y="1"/>
                    </a:lnTo>
                    <a:lnTo>
                      <a:pt x="3155" y="3"/>
                    </a:lnTo>
                    <a:lnTo>
                      <a:pt x="3169" y="7"/>
                    </a:lnTo>
                    <a:lnTo>
                      <a:pt x="3184" y="12"/>
                    </a:lnTo>
                    <a:lnTo>
                      <a:pt x="3198" y="18"/>
                    </a:lnTo>
                    <a:lnTo>
                      <a:pt x="3210" y="26"/>
                    </a:lnTo>
                    <a:lnTo>
                      <a:pt x="3221" y="34"/>
                    </a:lnTo>
                    <a:lnTo>
                      <a:pt x="3232" y="44"/>
                    </a:lnTo>
                    <a:lnTo>
                      <a:pt x="3242" y="55"/>
                    </a:lnTo>
                    <a:lnTo>
                      <a:pt x="3251" y="67"/>
                    </a:lnTo>
                    <a:lnTo>
                      <a:pt x="3258" y="80"/>
                    </a:lnTo>
                    <a:lnTo>
                      <a:pt x="3264" y="93"/>
                    </a:lnTo>
                    <a:lnTo>
                      <a:pt x="3269" y="107"/>
                    </a:lnTo>
                    <a:lnTo>
                      <a:pt x="3273" y="121"/>
                    </a:lnTo>
                    <a:lnTo>
                      <a:pt x="3275" y="136"/>
                    </a:lnTo>
                    <a:lnTo>
                      <a:pt x="3276" y="152"/>
                    </a:lnTo>
                    <a:lnTo>
                      <a:pt x="3275" y="168"/>
                    </a:lnTo>
                    <a:lnTo>
                      <a:pt x="3273" y="183"/>
                    </a:lnTo>
                    <a:lnTo>
                      <a:pt x="3269" y="197"/>
                    </a:lnTo>
                    <a:lnTo>
                      <a:pt x="3264" y="211"/>
                    </a:lnTo>
                    <a:lnTo>
                      <a:pt x="3258" y="224"/>
                    </a:lnTo>
                    <a:lnTo>
                      <a:pt x="3251" y="237"/>
                    </a:lnTo>
                    <a:lnTo>
                      <a:pt x="3242" y="248"/>
                    </a:lnTo>
                    <a:lnTo>
                      <a:pt x="3232" y="260"/>
                    </a:lnTo>
                    <a:lnTo>
                      <a:pt x="3221" y="270"/>
                    </a:lnTo>
                    <a:lnTo>
                      <a:pt x="3210" y="278"/>
                    </a:lnTo>
                    <a:lnTo>
                      <a:pt x="3198" y="286"/>
                    </a:lnTo>
                    <a:lnTo>
                      <a:pt x="3184" y="292"/>
                    </a:lnTo>
                    <a:lnTo>
                      <a:pt x="3169" y="297"/>
                    </a:lnTo>
                    <a:lnTo>
                      <a:pt x="3155" y="301"/>
                    </a:lnTo>
                    <a:lnTo>
                      <a:pt x="3140" y="303"/>
                    </a:lnTo>
                    <a:lnTo>
                      <a:pt x="3125" y="30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3" tIns="60921" rIns="121843" bIns="60921"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89" name="Freeform 96">
                <a:extLst>
                  <a:ext uri="{FF2B5EF4-FFF2-40B4-BE49-F238E27FC236}">
                    <a16:creationId xmlns:a16="http://schemas.microsoft.com/office/drawing/2014/main" id="{67A9DC66-BB69-47AD-94DC-646940027188}"/>
                  </a:ext>
                </a:extLst>
              </p:cNvPr>
              <p:cNvSpPr>
                <a:spLocks/>
              </p:cNvSpPr>
              <p:nvPr/>
            </p:nvSpPr>
            <p:spPr bwMode="auto">
              <a:xfrm>
                <a:off x="1776359" y="2230072"/>
                <a:ext cx="221500" cy="12382"/>
              </a:xfrm>
              <a:custGeom>
                <a:avLst/>
                <a:gdLst>
                  <a:gd name="T0" fmla="*/ 152 w 5305"/>
                  <a:gd name="T1" fmla="*/ 304 h 304"/>
                  <a:gd name="T2" fmla="*/ 121 w 5305"/>
                  <a:gd name="T3" fmla="*/ 301 h 304"/>
                  <a:gd name="T4" fmla="*/ 92 w 5305"/>
                  <a:gd name="T5" fmla="*/ 292 h 304"/>
                  <a:gd name="T6" fmla="*/ 67 w 5305"/>
                  <a:gd name="T7" fmla="*/ 279 h 304"/>
                  <a:gd name="T8" fmla="*/ 44 w 5305"/>
                  <a:gd name="T9" fmla="*/ 260 h 304"/>
                  <a:gd name="T10" fmla="*/ 26 w 5305"/>
                  <a:gd name="T11" fmla="*/ 237 h 304"/>
                  <a:gd name="T12" fmla="*/ 12 w 5305"/>
                  <a:gd name="T13" fmla="*/ 211 h 304"/>
                  <a:gd name="T14" fmla="*/ 3 w 5305"/>
                  <a:gd name="T15" fmla="*/ 183 h 304"/>
                  <a:gd name="T16" fmla="*/ 0 w 5305"/>
                  <a:gd name="T17" fmla="*/ 153 h 304"/>
                  <a:gd name="T18" fmla="*/ 3 w 5305"/>
                  <a:gd name="T19" fmla="*/ 122 h 304"/>
                  <a:gd name="T20" fmla="*/ 12 w 5305"/>
                  <a:gd name="T21" fmla="*/ 94 h 304"/>
                  <a:gd name="T22" fmla="*/ 26 w 5305"/>
                  <a:gd name="T23" fmla="*/ 68 h 304"/>
                  <a:gd name="T24" fmla="*/ 44 w 5305"/>
                  <a:gd name="T25" fmla="*/ 45 h 304"/>
                  <a:gd name="T26" fmla="*/ 67 w 5305"/>
                  <a:gd name="T27" fmla="*/ 26 h 304"/>
                  <a:gd name="T28" fmla="*/ 92 w 5305"/>
                  <a:gd name="T29" fmla="*/ 12 h 304"/>
                  <a:gd name="T30" fmla="*/ 121 w 5305"/>
                  <a:gd name="T31" fmla="*/ 3 h 304"/>
                  <a:gd name="T32" fmla="*/ 152 w 5305"/>
                  <a:gd name="T33" fmla="*/ 0 h 304"/>
                  <a:gd name="T34" fmla="*/ 5168 w 5305"/>
                  <a:gd name="T35" fmla="*/ 1 h 304"/>
                  <a:gd name="T36" fmla="*/ 5198 w 5305"/>
                  <a:gd name="T37" fmla="*/ 7 h 304"/>
                  <a:gd name="T38" fmla="*/ 5225 w 5305"/>
                  <a:gd name="T39" fmla="*/ 18 h 304"/>
                  <a:gd name="T40" fmla="*/ 5249 w 5305"/>
                  <a:gd name="T41" fmla="*/ 35 h 304"/>
                  <a:gd name="T42" fmla="*/ 5270 w 5305"/>
                  <a:gd name="T43" fmla="*/ 55 h 304"/>
                  <a:gd name="T44" fmla="*/ 5286 w 5305"/>
                  <a:gd name="T45" fmla="*/ 80 h 304"/>
                  <a:gd name="T46" fmla="*/ 5297 w 5305"/>
                  <a:gd name="T47" fmla="*/ 108 h 304"/>
                  <a:gd name="T48" fmla="*/ 5304 w 5305"/>
                  <a:gd name="T49" fmla="*/ 137 h 304"/>
                  <a:gd name="T50" fmla="*/ 5304 w 5305"/>
                  <a:gd name="T51" fmla="*/ 168 h 304"/>
                  <a:gd name="T52" fmla="*/ 5297 w 5305"/>
                  <a:gd name="T53" fmla="*/ 198 h 304"/>
                  <a:gd name="T54" fmla="*/ 5286 w 5305"/>
                  <a:gd name="T55" fmla="*/ 225 h 304"/>
                  <a:gd name="T56" fmla="*/ 5270 w 5305"/>
                  <a:gd name="T57" fmla="*/ 250 h 304"/>
                  <a:gd name="T58" fmla="*/ 5249 w 5305"/>
                  <a:gd name="T59" fmla="*/ 270 h 304"/>
                  <a:gd name="T60" fmla="*/ 5225 w 5305"/>
                  <a:gd name="T61" fmla="*/ 286 h 304"/>
                  <a:gd name="T62" fmla="*/ 5198 w 5305"/>
                  <a:gd name="T63" fmla="*/ 297 h 304"/>
                  <a:gd name="T64" fmla="*/ 5168 w 5305"/>
                  <a:gd name="T65" fmla="*/ 30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05" h="304">
                    <a:moveTo>
                      <a:pt x="5153" y="304"/>
                    </a:moveTo>
                    <a:lnTo>
                      <a:pt x="152" y="304"/>
                    </a:lnTo>
                    <a:lnTo>
                      <a:pt x="136" y="303"/>
                    </a:lnTo>
                    <a:lnTo>
                      <a:pt x="121" y="301"/>
                    </a:lnTo>
                    <a:lnTo>
                      <a:pt x="106" y="297"/>
                    </a:lnTo>
                    <a:lnTo>
                      <a:pt x="92" y="292"/>
                    </a:lnTo>
                    <a:lnTo>
                      <a:pt x="79" y="286"/>
                    </a:lnTo>
                    <a:lnTo>
                      <a:pt x="67" y="279"/>
                    </a:lnTo>
                    <a:lnTo>
                      <a:pt x="55" y="270"/>
                    </a:lnTo>
                    <a:lnTo>
                      <a:pt x="44" y="260"/>
                    </a:lnTo>
                    <a:lnTo>
                      <a:pt x="35" y="250"/>
                    </a:lnTo>
                    <a:lnTo>
                      <a:pt x="26" y="237"/>
                    </a:lnTo>
                    <a:lnTo>
                      <a:pt x="18" y="225"/>
                    </a:lnTo>
                    <a:lnTo>
                      <a:pt x="12" y="211"/>
                    </a:lnTo>
                    <a:lnTo>
                      <a:pt x="7" y="198"/>
                    </a:lnTo>
                    <a:lnTo>
                      <a:pt x="3" y="183"/>
                    </a:lnTo>
                    <a:lnTo>
                      <a:pt x="1" y="168"/>
                    </a:lnTo>
                    <a:lnTo>
                      <a:pt x="0" y="153"/>
                    </a:lnTo>
                    <a:lnTo>
                      <a:pt x="1" y="137"/>
                    </a:lnTo>
                    <a:lnTo>
                      <a:pt x="3" y="122"/>
                    </a:lnTo>
                    <a:lnTo>
                      <a:pt x="7" y="108"/>
                    </a:lnTo>
                    <a:lnTo>
                      <a:pt x="12" y="94"/>
                    </a:lnTo>
                    <a:lnTo>
                      <a:pt x="18" y="80"/>
                    </a:lnTo>
                    <a:lnTo>
                      <a:pt x="26" y="68"/>
                    </a:lnTo>
                    <a:lnTo>
                      <a:pt x="35" y="55"/>
                    </a:lnTo>
                    <a:lnTo>
                      <a:pt x="44" y="45"/>
                    </a:lnTo>
                    <a:lnTo>
                      <a:pt x="55" y="35"/>
                    </a:lnTo>
                    <a:lnTo>
                      <a:pt x="67" y="26"/>
                    </a:lnTo>
                    <a:lnTo>
                      <a:pt x="79" y="19"/>
                    </a:lnTo>
                    <a:lnTo>
                      <a:pt x="92" y="12"/>
                    </a:lnTo>
                    <a:lnTo>
                      <a:pt x="106" y="7"/>
                    </a:lnTo>
                    <a:lnTo>
                      <a:pt x="121" y="3"/>
                    </a:lnTo>
                    <a:lnTo>
                      <a:pt x="136" y="1"/>
                    </a:lnTo>
                    <a:lnTo>
                      <a:pt x="152" y="0"/>
                    </a:lnTo>
                    <a:lnTo>
                      <a:pt x="5153" y="0"/>
                    </a:lnTo>
                    <a:lnTo>
                      <a:pt x="5168" y="1"/>
                    </a:lnTo>
                    <a:lnTo>
                      <a:pt x="5184" y="3"/>
                    </a:lnTo>
                    <a:lnTo>
                      <a:pt x="5198" y="7"/>
                    </a:lnTo>
                    <a:lnTo>
                      <a:pt x="5212" y="12"/>
                    </a:lnTo>
                    <a:lnTo>
                      <a:pt x="5225" y="18"/>
                    </a:lnTo>
                    <a:lnTo>
                      <a:pt x="5238" y="26"/>
                    </a:lnTo>
                    <a:lnTo>
                      <a:pt x="5249" y="35"/>
                    </a:lnTo>
                    <a:lnTo>
                      <a:pt x="5260" y="44"/>
                    </a:lnTo>
                    <a:lnTo>
                      <a:pt x="5270" y="55"/>
                    </a:lnTo>
                    <a:lnTo>
                      <a:pt x="5278" y="68"/>
                    </a:lnTo>
                    <a:lnTo>
                      <a:pt x="5286" y="80"/>
                    </a:lnTo>
                    <a:lnTo>
                      <a:pt x="5292" y="94"/>
                    </a:lnTo>
                    <a:lnTo>
                      <a:pt x="5297" y="108"/>
                    </a:lnTo>
                    <a:lnTo>
                      <a:pt x="5302" y="122"/>
                    </a:lnTo>
                    <a:lnTo>
                      <a:pt x="5304" y="137"/>
                    </a:lnTo>
                    <a:lnTo>
                      <a:pt x="5305" y="153"/>
                    </a:lnTo>
                    <a:lnTo>
                      <a:pt x="5304" y="168"/>
                    </a:lnTo>
                    <a:lnTo>
                      <a:pt x="5302" y="183"/>
                    </a:lnTo>
                    <a:lnTo>
                      <a:pt x="5297" y="198"/>
                    </a:lnTo>
                    <a:lnTo>
                      <a:pt x="5292" y="211"/>
                    </a:lnTo>
                    <a:lnTo>
                      <a:pt x="5286" y="225"/>
                    </a:lnTo>
                    <a:lnTo>
                      <a:pt x="5278" y="237"/>
                    </a:lnTo>
                    <a:lnTo>
                      <a:pt x="5270" y="250"/>
                    </a:lnTo>
                    <a:lnTo>
                      <a:pt x="5260" y="260"/>
                    </a:lnTo>
                    <a:lnTo>
                      <a:pt x="5249" y="270"/>
                    </a:lnTo>
                    <a:lnTo>
                      <a:pt x="5238" y="279"/>
                    </a:lnTo>
                    <a:lnTo>
                      <a:pt x="5225" y="286"/>
                    </a:lnTo>
                    <a:lnTo>
                      <a:pt x="5212" y="292"/>
                    </a:lnTo>
                    <a:lnTo>
                      <a:pt x="5198" y="297"/>
                    </a:lnTo>
                    <a:lnTo>
                      <a:pt x="5184" y="301"/>
                    </a:lnTo>
                    <a:lnTo>
                      <a:pt x="5168" y="303"/>
                    </a:lnTo>
                    <a:lnTo>
                      <a:pt x="5153" y="30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3" tIns="60921" rIns="121843" bIns="60921"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90" name="Freeform 97">
                <a:extLst>
                  <a:ext uri="{FF2B5EF4-FFF2-40B4-BE49-F238E27FC236}">
                    <a16:creationId xmlns:a16="http://schemas.microsoft.com/office/drawing/2014/main" id="{94DC6B7F-963C-4D5F-B9AF-93B1153E4949}"/>
                  </a:ext>
                </a:extLst>
              </p:cNvPr>
              <p:cNvSpPr>
                <a:spLocks/>
              </p:cNvSpPr>
              <p:nvPr/>
            </p:nvSpPr>
            <p:spPr bwMode="auto">
              <a:xfrm>
                <a:off x="1869912" y="2472209"/>
                <a:ext cx="122444" cy="12382"/>
              </a:xfrm>
              <a:custGeom>
                <a:avLst/>
                <a:gdLst>
                  <a:gd name="T0" fmla="*/ 152 w 2930"/>
                  <a:gd name="T1" fmla="*/ 304 h 304"/>
                  <a:gd name="T2" fmla="*/ 122 w 2930"/>
                  <a:gd name="T3" fmla="*/ 301 h 304"/>
                  <a:gd name="T4" fmla="*/ 93 w 2930"/>
                  <a:gd name="T5" fmla="*/ 292 h 304"/>
                  <a:gd name="T6" fmla="*/ 67 w 2930"/>
                  <a:gd name="T7" fmla="*/ 279 h 304"/>
                  <a:gd name="T8" fmla="*/ 45 w 2930"/>
                  <a:gd name="T9" fmla="*/ 260 h 304"/>
                  <a:gd name="T10" fmla="*/ 26 w 2930"/>
                  <a:gd name="T11" fmla="*/ 238 h 304"/>
                  <a:gd name="T12" fmla="*/ 13 w 2930"/>
                  <a:gd name="T13" fmla="*/ 212 h 304"/>
                  <a:gd name="T14" fmla="*/ 4 w 2930"/>
                  <a:gd name="T15" fmla="*/ 183 h 304"/>
                  <a:gd name="T16" fmla="*/ 0 w 2930"/>
                  <a:gd name="T17" fmla="*/ 153 h 304"/>
                  <a:gd name="T18" fmla="*/ 4 w 2930"/>
                  <a:gd name="T19" fmla="*/ 122 h 304"/>
                  <a:gd name="T20" fmla="*/ 13 w 2930"/>
                  <a:gd name="T21" fmla="*/ 94 h 304"/>
                  <a:gd name="T22" fmla="*/ 26 w 2930"/>
                  <a:gd name="T23" fmla="*/ 68 h 304"/>
                  <a:gd name="T24" fmla="*/ 45 w 2930"/>
                  <a:gd name="T25" fmla="*/ 46 h 304"/>
                  <a:gd name="T26" fmla="*/ 67 w 2930"/>
                  <a:gd name="T27" fmla="*/ 26 h 304"/>
                  <a:gd name="T28" fmla="*/ 93 w 2930"/>
                  <a:gd name="T29" fmla="*/ 12 h 304"/>
                  <a:gd name="T30" fmla="*/ 122 w 2930"/>
                  <a:gd name="T31" fmla="*/ 3 h 304"/>
                  <a:gd name="T32" fmla="*/ 152 w 2930"/>
                  <a:gd name="T33" fmla="*/ 0 h 304"/>
                  <a:gd name="T34" fmla="*/ 2794 w 2930"/>
                  <a:gd name="T35" fmla="*/ 1 h 304"/>
                  <a:gd name="T36" fmla="*/ 2823 w 2930"/>
                  <a:gd name="T37" fmla="*/ 7 h 304"/>
                  <a:gd name="T38" fmla="*/ 2851 w 2930"/>
                  <a:gd name="T39" fmla="*/ 18 h 304"/>
                  <a:gd name="T40" fmla="*/ 2875 w 2930"/>
                  <a:gd name="T41" fmla="*/ 36 h 304"/>
                  <a:gd name="T42" fmla="*/ 2895 w 2930"/>
                  <a:gd name="T43" fmla="*/ 56 h 304"/>
                  <a:gd name="T44" fmla="*/ 2911 w 2930"/>
                  <a:gd name="T45" fmla="*/ 80 h 304"/>
                  <a:gd name="T46" fmla="*/ 2923 w 2930"/>
                  <a:gd name="T47" fmla="*/ 108 h 304"/>
                  <a:gd name="T48" fmla="*/ 2929 w 2930"/>
                  <a:gd name="T49" fmla="*/ 138 h 304"/>
                  <a:gd name="T50" fmla="*/ 2929 w 2930"/>
                  <a:gd name="T51" fmla="*/ 168 h 304"/>
                  <a:gd name="T52" fmla="*/ 2923 w 2930"/>
                  <a:gd name="T53" fmla="*/ 198 h 304"/>
                  <a:gd name="T54" fmla="*/ 2911 w 2930"/>
                  <a:gd name="T55" fmla="*/ 226 h 304"/>
                  <a:gd name="T56" fmla="*/ 2895 w 2930"/>
                  <a:gd name="T57" fmla="*/ 250 h 304"/>
                  <a:gd name="T58" fmla="*/ 2875 w 2930"/>
                  <a:gd name="T59" fmla="*/ 270 h 304"/>
                  <a:gd name="T60" fmla="*/ 2851 w 2930"/>
                  <a:gd name="T61" fmla="*/ 286 h 304"/>
                  <a:gd name="T62" fmla="*/ 2823 w 2930"/>
                  <a:gd name="T63" fmla="*/ 297 h 304"/>
                  <a:gd name="T64" fmla="*/ 2794 w 2930"/>
                  <a:gd name="T65" fmla="*/ 30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30" h="304">
                    <a:moveTo>
                      <a:pt x="2778" y="304"/>
                    </a:moveTo>
                    <a:lnTo>
                      <a:pt x="152" y="304"/>
                    </a:lnTo>
                    <a:lnTo>
                      <a:pt x="137" y="303"/>
                    </a:lnTo>
                    <a:lnTo>
                      <a:pt x="122" y="301"/>
                    </a:lnTo>
                    <a:lnTo>
                      <a:pt x="107" y="297"/>
                    </a:lnTo>
                    <a:lnTo>
                      <a:pt x="93" y="292"/>
                    </a:lnTo>
                    <a:lnTo>
                      <a:pt x="79" y="286"/>
                    </a:lnTo>
                    <a:lnTo>
                      <a:pt x="67" y="279"/>
                    </a:lnTo>
                    <a:lnTo>
                      <a:pt x="56" y="270"/>
                    </a:lnTo>
                    <a:lnTo>
                      <a:pt x="45" y="260"/>
                    </a:lnTo>
                    <a:lnTo>
                      <a:pt x="35" y="250"/>
                    </a:lnTo>
                    <a:lnTo>
                      <a:pt x="26" y="238"/>
                    </a:lnTo>
                    <a:lnTo>
                      <a:pt x="19" y="226"/>
                    </a:lnTo>
                    <a:lnTo>
                      <a:pt x="13" y="212"/>
                    </a:lnTo>
                    <a:lnTo>
                      <a:pt x="8" y="198"/>
                    </a:lnTo>
                    <a:lnTo>
                      <a:pt x="4" y="183"/>
                    </a:lnTo>
                    <a:lnTo>
                      <a:pt x="2" y="168"/>
                    </a:lnTo>
                    <a:lnTo>
                      <a:pt x="0" y="153"/>
                    </a:lnTo>
                    <a:lnTo>
                      <a:pt x="2" y="138"/>
                    </a:lnTo>
                    <a:lnTo>
                      <a:pt x="4" y="122"/>
                    </a:lnTo>
                    <a:lnTo>
                      <a:pt x="8" y="108"/>
                    </a:lnTo>
                    <a:lnTo>
                      <a:pt x="13" y="94"/>
                    </a:lnTo>
                    <a:lnTo>
                      <a:pt x="19" y="80"/>
                    </a:lnTo>
                    <a:lnTo>
                      <a:pt x="26" y="68"/>
                    </a:lnTo>
                    <a:lnTo>
                      <a:pt x="35" y="56"/>
                    </a:lnTo>
                    <a:lnTo>
                      <a:pt x="45" y="46"/>
                    </a:lnTo>
                    <a:lnTo>
                      <a:pt x="56" y="36"/>
                    </a:lnTo>
                    <a:lnTo>
                      <a:pt x="67" y="26"/>
                    </a:lnTo>
                    <a:lnTo>
                      <a:pt x="79" y="19"/>
                    </a:lnTo>
                    <a:lnTo>
                      <a:pt x="93" y="12"/>
                    </a:lnTo>
                    <a:lnTo>
                      <a:pt x="107" y="7"/>
                    </a:lnTo>
                    <a:lnTo>
                      <a:pt x="122" y="3"/>
                    </a:lnTo>
                    <a:lnTo>
                      <a:pt x="137" y="1"/>
                    </a:lnTo>
                    <a:lnTo>
                      <a:pt x="152" y="0"/>
                    </a:lnTo>
                    <a:lnTo>
                      <a:pt x="2778" y="0"/>
                    </a:lnTo>
                    <a:lnTo>
                      <a:pt x="2794" y="1"/>
                    </a:lnTo>
                    <a:lnTo>
                      <a:pt x="2809" y="3"/>
                    </a:lnTo>
                    <a:lnTo>
                      <a:pt x="2823" y="7"/>
                    </a:lnTo>
                    <a:lnTo>
                      <a:pt x="2838" y="12"/>
                    </a:lnTo>
                    <a:lnTo>
                      <a:pt x="2851" y="18"/>
                    </a:lnTo>
                    <a:lnTo>
                      <a:pt x="2863" y="26"/>
                    </a:lnTo>
                    <a:lnTo>
                      <a:pt x="2875" y="36"/>
                    </a:lnTo>
                    <a:lnTo>
                      <a:pt x="2886" y="46"/>
                    </a:lnTo>
                    <a:lnTo>
                      <a:pt x="2895" y="56"/>
                    </a:lnTo>
                    <a:lnTo>
                      <a:pt x="2904" y="68"/>
                    </a:lnTo>
                    <a:lnTo>
                      <a:pt x="2911" y="80"/>
                    </a:lnTo>
                    <a:lnTo>
                      <a:pt x="2918" y="94"/>
                    </a:lnTo>
                    <a:lnTo>
                      <a:pt x="2923" y="108"/>
                    </a:lnTo>
                    <a:lnTo>
                      <a:pt x="2927" y="122"/>
                    </a:lnTo>
                    <a:lnTo>
                      <a:pt x="2929" y="138"/>
                    </a:lnTo>
                    <a:lnTo>
                      <a:pt x="2930" y="153"/>
                    </a:lnTo>
                    <a:lnTo>
                      <a:pt x="2929" y="168"/>
                    </a:lnTo>
                    <a:lnTo>
                      <a:pt x="2927" y="183"/>
                    </a:lnTo>
                    <a:lnTo>
                      <a:pt x="2923" y="198"/>
                    </a:lnTo>
                    <a:lnTo>
                      <a:pt x="2918" y="212"/>
                    </a:lnTo>
                    <a:lnTo>
                      <a:pt x="2911" y="226"/>
                    </a:lnTo>
                    <a:lnTo>
                      <a:pt x="2904" y="238"/>
                    </a:lnTo>
                    <a:lnTo>
                      <a:pt x="2895" y="250"/>
                    </a:lnTo>
                    <a:lnTo>
                      <a:pt x="2886" y="260"/>
                    </a:lnTo>
                    <a:lnTo>
                      <a:pt x="2875" y="270"/>
                    </a:lnTo>
                    <a:lnTo>
                      <a:pt x="2863" y="279"/>
                    </a:lnTo>
                    <a:lnTo>
                      <a:pt x="2851" y="286"/>
                    </a:lnTo>
                    <a:lnTo>
                      <a:pt x="2838" y="292"/>
                    </a:lnTo>
                    <a:lnTo>
                      <a:pt x="2823" y="297"/>
                    </a:lnTo>
                    <a:lnTo>
                      <a:pt x="2809" y="301"/>
                    </a:lnTo>
                    <a:lnTo>
                      <a:pt x="2794" y="303"/>
                    </a:lnTo>
                    <a:lnTo>
                      <a:pt x="2778" y="30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3" tIns="60921" rIns="121843" bIns="60921"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91" name="Freeform 98">
                <a:extLst>
                  <a:ext uri="{FF2B5EF4-FFF2-40B4-BE49-F238E27FC236}">
                    <a16:creationId xmlns:a16="http://schemas.microsoft.com/office/drawing/2014/main" id="{0A60E1E4-C928-4DEE-8BC6-FE44C3103244}"/>
                  </a:ext>
                </a:extLst>
              </p:cNvPr>
              <p:cNvSpPr>
                <a:spLocks noEditPoints="1"/>
              </p:cNvSpPr>
              <p:nvPr/>
            </p:nvSpPr>
            <p:spPr bwMode="auto">
              <a:xfrm>
                <a:off x="1957961" y="2294733"/>
                <a:ext cx="144457" cy="176099"/>
              </a:xfrm>
              <a:custGeom>
                <a:avLst/>
                <a:gdLst>
                  <a:gd name="T0" fmla="*/ 327 w 3465"/>
                  <a:gd name="T1" fmla="*/ 1743 h 4204"/>
                  <a:gd name="T2" fmla="*/ 443 w 3465"/>
                  <a:gd name="T3" fmla="*/ 2406 h 4204"/>
                  <a:gd name="T4" fmla="*/ 631 w 3465"/>
                  <a:gd name="T5" fmla="*/ 2918 h 4204"/>
                  <a:gd name="T6" fmla="*/ 864 w 3465"/>
                  <a:gd name="T7" fmla="*/ 3299 h 4204"/>
                  <a:gd name="T8" fmla="*/ 1115 w 3465"/>
                  <a:gd name="T9" fmla="*/ 3568 h 4204"/>
                  <a:gd name="T10" fmla="*/ 1355 w 3465"/>
                  <a:gd name="T11" fmla="*/ 3743 h 4204"/>
                  <a:gd name="T12" fmla="*/ 1558 w 3465"/>
                  <a:gd name="T13" fmla="*/ 3844 h 4204"/>
                  <a:gd name="T14" fmla="*/ 1696 w 3465"/>
                  <a:gd name="T15" fmla="*/ 3889 h 4204"/>
                  <a:gd name="T16" fmla="*/ 2021 w 3465"/>
                  <a:gd name="T17" fmla="*/ 3776 h 4204"/>
                  <a:gd name="T18" fmla="*/ 2356 w 3465"/>
                  <a:gd name="T19" fmla="*/ 3506 h 4204"/>
                  <a:gd name="T20" fmla="*/ 2618 w 3465"/>
                  <a:gd name="T21" fmla="*/ 3144 h 4204"/>
                  <a:gd name="T22" fmla="*/ 2816 w 3465"/>
                  <a:gd name="T23" fmla="*/ 2723 h 4204"/>
                  <a:gd name="T24" fmla="*/ 2958 w 3465"/>
                  <a:gd name="T25" fmla="*/ 2279 h 4204"/>
                  <a:gd name="T26" fmla="*/ 3055 w 3465"/>
                  <a:gd name="T27" fmla="*/ 1850 h 4204"/>
                  <a:gd name="T28" fmla="*/ 3114 w 3465"/>
                  <a:gd name="T29" fmla="*/ 1469 h 4204"/>
                  <a:gd name="T30" fmla="*/ 3145 w 3465"/>
                  <a:gd name="T31" fmla="*/ 1173 h 4204"/>
                  <a:gd name="T32" fmla="*/ 2952 w 3465"/>
                  <a:gd name="T33" fmla="*/ 1095 h 4204"/>
                  <a:gd name="T34" fmla="*/ 2708 w 3465"/>
                  <a:gd name="T35" fmla="*/ 1042 h 4204"/>
                  <a:gd name="T36" fmla="*/ 2486 w 3465"/>
                  <a:gd name="T37" fmla="*/ 968 h 4204"/>
                  <a:gd name="T38" fmla="*/ 2288 w 3465"/>
                  <a:gd name="T39" fmla="*/ 877 h 4204"/>
                  <a:gd name="T40" fmla="*/ 2112 w 3465"/>
                  <a:gd name="T41" fmla="*/ 777 h 4204"/>
                  <a:gd name="T42" fmla="*/ 1962 w 3465"/>
                  <a:gd name="T43" fmla="*/ 675 h 4204"/>
                  <a:gd name="T44" fmla="*/ 1836 w 3465"/>
                  <a:gd name="T45" fmla="*/ 574 h 4204"/>
                  <a:gd name="T46" fmla="*/ 1664 w 3465"/>
                  <a:gd name="T47" fmla="*/ 514 h 4204"/>
                  <a:gd name="T48" fmla="*/ 1462 w 3465"/>
                  <a:gd name="T49" fmla="*/ 689 h 4204"/>
                  <a:gd name="T50" fmla="*/ 1259 w 3465"/>
                  <a:gd name="T51" fmla="*/ 828 h 4204"/>
                  <a:gd name="T52" fmla="*/ 1059 w 3465"/>
                  <a:gd name="T53" fmla="*/ 935 h 4204"/>
                  <a:gd name="T54" fmla="*/ 869 w 3465"/>
                  <a:gd name="T55" fmla="*/ 1014 h 4204"/>
                  <a:gd name="T56" fmla="*/ 690 w 3465"/>
                  <a:gd name="T57" fmla="*/ 1071 h 4204"/>
                  <a:gd name="T58" fmla="*/ 530 w 3465"/>
                  <a:gd name="T59" fmla="*/ 1107 h 4204"/>
                  <a:gd name="T60" fmla="*/ 361 w 3465"/>
                  <a:gd name="T61" fmla="*/ 1131 h 4204"/>
                  <a:gd name="T62" fmla="*/ 1685 w 3465"/>
                  <a:gd name="T63" fmla="*/ 4199 h 4204"/>
                  <a:gd name="T64" fmla="*/ 1555 w 3465"/>
                  <a:gd name="T65" fmla="*/ 4166 h 4204"/>
                  <a:gd name="T66" fmla="*/ 1321 w 3465"/>
                  <a:gd name="T67" fmla="*/ 4073 h 4204"/>
                  <a:gd name="T68" fmla="*/ 1023 w 3465"/>
                  <a:gd name="T69" fmla="*/ 3892 h 4204"/>
                  <a:gd name="T70" fmla="*/ 704 w 3465"/>
                  <a:gd name="T71" fmla="*/ 3596 h 4204"/>
                  <a:gd name="T72" fmla="*/ 404 w 3465"/>
                  <a:gd name="T73" fmla="*/ 3157 h 4204"/>
                  <a:gd name="T74" fmla="*/ 163 w 3465"/>
                  <a:gd name="T75" fmla="*/ 2545 h 4204"/>
                  <a:gd name="T76" fmla="*/ 22 w 3465"/>
                  <a:gd name="T77" fmla="*/ 1736 h 4204"/>
                  <a:gd name="T78" fmla="*/ 11 w 3465"/>
                  <a:gd name="T79" fmla="*/ 823 h 4204"/>
                  <a:gd name="T80" fmla="*/ 258 w 3465"/>
                  <a:gd name="T81" fmla="*/ 834 h 4204"/>
                  <a:gd name="T82" fmla="*/ 427 w 3465"/>
                  <a:gd name="T83" fmla="*/ 817 h 4204"/>
                  <a:gd name="T84" fmla="*/ 610 w 3465"/>
                  <a:gd name="T85" fmla="*/ 779 h 4204"/>
                  <a:gd name="T86" fmla="*/ 821 w 3465"/>
                  <a:gd name="T87" fmla="*/ 708 h 4204"/>
                  <a:gd name="T88" fmla="*/ 1054 w 3465"/>
                  <a:gd name="T89" fmla="*/ 596 h 4204"/>
                  <a:gd name="T90" fmla="*/ 1297 w 3465"/>
                  <a:gd name="T91" fmla="*/ 432 h 4204"/>
                  <a:gd name="T92" fmla="*/ 1538 w 3465"/>
                  <a:gd name="T93" fmla="*/ 208 h 4204"/>
                  <a:gd name="T94" fmla="*/ 1839 w 3465"/>
                  <a:gd name="T95" fmla="*/ 153 h 4204"/>
                  <a:gd name="T96" fmla="*/ 1963 w 3465"/>
                  <a:gd name="T97" fmla="*/ 278 h 4204"/>
                  <a:gd name="T98" fmla="*/ 2099 w 3465"/>
                  <a:gd name="T99" fmla="*/ 393 h 4204"/>
                  <a:gd name="T100" fmla="*/ 2279 w 3465"/>
                  <a:gd name="T101" fmla="*/ 518 h 4204"/>
                  <a:gd name="T102" fmla="*/ 2501 w 3465"/>
                  <a:gd name="T103" fmla="*/ 638 h 4204"/>
                  <a:gd name="T104" fmla="*/ 2762 w 3465"/>
                  <a:gd name="T105" fmla="*/ 738 h 4204"/>
                  <a:gd name="T106" fmla="*/ 3060 w 3465"/>
                  <a:gd name="T107" fmla="*/ 802 h 4204"/>
                  <a:gd name="T108" fmla="*/ 3465 w 3465"/>
                  <a:gd name="T109" fmla="*/ 814 h 4204"/>
                  <a:gd name="T110" fmla="*/ 3449 w 3465"/>
                  <a:gd name="T111" fmla="*/ 1202 h 4204"/>
                  <a:gd name="T112" fmla="*/ 3407 w 3465"/>
                  <a:gd name="T113" fmla="*/ 1587 h 4204"/>
                  <a:gd name="T114" fmla="*/ 3321 w 3465"/>
                  <a:gd name="T115" fmla="*/ 2086 h 4204"/>
                  <a:gd name="T116" fmla="*/ 3169 w 3465"/>
                  <a:gd name="T117" fmla="*/ 2642 h 4204"/>
                  <a:gd name="T118" fmla="*/ 2939 w 3465"/>
                  <a:gd name="T119" fmla="*/ 3193 h 4204"/>
                  <a:gd name="T120" fmla="*/ 2611 w 3465"/>
                  <a:gd name="T121" fmla="*/ 3679 h 4204"/>
                  <a:gd name="T122" fmla="*/ 2168 w 3465"/>
                  <a:gd name="T123" fmla="*/ 4043 h 4204"/>
                  <a:gd name="T124" fmla="*/ 1723 w 3465"/>
                  <a:gd name="T125" fmla="*/ 4204 h 4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65" h="4204">
                    <a:moveTo>
                      <a:pt x="305" y="1135"/>
                    </a:moveTo>
                    <a:lnTo>
                      <a:pt x="305" y="1350"/>
                    </a:lnTo>
                    <a:lnTo>
                      <a:pt x="313" y="1552"/>
                    </a:lnTo>
                    <a:lnTo>
                      <a:pt x="327" y="1743"/>
                    </a:lnTo>
                    <a:lnTo>
                      <a:pt x="348" y="1924"/>
                    </a:lnTo>
                    <a:lnTo>
                      <a:pt x="375" y="2094"/>
                    </a:lnTo>
                    <a:lnTo>
                      <a:pt x="406" y="2255"/>
                    </a:lnTo>
                    <a:lnTo>
                      <a:pt x="443" y="2406"/>
                    </a:lnTo>
                    <a:lnTo>
                      <a:pt x="484" y="2547"/>
                    </a:lnTo>
                    <a:lnTo>
                      <a:pt x="530" y="2680"/>
                    </a:lnTo>
                    <a:lnTo>
                      <a:pt x="578" y="2803"/>
                    </a:lnTo>
                    <a:lnTo>
                      <a:pt x="631" y="2918"/>
                    </a:lnTo>
                    <a:lnTo>
                      <a:pt x="686" y="3025"/>
                    </a:lnTo>
                    <a:lnTo>
                      <a:pt x="744" y="3124"/>
                    </a:lnTo>
                    <a:lnTo>
                      <a:pt x="803" y="3215"/>
                    </a:lnTo>
                    <a:lnTo>
                      <a:pt x="864" y="3299"/>
                    </a:lnTo>
                    <a:lnTo>
                      <a:pt x="926" y="3376"/>
                    </a:lnTo>
                    <a:lnTo>
                      <a:pt x="989" y="3446"/>
                    </a:lnTo>
                    <a:lnTo>
                      <a:pt x="1052" y="3510"/>
                    </a:lnTo>
                    <a:lnTo>
                      <a:pt x="1115" y="3568"/>
                    </a:lnTo>
                    <a:lnTo>
                      <a:pt x="1177" y="3620"/>
                    </a:lnTo>
                    <a:lnTo>
                      <a:pt x="1238" y="3666"/>
                    </a:lnTo>
                    <a:lnTo>
                      <a:pt x="1297" y="3706"/>
                    </a:lnTo>
                    <a:lnTo>
                      <a:pt x="1355" y="3743"/>
                    </a:lnTo>
                    <a:lnTo>
                      <a:pt x="1410" y="3774"/>
                    </a:lnTo>
                    <a:lnTo>
                      <a:pt x="1463" y="3801"/>
                    </a:lnTo>
                    <a:lnTo>
                      <a:pt x="1512" y="3825"/>
                    </a:lnTo>
                    <a:lnTo>
                      <a:pt x="1558" y="3844"/>
                    </a:lnTo>
                    <a:lnTo>
                      <a:pt x="1600" y="3860"/>
                    </a:lnTo>
                    <a:lnTo>
                      <a:pt x="1636" y="3872"/>
                    </a:lnTo>
                    <a:lnTo>
                      <a:pt x="1669" y="3882"/>
                    </a:lnTo>
                    <a:lnTo>
                      <a:pt x="1696" y="3889"/>
                    </a:lnTo>
                    <a:lnTo>
                      <a:pt x="1716" y="3894"/>
                    </a:lnTo>
                    <a:lnTo>
                      <a:pt x="1823" y="3864"/>
                    </a:lnTo>
                    <a:lnTo>
                      <a:pt x="1925" y="3825"/>
                    </a:lnTo>
                    <a:lnTo>
                      <a:pt x="2021" y="3776"/>
                    </a:lnTo>
                    <a:lnTo>
                      <a:pt x="2112" y="3720"/>
                    </a:lnTo>
                    <a:lnTo>
                      <a:pt x="2198" y="3655"/>
                    </a:lnTo>
                    <a:lnTo>
                      <a:pt x="2280" y="3584"/>
                    </a:lnTo>
                    <a:lnTo>
                      <a:pt x="2356" y="3506"/>
                    </a:lnTo>
                    <a:lnTo>
                      <a:pt x="2428" y="3423"/>
                    </a:lnTo>
                    <a:lnTo>
                      <a:pt x="2496" y="3335"/>
                    </a:lnTo>
                    <a:lnTo>
                      <a:pt x="2559" y="3242"/>
                    </a:lnTo>
                    <a:lnTo>
                      <a:pt x="2618" y="3144"/>
                    </a:lnTo>
                    <a:lnTo>
                      <a:pt x="2673" y="3042"/>
                    </a:lnTo>
                    <a:lnTo>
                      <a:pt x="2724" y="2938"/>
                    </a:lnTo>
                    <a:lnTo>
                      <a:pt x="2772" y="2831"/>
                    </a:lnTo>
                    <a:lnTo>
                      <a:pt x="2816" y="2723"/>
                    </a:lnTo>
                    <a:lnTo>
                      <a:pt x="2857" y="2613"/>
                    </a:lnTo>
                    <a:lnTo>
                      <a:pt x="2894" y="2502"/>
                    </a:lnTo>
                    <a:lnTo>
                      <a:pt x="2927" y="2391"/>
                    </a:lnTo>
                    <a:lnTo>
                      <a:pt x="2958" y="2279"/>
                    </a:lnTo>
                    <a:lnTo>
                      <a:pt x="2987" y="2169"/>
                    </a:lnTo>
                    <a:lnTo>
                      <a:pt x="3012" y="2061"/>
                    </a:lnTo>
                    <a:lnTo>
                      <a:pt x="3035" y="1954"/>
                    </a:lnTo>
                    <a:lnTo>
                      <a:pt x="3055" y="1850"/>
                    </a:lnTo>
                    <a:lnTo>
                      <a:pt x="3073" y="1749"/>
                    </a:lnTo>
                    <a:lnTo>
                      <a:pt x="3089" y="1651"/>
                    </a:lnTo>
                    <a:lnTo>
                      <a:pt x="3103" y="1558"/>
                    </a:lnTo>
                    <a:lnTo>
                      <a:pt x="3114" y="1469"/>
                    </a:lnTo>
                    <a:lnTo>
                      <a:pt x="3124" y="1386"/>
                    </a:lnTo>
                    <a:lnTo>
                      <a:pt x="3133" y="1308"/>
                    </a:lnTo>
                    <a:lnTo>
                      <a:pt x="3139" y="1237"/>
                    </a:lnTo>
                    <a:lnTo>
                      <a:pt x="3145" y="1173"/>
                    </a:lnTo>
                    <a:lnTo>
                      <a:pt x="3149" y="1116"/>
                    </a:lnTo>
                    <a:lnTo>
                      <a:pt x="3083" y="1111"/>
                    </a:lnTo>
                    <a:lnTo>
                      <a:pt x="3017" y="1104"/>
                    </a:lnTo>
                    <a:lnTo>
                      <a:pt x="2952" y="1095"/>
                    </a:lnTo>
                    <a:lnTo>
                      <a:pt x="2889" y="1085"/>
                    </a:lnTo>
                    <a:lnTo>
                      <a:pt x="2827" y="1072"/>
                    </a:lnTo>
                    <a:lnTo>
                      <a:pt x="2767" y="1058"/>
                    </a:lnTo>
                    <a:lnTo>
                      <a:pt x="2708" y="1042"/>
                    </a:lnTo>
                    <a:lnTo>
                      <a:pt x="2651" y="1025"/>
                    </a:lnTo>
                    <a:lnTo>
                      <a:pt x="2594" y="1007"/>
                    </a:lnTo>
                    <a:lnTo>
                      <a:pt x="2540" y="988"/>
                    </a:lnTo>
                    <a:lnTo>
                      <a:pt x="2486" y="968"/>
                    </a:lnTo>
                    <a:lnTo>
                      <a:pt x="2435" y="946"/>
                    </a:lnTo>
                    <a:lnTo>
                      <a:pt x="2385" y="924"/>
                    </a:lnTo>
                    <a:lnTo>
                      <a:pt x="2335" y="901"/>
                    </a:lnTo>
                    <a:lnTo>
                      <a:pt x="2288" y="877"/>
                    </a:lnTo>
                    <a:lnTo>
                      <a:pt x="2241" y="852"/>
                    </a:lnTo>
                    <a:lnTo>
                      <a:pt x="2197" y="828"/>
                    </a:lnTo>
                    <a:lnTo>
                      <a:pt x="2155" y="803"/>
                    </a:lnTo>
                    <a:lnTo>
                      <a:pt x="2112" y="777"/>
                    </a:lnTo>
                    <a:lnTo>
                      <a:pt x="2073" y="751"/>
                    </a:lnTo>
                    <a:lnTo>
                      <a:pt x="2035" y="726"/>
                    </a:lnTo>
                    <a:lnTo>
                      <a:pt x="1997" y="700"/>
                    </a:lnTo>
                    <a:lnTo>
                      <a:pt x="1962" y="675"/>
                    </a:lnTo>
                    <a:lnTo>
                      <a:pt x="1928" y="648"/>
                    </a:lnTo>
                    <a:lnTo>
                      <a:pt x="1895" y="623"/>
                    </a:lnTo>
                    <a:lnTo>
                      <a:pt x="1865" y="599"/>
                    </a:lnTo>
                    <a:lnTo>
                      <a:pt x="1836" y="574"/>
                    </a:lnTo>
                    <a:lnTo>
                      <a:pt x="1809" y="550"/>
                    </a:lnTo>
                    <a:lnTo>
                      <a:pt x="1758" y="506"/>
                    </a:lnTo>
                    <a:lnTo>
                      <a:pt x="1715" y="464"/>
                    </a:lnTo>
                    <a:lnTo>
                      <a:pt x="1664" y="514"/>
                    </a:lnTo>
                    <a:lnTo>
                      <a:pt x="1614" y="561"/>
                    </a:lnTo>
                    <a:lnTo>
                      <a:pt x="1564" y="606"/>
                    </a:lnTo>
                    <a:lnTo>
                      <a:pt x="1513" y="648"/>
                    </a:lnTo>
                    <a:lnTo>
                      <a:pt x="1462" y="689"/>
                    </a:lnTo>
                    <a:lnTo>
                      <a:pt x="1411" y="727"/>
                    </a:lnTo>
                    <a:lnTo>
                      <a:pt x="1360" y="762"/>
                    </a:lnTo>
                    <a:lnTo>
                      <a:pt x="1309" y="796"/>
                    </a:lnTo>
                    <a:lnTo>
                      <a:pt x="1259" y="828"/>
                    </a:lnTo>
                    <a:lnTo>
                      <a:pt x="1209" y="857"/>
                    </a:lnTo>
                    <a:lnTo>
                      <a:pt x="1158" y="885"/>
                    </a:lnTo>
                    <a:lnTo>
                      <a:pt x="1109" y="911"/>
                    </a:lnTo>
                    <a:lnTo>
                      <a:pt x="1059" y="935"/>
                    </a:lnTo>
                    <a:lnTo>
                      <a:pt x="1011" y="958"/>
                    </a:lnTo>
                    <a:lnTo>
                      <a:pt x="963" y="978"/>
                    </a:lnTo>
                    <a:lnTo>
                      <a:pt x="915" y="997"/>
                    </a:lnTo>
                    <a:lnTo>
                      <a:pt x="869" y="1014"/>
                    </a:lnTo>
                    <a:lnTo>
                      <a:pt x="822" y="1030"/>
                    </a:lnTo>
                    <a:lnTo>
                      <a:pt x="778" y="1045"/>
                    </a:lnTo>
                    <a:lnTo>
                      <a:pt x="734" y="1059"/>
                    </a:lnTo>
                    <a:lnTo>
                      <a:pt x="690" y="1071"/>
                    </a:lnTo>
                    <a:lnTo>
                      <a:pt x="649" y="1081"/>
                    </a:lnTo>
                    <a:lnTo>
                      <a:pt x="608" y="1091"/>
                    </a:lnTo>
                    <a:lnTo>
                      <a:pt x="568" y="1099"/>
                    </a:lnTo>
                    <a:lnTo>
                      <a:pt x="530" y="1107"/>
                    </a:lnTo>
                    <a:lnTo>
                      <a:pt x="494" y="1113"/>
                    </a:lnTo>
                    <a:lnTo>
                      <a:pt x="458" y="1119"/>
                    </a:lnTo>
                    <a:lnTo>
                      <a:pt x="424" y="1124"/>
                    </a:lnTo>
                    <a:lnTo>
                      <a:pt x="361" y="1131"/>
                    </a:lnTo>
                    <a:lnTo>
                      <a:pt x="305" y="1135"/>
                    </a:lnTo>
                    <a:close/>
                    <a:moveTo>
                      <a:pt x="1723" y="4204"/>
                    </a:moveTo>
                    <a:lnTo>
                      <a:pt x="1697" y="4201"/>
                    </a:lnTo>
                    <a:lnTo>
                      <a:pt x="1685" y="4199"/>
                    </a:lnTo>
                    <a:lnTo>
                      <a:pt x="1664" y="4196"/>
                    </a:lnTo>
                    <a:lnTo>
                      <a:pt x="1635" y="4188"/>
                    </a:lnTo>
                    <a:lnTo>
                      <a:pt x="1599" y="4179"/>
                    </a:lnTo>
                    <a:lnTo>
                      <a:pt x="1555" y="4166"/>
                    </a:lnTo>
                    <a:lnTo>
                      <a:pt x="1504" y="4150"/>
                    </a:lnTo>
                    <a:lnTo>
                      <a:pt x="1448" y="4130"/>
                    </a:lnTo>
                    <a:lnTo>
                      <a:pt x="1386" y="4104"/>
                    </a:lnTo>
                    <a:lnTo>
                      <a:pt x="1321" y="4073"/>
                    </a:lnTo>
                    <a:lnTo>
                      <a:pt x="1250" y="4038"/>
                    </a:lnTo>
                    <a:lnTo>
                      <a:pt x="1177" y="3995"/>
                    </a:lnTo>
                    <a:lnTo>
                      <a:pt x="1102" y="3948"/>
                    </a:lnTo>
                    <a:lnTo>
                      <a:pt x="1023" y="3892"/>
                    </a:lnTo>
                    <a:lnTo>
                      <a:pt x="944" y="3831"/>
                    </a:lnTo>
                    <a:lnTo>
                      <a:pt x="864" y="3761"/>
                    </a:lnTo>
                    <a:lnTo>
                      <a:pt x="784" y="3682"/>
                    </a:lnTo>
                    <a:lnTo>
                      <a:pt x="704" y="3596"/>
                    </a:lnTo>
                    <a:lnTo>
                      <a:pt x="626" y="3500"/>
                    </a:lnTo>
                    <a:lnTo>
                      <a:pt x="549" y="3396"/>
                    </a:lnTo>
                    <a:lnTo>
                      <a:pt x="474" y="3281"/>
                    </a:lnTo>
                    <a:lnTo>
                      <a:pt x="404" y="3157"/>
                    </a:lnTo>
                    <a:lnTo>
                      <a:pt x="336" y="3020"/>
                    </a:lnTo>
                    <a:lnTo>
                      <a:pt x="273" y="2874"/>
                    </a:lnTo>
                    <a:lnTo>
                      <a:pt x="215" y="2716"/>
                    </a:lnTo>
                    <a:lnTo>
                      <a:pt x="163" y="2545"/>
                    </a:lnTo>
                    <a:lnTo>
                      <a:pt x="116" y="2362"/>
                    </a:lnTo>
                    <a:lnTo>
                      <a:pt x="77" y="2167"/>
                    </a:lnTo>
                    <a:lnTo>
                      <a:pt x="45" y="1958"/>
                    </a:lnTo>
                    <a:lnTo>
                      <a:pt x="22" y="1736"/>
                    </a:lnTo>
                    <a:lnTo>
                      <a:pt x="6" y="1499"/>
                    </a:lnTo>
                    <a:lnTo>
                      <a:pt x="0" y="1248"/>
                    </a:lnTo>
                    <a:lnTo>
                      <a:pt x="5" y="981"/>
                    </a:lnTo>
                    <a:lnTo>
                      <a:pt x="11" y="823"/>
                    </a:lnTo>
                    <a:lnTo>
                      <a:pt x="168" y="834"/>
                    </a:lnTo>
                    <a:lnTo>
                      <a:pt x="182" y="835"/>
                    </a:lnTo>
                    <a:lnTo>
                      <a:pt x="212" y="835"/>
                    </a:lnTo>
                    <a:lnTo>
                      <a:pt x="258" y="834"/>
                    </a:lnTo>
                    <a:lnTo>
                      <a:pt x="316" y="830"/>
                    </a:lnTo>
                    <a:lnTo>
                      <a:pt x="350" y="827"/>
                    </a:lnTo>
                    <a:lnTo>
                      <a:pt x="387" y="822"/>
                    </a:lnTo>
                    <a:lnTo>
                      <a:pt x="427" y="817"/>
                    </a:lnTo>
                    <a:lnTo>
                      <a:pt x="469" y="810"/>
                    </a:lnTo>
                    <a:lnTo>
                      <a:pt x="514" y="801"/>
                    </a:lnTo>
                    <a:lnTo>
                      <a:pt x="560" y="791"/>
                    </a:lnTo>
                    <a:lnTo>
                      <a:pt x="610" y="779"/>
                    </a:lnTo>
                    <a:lnTo>
                      <a:pt x="660" y="763"/>
                    </a:lnTo>
                    <a:lnTo>
                      <a:pt x="712" y="747"/>
                    </a:lnTo>
                    <a:lnTo>
                      <a:pt x="766" y="729"/>
                    </a:lnTo>
                    <a:lnTo>
                      <a:pt x="821" y="708"/>
                    </a:lnTo>
                    <a:lnTo>
                      <a:pt x="878" y="684"/>
                    </a:lnTo>
                    <a:lnTo>
                      <a:pt x="936" y="657"/>
                    </a:lnTo>
                    <a:lnTo>
                      <a:pt x="995" y="628"/>
                    </a:lnTo>
                    <a:lnTo>
                      <a:pt x="1054" y="596"/>
                    </a:lnTo>
                    <a:lnTo>
                      <a:pt x="1115" y="559"/>
                    </a:lnTo>
                    <a:lnTo>
                      <a:pt x="1175" y="521"/>
                    </a:lnTo>
                    <a:lnTo>
                      <a:pt x="1236" y="478"/>
                    </a:lnTo>
                    <a:lnTo>
                      <a:pt x="1297" y="432"/>
                    </a:lnTo>
                    <a:lnTo>
                      <a:pt x="1358" y="381"/>
                    </a:lnTo>
                    <a:lnTo>
                      <a:pt x="1418" y="328"/>
                    </a:lnTo>
                    <a:lnTo>
                      <a:pt x="1479" y="270"/>
                    </a:lnTo>
                    <a:lnTo>
                      <a:pt x="1538" y="208"/>
                    </a:lnTo>
                    <a:lnTo>
                      <a:pt x="1598" y="141"/>
                    </a:lnTo>
                    <a:lnTo>
                      <a:pt x="1717" y="0"/>
                    </a:lnTo>
                    <a:lnTo>
                      <a:pt x="1832" y="145"/>
                    </a:lnTo>
                    <a:lnTo>
                      <a:pt x="1839" y="153"/>
                    </a:lnTo>
                    <a:lnTo>
                      <a:pt x="1859" y="175"/>
                    </a:lnTo>
                    <a:lnTo>
                      <a:pt x="1892" y="210"/>
                    </a:lnTo>
                    <a:lnTo>
                      <a:pt x="1937" y="253"/>
                    </a:lnTo>
                    <a:lnTo>
                      <a:pt x="1963" y="278"/>
                    </a:lnTo>
                    <a:lnTo>
                      <a:pt x="1993" y="305"/>
                    </a:lnTo>
                    <a:lnTo>
                      <a:pt x="2026" y="333"/>
                    </a:lnTo>
                    <a:lnTo>
                      <a:pt x="2061" y="362"/>
                    </a:lnTo>
                    <a:lnTo>
                      <a:pt x="2099" y="393"/>
                    </a:lnTo>
                    <a:lnTo>
                      <a:pt x="2141" y="424"/>
                    </a:lnTo>
                    <a:lnTo>
                      <a:pt x="2184" y="455"/>
                    </a:lnTo>
                    <a:lnTo>
                      <a:pt x="2230" y="487"/>
                    </a:lnTo>
                    <a:lnTo>
                      <a:pt x="2279" y="518"/>
                    </a:lnTo>
                    <a:lnTo>
                      <a:pt x="2331" y="549"/>
                    </a:lnTo>
                    <a:lnTo>
                      <a:pt x="2385" y="580"/>
                    </a:lnTo>
                    <a:lnTo>
                      <a:pt x="2442" y="610"/>
                    </a:lnTo>
                    <a:lnTo>
                      <a:pt x="2501" y="638"/>
                    </a:lnTo>
                    <a:lnTo>
                      <a:pt x="2562" y="665"/>
                    </a:lnTo>
                    <a:lnTo>
                      <a:pt x="2627" y="692"/>
                    </a:lnTo>
                    <a:lnTo>
                      <a:pt x="2693" y="716"/>
                    </a:lnTo>
                    <a:lnTo>
                      <a:pt x="2762" y="738"/>
                    </a:lnTo>
                    <a:lnTo>
                      <a:pt x="2833" y="758"/>
                    </a:lnTo>
                    <a:lnTo>
                      <a:pt x="2907" y="776"/>
                    </a:lnTo>
                    <a:lnTo>
                      <a:pt x="2983" y="790"/>
                    </a:lnTo>
                    <a:lnTo>
                      <a:pt x="3060" y="802"/>
                    </a:lnTo>
                    <a:lnTo>
                      <a:pt x="3141" y="810"/>
                    </a:lnTo>
                    <a:lnTo>
                      <a:pt x="3223" y="815"/>
                    </a:lnTo>
                    <a:lnTo>
                      <a:pt x="3307" y="816"/>
                    </a:lnTo>
                    <a:lnTo>
                      <a:pt x="3465" y="814"/>
                    </a:lnTo>
                    <a:lnTo>
                      <a:pt x="3461" y="972"/>
                    </a:lnTo>
                    <a:lnTo>
                      <a:pt x="3460" y="1023"/>
                    </a:lnTo>
                    <a:lnTo>
                      <a:pt x="3454" y="1130"/>
                    </a:lnTo>
                    <a:lnTo>
                      <a:pt x="3449" y="1202"/>
                    </a:lnTo>
                    <a:lnTo>
                      <a:pt x="3442" y="1284"/>
                    </a:lnTo>
                    <a:lnTo>
                      <a:pt x="3432" y="1376"/>
                    </a:lnTo>
                    <a:lnTo>
                      <a:pt x="3421" y="1478"/>
                    </a:lnTo>
                    <a:lnTo>
                      <a:pt x="3407" y="1587"/>
                    </a:lnTo>
                    <a:lnTo>
                      <a:pt x="3390" y="1703"/>
                    </a:lnTo>
                    <a:lnTo>
                      <a:pt x="3371" y="1827"/>
                    </a:lnTo>
                    <a:lnTo>
                      <a:pt x="3347" y="1954"/>
                    </a:lnTo>
                    <a:lnTo>
                      <a:pt x="3321" y="2086"/>
                    </a:lnTo>
                    <a:lnTo>
                      <a:pt x="3289" y="2223"/>
                    </a:lnTo>
                    <a:lnTo>
                      <a:pt x="3254" y="2361"/>
                    </a:lnTo>
                    <a:lnTo>
                      <a:pt x="3214" y="2502"/>
                    </a:lnTo>
                    <a:lnTo>
                      <a:pt x="3169" y="2642"/>
                    </a:lnTo>
                    <a:lnTo>
                      <a:pt x="3120" y="2783"/>
                    </a:lnTo>
                    <a:lnTo>
                      <a:pt x="3065" y="2922"/>
                    </a:lnTo>
                    <a:lnTo>
                      <a:pt x="3005" y="3059"/>
                    </a:lnTo>
                    <a:lnTo>
                      <a:pt x="2939" y="3193"/>
                    </a:lnTo>
                    <a:lnTo>
                      <a:pt x="2867" y="3322"/>
                    </a:lnTo>
                    <a:lnTo>
                      <a:pt x="2788" y="3448"/>
                    </a:lnTo>
                    <a:lnTo>
                      <a:pt x="2702" y="3567"/>
                    </a:lnTo>
                    <a:lnTo>
                      <a:pt x="2611" y="3679"/>
                    </a:lnTo>
                    <a:lnTo>
                      <a:pt x="2512" y="3784"/>
                    </a:lnTo>
                    <a:lnTo>
                      <a:pt x="2405" y="3880"/>
                    </a:lnTo>
                    <a:lnTo>
                      <a:pt x="2290" y="3967"/>
                    </a:lnTo>
                    <a:lnTo>
                      <a:pt x="2168" y="4043"/>
                    </a:lnTo>
                    <a:lnTo>
                      <a:pt x="2037" y="4108"/>
                    </a:lnTo>
                    <a:lnTo>
                      <a:pt x="1897" y="4160"/>
                    </a:lnTo>
                    <a:lnTo>
                      <a:pt x="1750" y="4199"/>
                    </a:lnTo>
                    <a:lnTo>
                      <a:pt x="1723" y="420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3" tIns="60921" rIns="121843" bIns="60921"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392" name="Freeform 99">
                <a:extLst>
                  <a:ext uri="{FF2B5EF4-FFF2-40B4-BE49-F238E27FC236}">
                    <a16:creationId xmlns:a16="http://schemas.microsoft.com/office/drawing/2014/main" id="{BE5EE808-AA16-494E-8D04-EAE28359788A}"/>
                  </a:ext>
                </a:extLst>
              </p:cNvPr>
              <p:cNvSpPr>
                <a:spLocks/>
              </p:cNvSpPr>
              <p:nvPr/>
            </p:nvSpPr>
            <p:spPr bwMode="auto">
              <a:xfrm>
                <a:off x="1846523" y="2470833"/>
                <a:ext cx="16509" cy="16509"/>
              </a:xfrm>
              <a:custGeom>
                <a:avLst/>
                <a:gdLst>
                  <a:gd name="T0" fmla="*/ 382 w 383"/>
                  <a:gd name="T1" fmla="*/ 211 h 383"/>
                  <a:gd name="T2" fmla="*/ 374 w 383"/>
                  <a:gd name="T3" fmla="*/ 248 h 383"/>
                  <a:gd name="T4" fmla="*/ 360 w 383"/>
                  <a:gd name="T5" fmla="*/ 283 h 383"/>
                  <a:gd name="T6" fmla="*/ 339 w 383"/>
                  <a:gd name="T7" fmla="*/ 313 h 383"/>
                  <a:gd name="T8" fmla="*/ 313 w 383"/>
                  <a:gd name="T9" fmla="*/ 339 h 383"/>
                  <a:gd name="T10" fmla="*/ 282 w 383"/>
                  <a:gd name="T11" fmla="*/ 360 h 383"/>
                  <a:gd name="T12" fmla="*/ 248 w 383"/>
                  <a:gd name="T13" fmla="*/ 375 h 383"/>
                  <a:gd name="T14" fmla="*/ 211 w 383"/>
                  <a:gd name="T15" fmla="*/ 382 h 383"/>
                  <a:gd name="T16" fmla="*/ 171 w 383"/>
                  <a:gd name="T17" fmla="*/ 382 h 383"/>
                  <a:gd name="T18" fmla="*/ 134 w 383"/>
                  <a:gd name="T19" fmla="*/ 375 h 383"/>
                  <a:gd name="T20" fmla="*/ 100 w 383"/>
                  <a:gd name="T21" fmla="*/ 360 h 383"/>
                  <a:gd name="T22" fmla="*/ 69 w 383"/>
                  <a:gd name="T23" fmla="*/ 339 h 383"/>
                  <a:gd name="T24" fmla="*/ 43 w 383"/>
                  <a:gd name="T25" fmla="*/ 313 h 383"/>
                  <a:gd name="T26" fmla="*/ 23 w 383"/>
                  <a:gd name="T27" fmla="*/ 283 h 383"/>
                  <a:gd name="T28" fmla="*/ 8 w 383"/>
                  <a:gd name="T29" fmla="*/ 248 h 383"/>
                  <a:gd name="T30" fmla="*/ 1 w 383"/>
                  <a:gd name="T31" fmla="*/ 211 h 383"/>
                  <a:gd name="T32" fmla="*/ 1 w 383"/>
                  <a:gd name="T33" fmla="*/ 173 h 383"/>
                  <a:gd name="T34" fmla="*/ 8 w 383"/>
                  <a:gd name="T35" fmla="*/ 134 h 383"/>
                  <a:gd name="T36" fmla="*/ 23 w 383"/>
                  <a:gd name="T37" fmla="*/ 100 h 383"/>
                  <a:gd name="T38" fmla="*/ 43 w 383"/>
                  <a:gd name="T39" fmla="*/ 69 h 383"/>
                  <a:gd name="T40" fmla="*/ 69 w 383"/>
                  <a:gd name="T41" fmla="*/ 43 h 383"/>
                  <a:gd name="T42" fmla="*/ 100 w 383"/>
                  <a:gd name="T43" fmla="*/ 23 h 383"/>
                  <a:gd name="T44" fmla="*/ 134 w 383"/>
                  <a:gd name="T45" fmla="*/ 8 h 383"/>
                  <a:gd name="T46" fmla="*/ 171 w 383"/>
                  <a:gd name="T47" fmla="*/ 1 h 383"/>
                  <a:gd name="T48" fmla="*/ 211 w 383"/>
                  <a:gd name="T49" fmla="*/ 1 h 383"/>
                  <a:gd name="T50" fmla="*/ 248 w 383"/>
                  <a:gd name="T51" fmla="*/ 8 h 383"/>
                  <a:gd name="T52" fmla="*/ 282 w 383"/>
                  <a:gd name="T53" fmla="*/ 23 h 383"/>
                  <a:gd name="T54" fmla="*/ 313 w 383"/>
                  <a:gd name="T55" fmla="*/ 43 h 383"/>
                  <a:gd name="T56" fmla="*/ 339 w 383"/>
                  <a:gd name="T57" fmla="*/ 69 h 383"/>
                  <a:gd name="T58" fmla="*/ 360 w 383"/>
                  <a:gd name="T59" fmla="*/ 100 h 383"/>
                  <a:gd name="T60" fmla="*/ 374 w 383"/>
                  <a:gd name="T61" fmla="*/ 134 h 383"/>
                  <a:gd name="T62" fmla="*/ 382 w 383"/>
                  <a:gd name="T63" fmla="*/ 17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3" h="383">
                    <a:moveTo>
                      <a:pt x="383" y="192"/>
                    </a:moveTo>
                    <a:lnTo>
                      <a:pt x="382" y="211"/>
                    </a:lnTo>
                    <a:lnTo>
                      <a:pt x="379" y="230"/>
                    </a:lnTo>
                    <a:lnTo>
                      <a:pt x="374" y="248"/>
                    </a:lnTo>
                    <a:lnTo>
                      <a:pt x="368" y="267"/>
                    </a:lnTo>
                    <a:lnTo>
                      <a:pt x="360" y="283"/>
                    </a:lnTo>
                    <a:lnTo>
                      <a:pt x="350" y="299"/>
                    </a:lnTo>
                    <a:lnTo>
                      <a:pt x="339" y="313"/>
                    </a:lnTo>
                    <a:lnTo>
                      <a:pt x="327" y="327"/>
                    </a:lnTo>
                    <a:lnTo>
                      <a:pt x="313" y="339"/>
                    </a:lnTo>
                    <a:lnTo>
                      <a:pt x="298" y="350"/>
                    </a:lnTo>
                    <a:lnTo>
                      <a:pt x="282" y="360"/>
                    </a:lnTo>
                    <a:lnTo>
                      <a:pt x="266" y="368"/>
                    </a:lnTo>
                    <a:lnTo>
                      <a:pt x="248" y="375"/>
                    </a:lnTo>
                    <a:lnTo>
                      <a:pt x="230" y="379"/>
                    </a:lnTo>
                    <a:lnTo>
                      <a:pt x="211" y="382"/>
                    </a:lnTo>
                    <a:lnTo>
                      <a:pt x="191" y="383"/>
                    </a:lnTo>
                    <a:lnTo>
                      <a:pt x="171" y="382"/>
                    </a:lnTo>
                    <a:lnTo>
                      <a:pt x="153" y="379"/>
                    </a:lnTo>
                    <a:lnTo>
                      <a:pt x="134" y="375"/>
                    </a:lnTo>
                    <a:lnTo>
                      <a:pt x="117" y="368"/>
                    </a:lnTo>
                    <a:lnTo>
                      <a:pt x="100" y="360"/>
                    </a:lnTo>
                    <a:lnTo>
                      <a:pt x="85" y="350"/>
                    </a:lnTo>
                    <a:lnTo>
                      <a:pt x="69" y="339"/>
                    </a:lnTo>
                    <a:lnTo>
                      <a:pt x="56" y="327"/>
                    </a:lnTo>
                    <a:lnTo>
                      <a:pt x="43" y="313"/>
                    </a:lnTo>
                    <a:lnTo>
                      <a:pt x="32" y="299"/>
                    </a:lnTo>
                    <a:lnTo>
                      <a:pt x="23" y="283"/>
                    </a:lnTo>
                    <a:lnTo>
                      <a:pt x="15" y="267"/>
                    </a:lnTo>
                    <a:lnTo>
                      <a:pt x="8" y="248"/>
                    </a:lnTo>
                    <a:lnTo>
                      <a:pt x="4" y="230"/>
                    </a:lnTo>
                    <a:lnTo>
                      <a:pt x="1" y="211"/>
                    </a:lnTo>
                    <a:lnTo>
                      <a:pt x="0" y="192"/>
                    </a:lnTo>
                    <a:lnTo>
                      <a:pt x="1" y="173"/>
                    </a:lnTo>
                    <a:lnTo>
                      <a:pt x="4" y="153"/>
                    </a:lnTo>
                    <a:lnTo>
                      <a:pt x="8" y="134"/>
                    </a:lnTo>
                    <a:lnTo>
                      <a:pt x="15" y="117"/>
                    </a:lnTo>
                    <a:lnTo>
                      <a:pt x="23" y="100"/>
                    </a:lnTo>
                    <a:lnTo>
                      <a:pt x="32" y="85"/>
                    </a:lnTo>
                    <a:lnTo>
                      <a:pt x="43" y="69"/>
                    </a:lnTo>
                    <a:lnTo>
                      <a:pt x="56" y="55"/>
                    </a:lnTo>
                    <a:lnTo>
                      <a:pt x="69" y="43"/>
                    </a:lnTo>
                    <a:lnTo>
                      <a:pt x="85" y="32"/>
                    </a:lnTo>
                    <a:lnTo>
                      <a:pt x="100" y="23"/>
                    </a:lnTo>
                    <a:lnTo>
                      <a:pt x="117" y="14"/>
                    </a:lnTo>
                    <a:lnTo>
                      <a:pt x="134" y="8"/>
                    </a:lnTo>
                    <a:lnTo>
                      <a:pt x="153" y="3"/>
                    </a:lnTo>
                    <a:lnTo>
                      <a:pt x="171" y="1"/>
                    </a:lnTo>
                    <a:lnTo>
                      <a:pt x="191" y="0"/>
                    </a:lnTo>
                    <a:lnTo>
                      <a:pt x="211" y="1"/>
                    </a:lnTo>
                    <a:lnTo>
                      <a:pt x="230" y="3"/>
                    </a:lnTo>
                    <a:lnTo>
                      <a:pt x="248" y="8"/>
                    </a:lnTo>
                    <a:lnTo>
                      <a:pt x="266" y="14"/>
                    </a:lnTo>
                    <a:lnTo>
                      <a:pt x="282" y="23"/>
                    </a:lnTo>
                    <a:lnTo>
                      <a:pt x="298" y="32"/>
                    </a:lnTo>
                    <a:lnTo>
                      <a:pt x="313" y="43"/>
                    </a:lnTo>
                    <a:lnTo>
                      <a:pt x="327" y="55"/>
                    </a:lnTo>
                    <a:lnTo>
                      <a:pt x="339" y="69"/>
                    </a:lnTo>
                    <a:lnTo>
                      <a:pt x="350" y="85"/>
                    </a:lnTo>
                    <a:lnTo>
                      <a:pt x="360" y="100"/>
                    </a:lnTo>
                    <a:lnTo>
                      <a:pt x="368" y="117"/>
                    </a:lnTo>
                    <a:lnTo>
                      <a:pt x="374" y="134"/>
                    </a:lnTo>
                    <a:lnTo>
                      <a:pt x="379" y="153"/>
                    </a:lnTo>
                    <a:lnTo>
                      <a:pt x="382" y="173"/>
                    </a:lnTo>
                    <a:lnTo>
                      <a:pt x="383" y="192"/>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3" tIns="60921" rIns="121843" bIns="60921"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grpSp>
      </p:grpSp>
      <p:grpSp>
        <p:nvGrpSpPr>
          <p:cNvPr id="393" name="Group 392">
            <a:extLst>
              <a:ext uri="{FF2B5EF4-FFF2-40B4-BE49-F238E27FC236}">
                <a16:creationId xmlns:a16="http://schemas.microsoft.com/office/drawing/2014/main" id="{A1CB89BB-5F97-428C-961E-F61B39421013}"/>
              </a:ext>
            </a:extLst>
          </p:cNvPr>
          <p:cNvGrpSpPr/>
          <p:nvPr/>
        </p:nvGrpSpPr>
        <p:grpSpPr>
          <a:xfrm>
            <a:off x="7319219" y="1988852"/>
            <a:ext cx="670560" cy="670560"/>
            <a:chOff x="2462114" y="847726"/>
            <a:chExt cx="927100" cy="927100"/>
          </a:xfrm>
        </p:grpSpPr>
        <p:sp>
          <p:nvSpPr>
            <p:cNvPr id="394" name="Oval 393">
              <a:extLst>
                <a:ext uri="{FF2B5EF4-FFF2-40B4-BE49-F238E27FC236}">
                  <a16:creationId xmlns:a16="http://schemas.microsoft.com/office/drawing/2014/main" id="{35C6F3E6-14E5-4A05-8433-9D87829E881E}"/>
                </a:ext>
              </a:extLst>
            </p:cNvPr>
            <p:cNvSpPr/>
            <p:nvPr/>
          </p:nvSpPr>
          <p:spPr>
            <a:xfrm>
              <a:off x="2462114" y="847726"/>
              <a:ext cx="927100" cy="927100"/>
            </a:xfrm>
            <a:prstGeom prst="ellipse">
              <a:avLst/>
            </a:prstGeom>
            <a:solidFill>
              <a:schemeClr val="accent4"/>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defRPr/>
              </a:pPr>
              <a:endParaRPr lang="en-US" sz="1200" dirty="0">
                <a:solidFill>
                  <a:srgbClr val="000000"/>
                </a:solidFill>
                <a:latin typeface="Arial" panose="020B0604020202020204" pitchFamily="34" charset="0"/>
                <a:cs typeface="Arial" panose="020B0604020202020204" pitchFamily="34" charset="0"/>
              </a:endParaRPr>
            </a:p>
          </p:txBody>
        </p:sp>
        <p:grpSp>
          <p:nvGrpSpPr>
            <p:cNvPr id="395" name="Group 394">
              <a:extLst>
                <a:ext uri="{FF2B5EF4-FFF2-40B4-BE49-F238E27FC236}">
                  <a16:creationId xmlns:a16="http://schemas.microsoft.com/office/drawing/2014/main" id="{5BE2F1B9-5351-4246-89A9-5C726B71CCC2}"/>
                </a:ext>
              </a:extLst>
            </p:cNvPr>
            <p:cNvGrpSpPr/>
            <p:nvPr/>
          </p:nvGrpSpPr>
          <p:grpSpPr>
            <a:xfrm>
              <a:off x="2593495" y="984796"/>
              <a:ext cx="657988" cy="595810"/>
              <a:chOff x="2593495" y="984796"/>
              <a:chExt cx="657988" cy="595810"/>
            </a:xfrm>
          </p:grpSpPr>
          <p:grpSp>
            <p:nvGrpSpPr>
              <p:cNvPr id="396" name="Group 395">
                <a:extLst>
                  <a:ext uri="{FF2B5EF4-FFF2-40B4-BE49-F238E27FC236}">
                    <a16:creationId xmlns:a16="http://schemas.microsoft.com/office/drawing/2014/main" id="{7231C960-EDDB-48BD-8E84-738CA963F67A}"/>
                  </a:ext>
                </a:extLst>
              </p:cNvPr>
              <p:cNvGrpSpPr/>
              <p:nvPr/>
            </p:nvGrpSpPr>
            <p:grpSpPr>
              <a:xfrm>
                <a:off x="2612916" y="984796"/>
                <a:ext cx="638567" cy="595810"/>
                <a:chOff x="7657779" y="831248"/>
                <a:chExt cx="463131" cy="432121"/>
              </a:xfrm>
            </p:grpSpPr>
            <p:sp>
              <p:nvSpPr>
                <p:cNvPr id="398" name="Freeform 630">
                  <a:extLst>
                    <a:ext uri="{FF2B5EF4-FFF2-40B4-BE49-F238E27FC236}">
                      <a16:creationId xmlns:a16="http://schemas.microsoft.com/office/drawing/2014/main" id="{F3DCD081-DB9B-4E44-BEFE-7A1468A4247A}"/>
                    </a:ext>
                  </a:extLst>
                </p:cNvPr>
                <p:cNvSpPr>
                  <a:spLocks noEditPoints="1"/>
                </p:cNvSpPr>
                <p:nvPr/>
              </p:nvSpPr>
              <p:spPr bwMode="auto">
                <a:xfrm>
                  <a:off x="7926440" y="1072294"/>
                  <a:ext cx="194470" cy="191075"/>
                </a:xfrm>
                <a:custGeom>
                  <a:avLst/>
                  <a:gdLst>
                    <a:gd name="T0" fmla="*/ 2947 w 4010"/>
                    <a:gd name="T1" fmla="*/ 527 h 3938"/>
                    <a:gd name="T2" fmla="*/ 2770 w 4010"/>
                    <a:gd name="T3" fmla="*/ 716 h 3938"/>
                    <a:gd name="T4" fmla="*/ 433 w 4010"/>
                    <a:gd name="T5" fmla="*/ 3507 h 3938"/>
                    <a:gd name="T6" fmla="*/ 3239 w 4010"/>
                    <a:gd name="T7" fmla="*/ 1358 h 3938"/>
                    <a:gd name="T8" fmla="*/ 3409 w 4010"/>
                    <a:gd name="T9" fmla="*/ 1155 h 3938"/>
                    <a:gd name="T10" fmla="*/ 3586 w 4010"/>
                    <a:gd name="T11" fmla="*/ 950 h 3938"/>
                    <a:gd name="T12" fmla="*/ 3573 w 4010"/>
                    <a:gd name="T13" fmla="*/ 3798 h 3938"/>
                    <a:gd name="T14" fmla="*/ 3509 w 4010"/>
                    <a:gd name="T15" fmla="*/ 3888 h 3938"/>
                    <a:gd name="T16" fmla="*/ 3408 w 4010"/>
                    <a:gd name="T17" fmla="*/ 3934 h 3938"/>
                    <a:gd name="T18" fmla="*/ 216 w 4010"/>
                    <a:gd name="T19" fmla="*/ 3938 h 3938"/>
                    <a:gd name="T20" fmla="*/ 107 w 4010"/>
                    <a:gd name="T21" fmla="*/ 3909 h 3938"/>
                    <a:gd name="T22" fmla="*/ 29 w 4010"/>
                    <a:gd name="T23" fmla="*/ 3831 h 3938"/>
                    <a:gd name="T24" fmla="*/ 0 w 4010"/>
                    <a:gd name="T25" fmla="*/ 3722 h 3938"/>
                    <a:gd name="T26" fmla="*/ 14 w 4010"/>
                    <a:gd name="T27" fmla="*/ 501 h 3938"/>
                    <a:gd name="T28" fmla="*/ 77 w 4010"/>
                    <a:gd name="T29" fmla="*/ 411 h 3938"/>
                    <a:gd name="T30" fmla="*/ 178 w 4010"/>
                    <a:gd name="T31" fmla="*/ 364 h 3938"/>
                    <a:gd name="T32" fmla="*/ 3897 w 4010"/>
                    <a:gd name="T33" fmla="*/ 4 h 3938"/>
                    <a:gd name="T34" fmla="*/ 3971 w 4010"/>
                    <a:gd name="T35" fmla="*/ 47 h 3938"/>
                    <a:gd name="T36" fmla="*/ 4008 w 4010"/>
                    <a:gd name="T37" fmla="*/ 122 h 3938"/>
                    <a:gd name="T38" fmla="*/ 3998 w 4010"/>
                    <a:gd name="T39" fmla="*/ 203 h 3938"/>
                    <a:gd name="T40" fmla="*/ 3958 w 4010"/>
                    <a:gd name="T41" fmla="*/ 258 h 3938"/>
                    <a:gd name="T42" fmla="*/ 3570 w 4010"/>
                    <a:gd name="T43" fmla="*/ 647 h 3938"/>
                    <a:gd name="T44" fmla="*/ 3350 w 4010"/>
                    <a:gd name="T45" fmla="*/ 893 h 3938"/>
                    <a:gd name="T46" fmla="*/ 3176 w 4010"/>
                    <a:gd name="T47" fmla="*/ 1092 h 3938"/>
                    <a:gd name="T48" fmla="*/ 2793 w 4010"/>
                    <a:gd name="T49" fmla="*/ 1577 h 3938"/>
                    <a:gd name="T50" fmla="*/ 2534 w 4010"/>
                    <a:gd name="T51" fmla="*/ 1935 h 3938"/>
                    <a:gd name="T52" fmla="*/ 2285 w 4010"/>
                    <a:gd name="T53" fmla="*/ 2300 h 3938"/>
                    <a:gd name="T54" fmla="*/ 1931 w 4010"/>
                    <a:gd name="T55" fmla="*/ 2859 h 3938"/>
                    <a:gd name="T56" fmla="*/ 1784 w 4010"/>
                    <a:gd name="T57" fmla="*/ 3093 h 3938"/>
                    <a:gd name="T58" fmla="*/ 1703 w 4010"/>
                    <a:gd name="T59" fmla="*/ 3146 h 3938"/>
                    <a:gd name="T60" fmla="*/ 1608 w 4010"/>
                    <a:gd name="T61" fmla="*/ 3157 h 3938"/>
                    <a:gd name="T62" fmla="*/ 1516 w 4010"/>
                    <a:gd name="T63" fmla="*/ 3122 h 3938"/>
                    <a:gd name="T64" fmla="*/ 1448 w 4010"/>
                    <a:gd name="T65" fmla="*/ 3049 h 3938"/>
                    <a:gd name="T66" fmla="*/ 745 w 4010"/>
                    <a:gd name="T67" fmla="*/ 1744 h 3938"/>
                    <a:gd name="T68" fmla="*/ 760 w 4010"/>
                    <a:gd name="T69" fmla="*/ 1662 h 3938"/>
                    <a:gd name="T70" fmla="*/ 820 w 4010"/>
                    <a:gd name="T71" fmla="*/ 1599 h 3938"/>
                    <a:gd name="T72" fmla="*/ 900 w 4010"/>
                    <a:gd name="T73" fmla="*/ 1582 h 3938"/>
                    <a:gd name="T74" fmla="*/ 974 w 4010"/>
                    <a:gd name="T75" fmla="*/ 1608 h 3938"/>
                    <a:gd name="T76" fmla="*/ 1630 w 4010"/>
                    <a:gd name="T77" fmla="*/ 2548 h 3938"/>
                    <a:gd name="T78" fmla="*/ 1958 w 4010"/>
                    <a:gd name="T79" fmla="*/ 2074 h 3938"/>
                    <a:gd name="T80" fmla="*/ 2228 w 4010"/>
                    <a:gd name="T81" fmla="*/ 1711 h 3938"/>
                    <a:gd name="T82" fmla="*/ 2507 w 4010"/>
                    <a:gd name="T83" fmla="*/ 1354 h 3938"/>
                    <a:gd name="T84" fmla="*/ 2920 w 4010"/>
                    <a:gd name="T85" fmla="*/ 871 h 3938"/>
                    <a:gd name="T86" fmla="*/ 3107 w 4010"/>
                    <a:gd name="T87" fmla="*/ 672 h 3938"/>
                    <a:gd name="T88" fmla="*/ 3344 w 4010"/>
                    <a:gd name="T89" fmla="*/ 426 h 3938"/>
                    <a:gd name="T90" fmla="*/ 3764 w 4010"/>
                    <a:gd name="T91" fmla="*/ 39 h 3938"/>
                    <a:gd name="T92" fmla="*/ 3841 w 4010"/>
                    <a:gd name="T93" fmla="*/ 2 h 3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10" h="3938">
                      <a:moveTo>
                        <a:pt x="216" y="360"/>
                      </a:moveTo>
                      <a:lnTo>
                        <a:pt x="3104" y="360"/>
                      </a:lnTo>
                      <a:lnTo>
                        <a:pt x="2947" y="527"/>
                      </a:lnTo>
                      <a:lnTo>
                        <a:pt x="2894" y="584"/>
                      </a:lnTo>
                      <a:lnTo>
                        <a:pt x="2841" y="640"/>
                      </a:lnTo>
                      <a:lnTo>
                        <a:pt x="2770" y="716"/>
                      </a:lnTo>
                      <a:lnTo>
                        <a:pt x="2701" y="792"/>
                      </a:lnTo>
                      <a:lnTo>
                        <a:pt x="433" y="792"/>
                      </a:lnTo>
                      <a:lnTo>
                        <a:pt x="433" y="3507"/>
                      </a:lnTo>
                      <a:lnTo>
                        <a:pt x="3153" y="3507"/>
                      </a:lnTo>
                      <a:lnTo>
                        <a:pt x="3153" y="1467"/>
                      </a:lnTo>
                      <a:lnTo>
                        <a:pt x="3239" y="1358"/>
                      </a:lnTo>
                      <a:lnTo>
                        <a:pt x="3294" y="1288"/>
                      </a:lnTo>
                      <a:lnTo>
                        <a:pt x="3350" y="1221"/>
                      </a:lnTo>
                      <a:lnTo>
                        <a:pt x="3409" y="1155"/>
                      </a:lnTo>
                      <a:lnTo>
                        <a:pt x="3462" y="1094"/>
                      </a:lnTo>
                      <a:lnTo>
                        <a:pt x="3514" y="1035"/>
                      </a:lnTo>
                      <a:lnTo>
                        <a:pt x="3586" y="950"/>
                      </a:lnTo>
                      <a:lnTo>
                        <a:pt x="3586" y="3722"/>
                      </a:lnTo>
                      <a:lnTo>
                        <a:pt x="3582" y="3762"/>
                      </a:lnTo>
                      <a:lnTo>
                        <a:pt x="3573" y="3798"/>
                      </a:lnTo>
                      <a:lnTo>
                        <a:pt x="3557" y="3831"/>
                      </a:lnTo>
                      <a:lnTo>
                        <a:pt x="3535" y="3862"/>
                      </a:lnTo>
                      <a:lnTo>
                        <a:pt x="3509" y="3888"/>
                      </a:lnTo>
                      <a:lnTo>
                        <a:pt x="3479" y="3909"/>
                      </a:lnTo>
                      <a:lnTo>
                        <a:pt x="3445" y="3925"/>
                      </a:lnTo>
                      <a:lnTo>
                        <a:pt x="3408" y="3934"/>
                      </a:lnTo>
                      <a:lnTo>
                        <a:pt x="3370" y="3938"/>
                      </a:lnTo>
                      <a:lnTo>
                        <a:pt x="216" y="3938"/>
                      </a:lnTo>
                      <a:lnTo>
                        <a:pt x="216" y="3938"/>
                      </a:lnTo>
                      <a:lnTo>
                        <a:pt x="178" y="3934"/>
                      </a:lnTo>
                      <a:lnTo>
                        <a:pt x="141" y="3925"/>
                      </a:lnTo>
                      <a:lnTo>
                        <a:pt x="107" y="3909"/>
                      </a:lnTo>
                      <a:lnTo>
                        <a:pt x="77" y="3888"/>
                      </a:lnTo>
                      <a:lnTo>
                        <a:pt x="50" y="3862"/>
                      </a:lnTo>
                      <a:lnTo>
                        <a:pt x="29" y="3831"/>
                      </a:lnTo>
                      <a:lnTo>
                        <a:pt x="14" y="3798"/>
                      </a:lnTo>
                      <a:lnTo>
                        <a:pt x="4" y="3762"/>
                      </a:lnTo>
                      <a:lnTo>
                        <a:pt x="0" y="3722"/>
                      </a:lnTo>
                      <a:lnTo>
                        <a:pt x="0" y="577"/>
                      </a:lnTo>
                      <a:lnTo>
                        <a:pt x="4" y="538"/>
                      </a:lnTo>
                      <a:lnTo>
                        <a:pt x="14" y="501"/>
                      </a:lnTo>
                      <a:lnTo>
                        <a:pt x="29" y="468"/>
                      </a:lnTo>
                      <a:lnTo>
                        <a:pt x="50" y="437"/>
                      </a:lnTo>
                      <a:lnTo>
                        <a:pt x="77" y="411"/>
                      </a:lnTo>
                      <a:lnTo>
                        <a:pt x="107" y="389"/>
                      </a:lnTo>
                      <a:lnTo>
                        <a:pt x="141" y="374"/>
                      </a:lnTo>
                      <a:lnTo>
                        <a:pt x="178" y="364"/>
                      </a:lnTo>
                      <a:lnTo>
                        <a:pt x="216" y="360"/>
                      </a:lnTo>
                      <a:close/>
                      <a:moveTo>
                        <a:pt x="3870" y="0"/>
                      </a:moveTo>
                      <a:lnTo>
                        <a:pt x="3897" y="4"/>
                      </a:lnTo>
                      <a:lnTo>
                        <a:pt x="3924" y="14"/>
                      </a:lnTo>
                      <a:lnTo>
                        <a:pt x="3949" y="28"/>
                      </a:lnTo>
                      <a:lnTo>
                        <a:pt x="3971" y="47"/>
                      </a:lnTo>
                      <a:lnTo>
                        <a:pt x="3989" y="70"/>
                      </a:lnTo>
                      <a:lnTo>
                        <a:pt x="4001" y="96"/>
                      </a:lnTo>
                      <a:lnTo>
                        <a:pt x="4008" y="122"/>
                      </a:lnTo>
                      <a:lnTo>
                        <a:pt x="4010" y="149"/>
                      </a:lnTo>
                      <a:lnTo>
                        <a:pt x="4007" y="176"/>
                      </a:lnTo>
                      <a:lnTo>
                        <a:pt x="3998" y="203"/>
                      </a:lnTo>
                      <a:lnTo>
                        <a:pt x="3985" y="228"/>
                      </a:lnTo>
                      <a:lnTo>
                        <a:pt x="3968" y="250"/>
                      </a:lnTo>
                      <a:lnTo>
                        <a:pt x="3958" y="258"/>
                      </a:lnTo>
                      <a:lnTo>
                        <a:pt x="3647" y="569"/>
                      </a:lnTo>
                      <a:lnTo>
                        <a:pt x="3608" y="609"/>
                      </a:lnTo>
                      <a:lnTo>
                        <a:pt x="3570" y="647"/>
                      </a:lnTo>
                      <a:lnTo>
                        <a:pt x="3531" y="686"/>
                      </a:lnTo>
                      <a:lnTo>
                        <a:pt x="3495" y="726"/>
                      </a:lnTo>
                      <a:lnTo>
                        <a:pt x="3350" y="893"/>
                      </a:lnTo>
                      <a:lnTo>
                        <a:pt x="3293" y="960"/>
                      </a:lnTo>
                      <a:lnTo>
                        <a:pt x="3234" y="1026"/>
                      </a:lnTo>
                      <a:lnTo>
                        <a:pt x="3176" y="1092"/>
                      </a:lnTo>
                      <a:lnTo>
                        <a:pt x="3120" y="1160"/>
                      </a:lnTo>
                      <a:lnTo>
                        <a:pt x="3066" y="1228"/>
                      </a:lnTo>
                      <a:lnTo>
                        <a:pt x="2793" y="1577"/>
                      </a:lnTo>
                      <a:lnTo>
                        <a:pt x="2706" y="1696"/>
                      </a:lnTo>
                      <a:lnTo>
                        <a:pt x="2620" y="1815"/>
                      </a:lnTo>
                      <a:lnTo>
                        <a:pt x="2534" y="1935"/>
                      </a:lnTo>
                      <a:lnTo>
                        <a:pt x="2450" y="2055"/>
                      </a:lnTo>
                      <a:lnTo>
                        <a:pt x="2367" y="2177"/>
                      </a:lnTo>
                      <a:lnTo>
                        <a:pt x="2285" y="2300"/>
                      </a:lnTo>
                      <a:lnTo>
                        <a:pt x="2164" y="2485"/>
                      </a:lnTo>
                      <a:lnTo>
                        <a:pt x="2046" y="2671"/>
                      </a:lnTo>
                      <a:lnTo>
                        <a:pt x="1931" y="2859"/>
                      </a:lnTo>
                      <a:lnTo>
                        <a:pt x="1819" y="3047"/>
                      </a:lnTo>
                      <a:lnTo>
                        <a:pt x="1805" y="3066"/>
                      </a:lnTo>
                      <a:lnTo>
                        <a:pt x="1784" y="3093"/>
                      </a:lnTo>
                      <a:lnTo>
                        <a:pt x="1760" y="3115"/>
                      </a:lnTo>
                      <a:lnTo>
                        <a:pt x="1733" y="3132"/>
                      </a:lnTo>
                      <a:lnTo>
                        <a:pt x="1703" y="3146"/>
                      </a:lnTo>
                      <a:lnTo>
                        <a:pt x="1673" y="3154"/>
                      </a:lnTo>
                      <a:lnTo>
                        <a:pt x="1641" y="3158"/>
                      </a:lnTo>
                      <a:lnTo>
                        <a:pt x="1608" y="3157"/>
                      </a:lnTo>
                      <a:lnTo>
                        <a:pt x="1576" y="3151"/>
                      </a:lnTo>
                      <a:lnTo>
                        <a:pt x="1545" y="3140"/>
                      </a:lnTo>
                      <a:lnTo>
                        <a:pt x="1516" y="3122"/>
                      </a:lnTo>
                      <a:lnTo>
                        <a:pt x="1489" y="3102"/>
                      </a:lnTo>
                      <a:lnTo>
                        <a:pt x="1467" y="3077"/>
                      </a:lnTo>
                      <a:lnTo>
                        <a:pt x="1448" y="3049"/>
                      </a:lnTo>
                      <a:lnTo>
                        <a:pt x="762" y="1799"/>
                      </a:lnTo>
                      <a:lnTo>
                        <a:pt x="750" y="1772"/>
                      </a:lnTo>
                      <a:lnTo>
                        <a:pt x="745" y="1744"/>
                      </a:lnTo>
                      <a:lnTo>
                        <a:pt x="745" y="1714"/>
                      </a:lnTo>
                      <a:lnTo>
                        <a:pt x="750" y="1687"/>
                      </a:lnTo>
                      <a:lnTo>
                        <a:pt x="760" y="1662"/>
                      </a:lnTo>
                      <a:lnTo>
                        <a:pt x="776" y="1637"/>
                      </a:lnTo>
                      <a:lnTo>
                        <a:pt x="795" y="1616"/>
                      </a:lnTo>
                      <a:lnTo>
                        <a:pt x="820" y="1599"/>
                      </a:lnTo>
                      <a:lnTo>
                        <a:pt x="846" y="1589"/>
                      </a:lnTo>
                      <a:lnTo>
                        <a:pt x="873" y="1583"/>
                      </a:lnTo>
                      <a:lnTo>
                        <a:pt x="900" y="1582"/>
                      </a:lnTo>
                      <a:lnTo>
                        <a:pt x="925" y="1586"/>
                      </a:lnTo>
                      <a:lnTo>
                        <a:pt x="951" y="1594"/>
                      </a:lnTo>
                      <a:lnTo>
                        <a:pt x="974" y="1608"/>
                      </a:lnTo>
                      <a:lnTo>
                        <a:pt x="995" y="1625"/>
                      </a:lnTo>
                      <a:lnTo>
                        <a:pt x="1013" y="1646"/>
                      </a:lnTo>
                      <a:lnTo>
                        <a:pt x="1630" y="2548"/>
                      </a:lnTo>
                      <a:lnTo>
                        <a:pt x="1737" y="2389"/>
                      </a:lnTo>
                      <a:lnTo>
                        <a:pt x="1846" y="2231"/>
                      </a:lnTo>
                      <a:lnTo>
                        <a:pt x="1958" y="2074"/>
                      </a:lnTo>
                      <a:lnTo>
                        <a:pt x="2046" y="1952"/>
                      </a:lnTo>
                      <a:lnTo>
                        <a:pt x="2135" y="1831"/>
                      </a:lnTo>
                      <a:lnTo>
                        <a:pt x="2228" y="1711"/>
                      </a:lnTo>
                      <a:lnTo>
                        <a:pt x="2321" y="1592"/>
                      </a:lnTo>
                      <a:lnTo>
                        <a:pt x="2413" y="1472"/>
                      </a:lnTo>
                      <a:lnTo>
                        <a:pt x="2507" y="1354"/>
                      </a:lnTo>
                      <a:lnTo>
                        <a:pt x="2801" y="1008"/>
                      </a:lnTo>
                      <a:lnTo>
                        <a:pt x="2858" y="938"/>
                      </a:lnTo>
                      <a:lnTo>
                        <a:pt x="2920" y="871"/>
                      </a:lnTo>
                      <a:lnTo>
                        <a:pt x="2982" y="805"/>
                      </a:lnTo>
                      <a:lnTo>
                        <a:pt x="3045" y="738"/>
                      </a:lnTo>
                      <a:lnTo>
                        <a:pt x="3107" y="672"/>
                      </a:lnTo>
                      <a:lnTo>
                        <a:pt x="3263" y="507"/>
                      </a:lnTo>
                      <a:lnTo>
                        <a:pt x="3303" y="465"/>
                      </a:lnTo>
                      <a:lnTo>
                        <a:pt x="3344" y="426"/>
                      </a:lnTo>
                      <a:lnTo>
                        <a:pt x="3386" y="388"/>
                      </a:lnTo>
                      <a:lnTo>
                        <a:pt x="3428" y="349"/>
                      </a:lnTo>
                      <a:lnTo>
                        <a:pt x="3764" y="39"/>
                      </a:lnTo>
                      <a:lnTo>
                        <a:pt x="3787" y="21"/>
                      </a:lnTo>
                      <a:lnTo>
                        <a:pt x="3813" y="9"/>
                      </a:lnTo>
                      <a:lnTo>
                        <a:pt x="3841" y="2"/>
                      </a:lnTo>
                      <a:lnTo>
                        <a:pt x="3870" y="0"/>
                      </a:lnTo>
                      <a:close/>
                    </a:path>
                  </a:pathLst>
                </a:custGeom>
                <a:noFill/>
                <a:ln w="9525">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grpSp>
              <p:nvGrpSpPr>
                <p:cNvPr id="402" name="Group 456">
                  <a:extLst>
                    <a:ext uri="{FF2B5EF4-FFF2-40B4-BE49-F238E27FC236}">
                      <a16:creationId xmlns:a16="http://schemas.microsoft.com/office/drawing/2014/main" id="{9B60C689-68E5-4FA0-9534-3E5B81B8A872}"/>
                    </a:ext>
                  </a:extLst>
                </p:cNvPr>
                <p:cNvGrpSpPr/>
                <p:nvPr/>
              </p:nvGrpSpPr>
              <p:grpSpPr>
                <a:xfrm>
                  <a:off x="7657779" y="831248"/>
                  <a:ext cx="289417" cy="274796"/>
                  <a:chOff x="3199169" y="5862971"/>
                  <a:chExt cx="540318" cy="513020"/>
                </a:xfrm>
                <a:noFill/>
              </p:grpSpPr>
              <p:sp>
                <p:nvSpPr>
                  <p:cNvPr id="403" name="Freeform 57">
                    <a:extLst>
                      <a:ext uri="{FF2B5EF4-FFF2-40B4-BE49-F238E27FC236}">
                        <a16:creationId xmlns:a16="http://schemas.microsoft.com/office/drawing/2014/main" id="{E08846C2-FF93-4ACC-977A-09906774219E}"/>
                      </a:ext>
                    </a:extLst>
                  </p:cNvPr>
                  <p:cNvSpPr>
                    <a:spLocks/>
                  </p:cNvSpPr>
                  <p:nvPr/>
                </p:nvSpPr>
                <p:spPr bwMode="auto">
                  <a:xfrm>
                    <a:off x="3360686" y="5862971"/>
                    <a:ext cx="378801" cy="513020"/>
                  </a:xfrm>
                  <a:custGeom>
                    <a:avLst/>
                    <a:gdLst/>
                    <a:ahLst/>
                    <a:cxnLst>
                      <a:cxn ang="0">
                        <a:pos x="470" y="6"/>
                      </a:cxn>
                      <a:cxn ang="0">
                        <a:pos x="532" y="43"/>
                      </a:cxn>
                      <a:cxn ang="0">
                        <a:pos x="578" y="110"/>
                      </a:cxn>
                      <a:cxn ang="0">
                        <a:pos x="609" y="196"/>
                      </a:cxn>
                      <a:cxn ang="0">
                        <a:pos x="628" y="295"/>
                      </a:cxn>
                      <a:cxn ang="0">
                        <a:pos x="642" y="397"/>
                      </a:cxn>
                      <a:cxn ang="0">
                        <a:pos x="656" y="526"/>
                      </a:cxn>
                      <a:cxn ang="0">
                        <a:pos x="785" y="549"/>
                      </a:cxn>
                      <a:cxn ang="0">
                        <a:pos x="905" y="569"/>
                      </a:cxn>
                      <a:cxn ang="0">
                        <a:pos x="993" y="587"/>
                      </a:cxn>
                      <a:cxn ang="0">
                        <a:pos x="1067" y="612"/>
                      </a:cxn>
                      <a:cxn ang="0">
                        <a:pos x="1120" y="646"/>
                      </a:cxn>
                      <a:cxn ang="0">
                        <a:pos x="1142" y="692"/>
                      </a:cxn>
                      <a:cxn ang="0">
                        <a:pos x="1123" y="751"/>
                      </a:cxn>
                      <a:cxn ang="0">
                        <a:pos x="1055" y="825"/>
                      </a:cxn>
                      <a:cxn ang="0">
                        <a:pos x="1102" y="864"/>
                      </a:cxn>
                      <a:cxn ang="0">
                        <a:pos x="1129" y="924"/>
                      </a:cxn>
                      <a:cxn ang="0">
                        <a:pos x="1130" y="987"/>
                      </a:cxn>
                      <a:cxn ang="0">
                        <a:pos x="1103" y="1041"/>
                      </a:cxn>
                      <a:cxn ang="0">
                        <a:pos x="1040" y="1069"/>
                      </a:cxn>
                      <a:cxn ang="0">
                        <a:pos x="1055" y="1115"/>
                      </a:cxn>
                      <a:cxn ang="0">
                        <a:pos x="1078" y="1155"/>
                      </a:cxn>
                      <a:cxn ang="0">
                        <a:pos x="1083" y="1211"/>
                      </a:cxn>
                      <a:cxn ang="0">
                        <a:pos x="1040" y="1269"/>
                      </a:cxn>
                      <a:cxn ang="0">
                        <a:pos x="974" y="1305"/>
                      </a:cxn>
                      <a:cxn ang="0">
                        <a:pos x="937" y="1338"/>
                      </a:cxn>
                      <a:cxn ang="0">
                        <a:pos x="966" y="1390"/>
                      </a:cxn>
                      <a:cxn ang="0">
                        <a:pos x="943" y="1469"/>
                      </a:cxn>
                      <a:cxn ang="0">
                        <a:pos x="846" y="1527"/>
                      </a:cxn>
                      <a:cxn ang="0">
                        <a:pos x="729" y="1548"/>
                      </a:cxn>
                      <a:cxn ang="0">
                        <a:pos x="599" y="1538"/>
                      </a:cxn>
                      <a:cxn ang="0">
                        <a:pos x="462" y="1508"/>
                      </a:cxn>
                      <a:cxn ang="0">
                        <a:pos x="327" y="1466"/>
                      </a:cxn>
                      <a:cxn ang="0">
                        <a:pos x="199" y="1424"/>
                      </a:cxn>
                      <a:cxn ang="0">
                        <a:pos x="89" y="1387"/>
                      </a:cxn>
                      <a:cxn ang="0">
                        <a:pos x="0" y="1368"/>
                      </a:cxn>
                      <a:cxn ang="0">
                        <a:pos x="87" y="718"/>
                      </a:cxn>
                      <a:cxn ang="0">
                        <a:pos x="190" y="656"/>
                      </a:cxn>
                      <a:cxn ang="0">
                        <a:pos x="260" y="565"/>
                      </a:cxn>
                      <a:cxn ang="0">
                        <a:pos x="303" y="451"/>
                      </a:cxn>
                      <a:cxn ang="0">
                        <a:pos x="322" y="319"/>
                      </a:cxn>
                      <a:cxn ang="0">
                        <a:pos x="325" y="175"/>
                      </a:cxn>
                      <a:cxn ang="0">
                        <a:pos x="313" y="26"/>
                      </a:cxn>
                      <a:cxn ang="0">
                        <a:pos x="415" y="0"/>
                      </a:cxn>
                    </a:cxnLst>
                    <a:rect l="0" t="0" r="r" b="b"/>
                    <a:pathLst>
                      <a:path w="1142" h="1548">
                        <a:moveTo>
                          <a:pt x="415" y="0"/>
                        </a:moveTo>
                        <a:lnTo>
                          <a:pt x="443" y="0"/>
                        </a:lnTo>
                        <a:lnTo>
                          <a:pt x="470" y="6"/>
                        </a:lnTo>
                        <a:lnTo>
                          <a:pt x="492" y="15"/>
                        </a:lnTo>
                        <a:lnTo>
                          <a:pt x="514" y="27"/>
                        </a:lnTo>
                        <a:lnTo>
                          <a:pt x="532" y="43"/>
                        </a:lnTo>
                        <a:lnTo>
                          <a:pt x="550" y="63"/>
                        </a:lnTo>
                        <a:lnTo>
                          <a:pt x="564" y="85"/>
                        </a:lnTo>
                        <a:lnTo>
                          <a:pt x="578" y="110"/>
                        </a:lnTo>
                        <a:lnTo>
                          <a:pt x="589" y="137"/>
                        </a:lnTo>
                        <a:lnTo>
                          <a:pt x="600" y="166"/>
                        </a:lnTo>
                        <a:lnTo>
                          <a:pt x="609" y="196"/>
                        </a:lnTo>
                        <a:lnTo>
                          <a:pt x="616" y="228"/>
                        </a:lnTo>
                        <a:lnTo>
                          <a:pt x="623" y="261"/>
                        </a:lnTo>
                        <a:lnTo>
                          <a:pt x="628" y="295"/>
                        </a:lnTo>
                        <a:lnTo>
                          <a:pt x="634" y="329"/>
                        </a:lnTo>
                        <a:lnTo>
                          <a:pt x="637" y="363"/>
                        </a:lnTo>
                        <a:lnTo>
                          <a:pt x="642" y="397"/>
                        </a:lnTo>
                        <a:lnTo>
                          <a:pt x="649" y="464"/>
                        </a:lnTo>
                        <a:lnTo>
                          <a:pt x="652" y="495"/>
                        </a:lnTo>
                        <a:lnTo>
                          <a:pt x="656" y="526"/>
                        </a:lnTo>
                        <a:lnTo>
                          <a:pt x="677" y="531"/>
                        </a:lnTo>
                        <a:lnTo>
                          <a:pt x="727" y="540"/>
                        </a:lnTo>
                        <a:lnTo>
                          <a:pt x="785" y="549"/>
                        </a:lnTo>
                        <a:lnTo>
                          <a:pt x="814" y="554"/>
                        </a:lnTo>
                        <a:lnTo>
                          <a:pt x="876" y="563"/>
                        </a:lnTo>
                        <a:lnTo>
                          <a:pt x="905" y="569"/>
                        </a:lnTo>
                        <a:lnTo>
                          <a:pt x="936" y="574"/>
                        </a:lnTo>
                        <a:lnTo>
                          <a:pt x="965" y="580"/>
                        </a:lnTo>
                        <a:lnTo>
                          <a:pt x="993" y="587"/>
                        </a:lnTo>
                        <a:lnTo>
                          <a:pt x="1020" y="595"/>
                        </a:lnTo>
                        <a:lnTo>
                          <a:pt x="1045" y="603"/>
                        </a:lnTo>
                        <a:lnTo>
                          <a:pt x="1067" y="612"/>
                        </a:lnTo>
                        <a:lnTo>
                          <a:pt x="1088" y="622"/>
                        </a:lnTo>
                        <a:lnTo>
                          <a:pt x="1106" y="634"/>
                        </a:lnTo>
                        <a:lnTo>
                          <a:pt x="1120" y="646"/>
                        </a:lnTo>
                        <a:lnTo>
                          <a:pt x="1131" y="660"/>
                        </a:lnTo>
                        <a:lnTo>
                          <a:pt x="1138" y="676"/>
                        </a:lnTo>
                        <a:lnTo>
                          <a:pt x="1142" y="692"/>
                        </a:lnTo>
                        <a:lnTo>
                          <a:pt x="1141" y="710"/>
                        </a:lnTo>
                        <a:lnTo>
                          <a:pt x="1134" y="729"/>
                        </a:lnTo>
                        <a:lnTo>
                          <a:pt x="1123" y="751"/>
                        </a:lnTo>
                        <a:lnTo>
                          <a:pt x="1106" y="774"/>
                        </a:lnTo>
                        <a:lnTo>
                          <a:pt x="1083" y="799"/>
                        </a:lnTo>
                        <a:lnTo>
                          <a:pt x="1055" y="825"/>
                        </a:lnTo>
                        <a:lnTo>
                          <a:pt x="1072" y="836"/>
                        </a:lnTo>
                        <a:lnTo>
                          <a:pt x="1088" y="848"/>
                        </a:lnTo>
                        <a:lnTo>
                          <a:pt x="1102" y="864"/>
                        </a:lnTo>
                        <a:lnTo>
                          <a:pt x="1113" y="882"/>
                        </a:lnTo>
                        <a:lnTo>
                          <a:pt x="1122" y="903"/>
                        </a:lnTo>
                        <a:lnTo>
                          <a:pt x="1129" y="924"/>
                        </a:lnTo>
                        <a:lnTo>
                          <a:pt x="1133" y="945"/>
                        </a:lnTo>
                        <a:lnTo>
                          <a:pt x="1133" y="967"/>
                        </a:lnTo>
                        <a:lnTo>
                          <a:pt x="1130" y="987"/>
                        </a:lnTo>
                        <a:lnTo>
                          <a:pt x="1125" y="1007"/>
                        </a:lnTo>
                        <a:lnTo>
                          <a:pt x="1115" y="1025"/>
                        </a:lnTo>
                        <a:lnTo>
                          <a:pt x="1103" y="1041"/>
                        </a:lnTo>
                        <a:lnTo>
                          <a:pt x="1086" y="1054"/>
                        </a:lnTo>
                        <a:lnTo>
                          <a:pt x="1065" y="1063"/>
                        </a:lnTo>
                        <a:lnTo>
                          <a:pt x="1040" y="1069"/>
                        </a:lnTo>
                        <a:lnTo>
                          <a:pt x="1042" y="1087"/>
                        </a:lnTo>
                        <a:lnTo>
                          <a:pt x="1048" y="1102"/>
                        </a:lnTo>
                        <a:lnTo>
                          <a:pt x="1055" y="1115"/>
                        </a:lnTo>
                        <a:lnTo>
                          <a:pt x="1063" y="1128"/>
                        </a:lnTo>
                        <a:lnTo>
                          <a:pt x="1071" y="1142"/>
                        </a:lnTo>
                        <a:lnTo>
                          <a:pt x="1078" y="1155"/>
                        </a:lnTo>
                        <a:lnTo>
                          <a:pt x="1082" y="1171"/>
                        </a:lnTo>
                        <a:lnTo>
                          <a:pt x="1085" y="1190"/>
                        </a:lnTo>
                        <a:lnTo>
                          <a:pt x="1083" y="1211"/>
                        </a:lnTo>
                        <a:lnTo>
                          <a:pt x="1071" y="1233"/>
                        </a:lnTo>
                        <a:lnTo>
                          <a:pt x="1056" y="1252"/>
                        </a:lnTo>
                        <a:lnTo>
                          <a:pt x="1040" y="1269"/>
                        </a:lnTo>
                        <a:lnTo>
                          <a:pt x="1021" y="1284"/>
                        </a:lnTo>
                        <a:lnTo>
                          <a:pt x="999" y="1296"/>
                        </a:lnTo>
                        <a:lnTo>
                          <a:pt x="974" y="1305"/>
                        </a:lnTo>
                        <a:lnTo>
                          <a:pt x="945" y="1309"/>
                        </a:lnTo>
                        <a:lnTo>
                          <a:pt x="912" y="1311"/>
                        </a:lnTo>
                        <a:lnTo>
                          <a:pt x="937" y="1338"/>
                        </a:lnTo>
                        <a:lnTo>
                          <a:pt x="949" y="1353"/>
                        </a:lnTo>
                        <a:lnTo>
                          <a:pt x="959" y="1370"/>
                        </a:lnTo>
                        <a:lnTo>
                          <a:pt x="966" y="1390"/>
                        </a:lnTo>
                        <a:lnTo>
                          <a:pt x="969" y="1413"/>
                        </a:lnTo>
                        <a:lnTo>
                          <a:pt x="969" y="1440"/>
                        </a:lnTo>
                        <a:lnTo>
                          <a:pt x="943" y="1469"/>
                        </a:lnTo>
                        <a:lnTo>
                          <a:pt x="913" y="1493"/>
                        </a:lnTo>
                        <a:lnTo>
                          <a:pt x="882" y="1513"/>
                        </a:lnTo>
                        <a:lnTo>
                          <a:pt x="846" y="1527"/>
                        </a:lnTo>
                        <a:lnTo>
                          <a:pt x="810" y="1538"/>
                        </a:lnTo>
                        <a:lnTo>
                          <a:pt x="770" y="1545"/>
                        </a:lnTo>
                        <a:lnTo>
                          <a:pt x="729" y="1548"/>
                        </a:lnTo>
                        <a:lnTo>
                          <a:pt x="686" y="1547"/>
                        </a:lnTo>
                        <a:lnTo>
                          <a:pt x="643" y="1543"/>
                        </a:lnTo>
                        <a:lnTo>
                          <a:pt x="599" y="1538"/>
                        </a:lnTo>
                        <a:lnTo>
                          <a:pt x="553" y="1530"/>
                        </a:lnTo>
                        <a:lnTo>
                          <a:pt x="507" y="1519"/>
                        </a:lnTo>
                        <a:lnTo>
                          <a:pt x="462" y="1508"/>
                        </a:lnTo>
                        <a:lnTo>
                          <a:pt x="416" y="1494"/>
                        </a:lnTo>
                        <a:lnTo>
                          <a:pt x="372" y="1481"/>
                        </a:lnTo>
                        <a:lnTo>
                          <a:pt x="327" y="1466"/>
                        </a:lnTo>
                        <a:lnTo>
                          <a:pt x="283" y="1452"/>
                        </a:lnTo>
                        <a:lnTo>
                          <a:pt x="240" y="1437"/>
                        </a:lnTo>
                        <a:lnTo>
                          <a:pt x="199" y="1424"/>
                        </a:lnTo>
                        <a:lnTo>
                          <a:pt x="160" y="1410"/>
                        </a:lnTo>
                        <a:lnTo>
                          <a:pt x="123" y="1397"/>
                        </a:lnTo>
                        <a:lnTo>
                          <a:pt x="89" y="1387"/>
                        </a:lnTo>
                        <a:lnTo>
                          <a:pt x="55" y="1378"/>
                        </a:lnTo>
                        <a:lnTo>
                          <a:pt x="26" y="1372"/>
                        </a:lnTo>
                        <a:lnTo>
                          <a:pt x="0" y="1368"/>
                        </a:lnTo>
                        <a:lnTo>
                          <a:pt x="0" y="740"/>
                        </a:lnTo>
                        <a:lnTo>
                          <a:pt x="46" y="731"/>
                        </a:lnTo>
                        <a:lnTo>
                          <a:pt x="87" y="718"/>
                        </a:lnTo>
                        <a:lnTo>
                          <a:pt x="126" y="701"/>
                        </a:lnTo>
                        <a:lnTo>
                          <a:pt x="159" y="680"/>
                        </a:lnTo>
                        <a:lnTo>
                          <a:pt x="190" y="656"/>
                        </a:lnTo>
                        <a:lnTo>
                          <a:pt x="216" y="629"/>
                        </a:lnTo>
                        <a:lnTo>
                          <a:pt x="240" y="599"/>
                        </a:lnTo>
                        <a:lnTo>
                          <a:pt x="260" y="565"/>
                        </a:lnTo>
                        <a:lnTo>
                          <a:pt x="277" y="530"/>
                        </a:lnTo>
                        <a:lnTo>
                          <a:pt x="292" y="491"/>
                        </a:lnTo>
                        <a:lnTo>
                          <a:pt x="303" y="451"/>
                        </a:lnTo>
                        <a:lnTo>
                          <a:pt x="312" y="409"/>
                        </a:lnTo>
                        <a:lnTo>
                          <a:pt x="318" y="364"/>
                        </a:lnTo>
                        <a:lnTo>
                          <a:pt x="322" y="319"/>
                        </a:lnTo>
                        <a:lnTo>
                          <a:pt x="325" y="272"/>
                        </a:lnTo>
                        <a:lnTo>
                          <a:pt x="326" y="224"/>
                        </a:lnTo>
                        <a:lnTo>
                          <a:pt x="325" y="175"/>
                        </a:lnTo>
                        <a:lnTo>
                          <a:pt x="322" y="126"/>
                        </a:lnTo>
                        <a:lnTo>
                          <a:pt x="318" y="77"/>
                        </a:lnTo>
                        <a:lnTo>
                          <a:pt x="313" y="26"/>
                        </a:lnTo>
                        <a:lnTo>
                          <a:pt x="350" y="13"/>
                        </a:lnTo>
                        <a:lnTo>
                          <a:pt x="384" y="3"/>
                        </a:lnTo>
                        <a:lnTo>
                          <a:pt x="415" y="0"/>
                        </a:lnTo>
                        <a:close/>
                      </a:path>
                    </a:pathLst>
                  </a:custGeom>
                  <a:grpFill/>
                  <a:ln w="9525">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404" name="Freeform 58">
                    <a:extLst>
                      <a:ext uri="{FF2B5EF4-FFF2-40B4-BE49-F238E27FC236}">
                        <a16:creationId xmlns:a16="http://schemas.microsoft.com/office/drawing/2014/main" id="{9AD634B0-A822-4D41-80CA-06CA0B11AE65}"/>
                      </a:ext>
                    </a:extLst>
                  </p:cNvPr>
                  <p:cNvSpPr>
                    <a:spLocks noEditPoints="1"/>
                  </p:cNvSpPr>
                  <p:nvPr/>
                </p:nvSpPr>
                <p:spPr bwMode="auto">
                  <a:xfrm>
                    <a:off x="3199169" y="6087666"/>
                    <a:ext cx="116325" cy="286337"/>
                  </a:xfrm>
                  <a:custGeom>
                    <a:avLst/>
                    <a:gdLst/>
                    <a:ahLst/>
                    <a:cxnLst>
                      <a:cxn ang="0">
                        <a:pos x="156" y="624"/>
                      </a:cxn>
                      <a:cxn ang="0">
                        <a:pos x="127" y="637"/>
                      </a:cxn>
                      <a:cxn ang="0">
                        <a:pos x="108" y="664"/>
                      </a:cxn>
                      <a:cxn ang="0">
                        <a:pos x="104" y="703"/>
                      </a:cxn>
                      <a:cxn ang="0">
                        <a:pos x="118" y="725"/>
                      </a:cxn>
                      <a:cxn ang="0">
                        <a:pos x="135" y="746"/>
                      </a:cxn>
                      <a:cxn ang="0">
                        <a:pos x="159" y="758"/>
                      </a:cxn>
                      <a:cxn ang="0">
                        <a:pos x="191" y="754"/>
                      </a:cxn>
                      <a:cxn ang="0">
                        <a:pos x="219" y="737"/>
                      </a:cxn>
                      <a:cxn ang="0">
                        <a:pos x="238" y="711"/>
                      </a:cxn>
                      <a:cxn ang="0">
                        <a:pos x="246" y="675"/>
                      </a:cxn>
                      <a:cxn ang="0">
                        <a:pos x="230" y="645"/>
                      </a:cxn>
                      <a:cxn ang="0">
                        <a:pos x="204" y="627"/>
                      </a:cxn>
                      <a:cxn ang="0">
                        <a:pos x="172" y="621"/>
                      </a:cxn>
                      <a:cxn ang="0">
                        <a:pos x="193" y="0"/>
                      </a:cxn>
                      <a:cxn ang="0">
                        <a:pos x="258" y="6"/>
                      </a:cxn>
                      <a:cxn ang="0">
                        <a:pos x="312" y="22"/>
                      </a:cxn>
                      <a:cxn ang="0">
                        <a:pos x="339" y="114"/>
                      </a:cxn>
                      <a:cxn ang="0">
                        <a:pos x="348" y="291"/>
                      </a:cxn>
                      <a:cxn ang="0">
                        <a:pos x="350" y="480"/>
                      </a:cxn>
                      <a:cxn ang="0">
                        <a:pos x="344" y="664"/>
                      </a:cxn>
                      <a:cxn ang="0">
                        <a:pos x="332" y="831"/>
                      </a:cxn>
                      <a:cxn ang="0">
                        <a:pos x="287" y="851"/>
                      </a:cxn>
                      <a:cxn ang="0">
                        <a:pos x="226" y="861"/>
                      </a:cxn>
                      <a:cxn ang="0">
                        <a:pos x="157" y="863"/>
                      </a:cxn>
                      <a:cxn ang="0">
                        <a:pos x="92" y="858"/>
                      </a:cxn>
                      <a:cxn ang="0">
                        <a:pos x="37" y="842"/>
                      </a:cxn>
                      <a:cxn ang="0">
                        <a:pos x="11" y="750"/>
                      </a:cxn>
                      <a:cxn ang="0">
                        <a:pos x="2" y="572"/>
                      </a:cxn>
                      <a:cxn ang="0">
                        <a:pos x="0" y="385"/>
                      </a:cxn>
                      <a:cxn ang="0">
                        <a:pos x="5" y="201"/>
                      </a:cxn>
                      <a:cxn ang="0">
                        <a:pos x="18" y="32"/>
                      </a:cxn>
                      <a:cxn ang="0">
                        <a:pos x="62" y="13"/>
                      </a:cxn>
                      <a:cxn ang="0">
                        <a:pos x="124" y="3"/>
                      </a:cxn>
                    </a:cxnLst>
                    <a:rect l="0" t="0" r="r" b="b"/>
                    <a:pathLst>
                      <a:path w="350" h="863">
                        <a:moveTo>
                          <a:pt x="172" y="621"/>
                        </a:moveTo>
                        <a:lnTo>
                          <a:pt x="156" y="624"/>
                        </a:lnTo>
                        <a:lnTo>
                          <a:pt x="141" y="628"/>
                        </a:lnTo>
                        <a:lnTo>
                          <a:pt x="127" y="637"/>
                        </a:lnTo>
                        <a:lnTo>
                          <a:pt x="116" y="649"/>
                        </a:lnTo>
                        <a:lnTo>
                          <a:pt x="108" y="664"/>
                        </a:lnTo>
                        <a:lnTo>
                          <a:pt x="104" y="682"/>
                        </a:lnTo>
                        <a:lnTo>
                          <a:pt x="104" y="703"/>
                        </a:lnTo>
                        <a:lnTo>
                          <a:pt x="112" y="714"/>
                        </a:lnTo>
                        <a:lnTo>
                          <a:pt x="118" y="725"/>
                        </a:lnTo>
                        <a:lnTo>
                          <a:pt x="126" y="735"/>
                        </a:lnTo>
                        <a:lnTo>
                          <a:pt x="135" y="746"/>
                        </a:lnTo>
                        <a:lnTo>
                          <a:pt x="146" y="753"/>
                        </a:lnTo>
                        <a:lnTo>
                          <a:pt x="159" y="758"/>
                        </a:lnTo>
                        <a:lnTo>
                          <a:pt x="175" y="761"/>
                        </a:lnTo>
                        <a:lnTo>
                          <a:pt x="191" y="754"/>
                        </a:lnTo>
                        <a:lnTo>
                          <a:pt x="205" y="746"/>
                        </a:lnTo>
                        <a:lnTo>
                          <a:pt x="219" y="737"/>
                        </a:lnTo>
                        <a:lnTo>
                          <a:pt x="229" y="725"/>
                        </a:lnTo>
                        <a:lnTo>
                          <a:pt x="238" y="711"/>
                        </a:lnTo>
                        <a:lnTo>
                          <a:pt x="244" y="694"/>
                        </a:lnTo>
                        <a:lnTo>
                          <a:pt x="246" y="675"/>
                        </a:lnTo>
                        <a:lnTo>
                          <a:pt x="240" y="658"/>
                        </a:lnTo>
                        <a:lnTo>
                          <a:pt x="230" y="645"/>
                        </a:lnTo>
                        <a:lnTo>
                          <a:pt x="218" y="634"/>
                        </a:lnTo>
                        <a:lnTo>
                          <a:pt x="204" y="627"/>
                        </a:lnTo>
                        <a:lnTo>
                          <a:pt x="188" y="622"/>
                        </a:lnTo>
                        <a:lnTo>
                          <a:pt x="172" y="621"/>
                        </a:lnTo>
                        <a:close/>
                        <a:moveTo>
                          <a:pt x="157" y="0"/>
                        </a:moveTo>
                        <a:lnTo>
                          <a:pt x="193" y="0"/>
                        </a:lnTo>
                        <a:lnTo>
                          <a:pt x="226" y="3"/>
                        </a:lnTo>
                        <a:lnTo>
                          <a:pt x="258" y="6"/>
                        </a:lnTo>
                        <a:lnTo>
                          <a:pt x="287" y="13"/>
                        </a:lnTo>
                        <a:lnTo>
                          <a:pt x="312" y="22"/>
                        </a:lnTo>
                        <a:lnTo>
                          <a:pt x="332" y="32"/>
                        </a:lnTo>
                        <a:lnTo>
                          <a:pt x="339" y="114"/>
                        </a:lnTo>
                        <a:lnTo>
                          <a:pt x="344" y="201"/>
                        </a:lnTo>
                        <a:lnTo>
                          <a:pt x="348" y="291"/>
                        </a:lnTo>
                        <a:lnTo>
                          <a:pt x="350" y="385"/>
                        </a:lnTo>
                        <a:lnTo>
                          <a:pt x="350" y="480"/>
                        </a:lnTo>
                        <a:lnTo>
                          <a:pt x="348" y="572"/>
                        </a:lnTo>
                        <a:lnTo>
                          <a:pt x="344" y="664"/>
                        </a:lnTo>
                        <a:lnTo>
                          <a:pt x="339" y="750"/>
                        </a:lnTo>
                        <a:lnTo>
                          <a:pt x="332" y="831"/>
                        </a:lnTo>
                        <a:lnTo>
                          <a:pt x="312" y="842"/>
                        </a:lnTo>
                        <a:lnTo>
                          <a:pt x="287" y="851"/>
                        </a:lnTo>
                        <a:lnTo>
                          <a:pt x="258" y="858"/>
                        </a:lnTo>
                        <a:lnTo>
                          <a:pt x="226" y="861"/>
                        </a:lnTo>
                        <a:lnTo>
                          <a:pt x="193" y="863"/>
                        </a:lnTo>
                        <a:lnTo>
                          <a:pt x="157" y="863"/>
                        </a:lnTo>
                        <a:lnTo>
                          <a:pt x="124" y="861"/>
                        </a:lnTo>
                        <a:lnTo>
                          <a:pt x="92" y="858"/>
                        </a:lnTo>
                        <a:lnTo>
                          <a:pt x="62" y="851"/>
                        </a:lnTo>
                        <a:lnTo>
                          <a:pt x="37" y="842"/>
                        </a:lnTo>
                        <a:lnTo>
                          <a:pt x="18" y="831"/>
                        </a:lnTo>
                        <a:lnTo>
                          <a:pt x="11" y="750"/>
                        </a:lnTo>
                        <a:lnTo>
                          <a:pt x="5" y="664"/>
                        </a:lnTo>
                        <a:lnTo>
                          <a:pt x="2" y="572"/>
                        </a:lnTo>
                        <a:lnTo>
                          <a:pt x="0" y="480"/>
                        </a:lnTo>
                        <a:lnTo>
                          <a:pt x="0" y="385"/>
                        </a:lnTo>
                        <a:lnTo>
                          <a:pt x="2" y="291"/>
                        </a:lnTo>
                        <a:lnTo>
                          <a:pt x="5" y="201"/>
                        </a:lnTo>
                        <a:lnTo>
                          <a:pt x="11" y="114"/>
                        </a:lnTo>
                        <a:lnTo>
                          <a:pt x="18" y="32"/>
                        </a:lnTo>
                        <a:lnTo>
                          <a:pt x="37" y="22"/>
                        </a:lnTo>
                        <a:lnTo>
                          <a:pt x="62" y="13"/>
                        </a:lnTo>
                        <a:lnTo>
                          <a:pt x="92" y="6"/>
                        </a:lnTo>
                        <a:lnTo>
                          <a:pt x="124" y="3"/>
                        </a:lnTo>
                        <a:lnTo>
                          <a:pt x="157" y="0"/>
                        </a:lnTo>
                        <a:close/>
                      </a:path>
                    </a:pathLst>
                  </a:custGeom>
                  <a:grpFill/>
                  <a:ln w="9525">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405" name="Freeform 59">
                    <a:extLst>
                      <a:ext uri="{FF2B5EF4-FFF2-40B4-BE49-F238E27FC236}">
                        <a16:creationId xmlns:a16="http://schemas.microsoft.com/office/drawing/2014/main" id="{ABE2FCF6-280F-4711-BFAA-433BDD7D32F3}"/>
                      </a:ext>
                    </a:extLst>
                  </p:cNvPr>
                  <p:cNvSpPr>
                    <a:spLocks/>
                  </p:cNvSpPr>
                  <p:nvPr/>
                </p:nvSpPr>
                <p:spPr bwMode="auto">
                  <a:xfrm>
                    <a:off x="3233967" y="6293470"/>
                    <a:ext cx="46729" cy="46729"/>
                  </a:xfrm>
                  <a:custGeom>
                    <a:avLst/>
                    <a:gdLst/>
                    <a:ahLst/>
                    <a:cxnLst>
                      <a:cxn ang="0">
                        <a:pos x="68" y="0"/>
                      </a:cxn>
                      <a:cxn ang="0">
                        <a:pos x="84" y="1"/>
                      </a:cxn>
                      <a:cxn ang="0">
                        <a:pos x="100" y="6"/>
                      </a:cxn>
                      <a:cxn ang="0">
                        <a:pos x="114" y="13"/>
                      </a:cxn>
                      <a:cxn ang="0">
                        <a:pos x="126" y="24"/>
                      </a:cxn>
                      <a:cxn ang="0">
                        <a:pos x="136" y="37"/>
                      </a:cxn>
                      <a:cxn ang="0">
                        <a:pos x="142" y="54"/>
                      </a:cxn>
                      <a:cxn ang="0">
                        <a:pos x="140" y="73"/>
                      </a:cxn>
                      <a:cxn ang="0">
                        <a:pos x="134" y="90"/>
                      </a:cxn>
                      <a:cxn ang="0">
                        <a:pos x="125" y="104"/>
                      </a:cxn>
                      <a:cxn ang="0">
                        <a:pos x="115" y="116"/>
                      </a:cxn>
                      <a:cxn ang="0">
                        <a:pos x="101" y="125"/>
                      </a:cxn>
                      <a:cxn ang="0">
                        <a:pos x="87" y="133"/>
                      </a:cxn>
                      <a:cxn ang="0">
                        <a:pos x="71" y="140"/>
                      </a:cxn>
                      <a:cxn ang="0">
                        <a:pos x="55" y="137"/>
                      </a:cxn>
                      <a:cxn ang="0">
                        <a:pos x="42" y="132"/>
                      </a:cxn>
                      <a:cxn ang="0">
                        <a:pos x="31" y="125"/>
                      </a:cxn>
                      <a:cxn ang="0">
                        <a:pos x="22" y="114"/>
                      </a:cxn>
                      <a:cxn ang="0">
                        <a:pos x="14" y="104"/>
                      </a:cxn>
                      <a:cxn ang="0">
                        <a:pos x="8" y="93"/>
                      </a:cxn>
                      <a:cxn ang="0">
                        <a:pos x="0" y="82"/>
                      </a:cxn>
                      <a:cxn ang="0">
                        <a:pos x="0" y="61"/>
                      </a:cxn>
                      <a:cxn ang="0">
                        <a:pos x="4" y="43"/>
                      </a:cxn>
                      <a:cxn ang="0">
                        <a:pos x="12" y="28"/>
                      </a:cxn>
                      <a:cxn ang="0">
                        <a:pos x="23" y="16"/>
                      </a:cxn>
                      <a:cxn ang="0">
                        <a:pos x="37" y="7"/>
                      </a:cxn>
                      <a:cxn ang="0">
                        <a:pos x="52" y="3"/>
                      </a:cxn>
                      <a:cxn ang="0">
                        <a:pos x="68" y="0"/>
                      </a:cxn>
                    </a:cxnLst>
                    <a:rect l="0" t="0" r="r" b="b"/>
                    <a:pathLst>
                      <a:path w="142" h="140">
                        <a:moveTo>
                          <a:pt x="68" y="0"/>
                        </a:moveTo>
                        <a:lnTo>
                          <a:pt x="84" y="1"/>
                        </a:lnTo>
                        <a:lnTo>
                          <a:pt x="100" y="6"/>
                        </a:lnTo>
                        <a:lnTo>
                          <a:pt x="114" y="13"/>
                        </a:lnTo>
                        <a:lnTo>
                          <a:pt x="126" y="24"/>
                        </a:lnTo>
                        <a:lnTo>
                          <a:pt x="136" y="37"/>
                        </a:lnTo>
                        <a:lnTo>
                          <a:pt x="142" y="54"/>
                        </a:lnTo>
                        <a:lnTo>
                          <a:pt x="140" y="73"/>
                        </a:lnTo>
                        <a:lnTo>
                          <a:pt x="134" y="90"/>
                        </a:lnTo>
                        <a:lnTo>
                          <a:pt x="125" y="104"/>
                        </a:lnTo>
                        <a:lnTo>
                          <a:pt x="115" y="116"/>
                        </a:lnTo>
                        <a:lnTo>
                          <a:pt x="101" y="125"/>
                        </a:lnTo>
                        <a:lnTo>
                          <a:pt x="87" y="133"/>
                        </a:lnTo>
                        <a:lnTo>
                          <a:pt x="71" y="140"/>
                        </a:lnTo>
                        <a:lnTo>
                          <a:pt x="55" y="137"/>
                        </a:lnTo>
                        <a:lnTo>
                          <a:pt x="42" y="132"/>
                        </a:lnTo>
                        <a:lnTo>
                          <a:pt x="31" y="125"/>
                        </a:lnTo>
                        <a:lnTo>
                          <a:pt x="22" y="114"/>
                        </a:lnTo>
                        <a:lnTo>
                          <a:pt x="14" y="104"/>
                        </a:lnTo>
                        <a:lnTo>
                          <a:pt x="8" y="93"/>
                        </a:lnTo>
                        <a:lnTo>
                          <a:pt x="0" y="82"/>
                        </a:lnTo>
                        <a:lnTo>
                          <a:pt x="0" y="61"/>
                        </a:lnTo>
                        <a:lnTo>
                          <a:pt x="4" y="43"/>
                        </a:lnTo>
                        <a:lnTo>
                          <a:pt x="12" y="28"/>
                        </a:lnTo>
                        <a:lnTo>
                          <a:pt x="23" y="16"/>
                        </a:lnTo>
                        <a:lnTo>
                          <a:pt x="37" y="7"/>
                        </a:lnTo>
                        <a:lnTo>
                          <a:pt x="52" y="3"/>
                        </a:lnTo>
                        <a:lnTo>
                          <a:pt x="68" y="0"/>
                        </a:lnTo>
                        <a:close/>
                      </a:path>
                    </a:pathLst>
                  </a:custGeom>
                  <a:grpFill/>
                  <a:ln w="9525">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grpSp>
          </p:grpSp>
          <p:sp>
            <p:nvSpPr>
              <p:cNvPr id="397" name="Oval 396">
                <a:extLst>
                  <a:ext uri="{FF2B5EF4-FFF2-40B4-BE49-F238E27FC236}">
                    <a16:creationId xmlns:a16="http://schemas.microsoft.com/office/drawing/2014/main" id="{34C23E17-BDA6-40E7-B730-A966280DDEC1}"/>
                  </a:ext>
                </a:extLst>
              </p:cNvPr>
              <p:cNvSpPr/>
              <p:nvPr/>
            </p:nvSpPr>
            <p:spPr>
              <a:xfrm>
                <a:off x="2593495" y="1210131"/>
                <a:ext cx="45720" cy="45720"/>
              </a:xfrm>
              <a:prstGeom prst="ellipse">
                <a:avLst/>
              </a:prstGeom>
              <a:solidFill>
                <a:schemeClr val="bg1"/>
              </a:solidFill>
              <a:ln w="19050">
                <a:solidFill>
                  <a:srgbClr val="FDB91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defRPr/>
                </a:pPr>
                <a:endParaRPr lang="en-US" sz="1200" dirty="0">
                  <a:solidFill>
                    <a:srgbClr val="000000"/>
                  </a:solidFill>
                  <a:latin typeface="Arial" panose="020B0604020202020204" pitchFamily="34" charset="0"/>
                  <a:cs typeface="Arial" panose="020B0604020202020204" pitchFamily="34" charset="0"/>
                </a:endParaRPr>
              </a:p>
            </p:txBody>
          </p:sp>
        </p:grpSp>
      </p:grpSp>
      <p:grpSp>
        <p:nvGrpSpPr>
          <p:cNvPr id="406" name="Group 405">
            <a:extLst>
              <a:ext uri="{FF2B5EF4-FFF2-40B4-BE49-F238E27FC236}">
                <a16:creationId xmlns:a16="http://schemas.microsoft.com/office/drawing/2014/main" id="{23F65371-71F6-419E-B9E5-E4454B30EA6A}"/>
              </a:ext>
            </a:extLst>
          </p:cNvPr>
          <p:cNvGrpSpPr/>
          <p:nvPr/>
        </p:nvGrpSpPr>
        <p:grpSpPr>
          <a:xfrm>
            <a:off x="9591911" y="1988852"/>
            <a:ext cx="670560" cy="670560"/>
            <a:chOff x="7959725" y="1884893"/>
            <a:chExt cx="927100" cy="927100"/>
          </a:xfrm>
        </p:grpSpPr>
        <p:sp>
          <p:nvSpPr>
            <p:cNvPr id="407" name="Oval 406">
              <a:extLst>
                <a:ext uri="{FF2B5EF4-FFF2-40B4-BE49-F238E27FC236}">
                  <a16:creationId xmlns:a16="http://schemas.microsoft.com/office/drawing/2014/main" id="{2405C051-F93B-4911-AD0B-64BA658C7CEF}"/>
                </a:ext>
              </a:extLst>
            </p:cNvPr>
            <p:cNvSpPr/>
            <p:nvPr/>
          </p:nvSpPr>
          <p:spPr>
            <a:xfrm>
              <a:off x="7959725" y="1884893"/>
              <a:ext cx="927100" cy="927100"/>
            </a:xfrm>
            <a:prstGeom prst="ellipse">
              <a:avLst/>
            </a:prstGeom>
            <a:solidFill>
              <a:schemeClr val="accent5"/>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defRPr/>
              </a:pPr>
              <a:endParaRPr lang="en-US" sz="1200" dirty="0">
                <a:solidFill>
                  <a:srgbClr val="000000"/>
                </a:solidFill>
                <a:latin typeface="Arial" panose="020B0604020202020204" pitchFamily="34" charset="0"/>
                <a:cs typeface="Arial" panose="020B0604020202020204" pitchFamily="34" charset="0"/>
              </a:endParaRPr>
            </a:p>
          </p:txBody>
        </p:sp>
        <p:grpSp>
          <p:nvGrpSpPr>
            <p:cNvPr id="408" name="Group 407">
              <a:extLst>
                <a:ext uri="{FF2B5EF4-FFF2-40B4-BE49-F238E27FC236}">
                  <a16:creationId xmlns:a16="http://schemas.microsoft.com/office/drawing/2014/main" id="{BF0DF595-8294-4FCD-9DAB-ABCE9FC58578}"/>
                </a:ext>
              </a:extLst>
            </p:cNvPr>
            <p:cNvGrpSpPr/>
            <p:nvPr/>
          </p:nvGrpSpPr>
          <p:grpSpPr>
            <a:xfrm>
              <a:off x="8079907" y="2003895"/>
              <a:ext cx="686736" cy="689096"/>
              <a:chOff x="8243567" y="2117116"/>
              <a:chExt cx="428250" cy="429722"/>
            </a:xfrm>
          </p:grpSpPr>
          <p:sp>
            <p:nvSpPr>
              <p:cNvPr id="409" name="Freeform 180">
                <a:extLst>
                  <a:ext uri="{FF2B5EF4-FFF2-40B4-BE49-F238E27FC236}">
                    <a16:creationId xmlns:a16="http://schemas.microsoft.com/office/drawing/2014/main" id="{0DA9D89D-9A91-41CF-AE5D-E6FA3E82129A}"/>
                  </a:ext>
                </a:extLst>
              </p:cNvPr>
              <p:cNvSpPr>
                <a:spLocks/>
              </p:cNvSpPr>
              <p:nvPr/>
            </p:nvSpPr>
            <p:spPr bwMode="auto">
              <a:xfrm>
                <a:off x="8312735" y="2482085"/>
                <a:ext cx="269311" cy="64753"/>
              </a:xfrm>
              <a:custGeom>
                <a:avLst/>
                <a:gdLst>
                  <a:gd name="T0" fmla="*/ 2750 w 6025"/>
                  <a:gd name="T1" fmla="*/ 1429 h 1454"/>
                  <a:gd name="T2" fmla="*/ 2476 w 6025"/>
                  <a:gd name="T3" fmla="*/ 1392 h 1454"/>
                  <a:gd name="T4" fmla="*/ 2265 w 6025"/>
                  <a:gd name="T5" fmla="*/ 1358 h 1454"/>
                  <a:gd name="T6" fmla="*/ 2076 w 6025"/>
                  <a:gd name="T7" fmla="*/ 1317 h 1454"/>
                  <a:gd name="T8" fmla="*/ 1889 w 6025"/>
                  <a:gd name="T9" fmla="*/ 1269 h 1454"/>
                  <a:gd name="T10" fmla="*/ 1706 w 6025"/>
                  <a:gd name="T11" fmla="*/ 1212 h 1454"/>
                  <a:gd name="T12" fmla="*/ 1390 w 6025"/>
                  <a:gd name="T13" fmla="*/ 1095 h 1454"/>
                  <a:gd name="T14" fmla="*/ 1038 w 6025"/>
                  <a:gd name="T15" fmla="*/ 933 h 1454"/>
                  <a:gd name="T16" fmla="*/ 914 w 6025"/>
                  <a:gd name="T17" fmla="*/ 871 h 1454"/>
                  <a:gd name="T18" fmla="*/ 871 w 6025"/>
                  <a:gd name="T19" fmla="*/ 926 h 1454"/>
                  <a:gd name="T20" fmla="*/ 839 w 6025"/>
                  <a:gd name="T21" fmla="*/ 1174 h 1454"/>
                  <a:gd name="T22" fmla="*/ 761 w 6025"/>
                  <a:gd name="T23" fmla="*/ 1288 h 1454"/>
                  <a:gd name="T24" fmla="*/ 559 w 6025"/>
                  <a:gd name="T25" fmla="*/ 944 h 1454"/>
                  <a:gd name="T26" fmla="*/ 357 w 6025"/>
                  <a:gd name="T27" fmla="*/ 603 h 1454"/>
                  <a:gd name="T28" fmla="*/ 154 w 6025"/>
                  <a:gd name="T29" fmla="*/ 260 h 1454"/>
                  <a:gd name="T30" fmla="*/ 98 w 6025"/>
                  <a:gd name="T31" fmla="*/ 26 h 1454"/>
                  <a:gd name="T32" fmla="*/ 484 w 6025"/>
                  <a:gd name="T33" fmla="*/ 129 h 1454"/>
                  <a:gd name="T34" fmla="*/ 866 w 6025"/>
                  <a:gd name="T35" fmla="*/ 232 h 1454"/>
                  <a:gd name="T36" fmla="*/ 1252 w 6025"/>
                  <a:gd name="T37" fmla="*/ 336 h 1454"/>
                  <a:gd name="T38" fmla="*/ 1484 w 6025"/>
                  <a:gd name="T39" fmla="*/ 440 h 1454"/>
                  <a:gd name="T40" fmla="*/ 1251 w 6025"/>
                  <a:gd name="T41" fmla="*/ 537 h 1454"/>
                  <a:gd name="T42" fmla="*/ 1084 w 6025"/>
                  <a:gd name="T43" fmla="*/ 620 h 1454"/>
                  <a:gd name="T44" fmla="*/ 1304 w 6025"/>
                  <a:gd name="T45" fmla="*/ 731 h 1454"/>
                  <a:gd name="T46" fmla="*/ 1564 w 6025"/>
                  <a:gd name="T47" fmla="*/ 845 h 1454"/>
                  <a:gd name="T48" fmla="*/ 1813 w 6025"/>
                  <a:gd name="T49" fmla="*/ 932 h 1454"/>
                  <a:gd name="T50" fmla="*/ 2350 w 6025"/>
                  <a:gd name="T51" fmla="*/ 1068 h 1454"/>
                  <a:gd name="T52" fmla="*/ 2878 w 6025"/>
                  <a:gd name="T53" fmla="*/ 1145 h 1454"/>
                  <a:gd name="T54" fmla="*/ 3399 w 6025"/>
                  <a:gd name="T55" fmla="*/ 1159 h 1454"/>
                  <a:gd name="T56" fmla="*/ 3912 w 6025"/>
                  <a:gd name="T57" fmla="*/ 1112 h 1454"/>
                  <a:gd name="T58" fmla="*/ 4418 w 6025"/>
                  <a:gd name="T59" fmla="*/ 1002 h 1454"/>
                  <a:gd name="T60" fmla="*/ 4916 w 6025"/>
                  <a:gd name="T61" fmla="*/ 829 h 1454"/>
                  <a:gd name="T62" fmla="*/ 5405 w 6025"/>
                  <a:gd name="T63" fmla="*/ 592 h 1454"/>
                  <a:gd name="T64" fmla="*/ 5791 w 6025"/>
                  <a:gd name="T65" fmla="*/ 357 h 1454"/>
                  <a:gd name="T66" fmla="*/ 5853 w 6025"/>
                  <a:gd name="T67" fmla="*/ 328 h 1454"/>
                  <a:gd name="T68" fmla="*/ 5902 w 6025"/>
                  <a:gd name="T69" fmla="*/ 323 h 1454"/>
                  <a:gd name="T70" fmla="*/ 5952 w 6025"/>
                  <a:gd name="T71" fmla="*/ 342 h 1454"/>
                  <a:gd name="T72" fmla="*/ 5983 w 6025"/>
                  <a:gd name="T73" fmla="*/ 371 h 1454"/>
                  <a:gd name="T74" fmla="*/ 6005 w 6025"/>
                  <a:gd name="T75" fmla="*/ 405 h 1454"/>
                  <a:gd name="T76" fmla="*/ 6019 w 6025"/>
                  <a:gd name="T77" fmla="*/ 443 h 1454"/>
                  <a:gd name="T78" fmla="*/ 6025 w 6025"/>
                  <a:gd name="T79" fmla="*/ 479 h 1454"/>
                  <a:gd name="T80" fmla="*/ 6019 w 6025"/>
                  <a:gd name="T81" fmla="*/ 512 h 1454"/>
                  <a:gd name="T82" fmla="*/ 6000 w 6025"/>
                  <a:gd name="T83" fmla="*/ 545 h 1454"/>
                  <a:gd name="T84" fmla="*/ 5952 w 6025"/>
                  <a:gd name="T85" fmla="*/ 598 h 1454"/>
                  <a:gd name="T86" fmla="*/ 5792 w 6025"/>
                  <a:gd name="T87" fmla="*/ 707 h 1454"/>
                  <a:gd name="T88" fmla="*/ 5595 w 6025"/>
                  <a:gd name="T89" fmla="*/ 828 h 1454"/>
                  <a:gd name="T90" fmla="*/ 5393 w 6025"/>
                  <a:gd name="T91" fmla="*/ 939 h 1454"/>
                  <a:gd name="T92" fmla="*/ 5186 w 6025"/>
                  <a:gd name="T93" fmla="*/ 1039 h 1454"/>
                  <a:gd name="T94" fmla="*/ 4975 w 6025"/>
                  <a:gd name="T95" fmla="*/ 1128 h 1454"/>
                  <a:gd name="T96" fmla="*/ 4759 w 6025"/>
                  <a:gd name="T97" fmla="*/ 1206 h 1454"/>
                  <a:gd name="T98" fmla="*/ 4539 w 6025"/>
                  <a:gd name="T99" fmla="*/ 1273 h 1454"/>
                  <a:gd name="T100" fmla="*/ 4314 w 6025"/>
                  <a:gd name="T101" fmla="*/ 1327 h 1454"/>
                  <a:gd name="T102" fmla="*/ 4129 w 6025"/>
                  <a:gd name="T103" fmla="*/ 1364 h 1454"/>
                  <a:gd name="T104" fmla="*/ 3829 w 6025"/>
                  <a:gd name="T105" fmla="*/ 1405 h 1454"/>
                  <a:gd name="T106" fmla="*/ 3553 w 6025"/>
                  <a:gd name="T107" fmla="*/ 1444 h 1454"/>
                  <a:gd name="T108" fmla="*/ 3431 w 6025"/>
                  <a:gd name="T109" fmla="*/ 1454 h 1454"/>
                  <a:gd name="T110" fmla="*/ 3159 w 6025"/>
                  <a:gd name="T111" fmla="*/ 1454 h 1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25" h="1454">
                    <a:moveTo>
                      <a:pt x="2955" y="1454"/>
                    </a:moveTo>
                    <a:lnTo>
                      <a:pt x="2887" y="1445"/>
                    </a:lnTo>
                    <a:lnTo>
                      <a:pt x="2818" y="1437"/>
                    </a:lnTo>
                    <a:lnTo>
                      <a:pt x="2750" y="1429"/>
                    </a:lnTo>
                    <a:lnTo>
                      <a:pt x="2682" y="1420"/>
                    </a:lnTo>
                    <a:lnTo>
                      <a:pt x="2613" y="1412"/>
                    </a:lnTo>
                    <a:lnTo>
                      <a:pt x="2545" y="1402"/>
                    </a:lnTo>
                    <a:lnTo>
                      <a:pt x="2476" y="1392"/>
                    </a:lnTo>
                    <a:lnTo>
                      <a:pt x="2408" y="1382"/>
                    </a:lnTo>
                    <a:lnTo>
                      <a:pt x="2360" y="1375"/>
                    </a:lnTo>
                    <a:lnTo>
                      <a:pt x="2313" y="1367"/>
                    </a:lnTo>
                    <a:lnTo>
                      <a:pt x="2265" y="1358"/>
                    </a:lnTo>
                    <a:lnTo>
                      <a:pt x="2217" y="1348"/>
                    </a:lnTo>
                    <a:lnTo>
                      <a:pt x="2170" y="1338"/>
                    </a:lnTo>
                    <a:lnTo>
                      <a:pt x="2123" y="1328"/>
                    </a:lnTo>
                    <a:lnTo>
                      <a:pt x="2076" y="1317"/>
                    </a:lnTo>
                    <a:lnTo>
                      <a:pt x="2029" y="1306"/>
                    </a:lnTo>
                    <a:lnTo>
                      <a:pt x="1982" y="1294"/>
                    </a:lnTo>
                    <a:lnTo>
                      <a:pt x="1935" y="1282"/>
                    </a:lnTo>
                    <a:lnTo>
                      <a:pt x="1889" y="1269"/>
                    </a:lnTo>
                    <a:lnTo>
                      <a:pt x="1843" y="1255"/>
                    </a:lnTo>
                    <a:lnTo>
                      <a:pt x="1797" y="1241"/>
                    </a:lnTo>
                    <a:lnTo>
                      <a:pt x="1751" y="1227"/>
                    </a:lnTo>
                    <a:lnTo>
                      <a:pt x="1706" y="1212"/>
                    </a:lnTo>
                    <a:lnTo>
                      <a:pt x="1660" y="1197"/>
                    </a:lnTo>
                    <a:lnTo>
                      <a:pt x="1569" y="1164"/>
                    </a:lnTo>
                    <a:lnTo>
                      <a:pt x="1480" y="1130"/>
                    </a:lnTo>
                    <a:lnTo>
                      <a:pt x="1390" y="1095"/>
                    </a:lnTo>
                    <a:lnTo>
                      <a:pt x="1301" y="1057"/>
                    </a:lnTo>
                    <a:lnTo>
                      <a:pt x="1212" y="1017"/>
                    </a:lnTo>
                    <a:lnTo>
                      <a:pt x="1126" y="976"/>
                    </a:lnTo>
                    <a:lnTo>
                      <a:pt x="1038" y="933"/>
                    </a:lnTo>
                    <a:lnTo>
                      <a:pt x="952" y="889"/>
                    </a:lnTo>
                    <a:lnTo>
                      <a:pt x="940" y="883"/>
                    </a:lnTo>
                    <a:lnTo>
                      <a:pt x="927" y="877"/>
                    </a:lnTo>
                    <a:lnTo>
                      <a:pt x="914" y="871"/>
                    </a:lnTo>
                    <a:lnTo>
                      <a:pt x="902" y="866"/>
                    </a:lnTo>
                    <a:lnTo>
                      <a:pt x="893" y="866"/>
                    </a:lnTo>
                    <a:lnTo>
                      <a:pt x="878" y="866"/>
                    </a:lnTo>
                    <a:lnTo>
                      <a:pt x="871" y="926"/>
                    </a:lnTo>
                    <a:lnTo>
                      <a:pt x="863" y="987"/>
                    </a:lnTo>
                    <a:lnTo>
                      <a:pt x="855" y="1047"/>
                    </a:lnTo>
                    <a:lnTo>
                      <a:pt x="847" y="1110"/>
                    </a:lnTo>
                    <a:lnTo>
                      <a:pt x="839" y="1174"/>
                    </a:lnTo>
                    <a:lnTo>
                      <a:pt x="830" y="1239"/>
                    </a:lnTo>
                    <a:lnTo>
                      <a:pt x="822" y="1306"/>
                    </a:lnTo>
                    <a:lnTo>
                      <a:pt x="813" y="1375"/>
                    </a:lnTo>
                    <a:lnTo>
                      <a:pt x="761" y="1288"/>
                    </a:lnTo>
                    <a:lnTo>
                      <a:pt x="710" y="1202"/>
                    </a:lnTo>
                    <a:lnTo>
                      <a:pt x="660" y="1115"/>
                    </a:lnTo>
                    <a:lnTo>
                      <a:pt x="609" y="1029"/>
                    </a:lnTo>
                    <a:lnTo>
                      <a:pt x="559" y="944"/>
                    </a:lnTo>
                    <a:lnTo>
                      <a:pt x="508" y="858"/>
                    </a:lnTo>
                    <a:lnTo>
                      <a:pt x="458" y="773"/>
                    </a:lnTo>
                    <a:lnTo>
                      <a:pt x="407" y="687"/>
                    </a:lnTo>
                    <a:lnTo>
                      <a:pt x="357" y="603"/>
                    </a:lnTo>
                    <a:lnTo>
                      <a:pt x="307" y="518"/>
                    </a:lnTo>
                    <a:lnTo>
                      <a:pt x="256" y="432"/>
                    </a:lnTo>
                    <a:lnTo>
                      <a:pt x="205" y="346"/>
                    </a:lnTo>
                    <a:lnTo>
                      <a:pt x="154" y="260"/>
                    </a:lnTo>
                    <a:lnTo>
                      <a:pt x="103" y="174"/>
                    </a:lnTo>
                    <a:lnTo>
                      <a:pt x="52" y="87"/>
                    </a:lnTo>
                    <a:lnTo>
                      <a:pt x="0" y="0"/>
                    </a:lnTo>
                    <a:lnTo>
                      <a:pt x="98" y="26"/>
                    </a:lnTo>
                    <a:lnTo>
                      <a:pt x="195" y="52"/>
                    </a:lnTo>
                    <a:lnTo>
                      <a:pt x="291" y="77"/>
                    </a:lnTo>
                    <a:lnTo>
                      <a:pt x="387" y="102"/>
                    </a:lnTo>
                    <a:lnTo>
                      <a:pt x="484" y="129"/>
                    </a:lnTo>
                    <a:lnTo>
                      <a:pt x="580" y="154"/>
                    </a:lnTo>
                    <a:lnTo>
                      <a:pt x="676" y="179"/>
                    </a:lnTo>
                    <a:lnTo>
                      <a:pt x="772" y="205"/>
                    </a:lnTo>
                    <a:lnTo>
                      <a:pt x="866" y="232"/>
                    </a:lnTo>
                    <a:lnTo>
                      <a:pt x="963" y="257"/>
                    </a:lnTo>
                    <a:lnTo>
                      <a:pt x="1059" y="283"/>
                    </a:lnTo>
                    <a:lnTo>
                      <a:pt x="1155" y="310"/>
                    </a:lnTo>
                    <a:lnTo>
                      <a:pt x="1252" y="336"/>
                    </a:lnTo>
                    <a:lnTo>
                      <a:pt x="1349" y="362"/>
                    </a:lnTo>
                    <a:lnTo>
                      <a:pt x="1447" y="389"/>
                    </a:lnTo>
                    <a:lnTo>
                      <a:pt x="1545" y="416"/>
                    </a:lnTo>
                    <a:lnTo>
                      <a:pt x="1484" y="440"/>
                    </a:lnTo>
                    <a:lnTo>
                      <a:pt x="1423" y="464"/>
                    </a:lnTo>
                    <a:lnTo>
                      <a:pt x="1365" y="488"/>
                    </a:lnTo>
                    <a:lnTo>
                      <a:pt x="1307" y="513"/>
                    </a:lnTo>
                    <a:lnTo>
                      <a:pt x="1251" y="537"/>
                    </a:lnTo>
                    <a:lnTo>
                      <a:pt x="1195" y="561"/>
                    </a:lnTo>
                    <a:lnTo>
                      <a:pt x="1141" y="584"/>
                    </a:lnTo>
                    <a:lnTo>
                      <a:pt x="1086" y="609"/>
                    </a:lnTo>
                    <a:lnTo>
                      <a:pt x="1084" y="620"/>
                    </a:lnTo>
                    <a:lnTo>
                      <a:pt x="1081" y="631"/>
                    </a:lnTo>
                    <a:lnTo>
                      <a:pt x="1156" y="663"/>
                    </a:lnTo>
                    <a:lnTo>
                      <a:pt x="1229" y="697"/>
                    </a:lnTo>
                    <a:lnTo>
                      <a:pt x="1304" y="731"/>
                    </a:lnTo>
                    <a:lnTo>
                      <a:pt x="1378" y="764"/>
                    </a:lnTo>
                    <a:lnTo>
                      <a:pt x="1452" y="798"/>
                    </a:lnTo>
                    <a:lnTo>
                      <a:pt x="1527" y="830"/>
                    </a:lnTo>
                    <a:lnTo>
                      <a:pt x="1564" y="845"/>
                    </a:lnTo>
                    <a:lnTo>
                      <a:pt x="1603" y="860"/>
                    </a:lnTo>
                    <a:lnTo>
                      <a:pt x="1640" y="874"/>
                    </a:lnTo>
                    <a:lnTo>
                      <a:pt x="1678" y="889"/>
                    </a:lnTo>
                    <a:lnTo>
                      <a:pt x="1813" y="932"/>
                    </a:lnTo>
                    <a:lnTo>
                      <a:pt x="1949" y="971"/>
                    </a:lnTo>
                    <a:lnTo>
                      <a:pt x="2083" y="1008"/>
                    </a:lnTo>
                    <a:lnTo>
                      <a:pt x="2216" y="1040"/>
                    </a:lnTo>
                    <a:lnTo>
                      <a:pt x="2350" y="1068"/>
                    </a:lnTo>
                    <a:lnTo>
                      <a:pt x="2482" y="1094"/>
                    </a:lnTo>
                    <a:lnTo>
                      <a:pt x="2615" y="1115"/>
                    </a:lnTo>
                    <a:lnTo>
                      <a:pt x="2746" y="1132"/>
                    </a:lnTo>
                    <a:lnTo>
                      <a:pt x="2878" y="1145"/>
                    </a:lnTo>
                    <a:lnTo>
                      <a:pt x="3010" y="1154"/>
                    </a:lnTo>
                    <a:lnTo>
                      <a:pt x="3140" y="1160"/>
                    </a:lnTo>
                    <a:lnTo>
                      <a:pt x="3270" y="1161"/>
                    </a:lnTo>
                    <a:lnTo>
                      <a:pt x="3399" y="1159"/>
                    </a:lnTo>
                    <a:lnTo>
                      <a:pt x="3528" y="1153"/>
                    </a:lnTo>
                    <a:lnTo>
                      <a:pt x="3657" y="1143"/>
                    </a:lnTo>
                    <a:lnTo>
                      <a:pt x="3785" y="1130"/>
                    </a:lnTo>
                    <a:lnTo>
                      <a:pt x="3912" y="1112"/>
                    </a:lnTo>
                    <a:lnTo>
                      <a:pt x="4039" y="1091"/>
                    </a:lnTo>
                    <a:lnTo>
                      <a:pt x="4166" y="1064"/>
                    </a:lnTo>
                    <a:lnTo>
                      <a:pt x="4292" y="1035"/>
                    </a:lnTo>
                    <a:lnTo>
                      <a:pt x="4418" y="1002"/>
                    </a:lnTo>
                    <a:lnTo>
                      <a:pt x="4543" y="964"/>
                    </a:lnTo>
                    <a:lnTo>
                      <a:pt x="4668" y="923"/>
                    </a:lnTo>
                    <a:lnTo>
                      <a:pt x="4792" y="878"/>
                    </a:lnTo>
                    <a:lnTo>
                      <a:pt x="4916" y="829"/>
                    </a:lnTo>
                    <a:lnTo>
                      <a:pt x="5039" y="775"/>
                    </a:lnTo>
                    <a:lnTo>
                      <a:pt x="5161" y="719"/>
                    </a:lnTo>
                    <a:lnTo>
                      <a:pt x="5283" y="657"/>
                    </a:lnTo>
                    <a:lnTo>
                      <a:pt x="5405" y="592"/>
                    </a:lnTo>
                    <a:lnTo>
                      <a:pt x="5526" y="523"/>
                    </a:lnTo>
                    <a:lnTo>
                      <a:pt x="5647" y="450"/>
                    </a:lnTo>
                    <a:lnTo>
                      <a:pt x="5767" y="373"/>
                    </a:lnTo>
                    <a:lnTo>
                      <a:pt x="5791" y="357"/>
                    </a:lnTo>
                    <a:lnTo>
                      <a:pt x="5815" y="343"/>
                    </a:lnTo>
                    <a:lnTo>
                      <a:pt x="5829" y="337"/>
                    </a:lnTo>
                    <a:lnTo>
                      <a:pt x="5841" y="332"/>
                    </a:lnTo>
                    <a:lnTo>
                      <a:pt x="5853" y="328"/>
                    </a:lnTo>
                    <a:lnTo>
                      <a:pt x="5866" y="325"/>
                    </a:lnTo>
                    <a:lnTo>
                      <a:pt x="5878" y="323"/>
                    </a:lnTo>
                    <a:lnTo>
                      <a:pt x="5890" y="322"/>
                    </a:lnTo>
                    <a:lnTo>
                      <a:pt x="5902" y="323"/>
                    </a:lnTo>
                    <a:lnTo>
                      <a:pt x="5915" y="325"/>
                    </a:lnTo>
                    <a:lnTo>
                      <a:pt x="5927" y="329"/>
                    </a:lnTo>
                    <a:lnTo>
                      <a:pt x="5939" y="334"/>
                    </a:lnTo>
                    <a:lnTo>
                      <a:pt x="5952" y="342"/>
                    </a:lnTo>
                    <a:lnTo>
                      <a:pt x="5964" y="351"/>
                    </a:lnTo>
                    <a:lnTo>
                      <a:pt x="5970" y="357"/>
                    </a:lnTo>
                    <a:lnTo>
                      <a:pt x="5977" y="364"/>
                    </a:lnTo>
                    <a:lnTo>
                      <a:pt x="5983" y="371"/>
                    </a:lnTo>
                    <a:lnTo>
                      <a:pt x="5989" y="378"/>
                    </a:lnTo>
                    <a:lnTo>
                      <a:pt x="5995" y="386"/>
                    </a:lnTo>
                    <a:lnTo>
                      <a:pt x="6000" y="395"/>
                    </a:lnTo>
                    <a:lnTo>
                      <a:pt x="6005" y="405"/>
                    </a:lnTo>
                    <a:lnTo>
                      <a:pt x="6009" y="414"/>
                    </a:lnTo>
                    <a:lnTo>
                      <a:pt x="6013" y="424"/>
                    </a:lnTo>
                    <a:lnTo>
                      <a:pt x="6017" y="433"/>
                    </a:lnTo>
                    <a:lnTo>
                      <a:pt x="6019" y="443"/>
                    </a:lnTo>
                    <a:lnTo>
                      <a:pt x="6022" y="452"/>
                    </a:lnTo>
                    <a:lnTo>
                      <a:pt x="6024" y="461"/>
                    </a:lnTo>
                    <a:lnTo>
                      <a:pt x="6025" y="470"/>
                    </a:lnTo>
                    <a:lnTo>
                      <a:pt x="6025" y="479"/>
                    </a:lnTo>
                    <a:lnTo>
                      <a:pt x="6025" y="487"/>
                    </a:lnTo>
                    <a:lnTo>
                      <a:pt x="6023" y="495"/>
                    </a:lnTo>
                    <a:lnTo>
                      <a:pt x="6022" y="504"/>
                    </a:lnTo>
                    <a:lnTo>
                      <a:pt x="6019" y="512"/>
                    </a:lnTo>
                    <a:lnTo>
                      <a:pt x="6015" y="521"/>
                    </a:lnTo>
                    <a:lnTo>
                      <a:pt x="6011" y="529"/>
                    </a:lnTo>
                    <a:lnTo>
                      <a:pt x="6006" y="537"/>
                    </a:lnTo>
                    <a:lnTo>
                      <a:pt x="6000" y="545"/>
                    </a:lnTo>
                    <a:lnTo>
                      <a:pt x="5994" y="553"/>
                    </a:lnTo>
                    <a:lnTo>
                      <a:pt x="5981" y="569"/>
                    </a:lnTo>
                    <a:lnTo>
                      <a:pt x="5967" y="584"/>
                    </a:lnTo>
                    <a:lnTo>
                      <a:pt x="5952" y="598"/>
                    </a:lnTo>
                    <a:lnTo>
                      <a:pt x="5936" y="609"/>
                    </a:lnTo>
                    <a:lnTo>
                      <a:pt x="5889" y="642"/>
                    </a:lnTo>
                    <a:lnTo>
                      <a:pt x="5841" y="675"/>
                    </a:lnTo>
                    <a:lnTo>
                      <a:pt x="5792" y="707"/>
                    </a:lnTo>
                    <a:lnTo>
                      <a:pt x="5743" y="738"/>
                    </a:lnTo>
                    <a:lnTo>
                      <a:pt x="5694" y="769"/>
                    </a:lnTo>
                    <a:lnTo>
                      <a:pt x="5645" y="799"/>
                    </a:lnTo>
                    <a:lnTo>
                      <a:pt x="5595" y="828"/>
                    </a:lnTo>
                    <a:lnTo>
                      <a:pt x="5545" y="857"/>
                    </a:lnTo>
                    <a:lnTo>
                      <a:pt x="5495" y="885"/>
                    </a:lnTo>
                    <a:lnTo>
                      <a:pt x="5444" y="913"/>
                    </a:lnTo>
                    <a:lnTo>
                      <a:pt x="5393" y="939"/>
                    </a:lnTo>
                    <a:lnTo>
                      <a:pt x="5341" y="965"/>
                    </a:lnTo>
                    <a:lnTo>
                      <a:pt x="5290" y="991"/>
                    </a:lnTo>
                    <a:lnTo>
                      <a:pt x="5238" y="1015"/>
                    </a:lnTo>
                    <a:lnTo>
                      <a:pt x="5186" y="1039"/>
                    </a:lnTo>
                    <a:lnTo>
                      <a:pt x="5134" y="1062"/>
                    </a:lnTo>
                    <a:lnTo>
                      <a:pt x="5081" y="1086"/>
                    </a:lnTo>
                    <a:lnTo>
                      <a:pt x="5029" y="1107"/>
                    </a:lnTo>
                    <a:lnTo>
                      <a:pt x="4975" y="1128"/>
                    </a:lnTo>
                    <a:lnTo>
                      <a:pt x="4922" y="1149"/>
                    </a:lnTo>
                    <a:lnTo>
                      <a:pt x="4867" y="1169"/>
                    </a:lnTo>
                    <a:lnTo>
                      <a:pt x="4814" y="1188"/>
                    </a:lnTo>
                    <a:lnTo>
                      <a:pt x="4759" y="1206"/>
                    </a:lnTo>
                    <a:lnTo>
                      <a:pt x="4704" y="1224"/>
                    </a:lnTo>
                    <a:lnTo>
                      <a:pt x="4649" y="1241"/>
                    </a:lnTo>
                    <a:lnTo>
                      <a:pt x="4594" y="1257"/>
                    </a:lnTo>
                    <a:lnTo>
                      <a:pt x="4539" y="1273"/>
                    </a:lnTo>
                    <a:lnTo>
                      <a:pt x="4483" y="1288"/>
                    </a:lnTo>
                    <a:lnTo>
                      <a:pt x="4427" y="1302"/>
                    </a:lnTo>
                    <a:lnTo>
                      <a:pt x="4370" y="1315"/>
                    </a:lnTo>
                    <a:lnTo>
                      <a:pt x="4314" y="1327"/>
                    </a:lnTo>
                    <a:lnTo>
                      <a:pt x="4256" y="1339"/>
                    </a:lnTo>
                    <a:lnTo>
                      <a:pt x="4214" y="1348"/>
                    </a:lnTo>
                    <a:lnTo>
                      <a:pt x="4171" y="1357"/>
                    </a:lnTo>
                    <a:lnTo>
                      <a:pt x="4129" y="1364"/>
                    </a:lnTo>
                    <a:lnTo>
                      <a:pt x="4086" y="1371"/>
                    </a:lnTo>
                    <a:lnTo>
                      <a:pt x="4001" y="1383"/>
                    </a:lnTo>
                    <a:lnTo>
                      <a:pt x="3914" y="1395"/>
                    </a:lnTo>
                    <a:lnTo>
                      <a:pt x="3829" y="1405"/>
                    </a:lnTo>
                    <a:lnTo>
                      <a:pt x="3743" y="1415"/>
                    </a:lnTo>
                    <a:lnTo>
                      <a:pt x="3657" y="1426"/>
                    </a:lnTo>
                    <a:lnTo>
                      <a:pt x="3571" y="1439"/>
                    </a:lnTo>
                    <a:lnTo>
                      <a:pt x="3553" y="1444"/>
                    </a:lnTo>
                    <a:lnTo>
                      <a:pt x="3535" y="1449"/>
                    </a:lnTo>
                    <a:lnTo>
                      <a:pt x="3517" y="1453"/>
                    </a:lnTo>
                    <a:lnTo>
                      <a:pt x="3499" y="1454"/>
                    </a:lnTo>
                    <a:lnTo>
                      <a:pt x="3431" y="1454"/>
                    </a:lnTo>
                    <a:lnTo>
                      <a:pt x="3363" y="1454"/>
                    </a:lnTo>
                    <a:lnTo>
                      <a:pt x="3295" y="1454"/>
                    </a:lnTo>
                    <a:lnTo>
                      <a:pt x="3227" y="1454"/>
                    </a:lnTo>
                    <a:lnTo>
                      <a:pt x="3159" y="1454"/>
                    </a:lnTo>
                    <a:lnTo>
                      <a:pt x="3091" y="1454"/>
                    </a:lnTo>
                    <a:lnTo>
                      <a:pt x="3024" y="1454"/>
                    </a:lnTo>
                    <a:lnTo>
                      <a:pt x="2955" y="145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3" tIns="60921" rIns="121843" bIns="60921"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410" name="Freeform 181">
                <a:extLst>
                  <a:ext uri="{FF2B5EF4-FFF2-40B4-BE49-F238E27FC236}">
                    <a16:creationId xmlns:a16="http://schemas.microsoft.com/office/drawing/2014/main" id="{11E46878-523B-48BC-9C54-BB41F3CC8DAB}"/>
                  </a:ext>
                </a:extLst>
              </p:cNvPr>
              <p:cNvSpPr>
                <a:spLocks/>
              </p:cNvSpPr>
              <p:nvPr/>
            </p:nvSpPr>
            <p:spPr bwMode="auto">
              <a:xfrm>
                <a:off x="8607064" y="2206886"/>
                <a:ext cx="64753" cy="269313"/>
              </a:xfrm>
              <a:custGeom>
                <a:avLst/>
                <a:gdLst>
                  <a:gd name="T0" fmla="*/ 1436 w 1455"/>
                  <a:gd name="T1" fmla="*/ 3244 h 6044"/>
                  <a:gd name="T2" fmla="*/ 1409 w 1455"/>
                  <a:gd name="T3" fmla="*/ 3456 h 6044"/>
                  <a:gd name="T4" fmla="*/ 1379 w 1455"/>
                  <a:gd name="T5" fmla="*/ 3666 h 6044"/>
                  <a:gd name="T6" fmla="*/ 1339 w 1455"/>
                  <a:gd name="T7" fmla="*/ 3871 h 6044"/>
                  <a:gd name="T8" fmla="*/ 1291 w 1455"/>
                  <a:gd name="T9" fmla="*/ 4073 h 6044"/>
                  <a:gd name="T10" fmla="*/ 1233 w 1455"/>
                  <a:gd name="T11" fmla="*/ 4272 h 6044"/>
                  <a:gd name="T12" fmla="*/ 1168 w 1455"/>
                  <a:gd name="T13" fmla="*/ 4468 h 6044"/>
                  <a:gd name="T14" fmla="*/ 1093 w 1455"/>
                  <a:gd name="T15" fmla="*/ 4661 h 6044"/>
                  <a:gd name="T16" fmla="*/ 1010 w 1455"/>
                  <a:gd name="T17" fmla="*/ 4852 h 6044"/>
                  <a:gd name="T18" fmla="*/ 920 w 1455"/>
                  <a:gd name="T19" fmla="*/ 5038 h 6044"/>
                  <a:gd name="T20" fmla="*/ 868 w 1455"/>
                  <a:gd name="T21" fmla="*/ 5143 h 6044"/>
                  <a:gd name="T22" fmla="*/ 1047 w 1455"/>
                  <a:gd name="T23" fmla="*/ 5188 h 6044"/>
                  <a:gd name="T24" fmla="*/ 1307 w 1455"/>
                  <a:gd name="T25" fmla="*/ 5219 h 6044"/>
                  <a:gd name="T26" fmla="*/ 1116 w 1455"/>
                  <a:gd name="T27" fmla="*/ 5383 h 6044"/>
                  <a:gd name="T28" fmla="*/ 774 w 1455"/>
                  <a:gd name="T29" fmla="*/ 5588 h 6044"/>
                  <a:gd name="T30" fmla="*/ 433 w 1455"/>
                  <a:gd name="T31" fmla="*/ 5790 h 6044"/>
                  <a:gd name="T32" fmla="*/ 88 w 1455"/>
                  <a:gd name="T33" fmla="*/ 5994 h 6044"/>
                  <a:gd name="T34" fmla="*/ 79 w 1455"/>
                  <a:gd name="T35" fmla="*/ 5753 h 6044"/>
                  <a:gd name="T36" fmla="*/ 181 w 1455"/>
                  <a:gd name="T37" fmla="*/ 5369 h 6044"/>
                  <a:gd name="T38" fmla="*/ 284 w 1455"/>
                  <a:gd name="T39" fmla="*/ 4986 h 6044"/>
                  <a:gd name="T40" fmla="*/ 388 w 1455"/>
                  <a:gd name="T41" fmla="*/ 4597 h 6044"/>
                  <a:gd name="T42" fmla="*/ 491 w 1455"/>
                  <a:gd name="T43" fmla="*/ 4678 h 6044"/>
                  <a:gd name="T44" fmla="*/ 586 w 1455"/>
                  <a:gd name="T45" fmla="*/ 4902 h 6044"/>
                  <a:gd name="T46" fmla="*/ 632 w 1455"/>
                  <a:gd name="T47" fmla="*/ 4963 h 6044"/>
                  <a:gd name="T48" fmla="*/ 697 w 1455"/>
                  <a:gd name="T49" fmla="*/ 4827 h 6044"/>
                  <a:gd name="T50" fmla="*/ 773 w 1455"/>
                  <a:gd name="T51" fmla="*/ 4646 h 6044"/>
                  <a:gd name="T52" fmla="*/ 848 w 1455"/>
                  <a:gd name="T53" fmla="*/ 4466 h 6044"/>
                  <a:gd name="T54" fmla="*/ 915 w 1455"/>
                  <a:gd name="T55" fmla="*/ 4286 h 6044"/>
                  <a:gd name="T56" fmla="*/ 1035 w 1455"/>
                  <a:gd name="T57" fmla="*/ 3848 h 6044"/>
                  <a:gd name="T58" fmla="*/ 1125 w 1455"/>
                  <a:gd name="T59" fmla="*/ 3331 h 6044"/>
                  <a:gd name="T60" fmla="*/ 1160 w 1455"/>
                  <a:gd name="T61" fmla="*/ 2822 h 6044"/>
                  <a:gd name="T62" fmla="*/ 1136 w 1455"/>
                  <a:gd name="T63" fmla="*/ 2321 h 6044"/>
                  <a:gd name="T64" fmla="*/ 1054 w 1455"/>
                  <a:gd name="T65" fmla="*/ 1828 h 6044"/>
                  <a:gd name="T66" fmla="*/ 914 w 1455"/>
                  <a:gd name="T67" fmla="*/ 1343 h 6044"/>
                  <a:gd name="T68" fmla="*/ 715 w 1455"/>
                  <a:gd name="T69" fmla="*/ 866 h 6044"/>
                  <a:gd name="T70" fmla="*/ 457 w 1455"/>
                  <a:gd name="T71" fmla="*/ 398 h 6044"/>
                  <a:gd name="T72" fmla="*/ 358 w 1455"/>
                  <a:gd name="T73" fmla="*/ 249 h 6044"/>
                  <a:gd name="T74" fmla="*/ 332 w 1455"/>
                  <a:gd name="T75" fmla="*/ 194 h 6044"/>
                  <a:gd name="T76" fmla="*/ 325 w 1455"/>
                  <a:gd name="T77" fmla="*/ 135 h 6044"/>
                  <a:gd name="T78" fmla="*/ 339 w 1455"/>
                  <a:gd name="T79" fmla="*/ 80 h 6044"/>
                  <a:gd name="T80" fmla="*/ 373 w 1455"/>
                  <a:gd name="T81" fmla="*/ 34 h 6044"/>
                  <a:gd name="T82" fmla="*/ 425 w 1455"/>
                  <a:gd name="T83" fmla="*/ 6 h 6044"/>
                  <a:gd name="T84" fmla="*/ 480 w 1455"/>
                  <a:gd name="T85" fmla="*/ 1 h 6044"/>
                  <a:gd name="T86" fmla="*/ 534 w 1455"/>
                  <a:gd name="T87" fmla="*/ 17 h 6044"/>
                  <a:gd name="T88" fmla="*/ 581 w 1455"/>
                  <a:gd name="T89" fmla="*/ 54 h 6044"/>
                  <a:gd name="T90" fmla="*/ 700 w 1455"/>
                  <a:gd name="T91" fmla="*/ 231 h 6044"/>
                  <a:gd name="T92" fmla="*/ 838 w 1455"/>
                  <a:gd name="T93" fmla="*/ 454 h 6044"/>
                  <a:gd name="T94" fmla="*/ 960 w 1455"/>
                  <a:gd name="T95" fmla="*/ 683 h 6044"/>
                  <a:gd name="T96" fmla="*/ 1067 w 1455"/>
                  <a:gd name="T97" fmla="*/ 916 h 6044"/>
                  <a:gd name="T98" fmla="*/ 1162 w 1455"/>
                  <a:gd name="T99" fmla="*/ 1154 h 6044"/>
                  <a:gd name="T100" fmla="*/ 1242 w 1455"/>
                  <a:gd name="T101" fmla="*/ 1394 h 6044"/>
                  <a:gd name="T102" fmla="*/ 1310 w 1455"/>
                  <a:gd name="T103" fmla="*/ 1639 h 6044"/>
                  <a:gd name="T104" fmla="*/ 1364 w 1455"/>
                  <a:gd name="T105" fmla="*/ 1886 h 6044"/>
                  <a:gd name="T106" fmla="*/ 1406 w 1455"/>
                  <a:gd name="T107" fmla="*/ 2138 h 6044"/>
                  <a:gd name="T108" fmla="*/ 1434 w 1455"/>
                  <a:gd name="T109" fmla="*/ 2394 h 6044"/>
                  <a:gd name="T110" fmla="*/ 1451 w 1455"/>
                  <a:gd name="T111" fmla="*/ 2522 h 6044"/>
                  <a:gd name="T112" fmla="*/ 1455 w 1455"/>
                  <a:gd name="T113" fmla="*/ 2745 h 6044"/>
                  <a:gd name="T114" fmla="*/ 1455 w 1455"/>
                  <a:gd name="T115" fmla="*/ 3018 h 6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55" h="6044">
                    <a:moveTo>
                      <a:pt x="1455" y="3088"/>
                    </a:moveTo>
                    <a:lnTo>
                      <a:pt x="1449" y="3139"/>
                    </a:lnTo>
                    <a:lnTo>
                      <a:pt x="1442" y="3191"/>
                    </a:lnTo>
                    <a:lnTo>
                      <a:pt x="1436" y="3244"/>
                    </a:lnTo>
                    <a:lnTo>
                      <a:pt x="1429" y="3296"/>
                    </a:lnTo>
                    <a:lnTo>
                      <a:pt x="1423" y="3350"/>
                    </a:lnTo>
                    <a:lnTo>
                      <a:pt x="1416" y="3402"/>
                    </a:lnTo>
                    <a:lnTo>
                      <a:pt x="1409" y="3456"/>
                    </a:lnTo>
                    <a:lnTo>
                      <a:pt x="1403" y="3510"/>
                    </a:lnTo>
                    <a:lnTo>
                      <a:pt x="1395" y="3562"/>
                    </a:lnTo>
                    <a:lnTo>
                      <a:pt x="1388" y="3615"/>
                    </a:lnTo>
                    <a:lnTo>
                      <a:pt x="1379" y="3666"/>
                    </a:lnTo>
                    <a:lnTo>
                      <a:pt x="1370" y="3718"/>
                    </a:lnTo>
                    <a:lnTo>
                      <a:pt x="1360" y="3769"/>
                    </a:lnTo>
                    <a:lnTo>
                      <a:pt x="1350" y="3821"/>
                    </a:lnTo>
                    <a:lnTo>
                      <a:pt x="1339" y="3871"/>
                    </a:lnTo>
                    <a:lnTo>
                      <a:pt x="1328" y="3922"/>
                    </a:lnTo>
                    <a:lnTo>
                      <a:pt x="1316" y="3972"/>
                    </a:lnTo>
                    <a:lnTo>
                      <a:pt x="1304" y="4023"/>
                    </a:lnTo>
                    <a:lnTo>
                      <a:pt x="1291" y="4073"/>
                    </a:lnTo>
                    <a:lnTo>
                      <a:pt x="1278" y="4124"/>
                    </a:lnTo>
                    <a:lnTo>
                      <a:pt x="1264" y="4173"/>
                    </a:lnTo>
                    <a:lnTo>
                      <a:pt x="1249" y="4223"/>
                    </a:lnTo>
                    <a:lnTo>
                      <a:pt x="1233" y="4272"/>
                    </a:lnTo>
                    <a:lnTo>
                      <a:pt x="1218" y="4322"/>
                    </a:lnTo>
                    <a:lnTo>
                      <a:pt x="1202" y="4370"/>
                    </a:lnTo>
                    <a:lnTo>
                      <a:pt x="1185" y="4420"/>
                    </a:lnTo>
                    <a:lnTo>
                      <a:pt x="1168" y="4468"/>
                    </a:lnTo>
                    <a:lnTo>
                      <a:pt x="1150" y="4517"/>
                    </a:lnTo>
                    <a:lnTo>
                      <a:pt x="1132" y="4566"/>
                    </a:lnTo>
                    <a:lnTo>
                      <a:pt x="1113" y="4613"/>
                    </a:lnTo>
                    <a:lnTo>
                      <a:pt x="1093" y="4661"/>
                    </a:lnTo>
                    <a:lnTo>
                      <a:pt x="1074" y="4709"/>
                    </a:lnTo>
                    <a:lnTo>
                      <a:pt x="1053" y="4757"/>
                    </a:lnTo>
                    <a:lnTo>
                      <a:pt x="1032" y="4804"/>
                    </a:lnTo>
                    <a:lnTo>
                      <a:pt x="1010" y="4852"/>
                    </a:lnTo>
                    <a:lnTo>
                      <a:pt x="988" y="4898"/>
                    </a:lnTo>
                    <a:lnTo>
                      <a:pt x="966" y="4946"/>
                    </a:lnTo>
                    <a:lnTo>
                      <a:pt x="943" y="4992"/>
                    </a:lnTo>
                    <a:lnTo>
                      <a:pt x="920" y="5038"/>
                    </a:lnTo>
                    <a:lnTo>
                      <a:pt x="896" y="5085"/>
                    </a:lnTo>
                    <a:lnTo>
                      <a:pt x="886" y="5102"/>
                    </a:lnTo>
                    <a:lnTo>
                      <a:pt x="877" y="5121"/>
                    </a:lnTo>
                    <a:lnTo>
                      <a:pt x="868" y="5143"/>
                    </a:lnTo>
                    <a:lnTo>
                      <a:pt x="859" y="5164"/>
                    </a:lnTo>
                    <a:lnTo>
                      <a:pt x="922" y="5172"/>
                    </a:lnTo>
                    <a:lnTo>
                      <a:pt x="984" y="5180"/>
                    </a:lnTo>
                    <a:lnTo>
                      <a:pt x="1047" y="5188"/>
                    </a:lnTo>
                    <a:lnTo>
                      <a:pt x="1110" y="5196"/>
                    </a:lnTo>
                    <a:lnTo>
                      <a:pt x="1175" y="5204"/>
                    </a:lnTo>
                    <a:lnTo>
                      <a:pt x="1240" y="5212"/>
                    </a:lnTo>
                    <a:lnTo>
                      <a:pt x="1307" y="5219"/>
                    </a:lnTo>
                    <a:lnTo>
                      <a:pt x="1377" y="5227"/>
                    </a:lnTo>
                    <a:lnTo>
                      <a:pt x="1290" y="5280"/>
                    </a:lnTo>
                    <a:lnTo>
                      <a:pt x="1203" y="5332"/>
                    </a:lnTo>
                    <a:lnTo>
                      <a:pt x="1116" y="5383"/>
                    </a:lnTo>
                    <a:lnTo>
                      <a:pt x="1031" y="5435"/>
                    </a:lnTo>
                    <a:lnTo>
                      <a:pt x="945" y="5486"/>
                    </a:lnTo>
                    <a:lnTo>
                      <a:pt x="859" y="5537"/>
                    </a:lnTo>
                    <a:lnTo>
                      <a:pt x="774" y="5588"/>
                    </a:lnTo>
                    <a:lnTo>
                      <a:pt x="689" y="5639"/>
                    </a:lnTo>
                    <a:lnTo>
                      <a:pt x="604" y="5689"/>
                    </a:lnTo>
                    <a:lnTo>
                      <a:pt x="518" y="5740"/>
                    </a:lnTo>
                    <a:lnTo>
                      <a:pt x="433" y="5790"/>
                    </a:lnTo>
                    <a:lnTo>
                      <a:pt x="347" y="5841"/>
                    </a:lnTo>
                    <a:lnTo>
                      <a:pt x="260" y="5891"/>
                    </a:lnTo>
                    <a:lnTo>
                      <a:pt x="174" y="5942"/>
                    </a:lnTo>
                    <a:lnTo>
                      <a:pt x="88" y="5994"/>
                    </a:lnTo>
                    <a:lnTo>
                      <a:pt x="0" y="6044"/>
                    </a:lnTo>
                    <a:lnTo>
                      <a:pt x="26" y="5946"/>
                    </a:lnTo>
                    <a:lnTo>
                      <a:pt x="52" y="5849"/>
                    </a:lnTo>
                    <a:lnTo>
                      <a:pt x="79" y="5753"/>
                    </a:lnTo>
                    <a:lnTo>
                      <a:pt x="104" y="5656"/>
                    </a:lnTo>
                    <a:lnTo>
                      <a:pt x="130" y="5560"/>
                    </a:lnTo>
                    <a:lnTo>
                      <a:pt x="155" y="5465"/>
                    </a:lnTo>
                    <a:lnTo>
                      <a:pt x="181" y="5369"/>
                    </a:lnTo>
                    <a:lnTo>
                      <a:pt x="207" y="5274"/>
                    </a:lnTo>
                    <a:lnTo>
                      <a:pt x="233" y="5178"/>
                    </a:lnTo>
                    <a:lnTo>
                      <a:pt x="258" y="5082"/>
                    </a:lnTo>
                    <a:lnTo>
                      <a:pt x="284" y="4986"/>
                    </a:lnTo>
                    <a:lnTo>
                      <a:pt x="310" y="4890"/>
                    </a:lnTo>
                    <a:lnTo>
                      <a:pt x="336" y="4793"/>
                    </a:lnTo>
                    <a:lnTo>
                      <a:pt x="362" y="4695"/>
                    </a:lnTo>
                    <a:lnTo>
                      <a:pt x="388" y="4597"/>
                    </a:lnTo>
                    <a:lnTo>
                      <a:pt x="414" y="4498"/>
                    </a:lnTo>
                    <a:lnTo>
                      <a:pt x="441" y="4558"/>
                    </a:lnTo>
                    <a:lnTo>
                      <a:pt x="466" y="4619"/>
                    </a:lnTo>
                    <a:lnTo>
                      <a:pt x="491" y="4678"/>
                    </a:lnTo>
                    <a:lnTo>
                      <a:pt x="515" y="4735"/>
                    </a:lnTo>
                    <a:lnTo>
                      <a:pt x="538" y="4792"/>
                    </a:lnTo>
                    <a:lnTo>
                      <a:pt x="562" y="4847"/>
                    </a:lnTo>
                    <a:lnTo>
                      <a:pt x="586" y="4902"/>
                    </a:lnTo>
                    <a:lnTo>
                      <a:pt x="608" y="4956"/>
                    </a:lnTo>
                    <a:lnTo>
                      <a:pt x="616" y="4960"/>
                    </a:lnTo>
                    <a:lnTo>
                      <a:pt x="624" y="4963"/>
                    </a:lnTo>
                    <a:lnTo>
                      <a:pt x="632" y="4963"/>
                    </a:lnTo>
                    <a:lnTo>
                      <a:pt x="640" y="4963"/>
                    </a:lnTo>
                    <a:lnTo>
                      <a:pt x="660" y="4917"/>
                    </a:lnTo>
                    <a:lnTo>
                      <a:pt x="678" y="4872"/>
                    </a:lnTo>
                    <a:lnTo>
                      <a:pt x="697" y="4827"/>
                    </a:lnTo>
                    <a:lnTo>
                      <a:pt x="716" y="4782"/>
                    </a:lnTo>
                    <a:lnTo>
                      <a:pt x="735" y="4736"/>
                    </a:lnTo>
                    <a:lnTo>
                      <a:pt x="754" y="4692"/>
                    </a:lnTo>
                    <a:lnTo>
                      <a:pt x="773" y="4646"/>
                    </a:lnTo>
                    <a:lnTo>
                      <a:pt x="793" y="4602"/>
                    </a:lnTo>
                    <a:lnTo>
                      <a:pt x="812" y="4556"/>
                    </a:lnTo>
                    <a:lnTo>
                      <a:pt x="830" y="4512"/>
                    </a:lnTo>
                    <a:lnTo>
                      <a:pt x="848" y="4466"/>
                    </a:lnTo>
                    <a:lnTo>
                      <a:pt x="865" y="4422"/>
                    </a:lnTo>
                    <a:lnTo>
                      <a:pt x="882" y="4377"/>
                    </a:lnTo>
                    <a:lnTo>
                      <a:pt x="900" y="4331"/>
                    </a:lnTo>
                    <a:lnTo>
                      <a:pt x="915" y="4286"/>
                    </a:lnTo>
                    <a:lnTo>
                      <a:pt x="930" y="4240"/>
                    </a:lnTo>
                    <a:lnTo>
                      <a:pt x="968" y="4109"/>
                    </a:lnTo>
                    <a:lnTo>
                      <a:pt x="1003" y="3978"/>
                    </a:lnTo>
                    <a:lnTo>
                      <a:pt x="1035" y="3848"/>
                    </a:lnTo>
                    <a:lnTo>
                      <a:pt x="1063" y="3718"/>
                    </a:lnTo>
                    <a:lnTo>
                      <a:pt x="1087" y="3588"/>
                    </a:lnTo>
                    <a:lnTo>
                      <a:pt x="1108" y="3459"/>
                    </a:lnTo>
                    <a:lnTo>
                      <a:pt x="1125" y="3331"/>
                    </a:lnTo>
                    <a:lnTo>
                      <a:pt x="1140" y="3203"/>
                    </a:lnTo>
                    <a:lnTo>
                      <a:pt x="1150" y="3076"/>
                    </a:lnTo>
                    <a:lnTo>
                      <a:pt x="1157" y="2949"/>
                    </a:lnTo>
                    <a:lnTo>
                      <a:pt x="1160" y="2822"/>
                    </a:lnTo>
                    <a:lnTo>
                      <a:pt x="1159" y="2696"/>
                    </a:lnTo>
                    <a:lnTo>
                      <a:pt x="1155" y="2571"/>
                    </a:lnTo>
                    <a:lnTo>
                      <a:pt x="1147" y="2445"/>
                    </a:lnTo>
                    <a:lnTo>
                      <a:pt x="1136" y="2321"/>
                    </a:lnTo>
                    <a:lnTo>
                      <a:pt x="1120" y="2197"/>
                    </a:lnTo>
                    <a:lnTo>
                      <a:pt x="1102" y="2073"/>
                    </a:lnTo>
                    <a:lnTo>
                      <a:pt x="1080" y="1950"/>
                    </a:lnTo>
                    <a:lnTo>
                      <a:pt x="1054" y="1828"/>
                    </a:lnTo>
                    <a:lnTo>
                      <a:pt x="1025" y="1705"/>
                    </a:lnTo>
                    <a:lnTo>
                      <a:pt x="991" y="1584"/>
                    </a:lnTo>
                    <a:lnTo>
                      <a:pt x="955" y="1463"/>
                    </a:lnTo>
                    <a:lnTo>
                      <a:pt x="914" y="1343"/>
                    </a:lnTo>
                    <a:lnTo>
                      <a:pt x="869" y="1222"/>
                    </a:lnTo>
                    <a:lnTo>
                      <a:pt x="822" y="1103"/>
                    </a:lnTo>
                    <a:lnTo>
                      <a:pt x="770" y="984"/>
                    </a:lnTo>
                    <a:lnTo>
                      <a:pt x="715" y="866"/>
                    </a:lnTo>
                    <a:lnTo>
                      <a:pt x="655" y="748"/>
                    </a:lnTo>
                    <a:lnTo>
                      <a:pt x="593" y="630"/>
                    </a:lnTo>
                    <a:lnTo>
                      <a:pt x="526" y="514"/>
                    </a:lnTo>
                    <a:lnTo>
                      <a:pt x="457" y="398"/>
                    </a:lnTo>
                    <a:lnTo>
                      <a:pt x="382" y="281"/>
                    </a:lnTo>
                    <a:lnTo>
                      <a:pt x="374" y="271"/>
                    </a:lnTo>
                    <a:lnTo>
                      <a:pt x="366" y="260"/>
                    </a:lnTo>
                    <a:lnTo>
                      <a:pt x="358" y="249"/>
                    </a:lnTo>
                    <a:lnTo>
                      <a:pt x="351" y="239"/>
                    </a:lnTo>
                    <a:lnTo>
                      <a:pt x="343" y="224"/>
                    </a:lnTo>
                    <a:lnTo>
                      <a:pt x="337" y="209"/>
                    </a:lnTo>
                    <a:lnTo>
                      <a:pt x="332" y="194"/>
                    </a:lnTo>
                    <a:lnTo>
                      <a:pt x="328" y="179"/>
                    </a:lnTo>
                    <a:lnTo>
                      <a:pt x="326" y="164"/>
                    </a:lnTo>
                    <a:lnTo>
                      <a:pt x="325" y="149"/>
                    </a:lnTo>
                    <a:lnTo>
                      <a:pt x="325" y="135"/>
                    </a:lnTo>
                    <a:lnTo>
                      <a:pt x="327" y="121"/>
                    </a:lnTo>
                    <a:lnTo>
                      <a:pt x="330" y="107"/>
                    </a:lnTo>
                    <a:lnTo>
                      <a:pt x="334" y="93"/>
                    </a:lnTo>
                    <a:lnTo>
                      <a:pt x="339" y="80"/>
                    </a:lnTo>
                    <a:lnTo>
                      <a:pt x="346" y="67"/>
                    </a:lnTo>
                    <a:lnTo>
                      <a:pt x="354" y="56"/>
                    </a:lnTo>
                    <a:lnTo>
                      <a:pt x="363" y="44"/>
                    </a:lnTo>
                    <a:lnTo>
                      <a:pt x="373" y="34"/>
                    </a:lnTo>
                    <a:lnTo>
                      <a:pt x="385" y="24"/>
                    </a:lnTo>
                    <a:lnTo>
                      <a:pt x="398" y="17"/>
                    </a:lnTo>
                    <a:lnTo>
                      <a:pt x="411" y="11"/>
                    </a:lnTo>
                    <a:lnTo>
                      <a:pt x="425" y="6"/>
                    </a:lnTo>
                    <a:lnTo>
                      <a:pt x="439" y="3"/>
                    </a:lnTo>
                    <a:lnTo>
                      <a:pt x="453" y="1"/>
                    </a:lnTo>
                    <a:lnTo>
                      <a:pt x="467" y="0"/>
                    </a:lnTo>
                    <a:lnTo>
                      <a:pt x="480" y="1"/>
                    </a:lnTo>
                    <a:lnTo>
                      <a:pt x="494" y="3"/>
                    </a:lnTo>
                    <a:lnTo>
                      <a:pt x="508" y="6"/>
                    </a:lnTo>
                    <a:lnTo>
                      <a:pt x="521" y="11"/>
                    </a:lnTo>
                    <a:lnTo>
                      <a:pt x="534" y="17"/>
                    </a:lnTo>
                    <a:lnTo>
                      <a:pt x="548" y="24"/>
                    </a:lnTo>
                    <a:lnTo>
                      <a:pt x="560" y="33"/>
                    </a:lnTo>
                    <a:lnTo>
                      <a:pt x="571" y="43"/>
                    </a:lnTo>
                    <a:lnTo>
                      <a:pt x="581" y="54"/>
                    </a:lnTo>
                    <a:lnTo>
                      <a:pt x="591" y="67"/>
                    </a:lnTo>
                    <a:lnTo>
                      <a:pt x="627" y="121"/>
                    </a:lnTo>
                    <a:lnTo>
                      <a:pt x="664" y="175"/>
                    </a:lnTo>
                    <a:lnTo>
                      <a:pt x="700" y="231"/>
                    </a:lnTo>
                    <a:lnTo>
                      <a:pt x="735" y="287"/>
                    </a:lnTo>
                    <a:lnTo>
                      <a:pt x="770" y="342"/>
                    </a:lnTo>
                    <a:lnTo>
                      <a:pt x="805" y="398"/>
                    </a:lnTo>
                    <a:lnTo>
                      <a:pt x="838" y="454"/>
                    </a:lnTo>
                    <a:lnTo>
                      <a:pt x="870" y="511"/>
                    </a:lnTo>
                    <a:lnTo>
                      <a:pt x="901" y="567"/>
                    </a:lnTo>
                    <a:lnTo>
                      <a:pt x="931" y="625"/>
                    </a:lnTo>
                    <a:lnTo>
                      <a:pt x="960" y="683"/>
                    </a:lnTo>
                    <a:lnTo>
                      <a:pt x="988" y="741"/>
                    </a:lnTo>
                    <a:lnTo>
                      <a:pt x="1016" y="799"/>
                    </a:lnTo>
                    <a:lnTo>
                      <a:pt x="1042" y="858"/>
                    </a:lnTo>
                    <a:lnTo>
                      <a:pt x="1067" y="916"/>
                    </a:lnTo>
                    <a:lnTo>
                      <a:pt x="1092" y="975"/>
                    </a:lnTo>
                    <a:lnTo>
                      <a:pt x="1116" y="1034"/>
                    </a:lnTo>
                    <a:lnTo>
                      <a:pt x="1140" y="1093"/>
                    </a:lnTo>
                    <a:lnTo>
                      <a:pt x="1162" y="1154"/>
                    </a:lnTo>
                    <a:lnTo>
                      <a:pt x="1183" y="1213"/>
                    </a:lnTo>
                    <a:lnTo>
                      <a:pt x="1204" y="1273"/>
                    </a:lnTo>
                    <a:lnTo>
                      <a:pt x="1223" y="1334"/>
                    </a:lnTo>
                    <a:lnTo>
                      <a:pt x="1242" y="1394"/>
                    </a:lnTo>
                    <a:lnTo>
                      <a:pt x="1261" y="1455"/>
                    </a:lnTo>
                    <a:lnTo>
                      <a:pt x="1278" y="1515"/>
                    </a:lnTo>
                    <a:lnTo>
                      <a:pt x="1295" y="1577"/>
                    </a:lnTo>
                    <a:lnTo>
                      <a:pt x="1310" y="1639"/>
                    </a:lnTo>
                    <a:lnTo>
                      <a:pt x="1325" y="1700"/>
                    </a:lnTo>
                    <a:lnTo>
                      <a:pt x="1339" y="1762"/>
                    </a:lnTo>
                    <a:lnTo>
                      <a:pt x="1352" y="1825"/>
                    </a:lnTo>
                    <a:lnTo>
                      <a:pt x="1364" y="1886"/>
                    </a:lnTo>
                    <a:lnTo>
                      <a:pt x="1376" y="1949"/>
                    </a:lnTo>
                    <a:lnTo>
                      <a:pt x="1387" y="2012"/>
                    </a:lnTo>
                    <a:lnTo>
                      <a:pt x="1397" y="2075"/>
                    </a:lnTo>
                    <a:lnTo>
                      <a:pt x="1406" y="2138"/>
                    </a:lnTo>
                    <a:lnTo>
                      <a:pt x="1414" y="2202"/>
                    </a:lnTo>
                    <a:lnTo>
                      <a:pt x="1421" y="2265"/>
                    </a:lnTo>
                    <a:lnTo>
                      <a:pt x="1428" y="2329"/>
                    </a:lnTo>
                    <a:lnTo>
                      <a:pt x="1434" y="2394"/>
                    </a:lnTo>
                    <a:lnTo>
                      <a:pt x="1439" y="2457"/>
                    </a:lnTo>
                    <a:lnTo>
                      <a:pt x="1441" y="2480"/>
                    </a:lnTo>
                    <a:lnTo>
                      <a:pt x="1446" y="2501"/>
                    </a:lnTo>
                    <a:lnTo>
                      <a:pt x="1451" y="2522"/>
                    </a:lnTo>
                    <a:lnTo>
                      <a:pt x="1455" y="2543"/>
                    </a:lnTo>
                    <a:lnTo>
                      <a:pt x="1455" y="2611"/>
                    </a:lnTo>
                    <a:lnTo>
                      <a:pt x="1455" y="2678"/>
                    </a:lnTo>
                    <a:lnTo>
                      <a:pt x="1455" y="2745"/>
                    </a:lnTo>
                    <a:lnTo>
                      <a:pt x="1455" y="2813"/>
                    </a:lnTo>
                    <a:lnTo>
                      <a:pt x="1455" y="2881"/>
                    </a:lnTo>
                    <a:lnTo>
                      <a:pt x="1455" y="2950"/>
                    </a:lnTo>
                    <a:lnTo>
                      <a:pt x="1455" y="3018"/>
                    </a:lnTo>
                    <a:lnTo>
                      <a:pt x="1455" y="3088"/>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3" tIns="60921" rIns="121843" bIns="60921"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411" name="Freeform 182">
                <a:extLst>
                  <a:ext uri="{FF2B5EF4-FFF2-40B4-BE49-F238E27FC236}">
                    <a16:creationId xmlns:a16="http://schemas.microsoft.com/office/drawing/2014/main" id="{6421ADBA-AFE6-40E0-AE01-5B78EB393044}"/>
                  </a:ext>
                </a:extLst>
              </p:cNvPr>
              <p:cNvSpPr>
                <a:spLocks/>
              </p:cNvSpPr>
              <p:nvPr/>
            </p:nvSpPr>
            <p:spPr bwMode="auto">
              <a:xfrm>
                <a:off x="8333338" y="2117116"/>
                <a:ext cx="269311" cy="64753"/>
              </a:xfrm>
              <a:custGeom>
                <a:avLst/>
                <a:gdLst>
                  <a:gd name="T0" fmla="*/ 3242 w 6025"/>
                  <a:gd name="T1" fmla="*/ 22 h 1461"/>
                  <a:gd name="T2" fmla="*/ 3445 w 6025"/>
                  <a:gd name="T3" fmla="*/ 50 h 1461"/>
                  <a:gd name="T4" fmla="*/ 3651 w 6025"/>
                  <a:gd name="T5" fmla="*/ 80 h 1461"/>
                  <a:gd name="T6" fmla="*/ 3855 w 6025"/>
                  <a:gd name="T7" fmla="*/ 119 h 1461"/>
                  <a:gd name="T8" fmla="*/ 4055 w 6025"/>
                  <a:gd name="T9" fmla="*/ 166 h 1461"/>
                  <a:gd name="T10" fmla="*/ 4254 w 6025"/>
                  <a:gd name="T11" fmla="*/ 224 h 1461"/>
                  <a:gd name="T12" fmla="*/ 4450 w 6025"/>
                  <a:gd name="T13" fmla="*/ 289 h 1461"/>
                  <a:gd name="T14" fmla="*/ 4642 w 6025"/>
                  <a:gd name="T15" fmla="*/ 364 h 1461"/>
                  <a:gd name="T16" fmla="*/ 4831 w 6025"/>
                  <a:gd name="T17" fmla="*/ 448 h 1461"/>
                  <a:gd name="T18" fmla="*/ 5018 w 6025"/>
                  <a:gd name="T19" fmla="*/ 541 h 1461"/>
                  <a:gd name="T20" fmla="*/ 5123 w 6025"/>
                  <a:gd name="T21" fmla="*/ 591 h 1461"/>
                  <a:gd name="T22" fmla="*/ 5171 w 6025"/>
                  <a:gd name="T23" fmla="*/ 412 h 1461"/>
                  <a:gd name="T24" fmla="*/ 5204 w 6025"/>
                  <a:gd name="T25" fmla="*/ 150 h 1461"/>
                  <a:gd name="T26" fmla="*/ 5366 w 6025"/>
                  <a:gd name="T27" fmla="*/ 339 h 1461"/>
                  <a:gd name="T28" fmla="*/ 5568 w 6025"/>
                  <a:gd name="T29" fmla="*/ 682 h 1461"/>
                  <a:gd name="T30" fmla="*/ 5770 w 6025"/>
                  <a:gd name="T31" fmla="*/ 1024 h 1461"/>
                  <a:gd name="T32" fmla="*/ 5974 w 6025"/>
                  <a:gd name="T33" fmla="*/ 1372 h 1461"/>
                  <a:gd name="T34" fmla="*/ 5735 w 6025"/>
                  <a:gd name="T35" fmla="*/ 1381 h 1461"/>
                  <a:gd name="T36" fmla="*/ 5350 w 6025"/>
                  <a:gd name="T37" fmla="*/ 1279 h 1461"/>
                  <a:gd name="T38" fmla="*/ 4967 w 6025"/>
                  <a:gd name="T39" fmla="*/ 1176 h 1461"/>
                  <a:gd name="T40" fmla="*/ 4580 w 6025"/>
                  <a:gd name="T41" fmla="*/ 1072 h 1461"/>
                  <a:gd name="T42" fmla="*/ 4662 w 6025"/>
                  <a:gd name="T43" fmla="*/ 968 h 1461"/>
                  <a:gd name="T44" fmla="*/ 4886 w 6025"/>
                  <a:gd name="T45" fmla="*/ 874 h 1461"/>
                  <a:gd name="T46" fmla="*/ 4945 w 6025"/>
                  <a:gd name="T47" fmla="*/ 826 h 1461"/>
                  <a:gd name="T48" fmla="*/ 4687 w 6025"/>
                  <a:gd name="T49" fmla="*/ 706 h 1461"/>
                  <a:gd name="T50" fmla="*/ 4383 w 6025"/>
                  <a:gd name="T51" fmla="*/ 582 h 1461"/>
                  <a:gd name="T52" fmla="*/ 4118 w 6025"/>
                  <a:gd name="T53" fmla="*/ 498 h 1461"/>
                  <a:gd name="T54" fmla="*/ 3594 w 6025"/>
                  <a:gd name="T55" fmla="*/ 373 h 1461"/>
                  <a:gd name="T56" fmla="*/ 3079 w 6025"/>
                  <a:gd name="T57" fmla="*/ 308 h 1461"/>
                  <a:gd name="T58" fmla="*/ 2571 w 6025"/>
                  <a:gd name="T59" fmla="*/ 301 h 1461"/>
                  <a:gd name="T60" fmla="*/ 2070 w 6025"/>
                  <a:gd name="T61" fmla="*/ 352 h 1461"/>
                  <a:gd name="T62" fmla="*/ 1578 w 6025"/>
                  <a:gd name="T63" fmla="*/ 463 h 1461"/>
                  <a:gd name="T64" fmla="*/ 1094 w 6025"/>
                  <a:gd name="T65" fmla="*/ 635 h 1461"/>
                  <a:gd name="T66" fmla="*/ 618 w 6025"/>
                  <a:gd name="T67" fmla="*/ 866 h 1461"/>
                  <a:gd name="T68" fmla="*/ 243 w 6025"/>
                  <a:gd name="T69" fmla="*/ 1097 h 1461"/>
                  <a:gd name="T70" fmla="*/ 182 w 6025"/>
                  <a:gd name="T71" fmla="*/ 1127 h 1461"/>
                  <a:gd name="T72" fmla="*/ 132 w 6025"/>
                  <a:gd name="T73" fmla="*/ 1136 h 1461"/>
                  <a:gd name="T74" fmla="*/ 83 w 6025"/>
                  <a:gd name="T75" fmla="*/ 1124 h 1461"/>
                  <a:gd name="T76" fmla="*/ 49 w 6025"/>
                  <a:gd name="T77" fmla="*/ 1097 h 1461"/>
                  <a:gd name="T78" fmla="*/ 25 w 6025"/>
                  <a:gd name="T79" fmla="*/ 1063 h 1461"/>
                  <a:gd name="T80" fmla="*/ 8 w 6025"/>
                  <a:gd name="T81" fmla="*/ 1023 h 1461"/>
                  <a:gd name="T82" fmla="*/ 0 w 6025"/>
                  <a:gd name="T83" fmla="*/ 983 h 1461"/>
                  <a:gd name="T84" fmla="*/ 4 w 6025"/>
                  <a:gd name="T85" fmla="*/ 948 h 1461"/>
                  <a:gd name="T86" fmla="*/ 21 w 6025"/>
                  <a:gd name="T87" fmla="*/ 916 h 1461"/>
                  <a:gd name="T88" fmla="*/ 66 w 6025"/>
                  <a:gd name="T89" fmla="*/ 863 h 1461"/>
                  <a:gd name="T90" fmla="*/ 226 w 6025"/>
                  <a:gd name="T91" fmla="*/ 754 h 1461"/>
                  <a:gd name="T92" fmla="*/ 422 w 6025"/>
                  <a:gd name="T93" fmla="*/ 633 h 1461"/>
                  <a:gd name="T94" fmla="*/ 624 w 6025"/>
                  <a:gd name="T95" fmla="*/ 522 h 1461"/>
                  <a:gd name="T96" fmla="*/ 831 w 6025"/>
                  <a:gd name="T97" fmla="*/ 422 h 1461"/>
                  <a:gd name="T98" fmla="*/ 1042 w 6025"/>
                  <a:gd name="T99" fmla="*/ 333 h 1461"/>
                  <a:gd name="T100" fmla="*/ 1259 w 6025"/>
                  <a:gd name="T101" fmla="*/ 255 h 1461"/>
                  <a:gd name="T102" fmla="*/ 1478 w 6025"/>
                  <a:gd name="T103" fmla="*/ 188 h 1461"/>
                  <a:gd name="T104" fmla="*/ 1703 w 6025"/>
                  <a:gd name="T105" fmla="*/ 134 h 1461"/>
                  <a:gd name="T106" fmla="*/ 1890 w 6025"/>
                  <a:gd name="T107" fmla="*/ 96 h 1461"/>
                  <a:gd name="T108" fmla="*/ 2193 w 6025"/>
                  <a:gd name="T109" fmla="*/ 51 h 1461"/>
                  <a:gd name="T110" fmla="*/ 2473 w 6025"/>
                  <a:gd name="T111" fmla="*/ 14 h 1461"/>
                  <a:gd name="T112" fmla="*/ 2597 w 6025"/>
                  <a:gd name="T113" fmla="*/ 0 h 1461"/>
                  <a:gd name="T114" fmla="*/ 2878 w 6025"/>
                  <a:gd name="T115" fmla="*/ 0 h 1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5" h="1461">
                    <a:moveTo>
                      <a:pt x="3090" y="0"/>
                    </a:moveTo>
                    <a:lnTo>
                      <a:pt x="3140" y="7"/>
                    </a:lnTo>
                    <a:lnTo>
                      <a:pt x="3191" y="16"/>
                    </a:lnTo>
                    <a:lnTo>
                      <a:pt x="3242" y="22"/>
                    </a:lnTo>
                    <a:lnTo>
                      <a:pt x="3293" y="29"/>
                    </a:lnTo>
                    <a:lnTo>
                      <a:pt x="3344" y="36"/>
                    </a:lnTo>
                    <a:lnTo>
                      <a:pt x="3395" y="43"/>
                    </a:lnTo>
                    <a:lnTo>
                      <a:pt x="3445" y="50"/>
                    </a:lnTo>
                    <a:lnTo>
                      <a:pt x="3497" y="57"/>
                    </a:lnTo>
                    <a:lnTo>
                      <a:pt x="3548" y="65"/>
                    </a:lnTo>
                    <a:lnTo>
                      <a:pt x="3599" y="72"/>
                    </a:lnTo>
                    <a:lnTo>
                      <a:pt x="3651" y="80"/>
                    </a:lnTo>
                    <a:lnTo>
                      <a:pt x="3702" y="89"/>
                    </a:lnTo>
                    <a:lnTo>
                      <a:pt x="3754" y="98"/>
                    </a:lnTo>
                    <a:lnTo>
                      <a:pt x="3804" y="109"/>
                    </a:lnTo>
                    <a:lnTo>
                      <a:pt x="3855" y="119"/>
                    </a:lnTo>
                    <a:lnTo>
                      <a:pt x="3905" y="130"/>
                    </a:lnTo>
                    <a:lnTo>
                      <a:pt x="3955" y="142"/>
                    </a:lnTo>
                    <a:lnTo>
                      <a:pt x="4006" y="154"/>
                    </a:lnTo>
                    <a:lnTo>
                      <a:pt x="4055" y="166"/>
                    </a:lnTo>
                    <a:lnTo>
                      <a:pt x="4106" y="180"/>
                    </a:lnTo>
                    <a:lnTo>
                      <a:pt x="4155" y="193"/>
                    </a:lnTo>
                    <a:lnTo>
                      <a:pt x="4205" y="209"/>
                    </a:lnTo>
                    <a:lnTo>
                      <a:pt x="4254" y="224"/>
                    </a:lnTo>
                    <a:lnTo>
                      <a:pt x="4303" y="239"/>
                    </a:lnTo>
                    <a:lnTo>
                      <a:pt x="4352" y="255"/>
                    </a:lnTo>
                    <a:lnTo>
                      <a:pt x="4400" y="272"/>
                    </a:lnTo>
                    <a:lnTo>
                      <a:pt x="4450" y="289"/>
                    </a:lnTo>
                    <a:lnTo>
                      <a:pt x="4498" y="308"/>
                    </a:lnTo>
                    <a:lnTo>
                      <a:pt x="4545" y="326"/>
                    </a:lnTo>
                    <a:lnTo>
                      <a:pt x="4594" y="345"/>
                    </a:lnTo>
                    <a:lnTo>
                      <a:pt x="4642" y="364"/>
                    </a:lnTo>
                    <a:lnTo>
                      <a:pt x="4690" y="384"/>
                    </a:lnTo>
                    <a:lnTo>
                      <a:pt x="4737" y="406"/>
                    </a:lnTo>
                    <a:lnTo>
                      <a:pt x="4784" y="427"/>
                    </a:lnTo>
                    <a:lnTo>
                      <a:pt x="4831" y="448"/>
                    </a:lnTo>
                    <a:lnTo>
                      <a:pt x="4878" y="470"/>
                    </a:lnTo>
                    <a:lnTo>
                      <a:pt x="4925" y="494"/>
                    </a:lnTo>
                    <a:lnTo>
                      <a:pt x="4972" y="517"/>
                    </a:lnTo>
                    <a:lnTo>
                      <a:pt x="5018" y="541"/>
                    </a:lnTo>
                    <a:lnTo>
                      <a:pt x="5065" y="565"/>
                    </a:lnTo>
                    <a:lnTo>
                      <a:pt x="5083" y="572"/>
                    </a:lnTo>
                    <a:lnTo>
                      <a:pt x="5102" y="580"/>
                    </a:lnTo>
                    <a:lnTo>
                      <a:pt x="5123" y="591"/>
                    </a:lnTo>
                    <a:lnTo>
                      <a:pt x="5146" y="602"/>
                    </a:lnTo>
                    <a:lnTo>
                      <a:pt x="5154" y="538"/>
                    </a:lnTo>
                    <a:lnTo>
                      <a:pt x="5163" y="474"/>
                    </a:lnTo>
                    <a:lnTo>
                      <a:pt x="5171" y="412"/>
                    </a:lnTo>
                    <a:lnTo>
                      <a:pt x="5179" y="348"/>
                    </a:lnTo>
                    <a:lnTo>
                      <a:pt x="5187" y="284"/>
                    </a:lnTo>
                    <a:lnTo>
                      <a:pt x="5195" y="218"/>
                    </a:lnTo>
                    <a:lnTo>
                      <a:pt x="5204" y="150"/>
                    </a:lnTo>
                    <a:lnTo>
                      <a:pt x="5213" y="79"/>
                    </a:lnTo>
                    <a:lnTo>
                      <a:pt x="5265" y="166"/>
                    </a:lnTo>
                    <a:lnTo>
                      <a:pt x="5315" y="252"/>
                    </a:lnTo>
                    <a:lnTo>
                      <a:pt x="5366" y="339"/>
                    </a:lnTo>
                    <a:lnTo>
                      <a:pt x="5417" y="425"/>
                    </a:lnTo>
                    <a:lnTo>
                      <a:pt x="5467" y="511"/>
                    </a:lnTo>
                    <a:lnTo>
                      <a:pt x="5518" y="596"/>
                    </a:lnTo>
                    <a:lnTo>
                      <a:pt x="5568" y="682"/>
                    </a:lnTo>
                    <a:lnTo>
                      <a:pt x="5619" y="767"/>
                    </a:lnTo>
                    <a:lnTo>
                      <a:pt x="5669" y="852"/>
                    </a:lnTo>
                    <a:lnTo>
                      <a:pt x="5719" y="938"/>
                    </a:lnTo>
                    <a:lnTo>
                      <a:pt x="5770" y="1024"/>
                    </a:lnTo>
                    <a:lnTo>
                      <a:pt x="5820" y="1110"/>
                    </a:lnTo>
                    <a:lnTo>
                      <a:pt x="5872" y="1197"/>
                    </a:lnTo>
                    <a:lnTo>
                      <a:pt x="5922" y="1285"/>
                    </a:lnTo>
                    <a:lnTo>
                      <a:pt x="5974" y="1372"/>
                    </a:lnTo>
                    <a:lnTo>
                      <a:pt x="6025" y="1461"/>
                    </a:lnTo>
                    <a:lnTo>
                      <a:pt x="5927" y="1433"/>
                    </a:lnTo>
                    <a:lnTo>
                      <a:pt x="5830" y="1407"/>
                    </a:lnTo>
                    <a:lnTo>
                      <a:pt x="5735" y="1381"/>
                    </a:lnTo>
                    <a:lnTo>
                      <a:pt x="5638" y="1356"/>
                    </a:lnTo>
                    <a:lnTo>
                      <a:pt x="5542" y="1329"/>
                    </a:lnTo>
                    <a:lnTo>
                      <a:pt x="5446" y="1304"/>
                    </a:lnTo>
                    <a:lnTo>
                      <a:pt x="5350" y="1279"/>
                    </a:lnTo>
                    <a:lnTo>
                      <a:pt x="5254" y="1253"/>
                    </a:lnTo>
                    <a:lnTo>
                      <a:pt x="5160" y="1227"/>
                    </a:lnTo>
                    <a:lnTo>
                      <a:pt x="5064" y="1202"/>
                    </a:lnTo>
                    <a:lnTo>
                      <a:pt x="4967" y="1176"/>
                    </a:lnTo>
                    <a:lnTo>
                      <a:pt x="4871" y="1150"/>
                    </a:lnTo>
                    <a:lnTo>
                      <a:pt x="4774" y="1124"/>
                    </a:lnTo>
                    <a:lnTo>
                      <a:pt x="4677" y="1098"/>
                    </a:lnTo>
                    <a:lnTo>
                      <a:pt x="4580" y="1072"/>
                    </a:lnTo>
                    <a:lnTo>
                      <a:pt x="4481" y="1045"/>
                    </a:lnTo>
                    <a:lnTo>
                      <a:pt x="4543" y="1019"/>
                    </a:lnTo>
                    <a:lnTo>
                      <a:pt x="4604" y="993"/>
                    </a:lnTo>
                    <a:lnTo>
                      <a:pt x="4662" y="968"/>
                    </a:lnTo>
                    <a:lnTo>
                      <a:pt x="4719" y="943"/>
                    </a:lnTo>
                    <a:lnTo>
                      <a:pt x="4775" y="919"/>
                    </a:lnTo>
                    <a:lnTo>
                      <a:pt x="4831" y="896"/>
                    </a:lnTo>
                    <a:lnTo>
                      <a:pt x="4886" y="874"/>
                    </a:lnTo>
                    <a:lnTo>
                      <a:pt x="4941" y="852"/>
                    </a:lnTo>
                    <a:lnTo>
                      <a:pt x="4942" y="842"/>
                    </a:lnTo>
                    <a:lnTo>
                      <a:pt x="4944" y="834"/>
                    </a:lnTo>
                    <a:lnTo>
                      <a:pt x="4945" y="826"/>
                    </a:lnTo>
                    <a:lnTo>
                      <a:pt x="4947" y="816"/>
                    </a:lnTo>
                    <a:lnTo>
                      <a:pt x="4860" y="781"/>
                    </a:lnTo>
                    <a:lnTo>
                      <a:pt x="4773" y="743"/>
                    </a:lnTo>
                    <a:lnTo>
                      <a:pt x="4687" y="706"/>
                    </a:lnTo>
                    <a:lnTo>
                      <a:pt x="4601" y="668"/>
                    </a:lnTo>
                    <a:lnTo>
                      <a:pt x="4514" y="632"/>
                    </a:lnTo>
                    <a:lnTo>
                      <a:pt x="4426" y="598"/>
                    </a:lnTo>
                    <a:lnTo>
                      <a:pt x="4383" y="582"/>
                    </a:lnTo>
                    <a:lnTo>
                      <a:pt x="4339" y="565"/>
                    </a:lnTo>
                    <a:lnTo>
                      <a:pt x="4294" y="551"/>
                    </a:lnTo>
                    <a:lnTo>
                      <a:pt x="4250" y="537"/>
                    </a:lnTo>
                    <a:lnTo>
                      <a:pt x="4118" y="498"/>
                    </a:lnTo>
                    <a:lnTo>
                      <a:pt x="3987" y="461"/>
                    </a:lnTo>
                    <a:lnTo>
                      <a:pt x="3856" y="428"/>
                    </a:lnTo>
                    <a:lnTo>
                      <a:pt x="3724" y="400"/>
                    </a:lnTo>
                    <a:lnTo>
                      <a:pt x="3594" y="373"/>
                    </a:lnTo>
                    <a:lnTo>
                      <a:pt x="3465" y="352"/>
                    </a:lnTo>
                    <a:lnTo>
                      <a:pt x="3335" y="334"/>
                    </a:lnTo>
                    <a:lnTo>
                      <a:pt x="3207" y="319"/>
                    </a:lnTo>
                    <a:lnTo>
                      <a:pt x="3079" y="308"/>
                    </a:lnTo>
                    <a:lnTo>
                      <a:pt x="2951" y="301"/>
                    </a:lnTo>
                    <a:lnTo>
                      <a:pt x="2824" y="297"/>
                    </a:lnTo>
                    <a:lnTo>
                      <a:pt x="2697" y="297"/>
                    </a:lnTo>
                    <a:lnTo>
                      <a:pt x="2571" y="301"/>
                    </a:lnTo>
                    <a:lnTo>
                      <a:pt x="2445" y="308"/>
                    </a:lnTo>
                    <a:lnTo>
                      <a:pt x="2320" y="319"/>
                    </a:lnTo>
                    <a:lnTo>
                      <a:pt x="2194" y="334"/>
                    </a:lnTo>
                    <a:lnTo>
                      <a:pt x="2070" y="352"/>
                    </a:lnTo>
                    <a:lnTo>
                      <a:pt x="1946" y="374"/>
                    </a:lnTo>
                    <a:lnTo>
                      <a:pt x="1823" y="401"/>
                    </a:lnTo>
                    <a:lnTo>
                      <a:pt x="1700" y="430"/>
                    </a:lnTo>
                    <a:lnTo>
                      <a:pt x="1578" y="463"/>
                    </a:lnTo>
                    <a:lnTo>
                      <a:pt x="1456" y="501"/>
                    </a:lnTo>
                    <a:lnTo>
                      <a:pt x="1335" y="542"/>
                    </a:lnTo>
                    <a:lnTo>
                      <a:pt x="1214" y="587"/>
                    </a:lnTo>
                    <a:lnTo>
                      <a:pt x="1094" y="635"/>
                    </a:lnTo>
                    <a:lnTo>
                      <a:pt x="974" y="687"/>
                    </a:lnTo>
                    <a:lnTo>
                      <a:pt x="855" y="743"/>
                    </a:lnTo>
                    <a:lnTo>
                      <a:pt x="736" y="803"/>
                    </a:lnTo>
                    <a:lnTo>
                      <a:pt x="618" y="866"/>
                    </a:lnTo>
                    <a:lnTo>
                      <a:pt x="501" y="934"/>
                    </a:lnTo>
                    <a:lnTo>
                      <a:pt x="384" y="1006"/>
                    </a:lnTo>
                    <a:lnTo>
                      <a:pt x="267" y="1081"/>
                    </a:lnTo>
                    <a:lnTo>
                      <a:pt x="243" y="1097"/>
                    </a:lnTo>
                    <a:lnTo>
                      <a:pt x="219" y="1111"/>
                    </a:lnTo>
                    <a:lnTo>
                      <a:pt x="207" y="1117"/>
                    </a:lnTo>
                    <a:lnTo>
                      <a:pt x="194" y="1122"/>
                    </a:lnTo>
                    <a:lnTo>
                      <a:pt x="182" y="1127"/>
                    </a:lnTo>
                    <a:lnTo>
                      <a:pt x="169" y="1131"/>
                    </a:lnTo>
                    <a:lnTo>
                      <a:pt x="157" y="1134"/>
                    </a:lnTo>
                    <a:lnTo>
                      <a:pt x="145" y="1135"/>
                    </a:lnTo>
                    <a:lnTo>
                      <a:pt x="132" y="1136"/>
                    </a:lnTo>
                    <a:lnTo>
                      <a:pt x="120" y="1135"/>
                    </a:lnTo>
                    <a:lnTo>
                      <a:pt x="108" y="1133"/>
                    </a:lnTo>
                    <a:lnTo>
                      <a:pt x="95" y="1129"/>
                    </a:lnTo>
                    <a:lnTo>
                      <a:pt x="83" y="1124"/>
                    </a:lnTo>
                    <a:lnTo>
                      <a:pt x="70" y="1117"/>
                    </a:lnTo>
                    <a:lnTo>
                      <a:pt x="63" y="1111"/>
                    </a:lnTo>
                    <a:lnTo>
                      <a:pt x="56" y="1104"/>
                    </a:lnTo>
                    <a:lnTo>
                      <a:pt x="49" y="1097"/>
                    </a:lnTo>
                    <a:lnTo>
                      <a:pt x="43" y="1090"/>
                    </a:lnTo>
                    <a:lnTo>
                      <a:pt x="36" y="1081"/>
                    </a:lnTo>
                    <a:lnTo>
                      <a:pt x="31" y="1073"/>
                    </a:lnTo>
                    <a:lnTo>
                      <a:pt x="25" y="1063"/>
                    </a:lnTo>
                    <a:lnTo>
                      <a:pt x="20" y="1053"/>
                    </a:lnTo>
                    <a:lnTo>
                      <a:pt x="16" y="1043"/>
                    </a:lnTo>
                    <a:lnTo>
                      <a:pt x="12" y="1033"/>
                    </a:lnTo>
                    <a:lnTo>
                      <a:pt x="8" y="1023"/>
                    </a:lnTo>
                    <a:lnTo>
                      <a:pt x="5" y="1013"/>
                    </a:lnTo>
                    <a:lnTo>
                      <a:pt x="3" y="1003"/>
                    </a:lnTo>
                    <a:lnTo>
                      <a:pt x="1" y="993"/>
                    </a:lnTo>
                    <a:lnTo>
                      <a:pt x="0" y="983"/>
                    </a:lnTo>
                    <a:lnTo>
                      <a:pt x="0" y="974"/>
                    </a:lnTo>
                    <a:lnTo>
                      <a:pt x="1" y="966"/>
                    </a:lnTo>
                    <a:lnTo>
                      <a:pt x="2" y="957"/>
                    </a:lnTo>
                    <a:lnTo>
                      <a:pt x="4" y="948"/>
                    </a:lnTo>
                    <a:lnTo>
                      <a:pt x="8" y="940"/>
                    </a:lnTo>
                    <a:lnTo>
                      <a:pt x="12" y="932"/>
                    </a:lnTo>
                    <a:lnTo>
                      <a:pt x="16" y="924"/>
                    </a:lnTo>
                    <a:lnTo>
                      <a:pt x="21" y="916"/>
                    </a:lnTo>
                    <a:lnTo>
                      <a:pt x="26" y="908"/>
                    </a:lnTo>
                    <a:lnTo>
                      <a:pt x="39" y="892"/>
                    </a:lnTo>
                    <a:lnTo>
                      <a:pt x="52" y="877"/>
                    </a:lnTo>
                    <a:lnTo>
                      <a:pt x="66" y="863"/>
                    </a:lnTo>
                    <a:lnTo>
                      <a:pt x="82" y="852"/>
                    </a:lnTo>
                    <a:lnTo>
                      <a:pt x="129" y="819"/>
                    </a:lnTo>
                    <a:lnTo>
                      <a:pt x="177" y="786"/>
                    </a:lnTo>
                    <a:lnTo>
                      <a:pt x="226" y="754"/>
                    </a:lnTo>
                    <a:lnTo>
                      <a:pt x="274" y="723"/>
                    </a:lnTo>
                    <a:lnTo>
                      <a:pt x="324" y="692"/>
                    </a:lnTo>
                    <a:lnTo>
                      <a:pt x="373" y="662"/>
                    </a:lnTo>
                    <a:lnTo>
                      <a:pt x="422" y="633"/>
                    </a:lnTo>
                    <a:lnTo>
                      <a:pt x="473" y="604"/>
                    </a:lnTo>
                    <a:lnTo>
                      <a:pt x="523" y="576"/>
                    </a:lnTo>
                    <a:lnTo>
                      <a:pt x="574" y="548"/>
                    </a:lnTo>
                    <a:lnTo>
                      <a:pt x="624" y="522"/>
                    </a:lnTo>
                    <a:lnTo>
                      <a:pt x="676" y="496"/>
                    </a:lnTo>
                    <a:lnTo>
                      <a:pt x="727" y="470"/>
                    </a:lnTo>
                    <a:lnTo>
                      <a:pt x="778" y="446"/>
                    </a:lnTo>
                    <a:lnTo>
                      <a:pt x="831" y="422"/>
                    </a:lnTo>
                    <a:lnTo>
                      <a:pt x="883" y="399"/>
                    </a:lnTo>
                    <a:lnTo>
                      <a:pt x="936" y="375"/>
                    </a:lnTo>
                    <a:lnTo>
                      <a:pt x="989" y="354"/>
                    </a:lnTo>
                    <a:lnTo>
                      <a:pt x="1042" y="333"/>
                    </a:lnTo>
                    <a:lnTo>
                      <a:pt x="1095" y="312"/>
                    </a:lnTo>
                    <a:lnTo>
                      <a:pt x="1150" y="292"/>
                    </a:lnTo>
                    <a:lnTo>
                      <a:pt x="1204" y="273"/>
                    </a:lnTo>
                    <a:lnTo>
                      <a:pt x="1259" y="255"/>
                    </a:lnTo>
                    <a:lnTo>
                      <a:pt x="1313" y="237"/>
                    </a:lnTo>
                    <a:lnTo>
                      <a:pt x="1367" y="220"/>
                    </a:lnTo>
                    <a:lnTo>
                      <a:pt x="1423" y="204"/>
                    </a:lnTo>
                    <a:lnTo>
                      <a:pt x="1478" y="188"/>
                    </a:lnTo>
                    <a:lnTo>
                      <a:pt x="1534" y="173"/>
                    </a:lnTo>
                    <a:lnTo>
                      <a:pt x="1590" y="159"/>
                    </a:lnTo>
                    <a:lnTo>
                      <a:pt x="1647" y="146"/>
                    </a:lnTo>
                    <a:lnTo>
                      <a:pt x="1703" y="134"/>
                    </a:lnTo>
                    <a:lnTo>
                      <a:pt x="1761" y="122"/>
                    </a:lnTo>
                    <a:lnTo>
                      <a:pt x="1803" y="113"/>
                    </a:lnTo>
                    <a:lnTo>
                      <a:pt x="1846" y="104"/>
                    </a:lnTo>
                    <a:lnTo>
                      <a:pt x="1890" y="96"/>
                    </a:lnTo>
                    <a:lnTo>
                      <a:pt x="1933" y="89"/>
                    </a:lnTo>
                    <a:lnTo>
                      <a:pt x="2019" y="75"/>
                    </a:lnTo>
                    <a:lnTo>
                      <a:pt x="2107" y="63"/>
                    </a:lnTo>
                    <a:lnTo>
                      <a:pt x="2193" y="51"/>
                    </a:lnTo>
                    <a:lnTo>
                      <a:pt x="2281" y="40"/>
                    </a:lnTo>
                    <a:lnTo>
                      <a:pt x="2368" y="28"/>
                    </a:lnTo>
                    <a:lnTo>
                      <a:pt x="2455" y="15"/>
                    </a:lnTo>
                    <a:lnTo>
                      <a:pt x="2473" y="14"/>
                    </a:lnTo>
                    <a:lnTo>
                      <a:pt x="2491" y="9"/>
                    </a:lnTo>
                    <a:lnTo>
                      <a:pt x="2509" y="5"/>
                    </a:lnTo>
                    <a:lnTo>
                      <a:pt x="2527" y="0"/>
                    </a:lnTo>
                    <a:lnTo>
                      <a:pt x="2597" y="0"/>
                    </a:lnTo>
                    <a:lnTo>
                      <a:pt x="2667" y="0"/>
                    </a:lnTo>
                    <a:lnTo>
                      <a:pt x="2738" y="0"/>
                    </a:lnTo>
                    <a:lnTo>
                      <a:pt x="2809" y="0"/>
                    </a:lnTo>
                    <a:lnTo>
                      <a:pt x="2878" y="0"/>
                    </a:lnTo>
                    <a:lnTo>
                      <a:pt x="2949" y="0"/>
                    </a:lnTo>
                    <a:lnTo>
                      <a:pt x="3019" y="0"/>
                    </a:lnTo>
                    <a:lnTo>
                      <a:pt x="309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3" tIns="60921" rIns="121843" bIns="60921"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412" name="Freeform 183">
                <a:extLst>
                  <a:ext uri="{FF2B5EF4-FFF2-40B4-BE49-F238E27FC236}">
                    <a16:creationId xmlns:a16="http://schemas.microsoft.com/office/drawing/2014/main" id="{FA7CDDF1-B973-45E5-AD83-56C40EEEADC0}"/>
                  </a:ext>
                </a:extLst>
              </p:cNvPr>
              <p:cNvSpPr>
                <a:spLocks/>
              </p:cNvSpPr>
              <p:nvPr/>
            </p:nvSpPr>
            <p:spPr bwMode="auto">
              <a:xfrm>
                <a:off x="8243567" y="2187755"/>
                <a:ext cx="64753" cy="269313"/>
              </a:xfrm>
              <a:custGeom>
                <a:avLst/>
                <a:gdLst>
                  <a:gd name="T0" fmla="*/ 19 w 1454"/>
                  <a:gd name="T1" fmla="*/ 2786 h 6041"/>
                  <a:gd name="T2" fmla="*/ 46 w 1454"/>
                  <a:gd name="T3" fmla="*/ 2578 h 6041"/>
                  <a:gd name="T4" fmla="*/ 77 w 1454"/>
                  <a:gd name="T5" fmla="*/ 2374 h 6041"/>
                  <a:gd name="T6" fmla="*/ 116 w 1454"/>
                  <a:gd name="T7" fmla="*/ 2174 h 6041"/>
                  <a:gd name="T8" fmla="*/ 164 w 1454"/>
                  <a:gd name="T9" fmla="*/ 1976 h 6041"/>
                  <a:gd name="T10" fmla="*/ 220 w 1454"/>
                  <a:gd name="T11" fmla="*/ 1781 h 6041"/>
                  <a:gd name="T12" fmla="*/ 284 w 1454"/>
                  <a:gd name="T13" fmla="*/ 1588 h 6041"/>
                  <a:gd name="T14" fmla="*/ 357 w 1454"/>
                  <a:gd name="T15" fmla="*/ 1398 h 6041"/>
                  <a:gd name="T16" fmla="*/ 438 w 1454"/>
                  <a:gd name="T17" fmla="*/ 1211 h 6041"/>
                  <a:gd name="T18" fmla="*/ 527 w 1454"/>
                  <a:gd name="T19" fmla="*/ 1027 h 6041"/>
                  <a:gd name="T20" fmla="*/ 586 w 1454"/>
                  <a:gd name="T21" fmla="*/ 910 h 6041"/>
                  <a:gd name="T22" fmla="*/ 408 w 1454"/>
                  <a:gd name="T23" fmla="*/ 856 h 6041"/>
                  <a:gd name="T24" fmla="*/ 148 w 1454"/>
                  <a:gd name="T25" fmla="*/ 824 h 6041"/>
                  <a:gd name="T26" fmla="*/ 338 w 1454"/>
                  <a:gd name="T27" fmla="*/ 661 h 6041"/>
                  <a:gd name="T28" fmla="*/ 681 w 1454"/>
                  <a:gd name="T29" fmla="*/ 458 h 6041"/>
                  <a:gd name="T30" fmla="*/ 1021 w 1454"/>
                  <a:gd name="T31" fmla="*/ 257 h 6041"/>
                  <a:gd name="T32" fmla="*/ 1367 w 1454"/>
                  <a:gd name="T33" fmla="*/ 51 h 6041"/>
                  <a:gd name="T34" fmla="*/ 1376 w 1454"/>
                  <a:gd name="T35" fmla="*/ 292 h 6041"/>
                  <a:gd name="T36" fmla="*/ 1274 w 1454"/>
                  <a:gd name="T37" fmla="*/ 677 h 6041"/>
                  <a:gd name="T38" fmla="*/ 1171 w 1454"/>
                  <a:gd name="T39" fmla="*/ 1061 h 6041"/>
                  <a:gd name="T40" fmla="*/ 1067 w 1454"/>
                  <a:gd name="T41" fmla="*/ 1448 h 6041"/>
                  <a:gd name="T42" fmla="*/ 964 w 1454"/>
                  <a:gd name="T43" fmla="*/ 1368 h 6041"/>
                  <a:gd name="T44" fmla="*/ 869 w 1454"/>
                  <a:gd name="T45" fmla="*/ 1144 h 6041"/>
                  <a:gd name="T46" fmla="*/ 823 w 1454"/>
                  <a:gd name="T47" fmla="*/ 1085 h 6041"/>
                  <a:gd name="T48" fmla="*/ 759 w 1454"/>
                  <a:gd name="T49" fmla="*/ 1214 h 6041"/>
                  <a:gd name="T50" fmla="*/ 683 w 1454"/>
                  <a:gd name="T51" fmla="*/ 1392 h 6041"/>
                  <a:gd name="T52" fmla="*/ 608 w 1454"/>
                  <a:gd name="T53" fmla="*/ 1570 h 6041"/>
                  <a:gd name="T54" fmla="*/ 542 w 1454"/>
                  <a:gd name="T55" fmla="*/ 1751 h 6041"/>
                  <a:gd name="T56" fmla="*/ 421 w 1454"/>
                  <a:gd name="T57" fmla="*/ 2191 h 6041"/>
                  <a:gd name="T58" fmla="*/ 330 w 1454"/>
                  <a:gd name="T59" fmla="*/ 2709 h 6041"/>
                  <a:gd name="T60" fmla="*/ 295 w 1454"/>
                  <a:gd name="T61" fmla="*/ 3221 h 6041"/>
                  <a:gd name="T62" fmla="*/ 318 w 1454"/>
                  <a:gd name="T63" fmla="*/ 3723 h 6041"/>
                  <a:gd name="T64" fmla="*/ 400 w 1454"/>
                  <a:gd name="T65" fmla="*/ 4217 h 6041"/>
                  <a:gd name="T66" fmla="*/ 540 w 1454"/>
                  <a:gd name="T67" fmla="*/ 4704 h 6041"/>
                  <a:gd name="T68" fmla="*/ 741 w 1454"/>
                  <a:gd name="T69" fmla="*/ 5182 h 6041"/>
                  <a:gd name="T70" fmla="*/ 1000 w 1454"/>
                  <a:gd name="T71" fmla="*/ 5653 h 6041"/>
                  <a:gd name="T72" fmla="*/ 1091 w 1454"/>
                  <a:gd name="T73" fmla="*/ 5800 h 6041"/>
                  <a:gd name="T74" fmla="*/ 1114 w 1454"/>
                  <a:gd name="T75" fmla="*/ 5885 h 6041"/>
                  <a:gd name="T76" fmla="*/ 1116 w 1454"/>
                  <a:gd name="T77" fmla="*/ 5944 h 6041"/>
                  <a:gd name="T78" fmla="*/ 1107 w 1454"/>
                  <a:gd name="T79" fmla="*/ 5974 h 6041"/>
                  <a:gd name="T80" fmla="*/ 1083 w 1454"/>
                  <a:gd name="T81" fmla="*/ 6002 h 6041"/>
                  <a:gd name="T82" fmla="*/ 1051 w 1454"/>
                  <a:gd name="T83" fmla="*/ 6027 h 6041"/>
                  <a:gd name="T84" fmla="*/ 1017 w 1454"/>
                  <a:gd name="T85" fmla="*/ 6040 h 6041"/>
                  <a:gd name="T86" fmla="*/ 980 w 1454"/>
                  <a:gd name="T87" fmla="*/ 6038 h 6041"/>
                  <a:gd name="T88" fmla="*/ 937 w 1454"/>
                  <a:gd name="T89" fmla="*/ 6026 h 6041"/>
                  <a:gd name="T90" fmla="*/ 897 w 1454"/>
                  <a:gd name="T91" fmla="*/ 6005 h 6041"/>
                  <a:gd name="T92" fmla="*/ 866 w 1454"/>
                  <a:gd name="T93" fmla="*/ 5978 h 6041"/>
                  <a:gd name="T94" fmla="*/ 723 w 1454"/>
                  <a:gd name="T95" fmla="*/ 5759 h 6041"/>
                  <a:gd name="T96" fmla="*/ 572 w 1454"/>
                  <a:gd name="T97" fmla="*/ 5509 h 6041"/>
                  <a:gd name="T98" fmla="*/ 485 w 1454"/>
                  <a:gd name="T99" fmla="*/ 5344 h 6041"/>
                  <a:gd name="T100" fmla="*/ 385 w 1454"/>
                  <a:gd name="T101" fmla="*/ 5129 h 6041"/>
                  <a:gd name="T102" fmla="*/ 298 w 1454"/>
                  <a:gd name="T103" fmla="*/ 4910 h 6041"/>
                  <a:gd name="T104" fmla="*/ 222 w 1454"/>
                  <a:gd name="T105" fmla="*/ 4687 h 6041"/>
                  <a:gd name="T106" fmla="*/ 157 w 1454"/>
                  <a:gd name="T107" fmla="*/ 4462 h 6041"/>
                  <a:gd name="T108" fmla="*/ 104 w 1454"/>
                  <a:gd name="T109" fmla="*/ 4232 h 6041"/>
                  <a:gd name="T110" fmla="*/ 62 w 1454"/>
                  <a:gd name="T111" fmla="*/ 4000 h 6041"/>
                  <a:gd name="T112" fmla="*/ 32 w 1454"/>
                  <a:gd name="T113" fmla="*/ 3764 h 6041"/>
                  <a:gd name="T114" fmla="*/ 14 w 1454"/>
                  <a:gd name="T115" fmla="*/ 3568 h 6041"/>
                  <a:gd name="T116" fmla="*/ 0 w 1454"/>
                  <a:gd name="T117" fmla="*/ 3437 h 6041"/>
                  <a:gd name="T118" fmla="*/ 0 w 1454"/>
                  <a:gd name="T119" fmla="*/ 3156 h 6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4" h="6041">
                    <a:moveTo>
                      <a:pt x="0" y="2942"/>
                    </a:moveTo>
                    <a:lnTo>
                      <a:pt x="6" y="2890"/>
                    </a:lnTo>
                    <a:lnTo>
                      <a:pt x="13" y="2839"/>
                    </a:lnTo>
                    <a:lnTo>
                      <a:pt x="19" y="2786"/>
                    </a:lnTo>
                    <a:lnTo>
                      <a:pt x="26" y="2735"/>
                    </a:lnTo>
                    <a:lnTo>
                      <a:pt x="33" y="2682"/>
                    </a:lnTo>
                    <a:lnTo>
                      <a:pt x="39" y="2630"/>
                    </a:lnTo>
                    <a:lnTo>
                      <a:pt x="46" y="2578"/>
                    </a:lnTo>
                    <a:lnTo>
                      <a:pt x="53" y="2526"/>
                    </a:lnTo>
                    <a:lnTo>
                      <a:pt x="60" y="2476"/>
                    </a:lnTo>
                    <a:lnTo>
                      <a:pt x="68" y="2424"/>
                    </a:lnTo>
                    <a:lnTo>
                      <a:pt x="77" y="2374"/>
                    </a:lnTo>
                    <a:lnTo>
                      <a:pt x="85" y="2323"/>
                    </a:lnTo>
                    <a:lnTo>
                      <a:pt x="96" y="2274"/>
                    </a:lnTo>
                    <a:lnTo>
                      <a:pt x="106" y="2223"/>
                    </a:lnTo>
                    <a:lnTo>
                      <a:pt x="116" y="2174"/>
                    </a:lnTo>
                    <a:lnTo>
                      <a:pt x="127" y="2124"/>
                    </a:lnTo>
                    <a:lnTo>
                      <a:pt x="139" y="2075"/>
                    </a:lnTo>
                    <a:lnTo>
                      <a:pt x="151" y="2025"/>
                    </a:lnTo>
                    <a:lnTo>
                      <a:pt x="164" y="1976"/>
                    </a:lnTo>
                    <a:lnTo>
                      <a:pt x="177" y="1926"/>
                    </a:lnTo>
                    <a:lnTo>
                      <a:pt x="190" y="1878"/>
                    </a:lnTo>
                    <a:lnTo>
                      <a:pt x="205" y="1829"/>
                    </a:lnTo>
                    <a:lnTo>
                      <a:pt x="220" y="1781"/>
                    </a:lnTo>
                    <a:lnTo>
                      <a:pt x="235" y="1732"/>
                    </a:lnTo>
                    <a:lnTo>
                      <a:pt x="251" y="1684"/>
                    </a:lnTo>
                    <a:lnTo>
                      <a:pt x="267" y="1636"/>
                    </a:lnTo>
                    <a:lnTo>
                      <a:pt x="284" y="1588"/>
                    </a:lnTo>
                    <a:lnTo>
                      <a:pt x="301" y="1540"/>
                    </a:lnTo>
                    <a:lnTo>
                      <a:pt x="319" y="1493"/>
                    </a:lnTo>
                    <a:lnTo>
                      <a:pt x="338" y="1445"/>
                    </a:lnTo>
                    <a:lnTo>
                      <a:pt x="357" y="1398"/>
                    </a:lnTo>
                    <a:lnTo>
                      <a:pt x="377" y="1351"/>
                    </a:lnTo>
                    <a:lnTo>
                      <a:pt x="396" y="1304"/>
                    </a:lnTo>
                    <a:lnTo>
                      <a:pt x="417" y="1257"/>
                    </a:lnTo>
                    <a:lnTo>
                      <a:pt x="438" y="1211"/>
                    </a:lnTo>
                    <a:lnTo>
                      <a:pt x="460" y="1164"/>
                    </a:lnTo>
                    <a:lnTo>
                      <a:pt x="482" y="1118"/>
                    </a:lnTo>
                    <a:lnTo>
                      <a:pt x="504" y="1072"/>
                    </a:lnTo>
                    <a:lnTo>
                      <a:pt x="527" y="1027"/>
                    </a:lnTo>
                    <a:lnTo>
                      <a:pt x="550" y="980"/>
                    </a:lnTo>
                    <a:lnTo>
                      <a:pt x="563" y="959"/>
                    </a:lnTo>
                    <a:lnTo>
                      <a:pt x="574" y="936"/>
                    </a:lnTo>
                    <a:lnTo>
                      <a:pt x="586" y="910"/>
                    </a:lnTo>
                    <a:lnTo>
                      <a:pt x="599" y="880"/>
                    </a:lnTo>
                    <a:lnTo>
                      <a:pt x="534" y="872"/>
                    </a:lnTo>
                    <a:lnTo>
                      <a:pt x="472" y="864"/>
                    </a:lnTo>
                    <a:lnTo>
                      <a:pt x="408" y="856"/>
                    </a:lnTo>
                    <a:lnTo>
                      <a:pt x="345" y="848"/>
                    </a:lnTo>
                    <a:lnTo>
                      <a:pt x="280" y="840"/>
                    </a:lnTo>
                    <a:lnTo>
                      <a:pt x="215" y="832"/>
                    </a:lnTo>
                    <a:lnTo>
                      <a:pt x="148" y="824"/>
                    </a:lnTo>
                    <a:lnTo>
                      <a:pt x="78" y="815"/>
                    </a:lnTo>
                    <a:lnTo>
                      <a:pt x="165" y="764"/>
                    </a:lnTo>
                    <a:lnTo>
                      <a:pt x="252" y="712"/>
                    </a:lnTo>
                    <a:lnTo>
                      <a:pt x="338" y="661"/>
                    </a:lnTo>
                    <a:lnTo>
                      <a:pt x="424" y="610"/>
                    </a:lnTo>
                    <a:lnTo>
                      <a:pt x="510" y="559"/>
                    </a:lnTo>
                    <a:lnTo>
                      <a:pt x="595" y="508"/>
                    </a:lnTo>
                    <a:lnTo>
                      <a:pt x="681" y="458"/>
                    </a:lnTo>
                    <a:lnTo>
                      <a:pt x="765" y="408"/>
                    </a:lnTo>
                    <a:lnTo>
                      <a:pt x="851" y="358"/>
                    </a:lnTo>
                    <a:lnTo>
                      <a:pt x="937" y="307"/>
                    </a:lnTo>
                    <a:lnTo>
                      <a:pt x="1021" y="257"/>
                    </a:lnTo>
                    <a:lnTo>
                      <a:pt x="1108" y="206"/>
                    </a:lnTo>
                    <a:lnTo>
                      <a:pt x="1194" y="154"/>
                    </a:lnTo>
                    <a:lnTo>
                      <a:pt x="1280" y="103"/>
                    </a:lnTo>
                    <a:lnTo>
                      <a:pt x="1367" y="51"/>
                    </a:lnTo>
                    <a:lnTo>
                      <a:pt x="1454" y="0"/>
                    </a:lnTo>
                    <a:lnTo>
                      <a:pt x="1428" y="98"/>
                    </a:lnTo>
                    <a:lnTo>
                      <a:pt x="1403" y="195"/>
                    </a:lnTo>
                    <a:lnTo>
                      <a:pt x="1376" y="292"/>
                    </a:lnTo>
                    <a:lnTo>
                      <a:pt x="1350" y="388"/>
                    </a:lnTo>
                    <a:lnTo>
                      <a:pt x="1325" y="485"/>
                    </a:lnTo>
                    <a:lnTo>
                      <a:pt x="1299" y="581"/>
                    </a:lnTo>
                    <a:lnTo>
                      <a:pt x="1274" y="677"/>
                    </a:lnTo>
                    <a:lnTo>
                      <a:pt x="1248" y="773"/>
                    </a:lnTo>
                    <a:lnTo>
                      <a:pt x="1222" y="869"/>
                    </a:lnTo>
                    <a:lnTo>
                      <a:pt x="1197" y="965"/>
                    </a:lnTo>
                    <a:lnTo>
                      <a:pt x="1171" y="1061"/>
                    </a:lnTo>
                    <a:lnTo>
                      <a:pt x="1145" y="1157"/>
                    </a:lnTo>
                    <a:lnTo>
                      <a:pt x="1119" y="1254"/>
                    </a:lnTo>
                    <a:lnTo>
                      <a:pt x="1093" y="1351"/>
                    </a:lnTo>
                    <a:lnTo>
                      <a:pt x="1067" y="1448"/>
                    </a:lnTo>
                    <a:lnTo>
                      <a:pt x="1041" y="1546"/>
                    </a:lnTo>
                    <a:lnTo>
                      <a:pt x="1014" y="1485"/>
                    </a:lnTo>
                    <a:lnTo>
                      <a:pt x="989" y="1426"/>
                    </a:lnTo>
                    <a:lnTo>
                      <a:pt x="964" y="1368"/>
                    </a:lnTo>
                    <a:lnTo>
                      <a:pt x="940" y="1312"/>
                    </a:lnTo>
                    <a:lnTo>
                      <a:pt x="916" y="1255"/>
                    </a:lnTo>
                    <a:lnTo>
                      <a:pt x="892" y="1199"/>
                    </a:lnTo>
                    <a:lnTo>
                      <a:pt x="869" y="1144"/>
                    </a:lnTo>
                    <a:lnTo>
                      <a:pt x="846" y="1087"/>
                    </a:lnTo>
                    <a:lnTo>
                      <a:pt x="838" y="1087"/>
                    </a:lnTo>
                    <a:lnTo>
                      <a:pt x="831" y="1087"/>
                    </a:lnTo>
                    <a:lnTo>
                      <a:pt x="823" y="1085"/>
                    </a:lnTo>
                    <a:lnTo>
                      <a:pt x="815" y="1081"/>
                    </a:lnTo>
                    <a:lnTo>
                      <a:pt x="797" y="1125"/>
                    </a:lnTo>
                    <a:lnTo>
                      <a:pt x="778" y="1169"/>
                    </a:lnTo>
                    <a:lnTo>
                      <a:pt x="759" y="1214"/>
                    </a:lnTo>
                    <a:lnTo>
                      <a:pt x="740" y="1258"/>
                    </a:lnTo>
                    <a:lnTo>
                      <a:pt x="721" y="1303"/>
                    </a:lnTo>
                    <a:lnTo>
                      <a:pt x="702" y="1347"/>
                    </a:lnTo>
                    <a:lnTo>
                      <a:pt x="683" y="1392"/>
                    </a:lnTo>
                    <a:lnTo>
                      <a:pt x="663" y="1436"/>
                    </a:lnTo>
                    <a:lnTo>
                      <a:pt x="645" y="1480"/>
                    </a:lnTo>
                    <a:lnTo>
                      <a:pt x="626" y="1525"/>
                    </a:lnTo>
                    <a:lnTo>
                      <a:pt x="608" y="1570"/>
                    </a:lnTo>
                    <a:lnTo>
                      <a:pt x="591" y="1615"/>
                    </a:lnTo>
                    <a:lnTo>
                      <a:pt x="574" y="1660"/>
                    </a:lnTo>
                    <a:lnTo>
                      <a:pt x="557" y="1706"/>
                    </a:lnTo>
                    <a:lnTo>
                      <a:pt x="542" y="1751"/>
                    </a:lnTo>
                    <a:lnTo>
                      <a:pt x="528" y="1797"/>
                    </a:lnTo>
                    <a:lnTo>
                      <a:pt x="489" y="1928"/>
                    </a:lnTo>
                    <a:lnTo>
                      <a:pt x="454" y="2060"/>
                    </a:lnTo>
                    <a:lnTo>
                      <a:pt x="421" y="2191"/>
                    </a:lnTo>
                    <a:lnTo>
                      <a:pt x="393" y="2321"/>
                    </a:lnTo>
                    <a:lnTo>
                      <a:pt x="369" y="2452"/>
                    </a:lnTo>
                    <a:lnTo>
                      <a:pt x="348" y="2581"/>
                    </a:lnTo>
                    <a:lnTo>
                      <a:pt x="330" y="2709"/>
                    </a:lnTo>
                    <a:lnTo>
                      <a:pt x="315" y="2838"/>
                    </a:lnTo>
                    <a:lnTo>
                      <a:pt x="305" y="2966"/>
                    </a:lnTo>
                    <a:lnTo>
                      <a:pt x="298" y="3093"/>
                    </a:lnTo>
                    <a:lnTo>
                      <a:pt x="295" y="3221"/>
                    </a:lnTo>
                    <a:lnTo>
                      <a:pt x="295" y="3347"/>
                    </a:lnTo>
                    <a:lnTo>
                      <a:pt x="299" y="3472"/>
                    </a:lnTo>
                    <a:lnTo>
                      <a:pt x="307" y="3598"/>
                    </a:lnTo>
                    <a:lnTo>
                      <a:pt x="318" y="3723"/>
                    </a:lnTo>
                    <a:lnTo>
                      <a:pt x="334" y="3847"/>
                    </a:lnTo>
                    <a:lnTo>
                      <a:pt x="352" y="3972"/>
                    </a:lnTo>
                    <a:lnTo>
                      <a:pt x="374" y="4095"/>
                    </a:lnTo>
                    <a:lnTo>
                      <a:pt x="400" y="4217"/>
                    </a:lnTo>
                    <a:lnTo>
                      <a:pt x="429" y="4339"/>
                    </a:lnTo>
                    <a:lnTo>
                      <a:pt x="463" y="4462"/>
                    </a:lnTo>
                    <a:lnTo>
                      <a:pt x="500" y="4583"/>
                    </a:lnTo>
                    <a:lnTo>
                      <a:pt x="540" y="4704"/>
                    </a:lnTo>
                    <a:lnTo>
                      <a:pt x="585" y="4825"/>
                    </a:lnTo>
                    <a:lnTo>
                      <a:pt x="633" y="4944"/>
                    </a:lnTo>
                    <a:lnTo>
                      <a:pt x="685" y="5063"/>
                    </a:lnTo>
                    <a:lnTo>
                      <a:pt x="741" y="5182"/>
                    </a:lnTo>
                    <a:lnTo>
                      <a:pt x="800" y="5301"/>
                    </a:lnTo>
                    <a:lnTo>
                      <a:pt x="863" y="5419"/>
                    </a:lnTo>
                    <a:lnTo>
                      <a:pt x="930" y="5536"/>
                    </a:lnTo>
                    <a:lnTo>
                      <a:pt x="1000" y="5653"/>
                    </a:lnTo>
                    <a:lnTo>
                      <a:pt x="1075" y="5770"/>
                    </a:lnTo>
                    <a:lnTo>
                      <a:pt x="1081" y="5779"/>
                    </a:lnTo>
                    <a:lnTo>
                      <a:pt x="1086" y="5789"/>
                    </a:lnTo>
                    <a:lnTo>
                      <a:pt x="1091" y="5800"/>
                    </a:lnTo>
                    <a:lnTo>
                      <a:pt x="1096" y="5811"/>
                    </a:lnTo>
                    <a:lnTo>
                      <a:pt x="1104" y="5835"/>
                    </a:lnTo>
                    <a:lnTo>
                      <a:pt x="1110" y="5859"/>
                    </a:lnTo>
                    <a:lnTo>
                      <a:pt x="1114" y="5885"/>
                    </a:lnTo>
                    <a:lnTo>
                      <a:pt x="1116" y="5909"/>
                    </a:lnTo>
                    <a:lnTo>
                      <a:pt x="1117" y="5921"/>
                    </a:lnTo>
                    <a:lnTo>
                      <a:pt x="1117" y="5933"/>
                    </a:lnTo>
                    <a:lnTo>
                      <a:pt x="1116" y="5944"/>
                    </a:lnTo>
                    <a:lnTo>
                      <a:pt x="1115" y="5955"/>
                    </a:lnTo>
                    <a:lnTo>
                      <a:pt x="1114" y="5961"/>
                    </a:lnTo>
                    <a:lnTo>
                      <a:pt x="1111" y="5968"/>
                    </a:lnTo>
                    <a:lnTo>
                      <a:pt x="1107" y="5974"/>
                    </a:lnTo>
                    <a:lnTo>
                      <a:pt x="1103" y="5981"/>
                    </a:lnTo>
                    <a:lnTo>
                      <a:pt x="1097" y="5988"/>
                    </a:lnTo>
                    <a:lnTo>
                      <a:pt x="1090" y="5995"/>
                    </a:lnTo>
                    <a:lnTo>
                      <a:pt x="1083" y="6002"/>
                    </a:lnTo>
                    <a:lnTo>
                      <a:pt x="1075" y="6009"/>
                    </a:lnTo>
                    <a:lnTo>
                      <a:pt x="1067" y="6015"/>
                    </a:lnTo>
                    <a:lnTo>
                      <a:pt x="1059" y="6021"/>
                    </a:lnTo>
                    <a:lnTo>
                      <a:pt x="1051" y="6027"/>
                    </a:lnTo>
                    <a:lnTo>
                      <a:pt x="1042" y="6032"/>
                    </a:lnTo>
                    <a:lnTo>
                      <a:pt x="1034" y="6035"/>
                    </a:lnTo>
                    <a:lnTo>
                      <a:pt x="1025" y="6038"/>
                    </a:lnTo>
                    <a:lnTo>
                      <a:pt x="1017" y="6040"/>
                    </a:lnTo>
                    <a:lnTo>
                      <a:pt x="1010" y="6041"/>
                    </a:lnTo>
                    <a:lnTo>
                      <a:pt x="1000" y="6040"/>
                    </a:lnTo>
                    <a:lnTo>
                      <a:pt x="990" y="6040"/>
                    </a:lnTo>
                    <a:lnTo>
                      <a:pt x="980" y="6038"/>
                    </a:lnTo>
                    <a:lnTo>
                      <a:pt x="969" y="6036"/>
                    </a:lnTo>
                    <a:lnTo>
                      <a:pt x="958" y="6033"/>
                    </a:lnTo>
                    <a:lnTo>
                      <a:pt x="948" y="6030"/>
                    </a:lnTo>
                    <a:lnTo>
                      <a:pt x="937" y="6026"/>
                    </a:lnTo>
                    <a:lnTo>
                      <a:pt x="927" y="6021"/>
                    </a:lnTo>
                    <a:lnTo>
                      <a:pt x="917" y="6017"/>
                    </a:lnTo>
                    <a:lnTo>
                      <a:pt x="906" y="6011"/>
                    </a:lnTo>
                    <a:lnTo>
                      <a:pt x="897" y="6005"/>
                    </a:lnTo>
                    <a:lnTo>
                      <a:pt x="888" y="5999"/>
                    </a:lnTo>
                    <a:lnTo>
                      <a:pt x="880" y="5992"/>
                    </a:lnTo>
                    <a:lnTo>
                      <a:pt x="873" y="5985"/>
                    </a:lnTo>
                    <a:lnTo>
                      <a:pt x="866" y="5978"/>
                    </a:lnTo>
                    <a:lnTo>
                      <a:pt x="861" y="5970"/>
                    </a:lnTo>
                    <a:lnTo>
                      <a:pt x="815" y="5900"/>
                    </a:lnTo>
                    <a:lnTo>
                      <a:pt x="768" y="5830"/>
                    </a:lnTo>
                    <a:lnTo>
                      <a:pt x="723" y="5759"/>
                    </a:lnTo>
                    <a:lnTo>
                      <a:pt x="679" y="5689"/>
                    </a:lnTo>
                    <a:lnTo>
                      <a:pt x="634" y="5617"/>
                    </a:lnTo>
                    <a:lnTo>
                      <a:pt x="592" y="5545"/>
                    </a:lnTo>
                    <a:lnTo>
                      <a:pt x="572" y="5509"/>
                    </a:lnTo>
                    <a:lnTo>
                      <a:pt x="551" y="5471"/>
                    </a:lnTo>
                    <a:lnTo>
                      <a:pt x="531" y="5434"/>
                    </a:lnTo>
                    <a:lnTo>
                      <a:pt x="512" y="5397"/>
                    </a:lnTo>
                    <a:lnTo>
                      <a:pt x="485" y="5344"/>
                    </a:lnTo>
                    <a:lnTo>
                      <a:pt x="460" y="5290"/>
                    </a:lnTo>
                    <a:lnTo>
                      <a:pt x="433" y="5237"/>
                    </a:lnTo>
                    <a:lnTo>
                      <a:pt x="409" y="5183"/>
                    </a:lnTo>
                    <a:lnTo>
                      <a:pt x="385" y="5129"/>
                    </a:lnTo>
                    <a:lnTo>
                      <a:pt x="363" y="5074"/>
                    </a:lnTo>
                    <a:lnTo>
                      <a:pt x="340" y="5020"/>
                    </a:lnTo>
                    <a:lnTo>
                      <a:pt x="318" y="4965"/>
                    </a:lnTo>
                    <a:lnTo>
                      <a:pt x="298" y="4910"/>
                    </a:lnTo>
                    <a:lnTo>
                      <a:pt x="277" y="4855"/>
                    </a:lnTo>
                    <a:lnTo>
                      <a:pt x="258" y="4799"/>
                    </a:lnTo>
                    <a:lnTo>
                      <a:pt x="240" y="4744"/>
                    </a:lnTo>
                    <a:lnTo>
                      <a:pt x="222" y="4687"/>
                    </a:lnTo>
                    <a:lnTo>
                      <a:pt x="204" y="4632"/>
                    </a:lnTo>
                    <a:lnTo>
                      <a:pt x="187" y="4575"/>
                    </a:lnTo>
                    <a:lnTo>
                      <a:pt x="172" y="4518"/>
                    </a:lnTo>
                    <a:lnTo>
                      <a:pt x="157" y="4462"/>
                    </a:lnTo>
                    <a:lnTo>
                      <a:pt x="143" y="4404"/>
                    </a:lnTo>
                    <a:lnTo>
                      <a:pt x="129" y="4348"/>
                    </a:lnTo>
                    <a:lnTo>
                      <a:pt x="116" y="4290"/>
                    </a:lnTo>
                    <a:lnTo>
                      <a:pt x="104" y="4232"/>
                    </a:lnTo>
                    <a:lnTo>
                      <a:pt x="93" y="4175"/>
                    </a:lnTo>
                    <a:lnTo>
                      <a:pt x="81" y="4116"/>
                    </a:lnTo>
                    <a:lnTo>
                      <a:pt x="71" y="4059"/>
                    </a:lnTo>
                    <a:lnTo>
                      <a:pt x="62" y="4000"/>
                    </a:lnTo>
                    <a:lnTo>
                      <a:pt x="53" y="3941"/>
                    </a:lnTo>
                    <a:lnTo>
                      <a:pt x="45" y="3883"/>
                    </a:lnTo>
                    <a:lnTo>
                      <a:pt x="38" y="3823"/>
                    </a:lnTo>
                    <a:lnTo>
                      <a:pt x="32" y="3764"/>
                    </a:lnTo>
                    <a:lnTo>
                      <a:pt x="26" y="3705"/>
                    </a:lnTo>
                    <a:lnTo>
                      <a:pt x="21" y="3646"/>
                    </a:lnTo>
                    <a:lnTo>
                      <a:pt x="16" y="3586"/>
                    </a:lnTo>
                    <a:lnTo>
                      <a:pt x="14" y="3568"/>
                    </a:lnTo>
                    <a:lnTo>
                      <a:pt x="9" y="3549"/>
                    </a:lnTo>
                    <a:lnTo>
                      <a:pt x="4" y="3529"/>
                    </a:lnTo>
                    <a:lnTo>
                      <a:pt x="0" y="3507"/>
                    </a:lnTo>
                    <a:lnTo>
                      <a:pt x="0" y="3437"/>
                    </a:lnTo>
                    <a:lnTo>
                      <a:pt x="0" y="3367"/>
                    </a:lnTo>
                    <a:lnTo>
                      <a:pt x="0" y="3298"/>
                    </a:lnTo>
                    <a:lnTo>
                      <a:pt x="0" y="3227"/>
                    </a:lnTo>
                    <a:lnTo>
                      <a:pt x="0" y="3156"/>
                    </a:lnTo>
                    <a:lnTo>
                      <a:pt x="0" y="3085"/>
                    </a:lnTo>
                    <a:lnTo>
                      <a:pt x="0" y="3014"/>
                    </a:lnTo>
                    <a:lnTo>
                      <a:pt x="0" y="2942"/>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3" tIns="60921" rIns="121843" bIns="60921"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413" name="Freeform 184">
                <a:extLst>
                  <a:ext uri="{FF2B5EF4-FFF2-40B4-BE49-F238E27FC236}">
                    <a16:creationId xmlns:a16="http://schemas.microsoft.com/office/drawing/2014/main" id="{1EAAEF0D-BEB4-4FA9-9814-3E6697DE897D}"/>
                  </a:ext>
                </a:extLst>
              </p:cNvPr>
              <p:cNvSpPr>
                <a:spLocks noEditPoints="1"/>
              </p:cNvSpPr>
              <p:nvPr/>
            </p:nvSpPr>
            <p:spPr bwMode="auto">
              <a:xfrm>
                <a:off x="8305376" y="2167152"/>
                <a:ext cx="304631" cy="329650"/>
              </a:xfrm>
              <a:custGeom>
                <a:avLst/>
                <a:gdLst>
                  <a:gd name="T0" fmla="*/ 3852 w 6806"/>
                  <a:gd name="T1" fmla="*/ 371 h 7364"/>
                  <a:gd name="T2" fmla="*/ 3116 w 6806"/>
                  <a:gd name="T3" fmla="*/ 301 h 7364"/>
                  <a:gd name="T4" fmla="*/ 2817 w 6806"/>
                  <a:gd name="T5" fmla="*/ 532 h 7364"/>
                  <a:gd name="T6" fmla="*/ 2324 w 6806"/>
                  <a:gd name="T7" fmla="*/ 1439 h 7364"/>
                  <a:gd name="T8" fmla="*/ 1459 w 6806"/>
                  <a:gd name="T9" fmla="*/ 1945 h 7364"/>
                  <a:gd name="T10" fmla="*/ 799 w 6806"/>
                  <a:gd name="T11" fmla="*/ 1628 h 7364"/>
                  <a:gd name="T12" fmla="*/ 413 w 6806"/>
                  <a:gd name="T13" fmla="*/ 2106 h 7364"/>
                  <a:gd name="T14" fmla="*/ 357 w 6806"/>
                  <a:gd name="T15" fmla="*/ 2579 h 7364"/>
                  <a:gd name="T16" fmla="*/ 977 w 6806"/>
                  <a:gd name="T17" fmla="*/ 2992 h 7364"/>
                  <a:gd name="T18" fmla="*/ 879 w 6806"/>
                  <a:gd name="T19" fmla="*/ 3847 h 7364"/>
                  <a:gd name="T20" fmla="*/ 949 w 6806"/>
                  <a:gd name="T21" fmla="*/ 4490 h 7364"/>
                  <a:gd name="T22" fmla="*/ 328 w 6806"/>
                  <a:gd name="T23" fmla="*/ 4911 h 7364"/>
                  <a:gd name="T24" fmla="*/ 546 w 6806"/>
                  <a:gd name="T25" fmla="*/ 5484 h 7364"/>
                  <a:gd name="T26" fmla="*/ 928 w 6806"/>
                  <a:gd name="T27" fmla="*/ 5773 h 7364"/>
                  <a:gd name="T28" fmla="*/ 1705 w 6806"/>
                  <a:gd name="T29" fmla="*/ 5605 h 7364"/>
                  <a:gd name="T30" fmla="*/ 2686 w 6806"/>
                  <a:gd name="T31" fmla="*/ 6161 h 7364"/>
                  <a:gd name="T32" fmla="*/ 2878 w 6806"/>
                  <a:gd name="T33" fmla="*/ 6786 h 7364"/>
                  <a:gd name="T34" fmla="*/ 3027 w 6806"/>
                  <a:gd name="T35" fmla="*/ 7042 h 7364"/>
                  <a:gd name="T36" fmla="*/ 3852 w 6806"/>
                  <a:gd name="T37" fmla="*/ 7016 h 7364"/>
                  <a:gd name="T38" fmla="*/ 4004 w 6806"/>
                  <a:gd name="T39" fmla="*/ 6565 h 7364"/>
                  <a:gd name="T40" fmla="*/ 4328 w 6806"/>
                  <a:gd name="T41" fmla="*/ 6089 h 7364"/>
                  <a:gd name="T42" fmla="*/ 5449 w 6806"/>
                  <a:gd name="T43" fmla="*/ 5472 h 7364"/>
                  <a:gd name="T44" fmla="*/ 6070 w 6806"/>
                  <a:gd name="T45" fmla="*/ 5715 h 7364"/>
                  <a:gd name="T46" fmla="*/ 6501 w 6806"/>
                  <a:gd name="T47" fmla="*/ 5036 h 7364"/>
                  <a:gd name="T48" fmla="*/ 6370 w 6806"/>
                  <a:gd name="T49" fmla="*/ 4706 h 7364"/>
                  <a:gd name="T50" fmla="*/ 5856 w 6806"/>
                  <a:gd name="T51" fmla="*/ 4330 h 7364"/>
                  <a:gd name="T52" fmla="*/ 5896 w 6806"/>
                  <a:gd name="T53" fmla="*/ 3311 h 7364"/>
                  <a:gd name="T54" fmla="*/ 6046 w 6806"/>
                  <a:gd name="T55" fmla="*/ 2763 h 7364"/>
                  <a:gd name="T56" fmla="*/ 6496 w 6806"/>
                  <a:gd name="T57" fmla="*/ 2361 h 7364"/>
                  <a:gd name="T58" fmla="*/ 6138 w 6806"/>
                  <a:gd name="T59" fmla="*/ 1687 h 7364"/>
                  <a:gd name="T60" fmla="*/ 5760 w 6806"/>
                  <a:gd name="T61" fmla="*/ 1622 h 7364"/>
                  <a:gd name="T62" fmla="*/ 4656 w 6806"/>
                  <a:gd name="T63" fmla="*/ 1535 h 7364"/>
                  <a:gd name="T64" fmla="*/ 4950 w 6806"/>
                  <a:gd name="T65" fmla="*/ 6097 h 7364"/>
                  <a:gd name="T66" fmla="*/ 4298 w 6806"/>
                  <a:gd name="T67" fmla="*/ 6537 h 7364"/>
                  <a:gd name="T68" fmla="*/ 4065 w 6806"/>
                  <a:gd name="T69" fmla="*/ 7227 h 7364"/>
                  <a:gd name="T70" fmla="*/ 3008 w 6806"/>
                  <a:gd name="T71" fmla="*/ 7346 h 7364"/>
                  <a:gd name="T72" fmla="*/ 2591 w 6806"/>
                  <a:gd name="T73" fmla="*/ 6889 h 7364"/>
                  <a:gd name="T74" fmla="*/ 2118 w 6806"/>
                  <a:gd name="T75" fmla="*/ 6253 h 7364"/>
                  <a:gd name="T76" fmla="*/ 1012 w 6806"/>
                  <a:gd name="T77" fmla="*/ 6061 h 7364"/>
                  <a:gd name="T78" fmla="*/ 381 w 6806"/>
                  <a:gd name="T79" fmla="*/ 5784 h 7364"/>
                  <a:gd name="T80" fmla="*/ 40 w 6806"/>
                  <a:gd name="T81" fmla="*/ 4837 h 7364"/>
                  <a:gd name="T82" fmla="*/ 597 w 6806"/>
                  <a:gd name="T83" fmla="*/ 4351 h 7364"/>
                  <a:gd name="T84" fmla="*/ 591 w 6806"/>
                  <a:gd name="T85" fmla="*/ 3506 h 7364"/>
                  <a:gd name="T86" fmla="*/ 265 w 6806"/>
                  <a:gd name="T87" fmla="*/ 2901 h 7364"/>
                  <a:gd name="T88" fmla="*/ 17 w 6806"/>
                  <a:gd name="T89" fmla="*/ 2255 h 7364"/>
                  <a:gd name="T90" fmla="*/ 595 w 6806"/>
                  <a:gd name="T91" fmla="*/ 1380 h 7364"/>
                  <a:gd name="T92" fmla="*/ 1349 w 6806"/>
                  <a:gd name="T93" fmla="*/ 1536 h 7364"/>
                  <a:gd name="T94" fmla="*/ 2447 w 6806"/>
                  <a:gd name="T95" fmla="*/ 1073 h 7364"/>
                  <a:gd name="T96" fmla="*/ 2512 w 6806"/>
                  <a:gd name="T97" fmla="*/ 539 h 7364"/>
                  <a:gd name="T98" fmla="*/ 2990 w 6806"/>
                  <a:gd name="T99" fmla="*/ 16 h 7364"/>
                  <a:gd name="T100" fmla="*/ 4014 w 6806"/>
                  <a:gd name="T101" fmla="*/ 113 h 7364"/>
                  <a:gd name="T102" fmla="*/ 4227 w 6806"/>
                  <a:gd name="T103" fmla="*/ 911 h 7364"/>
                  <a:gd name="T104" fmla="*/ 5217 w 6806"/>
                  <a:gd name="T105" fmla="*/ 1564 h 7364"/>
                  <a:gd name="T106" fmla="*/ 5767 w 6806"/>
                  <a:gd name="T107" fmla="*/ 1309 h 7364"/>
                  <a:gd name="T108" fmla="*/ 6424 w 6806"/>
                  <a:gd name="T109" fmla="*/ 1576 h 7364"/>
                  <a:gd name="T110" fmla="*/ 6777 w 6806"/>
                  <a:gd name="T111" fmla="*/ 2484 h 7364"/>
                  <a:gd name="T112" fmla="*/ 6192 w 6806"/>
                  <a:gd name="T113" fmla="*/ 3018 h 7364"/>
                  <a:gd name="T114" fmla="*/ 6218 w 6806"/>
                  <a:gd name="T115" fmla="*/ 3923 h 7364"/>
                  <a:gd name="T116" fmla="*/ 6568 w 6806"/>
                  <a:gd name="T117" fmla="*/ 4483 h 7364"/>
                  <a:gd name="T118" fmla="*/ 6779 w 6806"/>
                  <a:gd name="T119" fmla="*/ 5139 h 7364"/>
                  <a:gd name="T120" fmla="*/ 6186 w 6806"/>
                  <a:gd name="T121" fmla="*/ 5991 h 7364"/>
                  <a:gd name="T122" fmla="*/ 5452 w 6806"/>
                  <a:gd name="T123" fmla="*/ 5818 h 7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06" h="7364">
                    <a:moveTo>
                      <a:pt x="3929" y="1260"/>
                    </a:moveTo>
                    <a:lnTo>
                      <a:pt x="3929" y="1175"/>
                    </a:lnTo>
                    <a:lnTo>
                      <a:pt x="3930" y="1090"/>
                    </a:lnTo>
                    <a:lnTo>
                      <a:pt x="3930" y="1005"/>
                    </a:lnTo>
                    <a:lnTo>
                      <a:pt x="3930" y="921"/>
                    </a:lnTo>
                    <a:lnTo>
                      <a:pt x="3930" y="837"/>
                    </a:lnTo>
                    <a:lnTo>
                      <a:pt x="3930" y="753"/>
                    </a:lnTo>
                    <a:lnTo>
                      <a:pt x="3930" y="670"/>
                    </a:lnTo>
                    <a:lnTo>
                      <a:pt x="3929" y="587"/>
                    </a:lnTo>
                    <a:lnTo>
                      <a:pt x="3928" y="569"/>
                    </a:lnTo>
                    <a:lnTo>
                      <a:pt x="3927" y="552"/>
                    </a:lnTo>
                    <a:lnTo>
                      <a:pt x="3925" y="535"/>
                    </a:lnTo>
                    <a:lnTo>
                      <a:pt x="3923" y="520"/>
                    </a:lnTo>
                    <a:lnTo>
                      <a:pt x="3920" y="504"/>
                    </a:lnTo>
                    <a:lnTo>
                      <a:pt x="3917" y="488"/>
                    </a:lnTo>
                    <a:lnTo>
                      <a:pt x="3913" y="474"/>
                    </a:lnTo>
                    <a:lnTo>
                      <a:pt x="3909" y="461"/>
                    </a:lnTo>
                    <a:lnTo>
                      <a:pt x="3904" y="448"/>
                    </a:lnTo>
                    <a:lnTo>
                      <a:pt x="3898" y="435"/>
                    </a:lnTo>
                    <a:lnTo>
                      <a:pt x="3892" y="423"/>
                    </a:lnTo>
                    <a:lnTo>
                      <a:pt x="3885" y="412"/>
                    </a:lnTo>
                    <a:lnTo>
                      <a:pt x="3878" y="400"/>
                    </a:lnTo>
                    <a:lnTo>
                      <a:pt x="3869" y="390"/>
                    </a:lnTo>
                    <a:lnTo>
                      <a:pt x="3861" y="380"/>
                    </a:lnTo>
                    <a:lnTo>
                      <a:pt x="3852" y="371"/>
                    </a:lnTo>
                    <a:lnTo>
                      <a:pt x="3843" y="363"/>
                    </a:lnTo>
                    <a:lnTo>
                      <a:pt x="3833" y="355"/>
                    </a:lnTo>
                    <a:lnTo>
                      <a:pt x="3822" y="347"/>
                    </a:lnTo>
                    <a:lnTo>
                      <a:pt x="3811" y="340"/>
                    </a:lnTo>
                    <a:lnTo>
                      <a:pt x="3799" y="334"/>
                    </a:lnTo>
                    <a:lnTo>
                      <a:pt x="3787" y="329"/>
                    </a:lnTo>
                    <a:lnTo>
                      <a:pt x="3774" y="323"/>
                    </a:lnTo>
                    <a:lnTo>
                      <a:pt x="3761" y="319"/>
                    </a:lnTo>
                    <a:lnTo>
                      <a:pt x="3746" y="315"/>
                    </a:lnTo>
                    <a:lnTo>
                      <a:pt x="3731" y="311"/>
                    </a:lnTo>
                    <a:lnTo>
                      <a:pt x="3716" y="308"/>
                    </a:lnTo>
                    <a:lnTo>
                      <a:pt x="3700" y="305"/>
                    </a:lnTo>
                    <a:lnTo>
                      <a:pt x="3684" y="303"/>
                    </a:lnTo>
                    <a:lnTo>
                      <a:pt x="3667" y="301"/>
                    </a:lnTo>
                    <a:lnTo>
                      <a:pt x="3650" y="301"/>
                    </a:lnTo>
                    <a:lnTo>
                      <a:pt x="3631" y="300"/>
                    </a:lnTo>
                    <a:lnTo>
                      <a:pt x="3569" y="300"/>
                    </a:lnTo>
                    <a:lnTo>
                      <a:pt x="3507" y="300"/>
                    </a:lnTo>
                    <a:lnTo>
                      <a:pt x="3445" y="300"/>
                    </a:lnTo>
                    <a:lnTo>
                      <a:pt x="3383" y="300"/>
                    </a:lnTo>
                    <a:lnTo>
                      <a:pt x="3321" y="300"/>
                    </a:lnTo>
                    <a:lnTo>
                      <a:pt x="3258" y="300"/>
                    </a:lnTo>
                    <a:lnTo>
                      <a:pt x="3197" y="300"/>
                    </a:lnTo>
                    <a:lnTo>
                      <a:pt x="3135" y="300"/>
                    </a:lnTo>
                    <a:lnTo>
                      <a:pt x="3116" y="301"/>
                    </a:lnTo>
                    <a:lnTo>
                      <a:pt x="3098" y="302"/>
                    </a:lnTo>
                    <a:lnTo>
                      <a:pt x="3080" y="304"/>
                    </a:lnTo>
                    <a:lnTo>
                      <a:pt x="3063" y="308"/>
                    </a:lnTo>
                    <a:lnTo>
                      <a:pt x="3045" y="311"/>
                    </a:lnTo>
                    <a:lnTo>
                      <a:pt x="3029" y="315"/>
                    </a:lnTo>
                    <a:lnTo>
                      <a:pt x="3013" y="320"/>
                    </a:lnTo>
                    <a:lnTo>
                      <a:pt x="2998" y="325"/>
                    </a:lnTo>
                    <a:lnTo>
                      <a:pt x="2983" y="332"/>
                    </a:lnTo>
                    <a:lnTo>
                      <a:pt x="2969" y="339"/>
                    </a:lnTo>
                    <a:lnTo>
                      <a:pt x="2955" y="346"/>
                    </a:lnTo>
                    <a:lnTo>
                      <a:pt x="2942" y="354"/>
                    </a:lnTo>
                    <a:lnTo>
                      <a:pt x="2928" y="363"/>
                    </a:lnTo>
                    <a:lnTo>
                      <a:pt x="2916" y="373"/>
                    </a:lnTo>
                    <a:lnTo>
                      <a:pt x="2904" y="383"/>
                    </a:lnTo>
                    <a:lnTo>
                      <a:pt x="2893" y="393"/>
                    </a:lnTo>
                    <a:lnTo>
                      <a:pt x="2883" y="406"/>
                    </a:lnTo>
                    <a:lnTo>
                      <a:pt x="2873" y="417"/>
                    </a:lnTo>
                    <a:lnTo>
                      <a:pt x="2864" y="430"/>
                    </a:lnTo>
                    <a:lnTo>
                      <a:pt x="2855" y="443"/>
                    </a:lnTo>
                    <a:lnTo>
                      <a:pt x="2847" y="456"/>
                    </a:lnTo>
                    <a:lnTo>
                      <a:pt x="2840" y="470"/>
                    </a:lnTo>
                    <a:lnTo>
                      <a:pt x="2833" y="485"/>
                    </a:lnTo>
                    <a:lnTo>
                      <a:pt x="2827" y="500"/>
                    </a:lnTo>
                    <a:lnTo>
                      <a:pt x="2821" y="516"/>
                    </a:lnTo>
                    <a:lnTo>
                      <a:pt x="2817" y="532"/>
                    </a:lnTo>
                    <a:lnTo>
                      <a:pt x="2812" y="548"/>
                    </a:lnTo>
                    <a:lnTo>
                      <a:pt x="2808" y="565"/>
                    </a:lnTo>
                    <a:lnTo>
                      <a:pt x="2806" y="582"/>
                    </a:lnTo>
                    <a:lnTo>
                      <a:pt x="2804" y="601"/>
                    </a:lnTo>
                    <a:lnTo>
                      <a:pt x="2803" y="619"/>
                    </a:lnTo>
                    <a:lnTo>
                      <a:pt x="2802" y="637"/>
                    </a:lnTo>
                    <a:lnTo>
                      <a:pt x="2802" y="715"/>
                    </a:lnTo>
                    <a:lnTo>
                      <a:pt x="2802" y="794"/>
                    </a:lnTo>
                    <a:lnTo>
                      <a:pt x="2802" y="873"/>
                    </a:lnTo>
                    <a:lnTo>
                      <a:pt x="2802" y="953"/>
                    </a:lnTo>
                    <a:lnTo>
                      <a:pt x="2802" y="1033"/>
                    </a:lnTo>
                    <a:lnTo>
                      <a:pt x="2802" y="1113"/>
                    </a:lnTo>
                    <a:lnTo>
                      <a:pt x="2802" y="1194"/>
                    </a:lnTo>
                    <a:lnTo>
                      <a:pt x="2802" y="1275"/>
                    </a:lnTo>
                    <a:lnTo>
                      <a:pt x="2757" y="1286"/>
                    </a:lnTo>
                    <a:lnTo>
                      <a:pt x="2712" y="1298"/>
                    </a:lnTo>
                    <a:lnTo>
                      <a:pt x="2667" y="1310"/>
                    </a:lnTo>
                    <a:lnTo>
                      <a:pt x="2622" y="1323"/>
                    </a:lnTo>
                    <a:lnTo>
                      <a:pt x="2578" y="1337"/>
                    </a:lnTo>
                    <a:lnTo>
                      <a:pt x="2535" y="1352"/>
                    </a:lnTo>
                    <a:lnTo>
                      <a:pt x="2492" y="1369"/>
                    </a:lnTo>
                    <a:lnTo>
                      <a:pt x="2449" y="1385"/>
                    </a:lnTo>
                    <a:lnTo>
                      <a:pt x="2407" y="1403"/>
                    </a:lnTo>
                    <a:lnTo>
                      <a:pt x="2366" y="1421"/>
                    </a:lnTo>
                    <a:lnTo>
                      <a:pt x="2324" y="1439"/>
                    </a:lnTo>
                    <a:lnTo>
                      <a:pt x="2284" y="1460"/>
                    </a:lnTo>
                    <a:lnTo>
                      <a:pt x="2244" y="1480"/>
                    </a:lnTo>
                    <a:lnTo>
                      <a:pt x="2204" y="1501"/>
                    </a:lnTo>
                    <a:lnTo>
                      <a:pt x="2165" y="1522"/>
                    </a:lnTo>
                    <a:lnTo>
                      <a:pt x="2126" y="1546"/>
                    </a:lnTo>
                    <a:lnTo>
                      <a:pt x="2087" y="1569"/>
                    </a:lnTo>
                    <a:lnTo>
                      <a:pt x="2049" y="1593"/>
                    </a:lnTo>
                    <a:lnTo>
                      <a:pt x="2012" y="1617"/>
                    </a:lnTo>
                    <a:lnTo>
                      <a:pt x="1974" y="1644"/>
                    </a:lnTo>
                    <a:lnTo>
                      <a:pt x="1937" y="1670"/>
                    </a:lnTo>
                    <a:lnTo>
                      <a:pt x="1901" y="1696"/>
                    </a:lnTo>
                    <a:lnTo>
                      <a:pt x="1865" y="1724"/>
                    </a:lnTo>
                    <a:lnTo>
                      <a:pt x="1829" y="1753"/>
                    </a:lnTo>
                    <a:lnTo>
                      <a:pt x="1795" y="1781"/>
                    </a:lnTo>
                    <a:lnTo>
                      <a:pt x="1760" y="1811"/>
                    </a:lnTo>
                    <a:lnTo>
                      <a:pt x="1725" y="1842"/>
                    </a:lnTo>
                    <a:lnTo>
                      <a:pt x="1691" y="1873"/>
                    </a:lnTo>
                    <a:lnTo>
                      <a:pt x="1658" y="1904"/>
                    </a:lnTo>
                    <a:lnTo>
                      <a:pt x="1624" y="1938"/>
                    </a:lnTo>
                    <a:lnTo>
                      <a:pt x="1592" y="1970"/>
                    </a:lnTo>
                    <a:lnTo>
                      <a:pt x="1560" y="2004"/>
                    </a:lnTo>
                    <a:lnTo>
                      <a:pt x="1534" y="1988"/>
                    </a:lnTo>
                    <a:lnTo>
                      <a:pt x="1508" y="1973"/>
                    </a:lnTo>
                    <a:lnTo>
                      <a:pt x="1483" y="1959"/>
                    </a:lnTo>
                    <a:lnTo>
                      <a:pt x="1459" y="1945"/>
                    </a:lnTo>
                    <a:lnTo>
                      <a:pt x="1435" y="1931"/>
                    </a:lnTo>
                    <a:lnTo>
                      <a:pt x="1412" y="1916"/>
                    </a:lnTo>
                    <a:lnTo>
                      <a:pt x="1387" y="1903"/>
                    </a:lnTo>
                    <a:lnTo>
                      <a:pt x="1364" y="1890"/>
                    </a:lnTo>
                    <a:lnTo>
                      <a:pt x="1316" y="1863"/>
                    </a:lnTo>
                    <a:lnTo>
                      <a:pt x="1267" y="1836"/>
                    </a:lnTo>
                    <a:lnTo>
                      <a:pt x="1219" y="1807"/>
                    </a:lnTo>
                    <a:lnTo>
                      <a:pt x="1170" y="1779"/>
                    </a:lnTo>
                    <a:lnTo>
                      <a:pt x="1121" y="1751"/>
                    </a:lnTo>
                    <a:lnTo>
                      <a:pt x="1073" y="1722"/>
                    </a:lnTo>
                    <a:lnTo>
                      <a:pt x="1023" y="1695"/>
                    </a:lnTo>
                    <a:lnTo>
                      <a:pt x="974" y="1668"/>
                    </a:lnTo>
                    <a:lnTo>
                      <a:pt x="959" y="1661"/>
                    </a:lnTo>
                    <a:lnTo>
                      <a:pt x="945" y="1655"/>
                    </a:lnTo>
                    <a:lnTo>
                      <a:pt x="931" y="1649"/>
                    </a:lnTo>
                    <a:lnTo>
                      <a:pt x="916" y="1644"/>
                    </a:lnTo>
                    <a:lnTo>
                      <a:pt x="902" y="1640"/>
                    </a:lnTo>
                    <a:lnTo>
                      <a:pt x="889" y="1635"/>
                    </a:lnTo>
                    <a:lnTo>
                      <a:pt x="876" y="1632"/>
                    </a:lnTo>
                    <a:lnTo>
                      <a:pt x="863" y="1630"/>
                    </a:lnTo>
                    <a:lnTo>
                      <a:pt x="850" y="1628"/>
                    </a:lnTo>
                    <a:lnTo>
                      <a:pt x="837" y="1627"/>
                    </a:lnTo>
                    <a:lnTo>
                      <a:pt x="825" y="1627"/>
                    </a:lnTo>
                    <a:lnTo>
                      <a:pt x="811" y="1627"/>
                    </a:lnTo>
                    <a:lnTo>
                      <a:pt x="799" y="1628"/>
                    </a:lnTo>
                    <a:lnTo>
                      <a:pt x="787" y="1630"/>
                    </a:lnTo>
                    <a:lnTo>
                      <a:pt x="776" y="1632"/>
                    </a:lnTo>
                    <a:lnTo>
                      <a:pt x="764" y="1635"/>
                    </a:lnTo>
                    <a:lnTo>
                      <a:pt x="753" y="1640"/>
                    </a:lnTo>
                    <a:lnTo>
                      <a:pt x="742" y="1644"/>
                    </a:lnTo>
                    <a:lnTo>
                      <a:pt x="731" y="1649"/>
                    </a:lnTo>
                    <a:lnTo>
                      <a:pt x="720" y="1655"/>
                    </a:lnTo>
                    <a:lnTo>
                      <a:pt x="710" y="1661"/>
                    </a:lnTo>
                    <a:lnTo>
                      <a:pt x="700" y="1668"/>
                    </a:lnTo>
                    <a:lnTo>
                      <a:pt x="689" y="1676"/>
                    </a:lnTo>
                    <a:lnTo>
                      <a:pt x="679" y="1684"/>
                    </a:lnTo>
                    <a:lnTo>
                      <a:pt x="669" y="1693"/>
                    </a:lnTo>
                    <a:lnTo>
                      <a:pt x="660" y="1703"/>
                    </a:lnTo>
                    <a:lnTo>
                      <a:pt x="651" y="1713"/>
                    </a:lnTo>
                    <a:lnTo>
                      <a:pt x="642" y="1724"/>
                    </a:lnTo>
                    <a:lnTo>
                      <a:pt x="633" y="1737"/>
                    </a:lnTo>
                    <a:lnTo>
                      <a:pt x="624" y="1749"/>
                    </a:lnTo>
                    <a:lnTo>
                      <a:pt x="616" y="1762"/>
                    </a:lnTo>
                    <a:lnTo>
                      <a:pt x="607" y="1776"/>
                    </a:lnTo>
                    <a:lnTo>
                      <a:pt x="574" y="1830"/>
                    </a:lnTo>
                    <a:lnTo>
                      <a:pt x="542" y="1884"/>
                    </a:lnTo>
                    <a:lnTo>
                      <a:pt x="509" y="1939"/>
                    </a:lnTo>
                    <a:lnTo>
                      <a:pt x="477" y="1994"/>
                    </a:lnTo>
                    <a:lnTo>
                      <a:pt x="444" y="2051"/>
                    </a:lnTo>
                    <a:lnTo>
                      <a:pt x="413" y="2106"/>
                    </a:lnTo>
                    <a:lnTo>
                      <a:pt x="381" y="2163"/>
                    </a:lnTo>
                    <a:lnTo>
                      <a:pt x="350" y="2220"/>
                    </a:lnTo>
                    <a:lnTo>
                      <a:pt x="340" y="2237"/>
                    </a:lnTo>
                    <a:lnTo>
                      <a:pt x="331" y="2254"/>
                    </a:lnTo>
                    <a:lnTo>
                      <a:pt x="324" y="2271"/>
                    </a:lnTo>
                    <a:lnTo>
                      <a:pt x="318" y="2288"/>
                    </a:lnTo>
                    <a:lnTo>
                      <a:pt x="312" y="2306"/>
                    </a:lnTo>
                    <a:lnTo>
                      <a:pt x="308" y="2322"/>
                    </a:lnTo>
                    <a:lnTo>
                      <a:pt x="304" y="2339"/>
                    </a:lnTo>
                    <a:lnTo>
                      <a:pt x="301" y="2355"/>
                    </a:lnTo>
                    <a:lnTo>
                      <a:pt x="299" y="2372"/>
                    </a:lnTo>
                    <a:lnTo>
                      <a:pt x="297" y="2388"/>
                    </a:lnTo>
                    <a:lnTo>
                      <a:pt x="297" y="2405"/>
                    </a:lnTo>
                    <a:lnTo>
                      <a:pt x="297" y="2420"/>
                    </a:lnTo>
                    <a:lnTo>
                      <a:pt x="299" y="2436"/>
                    </a:lnTo>
                    <a:lnTo>
                      <a:pt x="301" y="2451"/>
                    </a:lnTo>
                    <a:lnTo>
                      <a:pt x="304" y="2466"/>
                    </a:lnTo>
                    <a:lnTo>
                      <a:pt x="307" y="2481"/>
                    </a:lnTo>
                    <a:lnTo>
                      <a:pt x="312" y="2497"/>
                    </a:lnTo>
                    <a:lnTo>
                      <a:pt x="317" y="2511"/>
                    </a:lnTo>
                    <a:lnTo>
                      <a:pt x="324" y="2525"/>
                    </a:lnTo>
                    <a:lnTo>
                      <a:pt x="330" y="2539"/>
                    </a:lnTo>
                    <a:lnTo>
                      <a:pt x="338" y="2553"/>
                    </a:lnTo>
                    <a:lnTo>
                      <a:pt x="348" y="2566"/>
                    </a:lnTo>
                    <a:lnTo>
                      <a:pt x="357" y="2579"/>
                    </a:lnTo>
                    <a:lnTo>
                      <a:pt x="368" y="2593"/>
                    </a:lnTo>
                    <a:lnTo>
                      <a:pt x="378" y="2605"/>
                    </a:lnTo>
                    <a:lnTo>
                      <a:pt x="390" y="2618"/>
                    </a:lnTo>
                    <a:lnTo>
                      <a:pt x="403" y="2630"/>
                    </a:lnTo>
                    <a:lnTo>
                      <a:pt x="416" y="2641"/>
                    </a:lnTo>
                    <a:lnTo>
                      <a:pt x="430" y="2652"/>
                    </a:lnTo>
                    <a:lnTo>
                      <a:pt x="445" y="2663"/>
                    </a:lnTo>
                    <a:lnTo>
                      <a:pt x="462" y="2674"/>
                    </a:lnTo>
                    <a:lnTo>
                      <a:pt x="478" y="2685"/>
                    </a:lnTo>
                    <a:lnTo>
                      <a:pt x="532" y="2714"/>
                    </a:lnTo>
                    <a:lnTo>
                      <a:pt x="586" y="2744"/>
                    </a:lnTo>
                    <a:lnTo>
                      <a:pt x="640" y="2774"/>
                    </a:lnTo>
                    <a:lnTo>
                      <a:pt x="695" y="2805"/>
                    </a:lnTo>
                    <a:lnTo>
                      <a:pt x="748" y="2835"/>
                    </a:lnTo>
                    <a:lnTo>
                      <a:pt x="802" y="2864"/>
                    </a:lnTo>
                    <a:lnTo>
                      <a:pt x="857" y="2894"/>
                    </a:lnTo>
                    <a:lnTo>
                      <a:pt x="912" y="2921"/>
                    </a:lnTo>
                    <a:lnTo>
                      <a:pt x="933" y="2934"/>
                    </a:lnTo>
                    <a:lnTo>
                      <a:pt x="949" y="2947"/>
                    </a:lnTo>
                    <a:lnTo>
                      <a:pt x="956" y="2953"/>
                    </a:lnTo>
                    <a:lnTo>
                      <a:pt x="962" y="2960"/>
                    </a:lnTo>
                    <a:lnTo>
                      <a:pt x="967" y="2967"/>
                    </a:lnTo>
                    <a:lnTo>
                      <a:pt x="971" y="2976"/>
                    </a:lnTo>
                    <a:lnTo>
                      <a:pt x="975" y="2984"/>
                    </a:lnTo>
                    <a:lnTo>
                      <a:pt x="977" y="2992"/>
                    </a:lnTo>
                    <a:lnTo>
                      <a:pt x="978" y="3001"/>
                    </a:lnTo>
                    <a:lnTo>
                      <a:pt x="979" y="3010"/>
                    </a:lnTo>
                    <a:lnTo>
                      <a:pt x="978" y="3020"/>
                    </a:lnTo>
                    <a:lnTo>
                      <a:pt x="977" y="3032"/>
                    </a:lnTo>
                    <a:lnTo>
                      <a:pt x="975" y="3043"/>
                    </a:lnTo>
                    <a:lnTo>
                      <a:pt x="972" y="3056"/>
                    </a:lnTo>
                    <a:lnTo>
                      <a:pt x="961" y="3098"/>
                    </a:lnTo>
                    <a:lnTo>
                      <a:pt x="950" y="3140"/>
                    </a:lnTo>
                    <a:lnTo>
                      <a:pt x="941" y="3182"/>
                    </a:lnTo>
                    <a:lnTo>
                      <a:pt x="932" y="3223"/>
                    </a:lnTo>
                    <a:lnTo>
                      <a:pt x="922" y="3265"/>
                    </a:lnTo>
                    <a:lnTo>
                      <a:pt x="914" y="3306"/>
                    </a:lnTo>
                    <a:lnTo>
                      <a:pt x="908" y="3347"/>
                    </a:lnTo>
                    <a:lnTo>
                      <a:pt x="901" y="3389"/>
                    </a:lnTo>
                    <a:lnTo>
                      <a:pt x="896" y="3431"/>
                    </a:lnTo>
                    <a:lnTo>
                      <a:pt x="891" y="3473"/>
                    </a:lnTo>
                    <a:lnTo>
                      <a:pt x="887" y="3514"/>
                    </a:lnTo>
                    <a:lnTo>
                      <a:pt x="883" y="3556"/>
                    </a:lnTo>
                    <a:lnTo>
                      <a:pt x="881" y="3597"/>
                    </a:lnTo>
                    <a:lnTo>
                      <a:pt x="878" y="3640"/>
                    </a:lnTo>
                    <a:lnTo>
                      <a:pt x="877" y="3681"/>
                    </a:lnTo>
                    <a:lnTo>
                      <a:pt x="876" y="3722"/>
                    </a:lnTo>
                    <a:lnTo>
                      <a:pt x="877" y="3764"/>
                    </a:lnTo>
                    <a:lnTo>
                      <a:pt x="877" y="3805"/>
                    </a:lnTo>
                    <a:lnTo>
                      <a:pt x="879" y="3847"/>
                    </a:lnTo>
                    <a:lnTo>
                      <a:pt x="881" y="3889"/>
                    </a:lnTo>
                    <a:lnTo>
                      <a:pt x="884" y="3931"/>
                    </a:lnTo>
                    <a:lnTo>
                      <a:pt x="888" y="3972"/>
                    </a:lnTo>
                    <a:lnTo>
                      <a:pt x="892" y="4013"/>
                    </a:lnTo>
                    <a:lnTo>
                      <a:pt x="897" y="4055"/>
                    </a:lnTo>
                    <a:lnTo>
                      <a:pt x="903" y="4096"/>
                    </a:lnTo>
                    <a:lnTo>
                      <a:pt x="910" y="4139"/>
                    </a:lnTo>
                    <a:lnTo>
                      <a:pt x="917" y="4180"/>
                    </a:lnTo>
                    <a:lnTo>
                      <a:pt x="925" y="4222"/>
                    </a:lnTo>
                    <a:lnTo>
                      <a:pt x="935" y="4263"/>
                    </a:lnTo>
                    <a:lnTo>
                      <a:pt x="944" y="4305"/>
                    </a:lnTo>
                    <a:lnTo>
                      <a:pt x="954" y="4347"/>
                    </a:lnTo>
                    <a:lnTo>
                      <a:pt x="965" y="4388"/>
                    </a:lnTo>
                    <a:lnTo>
                      <a:pt x="968" y="4400"/>
                    </a:lnTo>
                    <a:lnTo>
                      <a:pt x="970" y="4411"/>
                    </a:lnTo>
                    <a:lnTo>
                      <a:pt x="971" y="4421"/>
                    </a:lnTo>
                    <a:lnTo>
                      <a:pt x="972" y="4430"/>
                    </a:lnTo>
                    <a:lnTo>
                      <a:pt x="972" y="4439"/>
                    </a:lnTo>
                    <a:lnTo>
                      <a:pt x="972" y="4448"/>
                    </a:lnTo>
                    <a:lnTo>
                      <a:pt x="970" y="4456"/>
                    </a:lnTo>
                    <a:lnTo>
                      <a:pt x="968" y="4463"/>
                    </a:lnTo>
                    <a:lnTo>
                      <a:pt x="964" y="4470"/>
                    </a:lnTo>
                    <a:lnTo>
                      <a:pt x="960" y="4477"/>
                    </a:lnTo>
                    <a:lnTo>
                      <a:pt x="955" y="4484"/>
                    </a:lnTo>
                    <a:lnTo>
                      <a:pt x="949" y="4490"/>
                    </a:lnTo>
                    <a:lnTo>
                      <a:pt x="942" y="4498"/>
                    </a:lnTo>
                    <a:lnTo>
                      <a:pt x="934" y="4504"/>
                    </a:lnTo>
                    <a:lnTo>
                      <a:pt x="923" y="4511"/>
                    </a:lnTo>
                    <a:lnTo>
                      <a:pt x="913" y="4517"/>
                    </a:lnTo>
                    <a:lnTo>
                      <a:pt x="856" y="4547"/>
                    </a:lnTo>
                    <a:lnTo>
                      <a:pt x="798" y="4577"/>
                    </a:lnTo>
                    <a:lnTo>
                      <a:pt x="741" y="4609"/>
                    </a:lnTo>
                    <a:lnTo>
                      <a:pt x="684" y="4640"/>
                    </a:lnTo>
                    <a:lnTo>
                      <a:pt x="628" y="4673"/>
                    </a:lnTo>
                    <a:lnTo>
                      <a:pt x="571" y="4706"/>
                    </a:lnTo>
                    <a:lnTo>
                      <a:pt x="515" y="4740"/>
                    </a:lnTo>
                    <a:lnTo>
                      <a:pt x="460" y="4774"/>
                    </a:lnTo>
                    <a:lnTo>
                      <a:pt x="444" y="4785"/>
                    </a:lnTo>
                    <a:lnTo>
                      <a:pt x="431" y="4794"/>
                    </a:lnTo>
                    <a:lnTo>
                      <a:pt x="418" y="4804"/>
                    </a:lnTo>
                    <a:lnTo>
                      <a:pt x="405" y="4814"/>
                    </a:lnTo>
                    <a:lnTo>
                      <a:pt x="394" y="4824"/>
                    </a:lnTo>
                    <a:lnTo>
                      <a:pt x="383" y="4834"/>
                    </a:lnTo>
                    <a:lnTo>
                      <a:pt x="373" y="4844"/>
                    </a:lnTo>
                    <a:lnTo>
                      <a:pt x="364" y="4855"/>
                    </a:lnTo>
                    <a:lnTo>
                      <a:pt x="355" y="4866"/>
                    </a:lnTo>
                    <a:lnTo>
                      <a:pt x="348" y="4878"/>
                    </a:lnTo>
                    <a:lnTo>
                      <a:pt x="340" y="4889"/>
                    </a:lnTo>
                    <a:lnTo>
                      <a:pt x="334" y="4900"/>
                    </a:lnTo>
                    <a:lnTo>
                      <a:pt x="328" y="4911"/>
                    </a:lnTo>
                    <a:lnTo>
                      <a:pt x="323" y="4923"/>
                    </a:lnTo>
                    <a:lnTo>
                      <a:pt x="319" y="4935"/>
                    </a:lnTo>
                    <a:lnTo>
                      <a:pt x="316" y="4947"/>
                    </a:lnTo>
                    <a:lnTo>
                      <a:pt x="314" y="4959"/>
                    </a:lnTo>
                    <a:lnTo>
                      <a:pt x="312" y="4973"/>
                    </a:lnTo>
                    <a:lnTo>
                      <a:pt x="311" y="4985"/>
                    </a:lnTo>
                    <a:lnTo>
                      <a:pt x="310" y="4998"/>
                    </a:lnTo>
                    <a:lnTo>
                      <a:pt x="311" y="5011"/>
                    </a:lnTo>
                    <a:lnTo>
                      <a:pt x="312" y="5024"/>
                    </a:lnTo>
                    <a:lnTo>
                      <a:pt x="314" y="5038"/>
                    </a:lnTo>
                    <a:lnTo>
                      <a:pt x="316" y="5051"/>
                    </a:lnTo>
                    <a:lnTo>
                      <a:pt x="320" y="5066"/>
                    </a:lnTo>
                    <a:lnTo>
                      <a:pt x="324" y="5080"/>
                    </a:lnTo>
                    <a:lnTo>
                      <a:pt x="329" y="5094"/>
                    </a:lnTo>
                    <a:lnTo>
                      <a:pt x="334" y="5108"/>
                    </a:lnTo>
                    <a:lnTo>
                      <a:pt x="340" y="5123"/>
                    </a:lnTo>
                    <a:lnTo>
                      <a:pt x="348" y="5138"/>
                    </a:lnTo>
                    <a:lnTo>
                      <a:pt x="356" y="5152"/>
                    </a:lnTo>
                    <a:lnTo>
                      <a:pt x="364" y="5169"/>
                    </a:lnTo>
                    <a:lnTo>
                      <a:pt x="394" y="5221"/>
                    </a:lnTo>
                    <a:lnTo>
                      <a:pt x="424" y="5275"/>
                    </a:lnTo>
                    <a:lnTo>
                      <a:pt x="454" y="5327"/>
                    </a:lnTo>
                    <a:lnTo>
                      <a:pt x="485" y="5380"/>
                    </a:lnTo>
                    <a:lnTo>
                      <a:pt x="516" y="5431"/>
                    </a:lnTo>
                    <a:lnTo>
                      <a:pt x="546" y="5484"/>
                    </a:lnTo>
                    <a:lnTo>
                      <a:pt x="576" y="5537"/>
                    </a:lnTo>
                    <a:lnTo>
                      <a:pt x="608" y="5590"/>
                    </a:lnTo>
                    <a:lnTo>
                      <a:pt x="618" y="5607"/>
                    </a:lnTo>
                    <a:lnTo>
                      <a:pt x="629" y="5623"/>
                    </a:lnTo>
                    <a:lnTo>
                      <a:pt x="640" y="5640"/>
                    </a:lnTo>
                    <a:lnTo>
                      <a:pt x="652" y="5654"/>
                    </a:lnTo>
                    <a:lnTo>
                      <a:pt x="664" y="5668"/>
                    </a:lnTo>
                    <a:lnTo>
                      <a:pt x="676" y="5681"/>
                    </a:lnTo>
                    <a:lnTo>
                      <a:pt x="689" y="5693"/>
                    </a:lnTo>
                    <a:lnTo>
                      <a:pt x="703" y="5704"/>
                    </a:lnTo>
                    <a:lnTo>
                      <a:pt x="716" y="5715"/>
                    </a:lnTo>
                    <a:lnTo>
                      <a:pt x="730" y="5724"/>
                    </a:lnTo>
                    <a:lnTo>
                      <a:pt x="743" y="5734"/>
                    </a:lnTo>
                    <a:lnTo>
                      <a:pt x="757" y="5742"/>
                    </a:lnTo>
                    <a:lnTo>
                      <a:pt x="772" y="5749"/>
                    </a:lnTo>
                    <a:lnTo>
                      <a:pt x="786" y="5755"/>
                    </a:lnTo>
                    <a:lnTo>
                      <a:pt x="801" y="5761"/>
                    </a:lnTo>
                    <a:lnTo>
                      <a:pt x="817" y="5765"/>
                    </a:lnTo>
                    <a:lnTo>
                      <a:pt x="833" y="5769"/>
                    </a:lnTo>
                    <a:lnTo>
                      <a:pt x="848" y="5772"/>
                    </a:lnTo>
                    <a:lnTo>
                      <a:pt x="864" y="5774"/>
                    </a:lnTo>
                    <a:lnTo>
                      <a:pt x="880" y="5775"/>
                    </a:lnTo>
                    <a:lnTo>
                      <a:pt x="896" y="5775"/>
                    </a:lnTo>
                    <a:lnTo>
                      <a:pt x="912" y="5775"/>
                    </a:lnTo>
                    <a:lnTo>
                      <a:pt x="928" y="5773"/>
                    </a:lnTo>
                    <a:lnTo>
                      <a:pt x="946" y="5771"/>
                    </a:lnTo>
                    <a:lnTo>
                      <a:pt x="963" y="5768"/>
                    </a:lnTo>
                    <a:lnTo>
                      <a:pt x="980" y="5764"/>
                    </a:lnTo>
                    <a:lnTo>
                      <a:pt x="997" y="5759"/>
                    </a:lnTo>
                    <a:lnTo>
                      <a:pt x="1014" y="5752"/>
                    </a:lnTo>
                    <a:lnTo>
                      <a:pt x="1031" y="5746"/>
                    </a:lnTo>
                    <a:lnTo>
                      <a:pt x="1050" y="5738"/>
                    </a:lnTo>
                    <a:lnTo>
                      <a:pt x="1067" y="5729"/>
                    </a:lnTo>
                    <a:lnTo>
                      <a:pt x="1085" y="5719"/>
                    </a:lnTo>
                    <a:lnTo>
                      <a:pt x="1141" y="5687"/>
                    </a:lnTo>
                    <a:lnTo>
                      <a:pt x="1198" y="5654"/>
                    </a:lnTo>
                    <a:lnTo>
                      <a:pt x="1254" y="5620"/>
                    </a:lnTo>
                    <a:lnTo>
                      <a:pt x="1311" y="5587"/>
                    </a:lnTo>
                    <a:lnTo>
                      <a:pt x="1368" y="5554"/>
                    </a:lnTo>
                    <a:lnTo>
                      <a:pt x="1425" y="5520"/>
                    </a:lnTo>
                    <a:lnTo>
                      <a:pt x="1481" y="5487"/>
                    </a:lnTo>
                    <a:lnTo>
                      <a:pt x="1539" y="5455"/>
                    </a:lnTo>
                    <a:lnTo>
                      <a:pt x="1548" y="5460"/>
                    </a:lnTo>
                    <a:lnTo>
                      <a:pt x="1557" y="5466"/>
                    </a:lnTo>
                    <a:lnTo>
                      <a:pt x="1564" y="5471"/>
                    </a:lnTo>
                    <a:lnTo>
                      <a:pt x="1571" y="5476"/>
                    </a:lnTo>
                    <a:lnTo>
                      <a:pt x="1604" y="5509"/>
                    </a:lnTo>
                    <a:lnTo>
                      <a:pt x="1638" y="5542"/>
                    </a:lnTo>
                    <a:lnTo>
                      <a:pt x="1671" y="5574"/>
                    </a:lnTo>
                    <a:lnTo>
                      <a:pt x="1705" y="5605"/>
                    </a:lnTo>
                    <a:lnTo>
                      <a:pt x="1739" y="5636"/>
                    </a:lnTo>
                    <a:lnTo>
                      <a:pt x="1775" y="5665"/>
                    </a:lnTo>
                    <a:lnTo>
                      <a:pt x="1809" y="5694"/>
                    </a:lnTo>
                    <a:lnTo>
                      <a:pt x="1845" y="5723"/>
                    </a:lnTo>
                    <a:lnTo>
                      <a:pt x="1882" y="5751"/>
                    </a:lnTo>
                    <a:lnTo>
                      <a:pt x="1918" y="5778"/>
                    </a:lnTo>
                    <a:lnTo>
                      <a:pt x="1954" y="5804"/>
                    </a:lnTo>
                    <a:lnTo>
                      <a:pt x="1992" y="5830"/>
                    </a:lnTo>
                    <a:lnTo>
                      <a:pt x="2029" y="5855"/>
                    </a:lnTo>
                    <a:lnTo>
                      <a:pt x="2067" y="5879"/>
                    </a:lnTo>
                    <a:lnTo>
                      <a:pt x="2105" y="5903"/>
                    </a:lnTo>
                    <a:lnTo>
                      <a:pt x="2145" y="5927"/>
                    </a:lnTo>
                    <a:lnTo>
                      <a:pt x="2184" y="5949"/>
                    </a:lnTo>
                    <a:lnTo>
                      <a:pt x="2223" y="5970"/>
                    </a:lnTo>
                    <a:lnTo>
                      <a:pt x="2263" y="5991"/>
                    </a:lnTo>
                    <a:lnTo>
                      <a:pt x="2304" y="6011"/>
                    </a:lnTo>
                    <a:lnTo>
                      <a:pt x="2345" y="6031"/>
                    </a:lnTo>
                    <a:lnTo>
                      <a:pt x="2386" y="6050"/>
                    </a:lnTo>
                    <a:lnTo>
                      <a:pt x="2427" y="6067"/>
                    </a:lnTo>
                    <a:lnTo>
                      <a:pt x="2470" y="6085"/>
                    </a:lnTo>
                    <a:lnTo>
                      <a:pt x="2512" y="6101"/>
                    </a:lnTo>
                    <a:lnTo>
                      <a:pt x="2555" y="6118"/>
                    </a:lnTo>
                    <a:lnTo>
                      <a:pt x="2599" y="6133"/>
                    </a:lnTo>
                    <a:lnTo>
                      <a:pt x="2642" y="6148"/>
                    </a:lnTo>
                    <a:lnTo>
                      <a:pt x="2686" y="6161"/>
                    </a:lnTo>
                    <a:lnTo>
                      <a:pt x="2731" y="6174"/>
                    </a:lnTo>
                    <a:lnTo>
                      <a:pt x="2775" y="6187"/>
                    </a:lnTo>
                    <a:lnTo>
                      <a:pt x="2821" y="6199"/>
                    </a:lnTo>
                    <a:lnTo>
                      <a:pt x="2831" y="6201"/>
                    </a:lnTo>
                    <a:lnTo>
                      <a:pt x="2840" y="6206"/>
                    </a:lnTo>
                    <a:lnTo>
                      <a:pt x="2847" y="6209"/>
                    </a:lnTo>
                    <a:lnTo>
                      <a:pt x="2853" y="6213"/>
                    </a:lnTo>
                    <a:lnTo>
                      <a:pt x="2859" y="6217"/>
                    </a:lnTo>
                    <a:lnTo>
                      <a:pt x="2864" y="6221"/>
                    </a:lnTo>
                    <a:lnTo>
                      <a:pt x="2867" y="6226"/>
                    </a:lnTo>
                    <a:lnTo>
                      <a:pt x="2870" y="6232"/>
                    </a:lnTo>
                    <a:lnTo>
                      <a:pt x="2873" y="6237"/>
                    </a:lnTo>
                    <a:lnTo>
                      <a:pt x="2875" y="6243"/>
                    </a:lnTo>
                    <a:lnTo>
                      <a:pt x="2876" y="6249"/>
                    </a:lnTo>
                    <a:lnTo>
                      <a:pt x="2877" y="6255"/>
                    </a:lnTo>
                    <a:lnTo>
                      <a:pt x="2878" y="6269"/>
                    </a:lnTo>
                    <a:lnTo>
                      <a:pt x="2878" y="6285"/>
                    </a:lnTo>
                    <a:lnTo>
                      <a:pt x="2877" y="6347"/>
                    </a:lnTo>
                    <a:lnTo>
                      <a:pt x="2877" y="6409"/>
                    </a:lnTo>
                    <a:lnTo>
                      <a:pt x="2877" y="6470"/>
                    </a:lnTo>
                    <a:lnTo>
                      <a:pt x="2876" y="6533"/>
                    </a:lnTo>
                    <a:lnTo>
                      <a:pt x="2876" y="6596"/>
                    </a:lnTo>
                    <a:lnTo>
                      <a:pt x="2877" y="6658"/>
                    </a:lnTo>
                    <a:lnTo>
                      <a:pt x="2877" y="6722"/>
                    </a:lnTo>
                    <a:lnTo>
                      <a:pt x="2878" y="6786"/>
                    </a:lnTo>
                    <a:lnTo>
                      <a:pt x="2879" y="6801"/>
                    </a:lnTo>
                    <a:lnTo>
                      <a:pt x="2880" y="6815"/>
                    </a:lnTo>
                    <a:lnTo>
                      <a:pt x="2882" y="6829"/>
                    </a:lnTo>
                    <a:lnTo>
                      <a:pt x="2884" y="6843"/>
                    </a:lnTo>
                    <a:lnTo>
                      <a:pt x="2886" y="6856"/>
                    </a:lnTo>
                    <a:lnTo>
                      <a:pt x="2889" y="6870"/>
                    </a:lnTo>
                    <a:lnTo>
                      <a:pt x="2893" y="6883"/>
                    </a:lnTo>
                    <a:lnTo>
                      <a:pt x="2896" y="6895"/>
                    </a:lnTo>
                    <a:lnTo>
                      <a:pt x="2901" y="6907"/>
                    </a:lnTo>
                    <a:lnTo>
                      <a:pt x="2906" y="6919"/>
                    </a:lnTo>
                    <a:lnTo>
                      <a:pt x="2911" y="6930"/>
                    </a:lnTo>
                    <a:lnTo>
                      <a:pt x="2917" y="6941"/>
                    </a:lnTo>
                    <a:lnTo>
                      <a:pt x="2923" y="6952"/>
                    </a:lnTo>
                    <a:lnTo>
                      <a:pt x="2929" y="6962"/>
                    </a:lnTo>
                    <a:lnTo>
                      <a:pt x="2937" y="6972"/>
                    </a:lnTo>
                    <a:lnTo>
                      <a:pt x="2944" y="6982"/>
                    </a:lnTo>
                    <a:lnTo>
                      <a:pt x="2952" y="6990"/>
                    </a:lnTo>
                    <a:lnTo>
                      <a:pt x="2960" y="6998"/>
                    </a:lnTo>
                    <a:lnTo>
                      <a:pt x="2969" y="7006"/>
                    </a:lnTo>
                    <a:lnTo>
                      <a:pt x="2978" y="7013"/>
                    </a:lnTo>
                    <a:lnTo>
                      <a:pt x="2987" y="7020"/>
                    </a:lnTo>
                    <a:lnTo>
                      <a:pt x="2996" y="7027"/>
                    </a:lnTo>
                    <a:lnTo>
                      <a:pt x="3006" y="7032"/>
                    </a:lnTo>
                    <a:lnTo>
                      <a:pt x="3017" y="7038"/>
                    </a:lnTo>
                    <a:lnTo>
                      <a:pt x="3027" y="7042"/>
                    </a:lnTo>
                    <a:lnTo>
                      <a:pt x="3038" y="7046"/>
                    </a:lnTo>
                    <a:lnTo>
                      <a:pt x="3049" y="7050"/>
                    </a:lnTo>
                    <a:lnTo>
                      <a:pt x="3062" y="7052"/>
                    </a:lnTo>
                    <a:lnTo>
                      <a:pt x="3074" y="7055"/>
                    </a:lnTo>
                    <a:lnTo>
                      <a:pt x="3086" y="7056"/>
                    </a:lnTo>
                    <a:lnTo>
                      <a:pt x="3099" y="7057"/>
                    </a:lnTo>
                    <a:lnTo>
                      <a:pt x="3111" y="7058"/>
                    </a:lnTo>
                    <a:lnTo>
                      <a:pt x="3186" y="7061"/>
                    </a:lnTo>
                    <a:lnTo>
                      <a:pt x="3259" y="7063"/>
                    </a:lnTo>
                    <a:lnTo>
                      <a:pt x="3333" y="7064"/>
                    </a:lnTo>
                    <a:lnTo>
                      <a:pt x="3407" y="7064"/>
                    </a:lnTo>
                    <a:lnTo>
                      <a:pt x="3480" y="7064"/>
                    </a:lnTo>
                    <a:lnTo>
                      <a:pt x="3555" y="7063"/>
                    </a:lnTo>
                    <a:lnTo>
                      <a:pt x="3628" y="7061"/>
                    </a:lnTo>
                    <a:lnTo>
                      <a:pt x="3702" y="7058"/>
                    </a:lnTo>
                    <a:lnTo>
                      <a:pt x="3719" y="7057"/>
                    </a:lnTo>
                    <a:lnTo>
                      <a:pt x="3735" y="7055"/>
                    </a:lnTo>
                    <a:lnTo>
                      <a:pt x="3751" y="7052"/>
                    </a:lnTo>
                    <a:lnTo>
                      <a:pt x="3767" y="7049"/>
                    </a:lnTo>
                    <a:lnTo>
                      <a:pt x="3782" y="7045"/>
                    </a:lnTo>
                    <a:lnTo>
                      <a:pt x="3797" y="7041"/>
                    </a:lnTo>
                    <a:lnTo>
                      <a:pt x="3811" y="7035"/>
                    </a:lnTo>
                    <a:lnTo>
                      <a:pt x="3825" y="7030"/>
                    </a:lnTo>
                    <a:lnTo>
                      <a:pt x="3839" y="7023"/>
                    </a:lnTo>
                    <a:lnTo>
                      <a:pt x="3852" y="7016"/>
                    </a:lnTo>
                    <a:lnTo>
                      <a:pt x="3864" y="7008"/>
                    </a:lnTo>
                    <a:lnTo>
                      <a:pt x="3877" y="7000"/>
                    </a:lnTo>
                    <a:lnTo>
                      <a:pt x="3889" y="6991"/>
                    </a:lnTo>
                    <a:lnTo>
                      <a:pt x="3900" y="6982"/>
                    </a:lnTo>
                    <a:lnTo>
                      <a:pt x="3911" y="6972"/>
                    </a:lnTo>
                    <a:lnTo>
                      <a:pt x="3921" y="6960"/>
                    </a:lnTo>
                    <a:lnTo>
                      <a:pt x="3931" y="6949"/>
                    </a:lnTo>
                    <a:lnTo>
                      <a:pt x="3940" y="6937"/>
                    </a:lnTo>
                    <a:lnTo>
                      <a:pt x="3948" y="6925"/>
                    </a:lnTo>
                    <a:lnTo>
                      <a:pt x="3956" y="6913"/>
                    </a:lnTo>
                    <a:lnTo>
                      <a:pt x="3964" y="6900"/>
                    </a:lnTo>
                    <a:lnTo>
                      <a:pt x="3970" y="6886"/>
                    </a:lnTo>
                    <a:lnTo>
                      <a:pt x="3977" y="6873"/>
                    </a:lnTo>
                    <a:lnTo>
                      <a:pt x="3982" y="6857"/>
                    </a:lnTo>
                    <a:lnTo>
                      <a:pt x="3987" y="6843"/>
                    </a:lnTo>
                    <a:lnTo>
                      <a:pt x="3991" y="6828"/>
                    </a:lnTo>
                    <a:lnTo>
                      <a:pt x="3996" y="6812"/>
                    </a:lnTo>
                    <a:lnTo>
                      <a:pt x="3999" y="6796"/>
                    </a:lnTo>
                    <a:lnTo>
                      <a:pt x="4001" y="6780"/>
                    </a:lnTo>
                    <a:lnTo>
                      <a:pt x="4003" y="6763"/>
                    </a:lnTo>
                    <a:lnTo>
                      <a:pt x="4004" y="6746"/>
                    </a:lnTo>
                    <a:lnTo>
                      <a:pt x="4005" y="6729"/>
                    </a:lnTo>
                    <a:lnTo>
                      <a:pt x="4004" y="6674"/>
                    </a:lnTo>
                    <a:lnTo>
                      <a:pt x="4004" y="6620"/>
                    </a:lnTo>
                    <a:lnTo>
                      <a:pt x="4004" y="6565"/>
                    </a:lnTo>
                    <a:lnTo>
                      <a:pt x="4004" y="6511"/>
                    </a:lnTo>
                    <a:lnTo>
                      <a:pt x="4003" y="6455"/>
                    </a:lnTo>
                    <a:lnTo>
                      <a:pt x="4002" y="6401"/>
                    </a:lnTo>
                    <a:lnTo>
                      <a:pt x="4000" y="6346"/>
                    </a:lnTo>
                    <a:lnTo>
                      <a:pt x="3997" y="6292"/>
                    </a:lnTo>
                    <a:lnTo>
                      <a:pt x="3997" y="6278"/>
                    </a:lnTo>
                    <a:lnTo>
                      <a:pt x="3997" y="6265"/>
                    </a:lnTo>
                    <a:lnTo>
                      <a:pt x="3998" y="6253"/>
                    </a:lnTo>
                    <a:lnTo>
                      <a:pt x="4000" y="6242"/>
                    </a:lnTo>
                    <a:lnTo>
                      <a:pt x="4003" y="6232"/>
                    </a:lnTo>
                    <a:lnTo>
                      <a:pt x="4007" y="6223"/>
                    </a:lnTo>
                    <a:lnTo>
                      <a:pt x="4011" y="6215"/>
                    </a:lnTo>
                    <a:lnTo>
                      <a:pt x="4016" y="6207"/>
                    </a:lnTo>
                    <a:lnTo>
                      <a:pt x="4022" y="6200"/>
                    </a:lnTo>
                    <a:lnTo>
                      <a:pt x="4029" y="6194"/>
                    </a:lnTo>
                    <a:lnTo>
                      <a:pt x="4036" y="6189"/>
                    </a:lnTo>
                    <a:lnTo>
                      <a:pt x="4045" y="6184"/>
                    </a:lnTo>
                    <a:lnTo>
                      <a:pt x="4055" y="6180"/>
                    </a:lnTo>
                    <a:lnTo>
                      <a:pt x="4065" y="6176"/>
                    </a:lnTo>
                    <a:lnTo>
                      <a:pt x="4076" y="6173"/>
                    </a:lnTo>
                    <a:lnTo>
                      <a:pt x="4089" y="6170"/>
                    </a:lnTo>
                    <a:lnTo>
                      <a:pt x="4150" y="6152"/>
                    </a:lnTo>
                    <a:lnTo>
                      <a:pt x="4210" y="6133"/>
                    </a:lnTo>
                    <a:lnTo>
                      <a:pt x="4270" y="6112"/>
                    </a:lnTo>
                    <a:lnTo>
                      <a:pt x="4328" y="6089"/>
                    </a:lnTo>
                    <a:lnTo>
                      <a:pt x="4387" y="6066"/>
                    </a:lnTo>
                    <a:lnTo>
                      <a:pt x="4443" y="6041"/>
                    </a:lnTo>
                    <a:lnTo>
                      <a:pt x="4500" y="6015"/>
                    </a:lnTo>
                    <a:lnTo>
                      <a:pt x="4555" y="5987"/>
                    </a:lnTo>
                    <a:lnTo>
                      <a:pt x="4611" y="5958"/>
                    </a:lnTo>
                    <a:lnTo>
                      <a:pt x="4665" y="5927"/>
                    </a:lnTo>
                    <a:lnTo>
                      <a:pt x="4719" y="5895"/>
                    </a:lnTo>
                    <a:lnTo>
                      <a:pt x="4771" y="5861"/>
                    </a:lnTo>
                    <a:lnTo>
                      <a:pt x="4823" y="5827"/>
                    </a:lnTo>
                    <a:lnTo>
                      <a:pt x="4874" y="5790"/>
                    </a:lnTo>
                    <a:lnTo>
                      <a:pt x="4924" y="5752"/>
                    </a:lnTo>
                    <a:lnTo>
                      <a:pt x="4974" y="5712"/>
                    </a:lnTo>
                    <a:lnTo>
                      <a:pt x="5018" y="5677"/>
                    </a:lnTo>
                    <a:lnTo>
                      <a:pt x="5062" y="5640"/>
                    </a:lnTo>
                    <a:lnTo>
                      <a:pt x="5104" y="5602"/>
                    </a:lnTo>
                    <a:lnTo>
                      <a:pt x="5146" y="5564"/>
                    </a:lnTo>
                    <a:lnTo>
                      <a:pt x="5190" y="5524"/>
                    </a:lnTo>
                    <a:lnTo>
                      <a:pt x="5232" y="5485"/>
                    </a:lnTo>
                    <a:lnTo>
                      <a:pt x="5275" y="5445"/>
                    </a:lnTo>
                    <a:lnTo>
                      <a:pt x="5319" y="5404"/>
                    </a:lnTo>
                    <a:lnTo>
                      <a:pt x="5337" y="5411"/>
                    </a:lnTo>
                    <a:lnTo>
                      <a:pt x="5356" y="5419"/>
                    </a:lnTo>
                    <a:lnTo>
                      <a:pt x="5376" y="5429"/>
                    </a:lnTo>
                    <a:lnTo>
                      <a:pt x="5396" y="5440"/>
                    </a:lnTo>
                    <a:lnTo>
                      <a:pt x="5449" y="5472"/>
                    </a:lnTo>
                    <a:lnTo>
                      <a:pt x="5501" y="5503"/>
                    </a:lnTo>
                    <a:lnTo>
                      <a:pt x="5554" y="5534"/>
                    </a:lnTo>
                    <a:lnTo>
                      <a:pt x="5606" y="5565"/>
                    </a:lnTo>
                    <a:lnTo>
                      <a:pt x="5660" y="5595"/>
                    </a:lnTo>
                    <a:lnTo>
                      <a:pt x="5712" y="5624"/>
                    </a:lnTo>
                    <a:lnTo>
                      <a:pt x="5766" y="5654"/>
                    </a:lnTo>
                    <a:lnTo>
                      <a:pt x="5818" y="5684"/>
                    </a:lnTo>
                    <a:lnTo>
                      <a:pt x="5846" y="5697"/>
                    </a:lnTo>
                    <a:lnTo>
                      <a:pt x="5873" y="5708"/>
                    </a:lnTo>
                    <a:lnTo>
                      <a:pt x="5887" y="5713"/>
                    </a:lnTo>
                    <a:lnTo>
                      <a:pt x="5900" y="5717"/>
                    </a:lnTo>
                    <a:lnTo>
                      <a:pt x="5913" y="5721"/>
                    </a:lnTo>
                    <a:lnTo>
                      <a:pt x="5926" y="5724"/>
                    </a:lnTo>
                    <a:lnTo>
                      <a:pt x="5939" y="5726"/>
                    </a:lnTo>
                    <a:lnTo>
                      <a:pt x="5952" y="5729"/>
                    </a:lnTo>
                    <a:lnTo>
                      <a:pt x="5964" y="5730"/>
                    </a:lnTo>
                    <a:lnTo>
                      <a:pt x="5977" y="5731"/>
                    </a:lnTo>
                    <a:lnTo>
                      <a:pt x="5989" y="5731"/>
                    </a:lnTo>
                    <a:lnTo>
                      <a:pt x="6002" y="5731"/>
                    </a:lnTo>
                    <a:lnTo>
                      <a:pt x="6014" y="5730"/>
                    </a:lnTo>
                    <a:lnTo>
                      <a:pt x="6025" y="5727"/>
                    </a:lnTo>
                    <a:lnTo>
                      <a:pt x="6037" y="5725"/>
                    </a:lnTo>
                    <a:lnTo>
                      <a:pt x="6048" y="5722"/>
                    </a:lnTo>
                    <a:lnTo>
                      <a:pt x="6059" y="5719"/>
                    </a:lnTo>
                    <a:lnTo>
                      <a:pt x="6070" y="5715"/>
                    </a:lnTo>
                    <a:lnTo>
                      <a:pt x="6080" y="5711"/>
                    </a:lnTo>
                    <a:lnTo>
                      <a:pt x="6090" y="5706"/>
                    </a:lnTo>
                    <a:lnTo>
                      <a:pt x="6100" y="5700"/>
                    </a:lnTo>
                    <a:lnTo>
                      <a:pt x="6110" y="5695"/>
                    </a:lnTo>
                    <a:lnTo>
                      <a:pt x="6120" y="5688"/>
                    </a:lnTo>
                    <a:lnTo>
                      <a:pt x="6129" y="5681"/>
                    </a:lnTo>
                    <a:lnTo>
                      <a:pt x="6138" y="5673"/>
                    </a:lnTo>
                    <a:lnTo>
                      <a:pt x="6146" y="5665"/>
                    </a:lnTo>
                    <a:lnTo>
                      <a:pt x="6154" y="5657"/>
                    </a:lnTo>
                    <a:lnTo>
                      <a:pt x="6162" y="5647"/>
                    </a:lnTo>
                    <a:lnTo>
                      <a:pt x="6169" y="5637"/>
                    </a:lnTo>
                    <a:lnTo>
                      <a:pt x="6176" y="5626"/>
                    </a:lnTo>
                    <a:lnTo>
                      <a:pt x="6215" y="5563"/>
                    </a:lnTo>
                    <a:lnTo>
                      <a:pt x="6253" y="5499"/>
                    </a:lnTo>
                    <a:lnTo>
                      <a:pt x="6291" y="5435"/>
                    </a:lnTo>
                    <a:lnTo>
                      <a:pt x="6328" y="5372"/>
                    </a:lnTo>
                    <a:lnTo>
                      <a:pt x="6365" y="5307"/>
                    </a:lnTo>
                    <a:lnTo>
                      <a:pt x="6401" y="5243"/>
                    </a:lnTo>
                    <a:lnTo>
                      <a:pt x="6436" y="5178"/>
                    </a:lnTo>
                    <a:lnTo>
                      <a:pt x="6472" y="5111"/>
                    </a:lnTo>
                    <a:lnTo>
                      <a:pt x="6479" y="5096"/>
                    </a:lnTo>
                    <a:lnTo>
                      <a:pt x="6486" y="5082"/>
                    </a:lnTo>
                    <a:lnTo>
                      <a:pt x="6492" y="5067"/>
                    </a:lnTo>
                    <a:lnTo>
                      <a:pt x="6497" y="5051"/>
                    </a:lnTo>
                    <a:lnTo>
                      <a:pt x="6501" y="5036"/>
                    </a:lnTo>
                    <a:lnTo>
                      <a:pt x="6505" y="5021"/>
                    </a:lnTo>
                    <a:lnTo>
                      <a:pt x="6508" y="5006"/>
                    </a:lnTo>
                    <a:lnTo>
                      <a:pt x="6509" y="4991"/>
                    </a:lnTo>
                    <a:lnTo>
                      <a:pt x="6511" y="4976"/>
                    </a:lnTo>
                    <a:lnTo>
                      <a:pt x="6511" y="4960"/>
                    </a:lnTo>
                    <a:lnTo>
                      <a:pt x="6511" y="4945"/>
                    </a:lnTo>
                    <a:lnTo>
                      <a:pt x="6509" y="4931"/>
                    </a:lnTo>
                    <a:lnTo>
                      <a:pt x="6508" y="4916"/>
                    </a:lnTo>
                    <a:lnTo>
                      <a:pt x="6505" y="4902"/>
                    </a:lnTo>
                    <a:lnTo>
                      <a:pt x="6502" y="4888"/>
                    </a:lnTo>
                    <a:lnTo>
                      <a:pt x="6498" y="4874"/>
                    </a:lnTo>
                    <a:lnTo>
                      <a:pt x="6493" y="4859"/>
                    </a:lnTo>
                    <a:lnTo>
                      <a:pt x="6487" y="4845"/>
                    </a:lnTo>
                    <a:lnTo>
                      <a:pt x="6481" y="4832"/>
                    </a:lnTo>
                    <a:lnTo>
                      <a:pt x="6475" y="4819"/>
                    </a:lnTo>
                    <a:lnTo>
                      <a:pt x="6467" y="4806"/>
                    </a:lnTo>
                    <a:lnTo>
                      <a:pt x="6458" y="4793"/>
                    </a:lnTo>
                    <a:lnTo>
                      <a:pt x="6449" y="4781"/>
                    </a:lnTo>
                    <a:lnTo>
                      <a:pt x="6440" y="4768"/>
                    </a:lnTo>
                    <a:lnTo>
                      <a:pt x="6430" y="4757"/>
                    </a:lnTo>
                    <a:lnTo>
                      <a:pt x="6419" y="4746"/>
                    </a:lnTo>
                    <a:lnTo>
                      <a:pt x="6408" y="4735"/>
                    </a:lnTo>
                    <a:lnTo>
                      <a:pt x="6396" y="4725"/>
                    </a:lnTo>
                    <a:lnTo>
                      <a:pt x="6383" y="4715"/>
                    </a:lnTo>
                    <a:lnTo>
                      <a:pt x="6370" y="4706"/>
                    </a:lnTo>
                    <a:lnTo>
                      <a:pt x="6357" y="4697"/>
                    </a:lnTo>
                    <a:lnTo>
                      <a:pt x="6341" y="4689"/>
                    </a:lnTo>
                    <a:lnTo>
                      <a:pt x="6289" y="4657"/>
                    </a:lnTo>
                    <a:lnTo>
                      <a:pt x="6237" y="4626"/>
                    </a:lnTo>
                    <a:lnTo>
                      <a:pt x="6183" y="4595"/>
                    </a:lnTo>
                    <a:lnTo>
                      <a:pt x="6131" y="4564"/>
                    </a:lnTo>
                    <a:lnTo>
                      <a:pt x="6078" y="4534"/>
                    </a:lnTo>
                    <a:lnTo>
                      <a:pt x="6025" y="4505"/>
                    </a:lnTo>
                    <a:lnTo>
                      <a:pt x="5971" y="4475"/>
                    </a:lnTo>
                    <a:lnTo>
                      <a:pt x="5918" y="4445"/>
                    </a:lnTo>
                    <a:lnTo>
                      <a:pt x="5908" y="4440"/>
                    </a:lnTo>
                    <a:lnTo>
                      <a:pt x="5899" y="4435"/>
                    </a:lnTo>
                    <a:lnTo>
                      <a:pt x="5891" y="4429"/>
                    </a:lnTo>
                    <a:lnTo>
                      <a:pt x="5883" y="4423"/>
                    </a:lnTo>
                    <a:lnTo>
                      <a:pt x="5875" y="4417"/>
                    </a:lnTo>
                    <a:lnTo>
                      <a:pt x="5870" y="4411"/>
                    </a:lnTo>
                    <a:lnTo>
                      <a:pt x="5865" y="4405"/>
                    </a:lnTo>
                    <a:lnTo>
                      <a:pt x="5861" y="4398"/>
                    </a:lnTo>
                    <a:lnTo>
                      <a:pt x="5858" y="4389"/>
                    </a:lnTo>
                    <a:lnTo>
                      <a:pt x="5855" y="4381"/>
                    </a:lnTo>
                    <a:lnTo>
                      <a:pt x="5854" y="4372"/>
                    </a:lnTo>
                    <a:lnTo>
                      <a:pt x="5853" y="4363"/>
                    </a:lnTo>
                    <a:lnTo>
                      <a:pt x="5853" y="4353"/>
                    </a:lnTo>
                    <a:lnTo>
                      <a:pt x="5854" y="4342"/>
                    </a:lnTo>
                    <a:lnTo>
                      <a:pt x="5856" y="4330"/>
                    </a:lnTo>
                    <a:lnTo>
                      <a:pt x="5859" y="4317"/>
                    </a:lnTo>
                    <a:lnTo>
                      <a:pt x="5868" y="4274"/>
                    </a:lnTo>
                    <a:lnTo>
                      <a:pt x="5878" y="4232"/>
                    </a:lnTo>
                    <a:lnTo>
                      <a:pt x="5886" y="4190"/>
                    </a:lnTo>
                    <a:lnTo>
                      <a:pt x="5894" y="4148"/>
                    </a:lnTo>
                    <a:lnTo>
                      <a:pt x="5901" y="4105"/>
                    </a:lnTo>
                    <a:lnTo>
                      <a:pt x="5907" y="4063"/>
                    </a:lnTo>
                    <a:lnTo>
                      <a:pt x="5912" y="4022"/>
                    </a:lnTo>
                    <a:lnTo>
                      <a:pt x="5917" y="3979"/>
                    </a:lnTo>
                    <a:lnTo>
                      <a:pt x="5921" y="3938"/>
                    </a:lnTo>
                    <a:lnTo>
                      <a:pt x="5924" y="3895"/>
                    </a:lnTo>
                    <a:lnTo>
                      <a:pt x="5927" y="3854"/>
                    </a:lnTo>
                    <a:lnTo>
                      <a:pt x="5929" y="3811"/>
                    </a:lnTo>
                    <a:lnTo>
                      <a:pt x="5930" y="3770"/>
                    </a:lnTo>
                    <a:lnTo>
                      <a:pt x="5931" y="3728"/>
                    </a:lnTo>
                    <a:lnTo>
                      <a:pt x="5931" y="3686"/>
                    </a:lnTo>
                    <a:lnTo>
                      <a:pt x="5930" y="3645"/>
                    </a:lnTo>
                    <a:lnTo>
                      <a:pt x="5928" y="3602"/>
                    </a:lnTo>
                    <a:lnTo>
                      <a:pt x="5926" y="3561"/>
                    </a:lnTo>
                    <a:lnTo>
                      <a:pt x="5923" y="3519"/>
                    </a:lnTo>
                    <a:lnTo>
                      <a:pt x="5919" y="3478"/>
                    </a:lnTo>
                    <a:lnTo>
                      <a:pt x="5914" y="3435"/>
                    </a:lnTo>
                    <a:lnTo>
                      <a:pt x="5909" y="3394"/>
                    </a:lnTo>
                    <a:lnTo>
                      <a:pt x="5903" y="3353"/>
                    </a:lnTo>
                    <a:lnTo>
                      <a:pt x="5896" y="3311"/>
                    </a:lnTo>
                    <a:lnTo>
                      <a:pt x="5889" y="3270"/>
                    </a:lnTo>
                    <a:lnTo>
                      <a:pt x="5881" y="3227"/>
                    </a:lnTo>
                    <a:lnTo>
                      <a:pt x="5871" y="3186"/>
                    </a:lnTo>
                    <a:lnTo>
                      <a:pt x="5861" y="3144"/>
                    </a:lnTo>
                    <a:lnTo>
                      <a:pt x="5850" y="3103"/>
                    </a:lnTo>
                    <a:lnTo>
                      <a:pt x="5839" y="3061"/>
                    </a:lnTo>
                    <a:lnTo>
                      <a:pt x="5827" y="3019"/>
                    </a:lnTo>
                    <a:lnTo>
                      <a:pt x="5814" y="2978"/>
                    </a:lnTo>
                    <a:lnTo>
                      <a:pt x="5811" y="2967"/>
                    </a:lnTo>
                    <a:lnTo>
                      <a:pt x="5809" y="2957"/>
                    </a:lnTo>
                    <a:lnTo>
                      <a:pt x="5807" y="2948"/>
                    </a:lnTo>
                    <a:lnTo>
                      <a:pt x="5807" y="2940"/>
                    </a:lnTo>
                    <a:lnTo>
                      <a:pt x="5807" y="2932"/>
                    </a:lnTo>
                    <a:lnTo>
                      <a:pt x="5808" y="2924"/>
                    </a:lnTo>
                    <a:lnTo>
                      <a:pt x="5810" y="2917"/>
                    </a:lnTo>
                    <a:lnTo>
                      <a:pt x="5813" y="2910"/>
                    </a:lnTo>
                    <a:lnTo>
                      <a:pt x="5816" y="2904"/>
                    </a:lnTo>
                    <a:lnTo>
                      <a:pt x="5821" y="2897"/>
                    </a:lnTo>
                    <a:lnTo>
                      <a:pt x="5826" y="2891"/>
                    </a:lnTo>
                    <a:lnTo>
                      <a:pt x="5832" y="2886"/>
                    </a:lnTo>
                    <a:lnTo>
                      <a:pt x="5847" y="2875"/>
                    </a:lnTo>
                    <a:lnTo>
                      <a:pt x="5864" y="2863"/>
                    </a:lnTo>
                    <a:lnTo>
                      <a:pt x="5925" y="2831"/>
                    </a:lnTo>
                    <a:lnTo>
                      <a:pt x="5985" y="2798"/>
                    </a:lnTo>
                    <a:lnTo>
                      <a:pt x="6046" y="2763"/>
                    </a:lnTo>
                    <a:lnTo>
                      <a:pt x="6105" y="2729"/>
                    </a:lnTo>
                    <a:lnTo>
                      <a:pt x="6165" y="2694"/>
                    </a:lnTo>
                    <a:lnTo>
                      <a:pt x="6224" y="2658"/>
                    </a:lnTo>
                    <a:lnTo>
                      <a:pt x="6284" y="2622"/>
                    </a:lnTo>
                    <a:lnTo>
                      <a:pt x="6343" y="2584"/>
                    </a:lnTo>
                    <a:lnTo>
                      <a:pt x="6359" y="2574"/>
                    </a:lnTo>
                    <a:lnTo>
                      <a:pt x="6373" y="2565"/>
                    </a:lnTo>
                    <a:lnTo>
                      <a:pt x="6386" y="2555"/>
                    </a:lnTo>
                    <a:lnTo>
                      <a:pt x="6399" y="2545"/>
                    </a:lnTo>
                    <a:lnTo>
                      <a:pt x="6411" y="2535"/>
                    </a:lnTo>
                    <a:lnTo>
                      <a:pt x="6422" y="2525"/>
                    </a:lnTo>
                    <a:lnTo>
                      <a:pt x="6432" y="2515"/>
                    </a:lnTo>
                    <a:lnTo>
                      <a:pt x="6441" y="2504"/>
                    </a:lnTo>
                    <a:lnTo>
                      <a:pt x="6450" y="2492"/>
                    </a:lnTo>
                    <a:lnTo>
                      <a:pt x="6458" y="2481"/>
                    </a:lnTo>
                    <a:lnTo>
                      <a:pt x="6465" y="2470"/>
                    </a:lnTo>
                    <a:lnTo>
                      <a:pt x="6473" y="2459"/>
                    </a:lnTo>
                    <a:lnTo>
                      <a:pt x="6478" y="2447"/>
                    </a:lnTo>
                    <a:lnTo>
                      <a:pt x="6483" y="2436"/>
                    </a:lnTo>
                    <a:lnTo>
                      <a:pt x="6487" y="2424"/>
                    </a:lnTo>
                    <a:lnTo>
                      <a:pt x="6491" y="2412"/>
                    </a:lnTo>
                    <a:lnTo>
                      <a:pt x="6493" y="2400"/>
                    </a:lnTo>
                    <a:lnTo>
                      <a:pt x="6495" y="2386"/>
                    </a:lnTo>
                    <a:lnTo>
                      <a:pt x="6496" y="2374"/>
                    </a:lnTo>
                    <a:lnTo>
                      <a:pt x="6496" y="2361"/>
                    </a:lnTo>
                    <a:lnTo>
                      <a:pt x="6496" y="2348"/>
                    </a:lnTo>
                    <a:lnTo>
                      <a:pt x="6495" y="2335"/>
                    </a:lnTo>
                    <a:lnTo>
                      <a:pt x="6493" y="2321"/>
                    </a:lnTo>
                    <a:lnTo>
                      <a:pt x="6490" y="2308"/>
                    </a:lnTo>
                    <a:lnTo>
                      <a:pt x="6486" y="2293"/>
                    </a:lnTo>
                    <a:lnTo>
                      <a:pt x="6482" y="2279"/>
                    </a:lnTo>
                    <a:lnTo>
                      <a:pt x="6477" y="2265"/>
                    </a:lnTo>
                    <a:lnTo>
                      <a:pt x="6472" y="2251"/>
                    </a:lnTo>
                    <a:lnTo>
                      <a:pt x="6464" y="2236"/>
                    </a:lnTo>
                    <a:lnTo>
                      <a:pt x="6457" y="2221"/>
                    </a:lnTo>
                    <a:lnTo>
                      <a:pt x="6449" y="2205"/>
                    </a:lnTo>
                    <a:lnTo>
                      <a:pt x="6440" y="2190"/>
                    </a:lnTo>
                    <a:lnTo>
                      <a:pt x="6410" y="2137"/>
                    </a:lnTo>
                    <a:lnTo>
                      <a:pt x="6379" y="2083"/>
                    </a:lnTo>
                    <a:lnTo>
                      <a:pt x="6349" y="2030"/>
                    </a:lnTo>
                    <a:lnTo>
                      <a:pt x="6317" y="1976"/>
                    </a:lnTo>
                    <a:lnTo>
                      <a:pt x="6286" y="1921"/>
                    </a:lnTo>
                    <a:lnTo>
                      <a:pt x="6256" y="1868"/>
                    </a:lnTo>
                    <a:lnTo>
                      <a:pt x="6224" y="1814"/>
                    </a:lnTo>
                    <a:lnTo>
                      <a:pt x="6192" y="1761"/>
                    </a:lnTo>
                    <a:lnTo>
                      <a:pt x="6182" y="1745"/>
                    </a:lnTo>
                    <a:lnTo>
                      <a:pt x="6172" y="1729"/>
                    </a:lnTo>
                    <a:lnTo>
                      <a:pt x="6161" y="1714"/>
                    </a:lnTo>
                    <a:lnTo>
                      <a:pt x="6150" y="1700"/>
                    </a:lnTo>
                    <a:lnTo>
                      <a:pt x="6138" y="1687"/>
                    </a:lnTo>
                    <a:lnTo>
                      <a:pt x="6126" y="1675"/>
                    </a:lnTo>
                    <a:lnTo>
                      <a:pt x="6114" y="1664"/>
                    </a:lnTo>
                    <a:lnTo>
                      <a:pt x="6100" y="1653"/>
                    </a:lnTo>
                    <a:lnTo>
                      <a:pt x="6087" y="1643"/>
                    </a:lnTo>
                    <a:lnTo>
                      <a:pt x="6073" y="1633"/>
                    </a:lnTo>
                    <a:lnTo>
                      <a:pt x="6060" y="1625"/>
                    </a:lnTo>
                    <a:lnTo>
                      <a:pt x="6046" y="1617"/>
                    </a:lnTo>
                    <a:lnTo>
                      <a:pt x="6032" y="1611"/>
                    </a:lnTo>
                    <a:lnTo>
                      <a:pt x="6017" y="1605"/>
                    </a:lnTo>
                    <a:lnTo>
                      <a:pt x="6002" y="1600"/>
                    </a:lnTo>
                    <a:lnTo>
                      <a:pt x="5987" y="1595"/>
                    </a:lnTo>
                    <a:lnTo>
                      <a:pt x="5971" y="1592"/>
                    </a:lnTo>
                    <a:lnTo>
                      <a:pt x="5956" y="1589"/>
                    </a:lnTo>
                    <a:lnTo>
                      <a:pt x="5940" y="1588"/>
                    </a:lnTo>
                    <a:lnTo>
                      <a:pt x="5925" y="1587"/>
                    </a:lnTo>
                    <a:lnTo>
                      <a:pt x="5909" y="1586"/>
                    </a:lnTo>
                    <a:lnTo>
                      <a:pt x="5893" y="1587"/>
                    </a:lnTo>
                    <a:lnTo>
                      <a:pt x="5876" y="1589"/>
                    </a:lnTo>
                    <a:lnTo>
                      <a:pt x="5859" y="1591"/>
                    </a:lnTo>
                    <a:lnTo>
                      <a:pt x="5843" y="1594"/>
                    </a:lnTo>
                    <a:lnTo>
                      <a:pt x="5827" y="1598"/>
                    </a:lnTo>
                    <a:lnTo>
                      <a:pt x="5810" y="1603"/>
                    </a:lnTo>
                    <a:lnTo>
                      <a:pt x="5794" y="1608"/>
                    </a:lnTo>
                    <a:lnTo>
                      <a:pt x="5777" y="1615"/>
                    </a:lnTo>
                    <a:lnTo>
                      <a:pt x="5760" y="1622"/>
                    </a:lnTo>
                    <a:lnTo>
                      <a:pt x="5743" y="1630"/>
                    </a:lnTo>
                    <a:lnTo>
                      <a:pt x="5726" y="1640"/>
                    </a:lnTo>
                    <a:lnTo>
                      <a:pt x="5661" y="1679"/>
                    </a:lnTo>
                    <a:lnTo>
                      <a:pt x="5595" y="1718"/>
                    </a:lnTo>
                    <a:lnTo>
                      <a:pt x="5530" y="1758"/>
                    </a:lnTo>
                    <a:lnTo>
                      <a:pt x="5464" y="1797"/>
                    </a:lnTo>
                    <a:lnTo>
                      <a:pt x="5398" y="1836"/>
                    </a:lnTo>
                    <a:lnTo>
                      <a:pt x="5332" y="1875"/>
                    </a:lnTo>
                    <a:lnTo>
                      <a:pt x="5265" y="1914"/>
                    </a:lnTo>
                    <a:lnTo>
                      <a:pt x="5198" y="1954"/>
                    </a:lnTo>
                    <a:lnTo>
                      <a:pt x="5164" y="1920"/>
                    </a:lnTo>
                    <a:lnTo>
                      <a:pt x="5131" y="1889"/>
                    </a:lnTo>
                    <a:lnTo>
                      <a:pt x="5097" y="1857"/>
                    </a:lnTo>
                    <a:lnTo>
                      <a:pt x="5063" y="1826"/>
                    </a:lnTo>
                    <a:lnTo>
                      <a:pt x="5027" y="1796"/>
                    </a:lnTo>
                    <a:lnTo>
                      <a:pt x="4992" y="1766"/>
                    </a:lnTo>
                    <a:lnTo>
                      <a:pt x="4957" y="1738"/>
                    </a:lnTo>
                    <a:lnTo>
                      <a:pt x="4920" y="1710"/>
                    </a:lnTo>
                    <a:lnTo>
                      <a:pt x="4884" y="1683"/>
                    </a:lnTo>
                    <a:lnTo>
                      <a:pt x="4847" y="1656"/>
                    </a:lnTo>
                    <a:lnTo>
                      <a:pt x="4809" y="1630"/>
                    </a:lnTo>
                    <a:lnTo>
                      <a:pt x="4772" y="1605"/>
                    </a:lnTo>
                    <a:lnTo>
                      <a:pt x="4734" y="1581"/>
                    </a:lnTo>
                    <a:lnTo>
                      <a:pt x="4695" y="1558"/>
                    </a:lnTo>
                    <a:lnTo>
                      <a:pt x="4656" y="1535"/>
                    </a:lnTo>
                    <a:lnTo>
                      <a:pt x="4617" y="1513"/>
                    </a:lnTo>
                    <a:lnTo>
                      <a:pt x="4577" y="1492"/>
                    </a:lnTo>
                    <a:lnTo>
                      <a:pt x="4537" y="1472"/>
                    </a:lnTo>
                    <a:lnTo>
                      <a:pt x="4496" y="1452"/>
                    </a:lnTo>
                    <a:lnTo>
                      <a:pt x="4455" y="1432"/>
                    </a:lnTo>
                    <a:lnTo>
                      <a:pt x="4413" y="1414"/>
                    </a:lnTo>
                    <a:lnTo>
                      <a:pt x="4372" y="1396"/>
                    </a:lnTo>
                    <a:lnTo>
                      <a:pt x="4329" y="1380"/>
                    </a:lnTo>
                    <a:lnTo>
                      <a:pt x="4287" y="1364"/>
                    </a:lnTo>
                    <a:lnTo>
                      <a:pt x="4244" y="1348"/>
                    </a:lnTo>
                    <a:lnTo>
                      <a:pt x="4200" y="1333"/>
                    </a:lnTo>
                    <a:lnTo>
                      <a:pt x="4156" y="1319"/>
                    </a:lnTo>
                    <a:lnTo>
                      <a:pt x="4112" y="1306"/>
                    </a:lnTo>
                    <a:lnTo>
                      <a:pt x="4066" y="1293"/>
                    </a:lnTo>
                    <a:lnTo>
                      <a:pt x="4022" y="1282"/>
                    </a:lnTo>
                    <a:lnTo>
                      <a:pt x="3975" y="1271"/>
                    </a:lnTo>
                    <a:lnTo>
                      <a:pt x="3929" y="1260"/>
                    </a:lnTo>
                    <a:close/>
                    <a:moveTo>
                      <a:pt x="5364" y="5770"/>
                    </a:moveTo>
                    <a:lnTo>
                      <a:pt x="5308" y="5821"/>
                    </a:lnTo>
                    <a:lnTo>
                      <a:pt x="5250" y="5871"/>
                    </a:lnTo>
                    <a:lnTo>
                      <a:pt x="5192" y="5920"/>
                    </a:lnTo>
                    <a:lnTo>
                      <a:pt x="5133" y="5966"/>
                    </a:lnTo>
                    <a:lnTo>
                      <a:pt x="5073" y="6011"/>
                    </a:lnTo>
                    <a:lnTo>
                      <a:pt x="5012" y="6056"/>
                    </a:lnTo>
                    <a:lnTo>
                      <a:pt x="4950" y="6097"/>
                    </a:lnTo>
                    <a:lnTo>
                      <a:pt x="4887" y="6138"/>
                    </a:lnTo>
                    <a:lnTo>
                      <a:pt x="4824" y="6177"/>
                    </a:lnTo>
                    <a:lnTo>
                      <a:pt x="4758" y="6214"/>
                    </a:lnTo>
                    <a:lnTo>
                      <a:pt x="4692" y="6249"/>
                    </a:lnTo>
                    <a:lnTo>
                      <a:pt x="4626" y="6283"/>
                    </a:lnTo>
                    <a:lnTo>
                      <a:pt x="4592" y="6300"/>
                    </a:lnTo>
                    <a:lnTo>
                      <a:pt x="4558" y="6315"/>
                    </a:lnTo>
                    <a:lnTo>
                      <a:pt x="4524" y="6330"/>
                    </a:lnTo>
                    <a:lnTo>
                      <a:pt x="4489" y="6345"/>
                    </a:lnTo>
                    <a:lnTo>
                      <a:pt x="4454" y="6359"/>
                    </a:lnTo>
                    <a:lnTo>
                      <a:pt x="4419" y="6373"/>
                    </a:lnTo>
                    <a:lnTo>
                      <a:pt x="4384" y="6386"/>
                    </a:lnTo>
                    <a:lnTo>
                      <a:pt x="4349" y="6400"/>
                    </a:lnTo>
                    <a:lnTo>
                      <a:pt x="4344" y="6402"/>
                    </a:lnTo>
                    <a:lnTo>
                      <a:pt x="4340" y="6404"/>
                    </a:lnTo>
                    <a:lnTo>
                      <a:pt x="4335" y="6407"/>
                    </a:lnTo>
                    <a:lnTo>
                      <a:pt x="4331" y="6411"/>
                    </a:lnTo>
                    <a:lnTo>
                      <a:pt x="4323" y="6420"/>
                    </a:lnTo>
                    <a:lnTo>
                      <a:pt x="4316" y="6431"/>
                    </a:lnTo>
                    <a:lnTo>
                      <a:pt x="4310" y="6443"/>
                    </a:lnTo>
                    <a:lnTo>
                      <a:pt x="4305" y="6455"/>
                    </a:lnTo>
                    <a:lnTo>
                      <a:pt x="4302" y="6467"/>
                    </a:lnTo>
                    <a:lnTo>
                      <a:pt x="4300" y="6478"/>
                    </a:lnTo>
                    <a:lnTo>
                      <a:pt x="4299" y="6508"/>
                    </a:lnTo>
                    <a:lnTo>
                      <a:pt x="4298" y="6537"/>
                    </a:lnTo>
                    <a:lnTo>
                      <a:pt x="4298" y="6567"/>
                    </a:lnTo>
                    <a:lnTo>
                      <a:pt x="4299" y="6598"/>
                    </a:lnTo>
                    <a:lnTo>
                      <a:pt x="4299" y="6628"/>
                    </a:lnTo>
                    <a:lnTo>
                      <a:pt x="4300" y="6658"/>
                    </a:lnTo>
                    <a:lnTo>
                      <a:pt x="4301" y="6690"/>
                    </a:lnTo>
                    <a:lnTo>
                      <a:pt x="4301" y="6722"/>
                    </a:lnTo>
                    <a:lnTo>
                      <a:pt x="4300" y="6755"/>
                    </a:lnTo>
                    <a:lnTo>
                      <a:pt x="4298" y="6788"/>
                    </a:lnTo>
                    <a:lnTo>
                      <a:pt x="4295" y="6820"/>
                    </a:lnTo>
                    <a:lnTo>
                      <a:pt x="4290" y="6851"/>
                    </a:lnTo>
                    <a:lnTo>
                      <a:pt x="4284" y="6882"/>
                    </a:lnTo>
                    <a:lnTo>
                      <a:pt x="4276" y="6912"/>
                    </a:lnTo>
                    <a:lnTo>
                      <a:pt x="4267" y="6941"/>
                    </a:lnTo>
                    <a:lnTo>
                      <a:pt x="4257" y="6971"/>
                    </a:lnTo>
                    <a:lnTo>
                      <a:pt x="4245" y="6998"/>
                    </a:lnTo>
                    <a:lnTo>
                      <a:pt x="4233" y="7025"/>
                    </a:lnTo>
                    <a:lnTo>
                      <a:pt x="4218" y="7051"/>
                    </a:lnTo>
                    <a:lnTo>
                      <a:pt x="4202" y="7077"/>
                    </a:lnTo>
                    <a:lnTo>
                      <a:pt x="4186" y="7101"/>
                    </a:lnTo>
                    <a:lnTo>
                      <a:pt x="4169" y="7125"/>
                    </a:lnTo>
                    <a:lnTo>
                      <a:pt x="4150" y="7147"/>
                    </a:lnTo>
                    <a:lnTo>
                      <a:pt x="4131" y="7169"/>
                    </a:lnTo>
                    <a:lnTo>
                      <a:pt x="4109" y="7190"/>
                    </a:lnTo>
                    <a:lnTo>
                      <a:pt x="4088" y="7209"/>
                    </a:lnTo>
                    <a:lnTo>
                      <a:pt x="4065" y="7227"/>
                    </a:lnTo>
                    <a:lnTo>
                      <a:pt x="4042" y="7245"/>
                    </a:lnTo>
                    <a:lnTo>
                      <a:pt x="4017" y="7262"/>
                    </a:lnTo>
                    <a:lnTo>
                      <a:pt x="3991" y="7277"/>
                    </a:lnTo>
                    <a:lnTo>
                      <a:pt x="3965" y="7291"/>
                    </a:lnTo>
                    <a:lnTo>
                      <a:pt x="3937" y="7303"/>
                    </a:lnTo>
                    <a:lnTo>
                      <a:pt x="3910" y="7315"/>
                    </a:lnTo>
                    <a:lnTo>
                      <a:pt x="3881" y="7325"/>
                    </a:lnTo>
                    <a:lnTo>
                      <a:pt x="3850" y="7334"/>
                    </a:lnTo>
                    <a:lnTo>
                      <a:pt x="3820" y="7341"/>
                    </a:lnTo>
                    <a:lnTo>
                      <a:pt x="3789" y="7349"/>
                    </a:lnTo>
                    <a:lnTo>
                      <a:pt x="3758" y="7353"/>
                    </a:lnTo>
                    <a:lnTo>
                      <a:pt x="3724" y="7357"/>
                    </a:lnTo>
                    <a:lnTo>
                      <a:pt x="3692" y="7359"/>
                    </a:lnTo>
                    <a:lnTo>
                      <a:pt x="3620" y="7361"/>
                    </a:lnTo>
                    <a:lnTo>
                      <a:pt x="3549" y="7363"/>
                    </a:lnTo>
                    <a:lnTo>
                      <a:pt x="3477" y="7364"/>
                    </a:lnTo>
                    <a:lnTo>
                      <a:pt x="3406" y="7364"/>
                    </a:lnTo>
                    <a:lnTo>
                      <a:pt x="3334" y="7364"/>
                    </a:lnTo>
                    <a:lnTo>
                      <a:pt x="3262" y="7363"/>
                    </a:lnTo>
                    <a:lnTo>
                      <a:pt x="3191" y="7361"/>
                    </a:lnTo>
                    <a:lnTo>
                      <a:pt x="3119" y="7359"/>
                    </a:lnTo>
                    <a:lnTo>
                      <a:pt x="3091" y="7358"/>
                    </a:lnTo>
                    <a:lnTo>
                      <a:pt x="3063" y="7355"/>
                    </a:lnTo>
                    <a:lnTo>
                      <a:pt x="3035" y="7351"/>
                    </a:lnTo>
                    <a:lnTo>
                      <a:pt x="3008" y="7346"/>
                    </a:lnTo>
                    <a:lnTo>
                      <a:pt x="2982" y="7339"/>
                    </a:lnTo>
                    <a:lnTo>
                      <a:pt x="2957" y="7332"/>
                    </a:lnTo>
                    <a:lnTo>
                      <a:pt x="2931" y="7323"/>
                    </a:lnTo>
                    <a:lnTo>
                      <a:pt x="2907" y="7314"/>
                    </a:lnTo>
                    <a:lnTo>
                      <a:pt x="2884" y="7303"/>
                    </a:lnTo>
                    <a:lnTo>
                      <a:pt x="2861" y="7291"/>
                    </a:lnTo>
                    <a:lnTo>
                      <a:pt x="2839" y="7278"/>
                    </a:lnTo>
                    <a:lnTo>
                      <a:pt x="2818" y="7264"/>
                    </a:lnTo>
                    <a:lnTo>
                      <a:pt x="2796" y="7248"/>
                    </a:lnTo>
                    <a:lnTo>
                      <a:pt x="2777" y="7232"/>
                    </a:lnTo>
                    <a:lnTo>
                      <a:pt x="2758" y="7215"/>
                    </a:lnTo>
                    <a:lnTo>
                      <a:pt x="2740" y="7198"/>
                    </a:lnTo>
                    <a:lnTo>
                      <a:pt x="2723" y="7179"/>
                    </a:lnTo>
                    <a:lnTo>
                      <a:pt x="2707" y="7159"/>
                    </a:lnTo>
                    <a:lnTo>
                      <a:pt x="2690" y="7138"/>
                    </a:lnTo>
                    <a:lnTo>
                      <a:pt x="2676" y="7116"/>
                    </a:lnTo>
                    <a:lnTo>
                      <a:pt x="2662" y="7094"/>
                    </a:lnTo>
                    <a:lnTo>
                      <a:pt x="2650" y="7072"/>
                    </a:lnTo>
                    <a:lnTo>
                      <a:pt x="2638" y="7047"/>
                    </a:lnTo>
                    <a:lnTo>
                      <a:pt x="2628" y="7022"/>
                    </a:lnTo>
                    <a:lnTo>
                      <a:pt x="2618" y="6997"/>
                    </a:lnTo>
                    <a:lnTo>
                      <a:pt x="2610" y="6971"/>
                    </a:lnTo>
                    <a:lnTo>
                      <a:pt x="2602" y="6944"/>
                    </a:lnTo>
                    <a:lnTo>
                      <a:pt x="2596" y="6917"/>
                    </a:lnTo>
                    <a:lnTo>
                      <a:pt x="2591" y="6889"/>
                    </a:lnTo>
                    <a:lnTo>
                      <a:pt x="2587" y="6859"/>
                    </a:lnTo>
                    <a:lnTo>
                      <a:pt x="2584" y="6830"/>
                    </a:lnTo>
                    <a:lnTo>
                      <a:pt x="2582" y="6800"/>
                    </a:lnTo>
                    <a:lnTo>
                      <a:pt x="2581" y="6762"/>
                    </a:lnTo>
                    <a:lnTo>
                      <a:pt x="2580" y="6725"/>
                    </a:lnTo>
                    <a:lnTo>
                      <a:pt x="2580" y="6688"/>
                    </a:lnTo>
                    <a:lnTo>
                      <a:pt x="2581" y="6650"/>
                    </a:lnTo>
                    <a:lnTo>
                      <a:pt x="2581" y="6613"/>
                    </a:lnTo>
                    <a:lnTo>
                      <a:pt x="2581" y="6574"/>
                    </a:lnTo>
                    <a:lnTo>
                      <a:pt x="2580" y="6537"/>
                    </a:lnTo>
                    <a:lnTo>
                      <a:pt x="2578" y="6500"/>
                    </a:lnTo>
                    <a:lnTo>
                      <a:pt x="2576" y="6488"/>
                    </a:lnTo>
                    <a:lnTo>
                      <a:pt x="2573" y="6477"/>
                    </a:lnTo>
                    <a:lnTo>
                      <a:pt x="2569" y="6466"/>
                    </a:lnTo>
                    <a:lnTo>
                      <a:pt x="2564" y="6456"/>
                    </a:lnTo>
                    <a:lnTo>
                      <a:pt x="2558" y="6446"/>
                    </a:lnTo>
                    <a:lnTo>
                      <a:pt x="2551" y="6438"/>
                    </a:lnTo>
                    <a:lnTo>
                      <a:pt x="2543" y="6432"/>
                    </a:lnTo>
                    <a:lnTo>
                      <a:pt x="2536" y="6428"/>
                    </a:lnTo>
                    <a:lnTo>
                      <a:pt x="2464" y="6404"/>
                    </a:lnTo>
                    <a:lnTo>
                      <a:pt x="2393" y="6376"/>
                    </a:lnTo>
                    <a:lnTo>
                      <a:pt x="2322" y="6348"/>
                    </a:lnTo>
                    <a:lnTo>
                      <a:pt x="2253" y="6318"/>
                    </a:lnTo>
                    <a:lnTo>
                      <a:pt x="2185" y="6286"/>
                    </a:lnTo>
                    <a:lnTo>
                      <a:pt x="2118" y="6253"/>
                    </a:lnTo>
                    <a:lnTo>
                      <a:pt x="2051" y="6218"/>
                    </a:lnTo>
                    <a:lnTo>
                      <a:pt x="1986" y="6180"/>
                    </a:lnTo>
                    <a:lnTo>
                      <a:pt x="1922" y="6142"/>
                    </a:lnTo>
                    <a:lnTo>
                      <a:pt x="1858" y="6100"/>
                    </a:lnTo>
                    <a:lnTo>
                      <a:pt x="1796" y="6058"/>
                    </a:lnTo>
                    <a:lnTo>
                      <a:pt x="1734" y="6015"/>
                    </a:lnTo>
                    <a:lnTo>
                      <a:pt x="1674" y="5968"/>
                    </a:lnTo>
                    <a:lnTo>
                      <a:pt x="1614" y="5921"/>
                    </a:lnTo>
                    <a:lnTo>
                      <a:pt x="1556" y="5871"/>
                    </a:lnTo>
                    <a:lnTo>
                      <a:pt x="1497" y="5819"/>
                    </a:lnTo>
                    <a:lnTo>
                      <a:pt x="1461" y="5841"/>
                    </a:lnTo>
                    <a:lnTo>
                      <a:pt x="1426" y="5863"/>
                    </a:lnTo>
                    <a:lnTo>
                      <a:pt x="1389" y="5884"/>
                    </a:lnTo>
                    <a:lnTo>
                      <a:pt x="1354" y="5904"/>
                    </a:lnTo>
                    <a:lnTo>
                      <a:pt x="1318" y="5926"/>
                    </a:lnTo>
                    <a:lnTo>
                      <a:pt x="1282" y="5946"/>
                    </a:lnTo>
                    <a:lnTo>
                      <a:pt x="1247" y="5965"/>
                    </a:lnTo>
                    <a:lnTo>
                      <a:pt x="1212" y="5984"/>
                    </a:lnTo>
                    <a:lnTo>
                      <a:pt x="1184" y="5999"/>
                    </a:lnTo>
                    <a:lnTo>
                      <a:pt x="1155" y="6014"/>
                    </a:lnTo>
                    <a:lnTo>
                      <a:pt x="1127" y="6026"/>
                    </a:lnTo>
                    <a:lnTo>
                      <a:pt x="1099" y="6037"/>
                    </a:lnTo>
                    <a:lnTo>
                      <a:pt x="1070" y="6046"/>
                    </a:lnTo>
                    <a:lnTo>
                      <a:pt x="1041" y="6054"/>
                    </a:lnTo>
                    <a:lnTo>
                      <a:pt x="1012" y="6061"/>
                    </a:lnTo>
                    <a:lnTo>
                      <a:pt x="983" y="6066"/>
                    </a:lnTo>
                    <a:lnTo>
                      <a:pt x="955" y="6069"/>
                    </a:lnTo>
                    <a:lnTo>
                      <a:pt x="925" y="6071"/>
                    </a:lnTo>
                    <a:lnTo>
                      <a:pt x="896" y="6072"/>
                    </a:lnTo>
                    <a:lnTo>
                      <a:pt x="867" y="6072"/>
                    </a:lnTo>
                    <a:lnTo>
                      <a:pt x="839" y="6070"/>
                    </a:lnTo>
                    <a:lnTo>
                      <a:pt x="810" y="6066"/>
                    </a:lnTo>
                    <a:lnTo>
                      <a:pt x="782" y="6062"/>
                    </a:lnTo>
                    <a:lnTo>
                      <a:pt x="754" y="6056"/>
                    </a:lnTo>
                    <a:lnTo>
                      <a:pt x="727" y="6049"/>
                    </a:lnTo>
                    <a:lnTo>
                      <a:pt x="700" y="6040"/>
                    </a:lnTo>
                    <a:lnTo>
                      <a:pt x="672" y="6030"/>
                    </a:lnTo>
                    <a:lnTo>
                      <a:pt x="646" y="6019"/>
                    </a:lnTo>
                    <a:lnTo>
                      <a:pt x="620" y="6005"/>
                    </a:lnTo>
                    <a:lnTo>
                      <a:pt x="595" y="5992"/>
                    </a:lnTo>
                    <a:lnTo>
                      <a:pt x="570" y="5977"/>
                    </a:lnTo>
                    <a:lnTo>
                      <a:pt x="546" y="5960"/>
                    </a:lnTo>
                    <a:lnTo>
                      <a:pt x="523" y="5943"/>
                    </a:lnTo>
                    <a:lnTo>
                      <a:pt x="500" y="5924"/>
                    </a:lnTo>
                    <a:lnTo>
                      <a:pt x="478" y="5903"/>
                    </a:lnTo>
                    <a:lnTo>
                      <a:pt x="456" y="5882"/>
                    </a:lnTo>
                    <a:lnTo>
                      <a:pt x="436" y="5859"/>
                    </a:lnTo>
                    <a:lnTo>
                      <a:pt x="417" y="5836"/>
                    </a:lnTo>
                    <a:lnTo>
                      <a:pt x="398" y="5810"/>
                    </a:lnTo>
                    <a:lnTo>
                      <a:pt x="381" y="5784"/>
                    </a:lnTo>
                    <a:lnTo>
                      <a:pt x="340" y="5719"/>
                    </a:lnTo>
                    <a:lnTo>
                      <a:pt x="300" y="5655"/>
                    </a:lnTo>
                    <a:lnTo>
                      <a:pt x="262" y="5590"/>
                    </a:lnTo>
                    <a:lnTo>
                      <a:pt x="224" y="5525"/>
                    </a:lnTo>
                    <a:lnTo>
                      <a:pt x="185" y="5460"/>
                    </a:lnTo>
                    <a:lnTo>
                      <a:pt x="148" y="5394"/>
                    </a:lnTo>
                    <a:lnTo>
                      <a:pt x="112" y="5328"/>
                    </a:lnTo>
                    <a:lnTo>
                      <a:pt x="75" y="5262"/>
                    </a:lnTo>
                    <a:lnTo>
                      <a:pt x="63" y="5236"/>
                    </a:lnTo>
                    <a:lnTo>
                      <a:pt x="52" y="5211"/>
                    </a:lnTo>
                    <a:lnTo>
                      <a:pt x="42" y="5187"/>
                    </a:lnTo>
                    <a:lnTo>
                      <a:pt x="34" y="5161"/>
                    </a:lnTo>
                    <a:lnTo>
                      <a:pt x="27" y="5135"/>
                    </a:lnTo>
                    <a:lnTo>
                      <a:pt x="22" y="5110"/>
                    </a:lnTo>
                    <a:lnTo>
                      <a:pt x="17" y="5085"/>
                    </a:lnTo>
                    <a:lnTo>
                      <a:pt x="14" y="5059"/>
                    </a:lnTo>
                    <a:lnTo>
                      <a:pt x="12" y="5034"/>
                    </a:lnTo>
                    <a:lnTo>
                      <a:pt x="11" y="5009"/>
                    </a:lnTo>
                    <a:lnTo>
                      <a:pt x="12" y="4985"/>
                    </a:lnTo>
                    <a:lnTo>
                      <a:pt x="14" y="4959"/>
                    </a:lnTo>
                    <a:lnTo>
                      <a:pt x="16" y="4934"/>
                    </a:lnTo>
                    <a:lnTo>
                      <a:pt x="21" y="4910"/>
                    </a:lnTo>
                    <a:lnTo>
                      <a:pt x="26" y="4886"/>
                    </a:lnTo>
                    <a:lnTo>
                      <a:pt x="32" y="4861"/>
                    </a:lnTo>
                    <a:lnTo>
                      <a:pt x="40" y="4837"/>
                    </a:lnTo>
                    <a:lnTo>
                      <a:pt x="49" y="4814"/>
                    </a:lnTo>
                    <a:lnTo>
                      <a:pt x="59" y="4791"/>
                    </a:lnTo>
                    <a:lnTo>
                      <a:pt x="70" y="4768"/>
                    </a:lnTo>
                    <a:lnTo>
                      <a:pt x="82" y="4745"/>
                    </a:lnTo>
                    <a:lnTo>
                      <a:pt x="95" y="4723"/>
                    </a:lnTo>
                    <a:lnTo>
                      <a:pt x="111" y="4702"/>
                    </a:lnTo>
                    <a:lnTo>
                      <a:pt x="126" y="4680"/>
                    </a:lnTo>
                    <a:lnTo>
                      <a:pt x="143" y="4660"/>
                    </a:lnTo>
                    <a:lnTo>
                      <a:pt x="161" y="4640"/>
                    </a:lnTo>
                    <a:lnTo>
                      <a:pt x="179" y="4620"/>
                    </a:lnTo>
                    <a:lnTo>
                      <a:pt x="199" y="4601"/>
                    </a:lnTo>
                    <a:lnTo>
                      <a:pt x="220" y="4582"/>
                    </a:lnTo>
                    <a:lnTo>
                      <a:pt x="243" y="4565"/>
                    </a:lnTo>
                    <a:lnTo>
                      <a:pt x="266" y="4547"/>
                    </a:lnTo>
                    <a:lnTo>
                      <a:pt x="290" y="4531"/>
                    </a:lnTo>
                    <a:lnTo>
                      <a:pt x="325" y="4510"/>
                    </a:lnTo>
                    <a:lnTo>
                      <a:pt x="361" y="4488"/>
                    </a:lnTo>
                    <a:lnTo>
                      <a:pt x="397" y="4467"/>
                    </a:lnTo>
                    <a:lnTo>
                      <a:pt x="433" y="4445"/>
                    </a:lnTo>
                    <a:lnTo>
                      <a:pt x="470" y="4424"/>
                    </a:lnTo>
                    <a:lnTo>
                      <a:pt x="507" y="4403"/>
                    </a:lnTo>
                    <a:lnTo>
                      <a:pt x="544" y="4381"/>
                    </a:lnTo>
                    <a:lnTo>
                      <a:pt x="581" y="4359"/>
                    </a:lnTo>
                    <a:lnTo>
                      <a:pt x="590" y="4355"/>
                    </a:lnTo>
                    <a:lnTo>
                      <a:pt x="597" y="4351"/>
                    </a:lnTo>
                    <a:lnTo>
                      <a:pt x="604" y="4347"/>
                    </a:lnTo>
                    <a:lnTo>
                      <a:pt x="610" y="4342"/>
                    </a:lnTo>
                    <a:lnTo>
                      <a:pt x="615" y="4337"/>
                    </a:lnTo>
                    <a:lnTo>
                      <a:pt x="620" y="4332"/>
                    </a:lnTo>
                    <a:lnTo>
                      <a:pt x="624" y="4326"/>
                    </a:lnTo>
                    <a:lnTo>
                      <a:pt x="627" y="4320"/>
                    </a:lnTo>
                    <a:lnTo>
                      <a:pt x="630" y="4314"/>
                    </a:lnTo>
                    <a:lnTo>
                      <a:pt x="632" y="4308"/>
                    </a:lnTo>
                    <a:lnTo>
                      <a:pt x="633" y="4300"/>
                    </a:lnTo>
                    <a:lnTo>
                      <a:pt x="634" y="4293"/>
                    </a:lnTo>
                    <a:lnTo>
                      <a:pt x="634" y="4285"/>
                    </a:lnTo>
                    <a:lnTo>
                      <a:pt x="633" y="4277"/>
                    </a:lnTo>
                    <a:lnTo>
                      <a:pt x="632" y="4268"/>
                    </a:lnTo>
                    <a:lnTo>
                      <a:pt x="631" y="4259"/>
                    </a:lnTo>
                    <a:lnTo>
                      <a:pt x="619" y="4191"/>
                    </a:lnTo>
                    <a:lnTo>
                      <a:pt x="609" y="4123"/>
                    </a:lnTo>
                    <a:lnTo>
                      <a:pt x="600" y="4054"/>
                    </a:lnTo>
                    <a:lnTo>
                      <a:pt x="594" y="3985"/>
                    </a:lnTo>
                    <a:lnTo>
                      <a:pt x="588" y="3916"/>
                    </a:lnTo>
                    <a:lnTo>
                      <a:pt x="585" y="3849"/>
                    </a:lnTo>
                    <a:lnTo>
                      <a:pt x="583" y="3780"/>
                    </a:lnTo>
                    <a:lnTo>
                      <a:pt x="582" y="3711"/>
                    </a:lnTo>
                    <a:lnTo>
                      <a:pt x="584" y="3643"/>
                    </a:lnTo>
                    <a:lnTo>
                      <a:pt x="586" y="3575"/>
                    </a:lnTo>
                    <a:lnTo>
                      <a:pt x="591" y="3506"/>
                    </a:lnTo>
                    <a:lnTo>
                      <a:pt x="597" y="3437"/>
                    </a:lnTo>
                    <a:lnTo>
                      <a:pt x="604" y="3370"/>
                    </a:lnTo>
                    <a:lnTo>
                      <a:pt x="613" y="3301"/>
                    </a:lnTo>
                    <a:lnTo>
                      <a:pt x="624" y="3232"/>
                    </a:lnTo>
                    <a:lnTo>
                      <a:pt x="637" y="3164"/>
                    </a:lnTo>
                    <a:lnTo>
                      <a:pt x="637" y="3159"/>
                    </a:lnTo>
                    <a:lnTo>
                      <a:pt x="637" y="3155"/>
                    </a:lnTo>
                    <a:lnTo>
                      <a:pt x="636" y="3150"/>
                    </a:lnTo>
                    <a:lnTo>
                      <a:pt x="635" y="3145"/>
                    </a:lnTo>
                    <a:lnTo>
                      <a:pt x="631" y="3135"/>
                    </a:lnTo>
                    <a:lnTo>
                      <a:pt x="626" y="3125"/>
                    </a:lnTo>
                    <a:lnTo>
                      <a:pt x="619" y="3116"/>
                    </a:lnTo>
                    <a:lnTo>
                      <a:pt x="612" y="3107"/>
                    </a:lnTo>
                    <a:lnTo>
                      <a:pt x="604" y="3099"/>
                    </a:lnTo>
                    <a:lnTo>
                      <a:pt x="595" y="3093"/>
                    </a:lnTo>
                    <a:lnTo>
                      <a:pt x="561" y="3072"/>
                    </a:lnTo>
                    <a:lnTo>
                      <a:pt x="527" y="3050"/>
                    </a:lnTo>
                    <a:lnTo>
                      <a:pt x="493" y="3031"/>
                    </a:lnTo>
                    <a:lnTo>
                      <a:pt x="457" y="3011"/>
                    </a:lnTo>
                    <a:lnTo>
                      <a:pt x="423" y="2992"/>
                    </a:lnTo>
                    <a:lnTo>
                      <a:pt x="388" y="2973"/>
                    </a:lnTo>
                    <a:lnTo>
                      <a:pt x="353" y="2953"/>
                    </a:lnTo>
                    <a:lnTo>
                      <a:pt x="318" y="2935"/>
                    </a:lnTo>
                    <a:lnTo>
                      <a:pt x="291" y="2918"/>
                    </a:lnTo>
                    <a:lnTo>
                      <a:pt x="265" y="2901"/>
                    </a:lnTo>
                    <a:lnTo>
                      <a:pt x="241" y="2883"/>
                    </a:lnTo>
                    <a:lnTo>
                      <a:pt x="216" y="2862"/>
                    </a:lnTo>
                    <a:lnTo>
                      <a:pt x="194" y="2842"/>
                    </a:lnTo>
                    <a:lnTo>
                      <a:pt x="173" y="2821"/>
                    </a:lnTo>
                    <a:lnTo>
                      <a:pt x="153" y="2799"/>
                    </a:lnTo>
                    <a:lnTo>
                      <a:pt x="134" y="2776"/>
                    </a:lnTo>
                    <a:lnTo>
                      <a:pt x="116" y="2752"/>
                    </a:lnTo>
                    <a:lnTo>
                      <a:pt x="99" y="2729"/>
                    </a:lnTo>
                    <a:lnTo>
                      <a:pt x="84" y="2704"/>
                    </a:lnTo>
                    <a:lnTo>
                      <a:pt x="70" y="2678"/>
                    </a:lnTo>
                    <a:lnTo>
                      <a:pt x="57" y="2652"/>
                    </a:lnTo>
                    <a:lnTo>
                      <a:pt x="45" y="2626"/>
                    </a:lnTo>
                    <a:lnTo>
                      <a:pt x="35" y="2599"/>
                    </a:lnTo>
                    <a:lnTo>
                      <a:pt x="26" y="2571"/>
                    </a:lnTo>
                    <a:lnTo>
                      <a:pt x="18" y="2544"/>
                    </a:lnTo>
                    <a:lnTo>
                      <a:pt x="12" y="2516"/>
                    </a:lnTo>
                    <a:lnTo>
                      <a:pt x="7" y="2487"/>
                    </a:lnTo>
                    <a:lnTo>
                      <a:pt x="3" y="2459"/>
                    </a:lnTo>
                    <a:lnTo>
                      <a:pt x="1" y="2430"/>
                    </a:lnTo>
                    <a:lnTo>
                      <a:pt x="0" y="2402"/>
                    </a:lnTo>
                    <a:lnTo>
                      <a:pt x="1" y="2372"/>
                    </a:lnTo>
                    <a:lnTo>
                      <a:pt x="3" y="2343"/>
                    </a:lnTo>
                    <a:lnTo>
                      <a:pt x="6" y="2314"/>
                    </a:lnTo>
                    <a:lnTo>
                      <a:pt x="11" y="2284"/>
                    </a:lnTo>
                    <a:lnTo>
                      <a:pt x="17" y="2255"/>
                    </a:lnTo>
                    <a:lnTo>
                      <a:pt x="24" y="2227"/>
                    </a:lnTo>
                    <a:lnTo>
                      <a:pt x="33" y="2197"/>
                    </a:lnTo>
                    <a:lnTo>
                      <a:pt x="44" y="2168"/>
                    </a:lnTo>
                    <a:lnTo>
                      <a:pt x="56" y="2140"/>
                    </a:lnTo>
                    <a:lnTo>
                      <a:pt x="70" y="2111"/>
                    </a:lnTo>
                    <a:lnTo>
                      <a:pt x="107" y="2045"/>
                    </a:lnTo>
                    <a:lnTo>
                      <a:pt x="143" y="1978"/>
                    </a:lnTo>
                    <a:lnTo>
                      <a:pt x="181" y="1910"/>
                    </a:lnTo>
                    <a:lnTo>
                      <a:pt x="219" y="1844"/>
                    </a:lnTo>
                    <a:lnTo>
                      <a:pt x="258" y="1776"/>
                    </a:lnTo>
                    <a:lnTo>
                      <a:pt x="298" y="1709"/>
                    </a:lnTo>
                    <a:lnTo>
                      <a:pt x="338" y="1642"/>
                    </a:lnTo>
                    <a:lnTo>
                      <a:pt x="379" y="1575"/>
                    </a:lnTo>
                    <a:lnTo>
                      <a:pt x="393" y="1554"/>
                    </a:lnTo>
                    <a:lnTo>
                      <a:pt x="408" y="1532"/>
                    </a:lnTo>
                    <a:lnTo>
                      <a:pt x="424" y="1513"/>
                    </a:lnTo>
                    <a:lnTo>
                      <a:pt x="440" y="1494"/>
                    </a:lnTo>
                    <a:lnTo>
                      <a:pt x="457" y="1477"/>
                    </a:lnTo>
                    <a:lnTo>
                      <a:pt x="476" y="1460"/>
                    </a:lnTo>
                    <a:lnTo>
                      <a:pt x="494" y="1443"/>
                    </a:lnTo>
                    <a:lnTo>
                      <a:pt x="513" y="1429"/>
                    </a:lnTo>
                    <a:lnTo>
                      <a:pt x="533" y="1415"/>
                    </a:lnTo>
                    <a:lnTo>
                      <a:pt x="553" y="1403"/>
                    </a:lnTo>
                    <a:lnTo>
                      <a:pt x="573" y="1391"/>
                    </a:lnTo>
                    <a:lnTo>
                      <a:pt x="595" y="1380"/>
                    </a:lnTo>
                    <a:lnTo>
                      <a:pt x="616" y="1371"/>
                    </a:lnTo>
                    <a:lnTo>
                      <a:pt x="638" y="1362"/>
                    </a:lnTo>
                    <a:lnTo>
                      <a:pt x="661" y="1355"/>
                    </a:lnTo>
                    <a:lnTo>
                      <a:pt x="683" y="1347"/>
                    </a:lnTo>
                    <a:lnTo>
                      <a:pt x="707" y="1342"/>
                    </a:lnTo>
                    <a:lnTo>
                      <a:pt x="731" y="1337"/>
                    </a:lnTo>
                    <a:lnTo>
                      <a:pt x="754" y="1334"/>
                    </a:lnTo>
                    <a:lnTo>
                      <a:pt x="778" y="1332"/>
                    </a:lnTo>
                    <a:lnTo>
                      <a:pt x="802" y="1330"/>
                    </a:lnTo>
                    <a:lnTo>
                      <a:pt x="828" y="1330"/>
                    </a:lnTo>
                    <a:lnTo>
                      <a:pt x="852" y="1331"/>
                    </a:lnTo>
                    <a:lnTo>
                      <a:pt x="877" y="1333"/>
                    </a:lnTo>
                    <a:lnTo>
                      <a:pt x="902" y="1336"/>
                    </a:lnTo>
                    <a:lnTo>
                      <a:pt x="927" y="1340"/>
                    </a:lnTo>
                    <a:lnTo>
                      <a:pt x="953" y="1345"/>
                    </a:lnTo>
                    <a:lnTo>
                      <a:pt x="978" y="1352"/>
                    </a:lnTo>
                    <a:lnTo>
                      <a:pt x="1003" y="1360"/>
                    </a:lnTo>
                    <a:lnTo>
                      <a:pt x="1028" y="1369"/>
                    </a:lnTo>
                    <a:lnTo>
                      <a:pt x="1055" y="1378"/>
                    </a:lnTo>
                    <a:lnTo>
                      <a:pt x="1080" y="1389"/>
                    </a:lnTo>
                    <a:lnTo>
                      <a:pt x="1134" y="1416"/>
                    </a:lnTo>
                    <a:lnTo>
                      <a:pt x="1188" y="1444"/>
                    </a:lnTo>
                    <a:lnTo>
                      <a:pt x="1241" y="1475"/>
                    </a:lnTo>
                    <a:lnTo>
                      <a:pt x="1295" y="1505"/>
                    </a:lnTo>
                    <a:lnTo>
                      <a:pt x="1349" y="1536"/>
                    </a:lnTo>
                    <a:lnTo>
                      <a:pt x="1403" y="1568"/>
                    </a:lnTo>
                    <a:lnTo>
                      <a:pt x="1457" y="1600"/>
                    </a:lnTo>
                    <a:lnTo>
                      <a:pt x="1511" y="1632"/>
                    </a:lnTo>
                    <a:lnTo>
                      <a:pt x="1543" y="1605"/>
                    </a:lnTo>
                    <a:lnTo>
                      <a:pt x="1575" y="1579"/>
                    </a:lnTo>
                    <a:lnTo>
                      <a:pt x="1606" y="1552"/>
                    </a:lnTo>
                    <a:lnTo>
                      <a:pt x="1639" y="1524"/>
                    </a:lnTo>
                    <a:lnTo>
                      <a:pt x="1684" y="1489"/>
                    </a:lnTo>
                    <a:lnTo>
                      <a:pt x="1729" y="1455"/>
                    </a:lnTo>
                    <a:lnTo>
                      <a:pt x="1775" y="1420"/>
                    </a:lnTo>
                    <a:lnTo>
                      <a:pt x="1821" y="1388"/>
                    </a:lnTo>
                    <a:lnTo>
                      <a:pt x="1868" y="1357"/>
                    </a:lnTo>
                    <a:lnTo>
                      <a:pt x="1916" y="1326"/>
                    </a:lnTo>
                    <a:lnTo>
                      <a:pt x="1963" y="1297"/>
                    </a:lnTo>
                    <a:lnTo>
                      <a:pt x="2013" y="1268"/>
                    </a:lnTo>
                    <a:lnTo>
                      <a:pt x="2062" y="1240"/>
                    </a:lnTo>
                    <a:lnTo>
                      <a:pt x="2112" y="1214"/>
                    </a:lnTo>
                    <a:lnTo>
                      <a:pt x="2162" y="1190"/>
                    </a:lnTo>
                    <a:lnTo>
                      <a:pt x="2213" y="1166"/>
                    </a:lnTo>
                    <a:lnTo>
                      <a:pt x="2265" y="1142"/>
                    </a:lnTo>
                    <a:lnTo>
                      <a:pt x="2317" y="1121"/>
                    </a:lnTo>
                    <a:lnTo>
                      <a:pt x="2371" y="1101"/>
                    </a:lnTo>
                    <a:lnTo>
                      <a:pt x="2424" y="1081"/>
                    </a:lnTo>
                    <a:lnTo>
                      <a:pt x="2436" y="1077"/>
                    </a:lnTo>
                    <a:lnTo>
                      <a:pt x="2447" y="1073"/>
                    </a:lnTo>
                    <a:lnTo>
                      <a:pt x="2456" y="1068"/>
                    </a:lnTo>
                    <a:lnTo>
                      <a:pt x="2466" y="1062"/>
                    </a:lnTo>
                    <a:lnTo>
                      <a:pt x="2473" y="1056"/>
                    </a:lnTo>
                    <a:lnTo>
                      <a:pt x="2480" y="1050"/>
                    </a:lnTo>
                    <a:lnTo>
                      <a:pt x="2486" y="1043"/>
                    </a:lnTo>
                    <a:lnTo>
                      <a:pt x="2491" y="1036"/>
                    </a:lnTo>
                    <a:lnTo>
                      <a:pt x="2496" y="1028"/>
                    </a:lnTo>
                    <a:lnTo>
                      <a:pt x="2499" y="1020"/>
                    </a:lnTo>
                    <a:lnTo>
                      <a:pt x="2502" y="1012"/>
                    </a:lnTo>
                    <a:lnTo>
                      <a:pt x="2504" y="1003"/>
                    </a:lnTo>
                    <a:lnTo>
                      <a:pt x="2506" y="993"/>
                    </a:lnTo>
                    <a:lnTo>
                      <a:pt x="2506" y="983"/>
                    </a:lnTo>
                    <a:lnTo>
                      <a:pt x="2507" y="971"/>
                    </a:lnTo>
                    <a:lnTo>
                      <a:pt x="2506" y="959"/>
                    </a:lnTo>
                    <a:lnTo>
                      <a:pt x="2505" y="919"/>
                    </a:lnTo>
                    <a:lnTo>
                      <a:pt x="2504" y="879"/>
                    </a:lnTo>
                    <a:lnTo>
                      <a:pt x="2504" y="838"/>
                    </a:lnTo>
                    <a:lnTo>
                      <a:pt x="2504" y="799"/>
                    </a:lnTo>
                    <a:lnTo>
                      <a:pt x="2504" y="758"/>
                    </a:lnTo>
                    <a:lnTo>
                      <a:pt x="2505" y="718"/>
                    </a:lnTo>
                    <a:lnTo>
                      <a:pt x="2505" y="677"/>
                    </a:lnTo>
                    <a:lnTo>
                      <a:pt x="2505" y="637"/>
                    </a:lnTo>
                    <a:lnTo>
                      <a:pt x="2506" y="604"/>
                    </a:lnTo>
                    <a:lnTo>
                      <a:pt x="2508" y="571"/>
                    </a:lnTo>
                    <a:lnTo>
                      <a:pt x="2512" y="539"/>
                    </a:lnTo>
                    <a:lnTo>
                      <a:pt x="2517" y="508"/>
                    </a:lnTo>
                    <a:lnTo>
                      <a:pt x="2523" y="477"/>
                    </a:lnTo>
                    <a:lnTo>
                      <a:pt x="2531" y="447"/>
                    </a:lnTo>
                    <a:lnTo>
                      <a:pt x="2540" y="418"/>
                    </a:lnTo>
                    <a:lnTo>
                      <a:pt x="2551" y="388"/>
                    </a:lnTo>
                    <a:lnTo>
                      <a:pt x="2562" y="361"/>
                    </a:lnTo>
                    <a:lnTo>
                      <a:pt x="2575" y="334"/>
                    </a:lnTo>
                    <a:lnTo>
                      <a:pt x="2590" y="308"/>
                    </a:lnTo>
                    <a:lnTo>
                      <a:pt x="2606" y="282"/>
                    </a:lnTo>
                    <a:lnTo>
                      <a:pt x="2622" y="258"/>
                    </a:lnTo>
                    <a:lnTo>
                      <a:pt x="2640" y="234"/>
                    </a:lnTo>
                    <a:lnTo>
                      <a:pt x="2659" y="212"/>
                    </a:lnTo>
                    <a:lnTo>
                      <a:pt x="2678" y="189"/>
                    </a:lnTo>
                    <a:lnTo>
                      <a:pt x="2700" y="169"/>
                    </a:lnTo>
                    <a:lnTo>
                      <a:pt x="2722" y="150"/>
                    </a:lnTo>
                    <a:lnTo>
                      <a:pt x="2744" y="131"/>
                    </a:lnTo>
                    <a:lnTo>
                      <a:pt x="2768" y="113"/>
                    </a:lnTo>
                    <a:lnTo>
                      <a:pt x="2793" y="97"/>
                    </a:lnTo>
                    <a:lnTo>
                      <a:pt x="2819" y="82"/>
                    </a:lnTo>
                    <a:lnTo>
                      <a:pt x="2845" y="68"/>
                    </a:lnTo>
                    <a:lnTo>
                      <a:pt x="2873" y="56"/>
                    </a:lnTo>
                    <a:lnTo>
                      <a:pt x="2901" y="44"/>
                    </a:lnTo>
                    <a:lnTo>
                      <a:pt x="2929" y="34"/>
                    </a:lnTo>
                    <a:lnTo>
                      <a:pt x="2960" y="25"/>
                    </a:lnTo>
                    <a:lnTo>
                      <a:pt x="2990" y="16"/>
                    </a:lnTo>
                    <a:lnTo>
                      <a:pt x="3021" y="10"/>
                    </a:lnTo>
                    <a:lnTo>
                      <a:pt x="3053" y="5"/>
                    </a:lnTo>
                    <a:lnTo>
                      <a:pt x="3085" y="2"/>
                    </a:lnTo>
                    <a:lnTo>
                      <a:pt x="3118" y="0"/>
                    </a:lnTo>
                    <a:lnTo>
                      <a:pt x="3190" y="0"/>
                    </a:lnTo>
                    <a:lnTo>
                      <a:pt x="3261" y="0"/>
                    </a:lnTo>
                    <a:lnTo>
                      <a:pt x="3333" y="0"/>
                    </a:lnTo>
                    <a:lnTo>
                      <a:pt x="3405" y="0"/>
                    </a:lnTo>
                    <a:lnTo>
                      <a:pt x="3475" y="0"/>
                    </a:lnTo>
                    <a:lnTo>
                      <a:pt x="3547" y="0"/>
                    </a:lnTo>
                    <a:lnTo>
                      <a:pt x="3618" y="0"/>
                    </a:lnTo>
                    <a:lnTo>
                      <a:pt x="3690" y="0"/>
                    </a:lnTo>
                    <a:lnTo>
                      <a:pt x="3718" y="1"/>
                    </a:lnTo>
                    <a:lnTo>
                      <a:pt x="3746" y="4"/>
                    </a:lnTo>
                    <a:lnTo>
                      <a:pt x="3775" y="8"/>
                    </a:lnTo>
                    <a:lnTo>
                      <a:pt x="3801" y="13"/>
                    </a:lnTo>
                    <a:lnTo>
                      <a:pt x="3827" y="19"/>
                    </a:lnTo>
                    <a:lnTo>
                      <a:pt x="3853" y="28"/>
                    </a:lnTo>
                    <a:lnTo>
                      <a:pt x="3879" y="37"/>
                    </a:lnTo>
                    <a:lnTo>
                      <a:pt x="3903" y="47"/>
                    </a:lnTo>
                    <a:lnTo>
                      <a:pt x="3926" y="58"/>
                    </a:lnTo>
                    <a:lnTo>
                      <a:pt x="3949" y="70"/>
                    </a:lnTo>
                    <a:lnTo>
                      <a:pt x="3971" y="83"/>
                    </a:lnTo>
                    <a:lnTo>
                      <a:pt x="3993" y="98"/>
                    </a:lnTo>
                    <a:lnTo>
                      <a:pt x="4014" y="113"/>
                    </a:lnTo>
                    <a:lnTo>
                      <a:pt x="4033" y="130"/>
                    </a:lnTo>
                    <a:lnTo>
                      <a:pt x="4052" y="148"/>
                    </a:lnTo>
                    <a:lnTo>
                      <a:pt x="4070" y="166"/>
                    </a:lnTo>
                    <a:lnTo>
                      <a:pt x="4087" y="186"/>
                    </a:lnTo>
                    <a:lnTo>
                      <a:pt x="4103" y="206"/>
                    </a:lnTo>
                    <a:lnTo>
                      <a:pt x="4119" y="228"/>
                    </a:lnTo>
                    <a:lnTo>
                      <a:pt x="4134" y="251"/>
                    </a:lnTo>
                    <a:lnTo>
                      <a:pt x="4147" y="274"/>
                    </a:lnTo>
                    <a:lnTo>
                      <a:pt x="4160" y="297"/>
                    </a:lnTo>
                    <a:lnTo>
                      <a:pt x="4171" y="323"/>
                    </a:lnTo>
                    <a:lnTo>
                      <a:pt x="4181" y="348"/>
                    </a:lnTo>
                    <a:lnTo>
                      <a:pt x="4191" y="375"/>
                    </a:lnTo>
                    <a:lnTo>
                      <a:pt x="4199" y="403"/>
                    </a:lnTo>
                    <a:lnTo>
                      <a:pt x="4206" y="430"/>
                    </a:lnTo>
                    <a:lnTo>
                      <a:pt x="4212" y="459"/>
                    </a:lnTo>
                    <a:lnTo>
                      <a:pt x="4217" y="488"/>
                    </a:lnTo>
                    <a:lnTo>
                      <a:pt x="4221" y="518"/>
                    </a:lnTo>
                    <a:lnTo>
                      <a:pt x="4224" y="549"/>
                    </a:lnTo>
                    <a:lnTo>
                      <a:pt x="4225" y="580"/>
                    </a:lnTo>
                    <a:lnTo>
                      <a:pt x="4226" y="634"/>
                    </a:lnTo>
                    <a:lnTo>
                      <a:pt x="4227" y="689"/>
                    </a:lnTo>
                    <a:lnTo>
                      <a:pt x="4227" y="743"/>
                    </a:lnTo>
                    <a:lnTo>
                      <a:pt x="4227" y="799"/>
                    </a:lnTo>
                    <a:lnTo>
                      <a:pt x="4227" y="855"/>
                    </a:lnTo>
                    <a:lnTo>
                      <a:pt x="4227" y="911"/>
                    </a:lnTo>
                    <a:lnTo>
                      <a:pt x="4226" y="967"/>
                    </a:lnTo>
                    <a:lnTo>
                      <a:pt x="4226" y="1024"/>
                    </a:lnTo>
                    <a:lnTo>
                      <a:pt x="4245" y="1030"/>
                    </a:lnTo>
                    <a:lnTo>
                      <a:pt x="4262" y="1038"/>
                    </a:lnTo>
                    <a:lnTo>
                      <a:pt x="4279" y="1046"/>
                    </a:lnTo>
                    <a:lnTo>
                      <a:pt x="4296" y="1052"/>
                    </a:lnTo>
                    <a:lnTo>
                      <a:pt x="4356" y="1073"/>
                    </a:lnTo>
                    <a:lnTo>
                      <a:pt x="4415" y="1095"/>
                    </a:lnTo>
                    <a:lnTo>
                      <a:pt x="4475" y="1118"/>
                    </a:lnTo>
                    <a:lnTo>
                      <a:pt x="4533" y="1142"/>
                    </a:lnTo>
                    <a:lnTo>
                      <a:pt x="4591" y="1169"/>
                    </a:lnTo>
                    <a:lnTo>
                      <a:pt x="4647" y="1195"/>
                    </a:lnTo>
                    <a:lnTo>
                      <a:pt x="4704" y="1223"/>
                    </a:lnTo>
                    <a:lnTo>
                      <a:pt x="4759" y="1252"/>
                    </a:lnTo>
                    <a:lnTo>
                      <a:pt x="4814" y="1284"/>
                    </a:lnTo>
                    <a:lnTo>
                      <a:pt x="4868" y="1316"/>
                    </a:lnTo>
                    <a:lnTo>
                      <a:pt x="4921" y="1349"/>
                    </a:lnTo>
                    <a:lnTo>
                      <a:pt x="4975" y="1385"/>
                    </a:lnTo>
                    <a:lnTo>
                      <a:pt x="5026" y="1421"/>
                    </a:lnTo>
                    <a:lnTo>
                      <a:pt x="5078" y="1459"/>
                    </a:lnTo>
                    <a:lnTo>
                      <a:pt x="5128" y="1498"/>
                    </a:lnTo>
                    <a:lnTo>
                      <a:pt x="5178" y="1539"/>
                    </a:lnTo>
                    <a:lnTo>
                      <a:pt x="5194" y="1552"/>
                    </a:lnTo>
                    <a:lnTo>
                      <a:pt x="5210" y="1561"/>
                    </a:lnTo>
                    <a:lnTo>
                      <a:pt x="5217" y="1564"/>
                    </a:lnTo>
                    <a:lnTo>
                      <a:pt x="5225" y="1567"/>
                    </a:lnTo>
                    <a:lnTo>
                      <a:pt x="5232" y="1569"/>
                    </a:lnTo>
                    <a:lnTo>
                      <a:pt x="5240" y="1570"/>
                    </a:lnTo>
                    <a:lnTo>
                      <a:pt x="5248" y="1570"/>
                    </a:lnTo>
                    <a:lnTo>
                      <a:pt x="5256" y="1569"/>
                    </a:lnTo>
                    <a:lnTo>
                      <a:pt x="5263" y="1568"/>
                    </a:lnTo>
                    <a:lnTo>
                      <a:pt x="5271" y="1566"/>
                    </a:lnTo>
                    <a:lnTo>
                      <a:pt x="5280" y="1562"/>
                    </a:lnTo>
                    <a:lnTo>
                      <a:pt x="5289" y="1558"/>
                    </a:lnTo>
                    <a:lnTo>
                      <a:pt x="5298" y="1553"/>
                    </a:lnTo>
                    <a:lnTo>
                      <a:pt x="5308" y="1547"/>
                    </a:lnTo>
                    <a:lnTo>
                      <a:pt x="5342" y="1524"/>
                    </a:lnTo>
                    <a:lnTo>
                      <a:pt x="5376" y="1503"/>
                    </a:lnTo>
                    <a:lnTo>
                      <a:pt x="5412" y="1482"/>
                    </a:lnTo>
                    <a:lnTo>
                      <a:pt x="5447" y="1462"/>
                    </a:lnTo>
                    <a:lnTo>
                      <a:pt x="5483" y="1440"/>
                    </a:lnTo>
                    <a:lnTo>
                      <a:pt x="5518" y="1420"/>
                    </a:lnTo>
                    <a:lnTo>
                      <a:pt x="5554" y="1401"/>
                    </a:lnTo>
                    <a:lnTo>
                      <a:pt x="5590" y="1382"/>
                    </a:lnTo>
                    <a:lnTo>
                      <a:pt x="5618" y="1366"/>
                    </a:lnTo>
                    <a:lnTo>
                      <a:pt x="5648" y="1351"/>
                    </a:lnTo>
                    <a:lnTo>
                      <a:pt x="5678" y="1338"/>
                    </a:lnTo>
                    <a:lnTo>
                      <a:pt x="5707" y="1327"/>
                    </a:lnTo>
                    <a:lnTo>
                      <a:pt x="5736" y="1317"/>
                    </a:lnTo>
                    <a:lnTo>
                      <a:pt x="5767" y="1309"/>
                    </a:lnTo>
                    <a:lnTo>
                      <a:pt x="5797" y="1303"/>
                    </a:lnTo>
                    <a:lnTo>
                      <a:pt x="5827" y="1298"/>
                    </a:lnTo>
                    <a:lnTo>
                      <a:pt x="5856" y="1294"/>
                    </a:lnTo>
                    <a:lnTo>
                      <a:pt x="5887" y="1292"/>
                    </a:lnTo>
                    <a:lnTo>
                      <a:pt x="5917" y="1291"/>
                    </a:lnTo>
                    <a:lnTo>
                      <a:pt x="5946" y="1292"/>
                    </a:lnTo>
                    <a:lnTo>
                      <a:pt x="5975" y="1295"/>
                    </a:lnTo>
                    <a:lnTo>
                      <a:pt x="6005" y="1298"/>
                    </a:lnTo>
                    <a:lnTo>
                      <a:pt x="6034" y="1303"/>
                    </a:lnTo>
                    <a:lnTo>
                      <a:pt x="6062" y="1310"/>
                    </a:lnTo>
                    <a:lnTo>
                      <a:pt x="6091" y="1318"/>
                    </a:lnTo>
                    <a:lnTo>
                      <a:pt x="6119" y="1327"/>
                    </a:lnTo>
                    <a:lnTo>
                      <a:pt x="6146" y="1338"/>
                    </a:lnTo>
                    <a:lnTo>
                      <a:pt x="6173" y="1351"/>
                    </a:lnTo>
                    <a:lnTo>
                      <a:pt x="6199" y="1365"/>
                    </a:lnTo>
                    <a:lnTo>
                      <a:pt x="6225" y="1380"/>
                    </a:lnTo>
                    <a:lnTo>
                      <a:pt x="6251" y="1396"/>
                    </a:lnTo>
                    <a:lnTo>
                      <a:pt x="6275" y="1414"/>
                    </a:lnTo>
                    <a:lnTo>
                      <a:pt x="6299" y="1433"/>
                    </a:lnTo>
                    <a:lnTo>
                      <a:pt x="6322" y="1454"/>
                    </a:lnTo>
                    <a:lnTo>
                      <a:pt x="6344" y="1475"/>
                    </a:lnTo>
                    <a:lnTo>
                      <a:pt x="6366" y="1498"/>
                    </a:lnTo>
                    <a:lnTo>
                      <a:pt x="6386" y="1522"/>
                    </a:lnTo>
                    <a:lnTo>
                      <a:pt x="6406" y="1549"/>
                    </a:lnTo>
                    <a:lnTo>
                      <a:pt x="6424" y="1576"/>
                    </a:lnTo>
                    <a:lnTo>
                      <a:pt x="6442" y="1603"/>
                    </a:lnTo>
                    <a:lnTo>
                      <a:pt x="6475" y="1658"/>
                    </a:lnTo>
                    <a:lnTo>
                      <a:pt x="6508" y="1712"/>
                    </a:lnTo>
                    <a:lnTo>
                      <a:pt x="6540" y="1767"/>
                    </a:lnTo>
                    <a:lnTo>
                      <a:pt x="6572" y="1822"/>
                    </a:lnTo>
                    <a:lnTo>
                      <a:pt x="6605" y="1879"/>
                    </a:lnTo>
                    <a:lnTo>
                      <a:pt x="6637" y="1935"/>
                    </a:lnTo>
                    <a:lnTo>
                      <a:pt x="6669" y="1991"/>
                    </a:lnTo>
                    <a:lnTo>
                      <a:pt x="6700" y="2048"/>
                    </a:lnTo>
                    <a:lnTo>
                      <a:pt x="6717" y="2075"/>
                    </a:lnTo>
                    <a:lnTo>
                      <a:pt x="6730" y="2103"/>
                    </a:lnTo>
                    <a:lnTo>
                      <a:pt x="6743" y="2132"/>
                    </a:lnTo>
                    <a:lnTo>
                      <a:pt x="6754" y="2160"/>
                    </a:lnTo>
                    <a:lnTo>
                      <a:pt x="6763" y="2188"/>
                    </a:lnTo>
                    <a:lnTo>
                      <a:pt x="6771" y="2216"/>
                    </a:lnTo>
                    <a:lnTo>
                      <a:pt x="6778" y="2244"/>
                    </a:lnTo>
                    <a:lnTo>
                      <a:pt x="6783" y="2271"/>
                    </a:lnTo>
                    <a:lnTo>
                      <a:pt x="6787" y="2298"/>
                    </a:lnTo>
                    <a:lnTo>
                      <a:pt x="6790" y="2326"/>
                    </a:lnTo>
                    <a:lnTo>
                      <a:pt x="6791" y="2353"/>
                    </a:lnTo>
                    <a:lnTo>
                      <a:pt x="6791" y="2379"/>
                    </a:lnTo>
                    <a:lnTo>
                      <a:pt x="6790" y="2407"/>
                    </a:lnTo>
                    <a:lnTo>
                      <a:pt x="6787" y="2432"/>
                    </a:lnTo>
                    <a:lnTo>
                      <a:pt x="6783" y="2458"/>
                    </a:lnTo>
                    <a:lnTo>
                      <a:pt x="6777" y="2484"/>
                    </a:lnTo>
                    <a:lnTo>
                      <a:pt x="6770" y="2510"/>
                    </a:lnTo>
                    <a:lnTo>
                      <a:pt x="6762" y="2534"/>
                    </a:lnTo>
                    <a:lnTo>
                      <a:pt x="6752" y="2559"/>
                    </a:lnTo>
                    <a:lnTo>
                      <a:pt x="6741" y="2583"/>
                    </a:lnTo>
                    <a:lnTo>
                      <a:pt x="6729" y="2607"/>
                    </a:lnTo>
                    <a:lnTo>
                      <a:pt x="6716" y="2630"/>
                    </a:lnTo>
                    <a:lnTo>
                      <a:pt x="6700" y="2653"/>
                    </a:lnTo>
                    <a:lnTo>
                      <a:pt x="6684" y="2675"/>
                    </a:lnTo>
                    <a:lnTo>
                      <a:pt x="6666" y="2698"/>
                    </a:lnTo>
                    <a:lnTo>
                      <a:pt x="6648" y="2719"/>
                    </a:lnTo>
                    <a:lnTo>
                      <a:pt x="6628" y="2739"/>
                    </a:lnTo>
                    <a:lnTo>
                      <a:pt x="6606" y="2759"/>
                    </a:lnTo>
                    <a:lnTo>
                      <a:pt x="6583" y="2780"/>
                    </a:lnTo>
                    <a:lnTo>
                      <a:pt x="6559" y="2799"/>
                    </a:lnTo>
                    <a:lnTo>
                      <a:pt x="6534" y="2817"/>
                    </a:lnTo>
                    <a:lnTo>
                      <a:pt x="6507" y="2835"/>
                    </a:lnTo>
                    <a:lnTo>
                      <a:pt x="6470" y="2858"/>
                    </a:lnTo>
                    <a:lnTo>
                      <a:pt x="6431" y="2882"/>
                    </a:lnTo>
                    <a:lnTo>
                      <a:pt x="6394" y="2905"/>
                    </a:lnTo>
                    <a:lnTo>
                      <a:pt x="6356" y="2927"/>
                    </a:lnTo>
                    <a:lnTo>
                      <a:pt x="6316" y="2949"/>
                    </a:lnTo>
                    <a:lnTo>
                      <a:pt x="6278" y="2971"/>
                    </a:lnTo>
                    <a:lnTo>
                      <a:pt x="6239" y="2992"/>
                    </a:lnTo>
                    <a:lnTo>
                      <a:pt x="6199" y="3014"/>
                    </a:lnTo>
                    <a:lnTo>
                      <a:pt x="6192" y="3018"/>
                    </a:lnTo>
                    <a:lnTo>
                      <a:pt x="6185" y="3022"/>
                    </a:lnTo>
                    <a:lnTo>
                      <a:pt x="6178" y="3026"/>
                    </a:lnTo>
                    <a:lnTo>
                      <a:pt x="6173" y="3031"/>
                    </a:lnTo>
                    <a:lnTo>
                      <a:pt x="6168" y="3036"/>
                    </a:lnTo>
                    <a:lnTo>
                      <a:pt x="6164" y="3041"/>
                    </a:lnTo>
                    <a:lnTo>
                      <a:pt x="6161" y="3046"/>
                    </a:lnTo>
                    <a:lnTo>
                      <a:pt x="6158" y="3052"/>
                    </a:lnTo>
                    <a:lnTo>
                      <a:pt x="6156" y="3058"/>
                    </a:lnTo>
                    <a:lnTo>
                      <a:pt x="6155" y="3064"/>
                    </a:lnTo>
                    <a:lnTo>
                      <a:pt x="6154" y="3071"/>
                    </a:lnTo>
                    <a:lnTo>
                      <a:pt x="6153" y="3077"/>
                    </a:lnTo>
                    <a:lnTo>
                      <a:pt x="6154" y="3092"/>
                    </a:lnTo>
                    <a:lnTo>
                      <a:pt x="6158" y="3107"/>
                    </a:lnTo>
                    <a:lnTo>
                      <a:pt x="6172" y="3175"/>
                    </a:lnTo>
                    <a:lnTo>
                      <a:pt x="6184" y="3243"/>
                    </a:lnTo>
                    <a:lnTo>
                      <a:pt x="6195" y="3311"/>
                    </a:lnTo>
                    <a:lnTo>
                      <a:pt x="6204" y="3380"/>
                    </a:lnTo>
                    <a:lnTo>
                      <a:pt x="6211" y="3448"/>
                    </a:lnTo>
                    <a:lnTo>
                      <a:pt x="6217" y="3515"/>
                    </a:lnTo>
                    <a:lnTo>
                      <a:pt x="6221" y="3583"/>
                    </a:lnTo>
                    <a:lnTo>
                      <a:pt x="6223" y="3651"/>
                    </a:lnTo>
                    <a:lnTo>
                      <a:pt x="6224" y="3718"/>
                    </a:lnTo>
                    <a:lnTo>
                      <a:pt x="6224" y="3786"/>
                    </a:lnTo>
                    <a:lnTo>
                      <a:pt x="6221" y="3854"/>
                    </a:lnTo>
                    <a:lnTo>
                      <a:pt x="6218" y="3923"/>
                    </a:lnTo>
                    <a:lnTo>
                      <a:pt x="6213" y="3990"/>
                    </a:lnTo>
                    <a:lnTo>
                      <a:pt x="6206" y="4058"/>
                    </a:lnTo>
                    <a:lnTo>
                      <a:pt x="6199" y="4127"/>
                    </a:lnTo>
                    <a:lnTo>
                      <a:pt x="6190" y="4194"/>
                    </a:lnTo>
                    <a:lnTo>
                      <a:pt x="6189" y="4204"/>
                    </a:lnTo>
                    <a:lnTo>
                      <a:pt x="6191" y="4216"/>
                    </a:lnTo>
                    <a:lnTo>
                      <a:pt x="6195" y="4228"/>
                    </a:lnTo>
                    <a:lnTo>
                      <a:pt x="6200" y="4241"/>
                    </a:lnTo>
                    <a:lnTo>
                      <a:pt x="6207" y="4253"/>
                    </a:lnTo>
                    <a:lnTo>
                      <a:pt x="6214" y="4264"/>
                    </a:lnTo>
                    <a:lnTo>
                      <a:pt x="6218" y="4269"/>
                    </a:lnTo>
                    <a:lnTo>
                      <a:pt x="6223" y="4274"/>
                    </a:lnTo>
                    <a:lnTo>
                      <a:pt x="6227" y="4277"/>
                    </a:lnTo>
                    <a:lnTo>
                      <a:pt x="6232" y="4280"/>
                    </a:lnTo>
                    <a:lnTo>
                      <a:pt x="6263" y="4299"/>
                    </a:lnTo>
                    <a:lnTo>
                      <a:pt x="6295" y="4319"/>
                    </a:lnTo>
                    <a:lnTo>
                      <a:pt x="6327" y="4337"/>
                    </a:lnTo>
                    <a:lnTo>
                      <a:pt x="6360" y="4356"/>
                    </a:lnTo>
                    <a:lnTo>
                      <a:pt x="6393" y="4374"/>
                    </a:lnTo>
                    <a:lnTo>
                      <a:pt x="6425" y="4393"/>
                    </a:lnTo>
                    <a:lnTo>
                      <a:pt x="6457" y="4413"/>
                    </a:lnTo>
                    <a:lnTo>
                      <a:pt x="6491" y="4431"/>
                    </a:lnTo>
                    <a:lnTo>
                      <a:pt x="6518" y="4448"/>
                    </a:lnTo>
                    <a:lnTo>
                      <a:pt x="6543" y="4465"/>
                    </a:lnTo>
                    <a:lnTo>
                      <a:pt x="6568" y="4483"/>
                    </a:lnTo>
                    <a:lnTo>
                      <a:pt x="6593" y="4504"/>
                    </a:lnTo>
                    <a:lnTo>
                      <a:pt x="6615" y="4524"/>
                    </a:lnTo>
                    <a:lnTo>
                      <a:pt x="6636" y="4545"/>
                    </a:lnTo>
                    <a:lnTo>
                      <a:pt x="6656" y="4567"/>
                    </a:lnTo>
                    <a:lnTo>
                      <a:pt x="6675" y="4590"/>
                    </a:lnTo>
                    <a:lnTo>
                      <a:pt x="6693" y="4614"/>
                    </a:lnTo>
                    <a:lnTo>
                      <a:pt x="6710" y="4637"/>
                    </a:lnTo>
                    <a:lnTo>
                      <a:pt x="6725" y="4662"/>
                    </a:lnTo>
                    <a:lnTo>
                      <a:pt x="6739" y="4688"/>
                    </a:lnTo>
                    <a:lnTo>
                      <a:pt x="6752" y="4714"/>
                    </a:lnTo>
                    <a:lnTo>
                      <a:pt x="6763" y="4740"/>
                    </a:lnTo>
                    <a:lnTo>
                      <a:pt x="6773" y="4767"/>
                    </a:lnTo>
                    <a:lnTo>
                      <a:pt x="6782" y="4795"/>
                    </a:lnTo>
                    <a:lnTo>
                      <a:pt x="6789" y="4822"/>
                    </a:lnTo>
                    <a:lnTo>
                      <a:pt x="6795" y="4850"/>
                    </a:lnTo>
                    <a:lnTo>
                      <a:pt x="6800" y="4879"/>
                    </a:lnTo>
                    <a:lnTo>
                      <a:pt x="6803" y="4907"/>
                    </a:lnTo>
                    <a:lnTo>
                      <a:pt x="6805" y="4936"/>
                    </a:lnTo>
                    <a:lnTo>
                      <a:pt x="6806" y="4964"/>
                    </a:lnTo>
                    <a:lnTo>
                      <a:pt x="6805" y="4994"/>
                    </a:lnTo>
                    <a:lnTo>
                      <a:pt x="6803" y="5023"/>
                    </a:lnTo>
                    <a:lnTo>
                      <a:pt x="6799" y="5052"/>
                    </a:lnTo>
                    <a:lnTo>
                      <a:pt x="6794" y="5082"/>
                    </a:lnTo>
                    <a:lnTo>
                      <a:pt x="6787" y="5110"/>
                    </a:lnTo>
                    <a:lnTo>
                      <a:pt x="6779" y="5139"/>
                    </a:lnTo>
                    <a:lnTo>
                      <a:pt x="6769" y="5169"/>
                    </a:lnTo>
                    <a:lnTo>
                      <a:pt x="6758" y="5197"/>
                    </a:lnTo>
                    <a:lnTo>
                      <a:pt x="6746" y="5225"/>
                    </a:lnTo>
                    <a:lnTo>
                      <a:pt x="6731" y="5255"/>
                    </a:lnTo>
                    <a:lnTo>
                      <a:pt x="6695" y="5321"/>
                    </a:lnTo>
                    <a:lnTo>
                      <a:pt x="6660" y="5387"/>
                    </a:lnTo>
                    <a:lnTo>
                      <a:pt x="6623" y="5453"/>
                    </a:lnTo>
                    <a:lnTo>
                      <a:pt x="6586" y="5518"/>
                    </a:lnTo>
                    <a:lnTo>
                      <a:pt x="6547" y="5583"/>
                    </a:lnTo>
                    <a:lnTo>
                      <a:pt x="6510" y="5648"/>
                    </a:lnTo>
                    <a:lnTo>
                      <a:pt x="6471" y="5712"/>
                    </a:lnTo>
                    <a:lnTo>
                      <a:pt x="6431" y="5777"/>
                    </a:lnTo>
                    <a:lnTo>
                      <a:pt x="6417" y="5799"/>
                    </a:lnTo>
                    <a:lnTo>
                      <a:pt x="6402" y="5821"/>
                    </a:lnTo>
                    <a:lnTo>
                      <a:pt x="6385" y="5843"/>
                    </a:lnTo>
                    <a:lnTo>
                      <a:pt x="6368" y="5862"/>
                    </a:lnTo>
                    <a:lnTo>
                      <a:pt x="6351" y="5881"/>
                    </a:lnTo>
                    <a:lnTo>
                      <a:pt x="6331" y="5898"/>
                    </a:lnTo>
                    <a:lnTo>
                      <a:pt x="6313" y="5915"/>
                    </a:lnTo>
                    <a:lnTo>
                      <a:pt x="6293" y="5931"/>
                    </a:lnTo>
                    <a:lnTo>
                      <a:pt x="6273" y="5945"/>
                    </a:lnTo>
                    <a:lnTo>
                      <a:pt x="6252" y="5958"/>
                    </a:lnTo>
                    <a:lnTo>
                      <a:pt x="6231" y="5970"/>
                    </a:lnTo>
                    <a:lnTo>
                      <a:pt x="6208" y="5981"/>
                    </a:lnTo>
                    <a:lnTo>
                      <a:pt x="6186" y="5991"/>
                    </a:lnTo>
                    <a:lnTo>
                      <a:pt x="6163" y="6000"/>
                    </a:lnTo>
                    <a:lnTo>
                      <a:pt x="6140" y="6008"/>
                    </a:lnTo>
                    <a:lnTo>
                      <a:pt x="6117" y="6015"/>
                    </a:lnTo>
                    <a:lnTo>
                      <a:pt x="6092" y="6021"/>
                    </a:lnTo>
                    <a:lnTo>
                      <a:pt x="6068" y="6025"/>
                    </a:lnTo>
                    <a:lnTo>
                      <a:pt x="6043" y="6028"/>
                    </a:lnTo>
                    <a:lnTo>
                      <a:pt x="6018" y="6030"/>
                    </a:lnTo>
                    <a:lnTo>
                      <a:pt x="5992" y="6031"/>
                    </a:lnTo>
                    <a:lnTo>
                      <a:pt x="5967" y="6031"/>
                    </a:lnTo>
                    <a:lnTo>
                      <a:pt x="5942" y="6029"/>
                    </a:lnTo>
                    <a:lnTo>
                      <a:pt x="5916" y="6027"/>
                    </a:lnTo>
                    <a:lnTo>
                      <a:pt x="5890" y="6023"/>
                    </a:lnTo>
                    <a:lnTo>
                      <a:pt x="5863" y="6018"/>
                    </a:lnTo>
                    <a:lnTo>
                      <a:pt x="5838" y="6011"/>
                    </a:lnTo>
                    <a:lnTo>
                      <a:pt x="5811" y="6004"/>
                    </a:lnTo>
                    <a:lnTo>
                      <a:pt x="5786" y="5995"/>
                    </a:lnTo>
                    <a:lnTo>
                      <a:pt x="5760" y="5986"/>
                    </a:lnTo>
                    <a:lnTo>
                      <a:pt x="5733" y="5975"/>
                    </a:lnTo>
                    <a:lnTo>
                      <a:pt x="5707" y="5963"/>
                    </a:lnTo>
                    <a:lnTo>
                      <a:pt x="5664" y="5941"/>
                    </a:lnTo>
                    <a:lnTo>
                      <a:pt x="5622" y="5917"/>
                    </a:lnTo>
                    <a:lnTo>
                      <a:pt x="5580" y="5893"/>
                    </a:lnTo>
                    <a:lnTo>
                      <a:pt x="5538" y="5869"/>
                    </a:lnTo>
                    <a:lnTo>
                      <a:pt x="5495" y="5844"/>
                    </a:lnTo>
                    <a:lnTo>
                      <a:pt x="5452" y="5818"/>
                    </a:lnTo>
                    <a:lnTo>
                      <a:pt x="5409" y="5794"/>
                    </a:lnTo>
                    <a:lnTo>
                      <a:pt x="5364" y="577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3" tIns="60921" rIns="121843" bIns="60921"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414" name="Freeform 185">
                <a:extLst>
                  <a:ext uri="{FF2B5EF4-FFF2-40B4-BE49-F238E27FC236}">
                    <a16:creationId xmlns:a16="http://schemas.microsoft.com/office/drawing/2014/main" id="{0BA1DBEF-36CA-4CC9-B95A-6B348085FD1D}"/>
                  </a:ext>
                </a:extLst>
              </p:cNvPr>
              <p:cNvSpPr>
                <a:spLocks noEditPoints="1"/>
              </p:cNvSpPr>
              <p:nvPr/>
            </p:nvSpPr>
            <p:spPr bwMode="auto">
              <a:xfrm>
                <a:off x="8399562" y="2276054"/>
                <a:ext cx="116260" cy="116261"/>
              </a:xfrm>
              <a:custGeom>
                <a:avLst/>
                <a:gdLst>
                  <a:gd name="T0" fmla="*/ 1091 w 2585"/>
                  <a:gd name="T1" fmla="*/ 316 h 2591"/>
                  <a:gd name="T2" fmla="*/ 857 w 2585"/>
                  <a:gd name="T3" fmla="*/ 396 h 2591"/>
                  <a:gd name="T4" fmla="*/ 653 w 2585"/>
                  <a:gd name="T5" fmla="*/ 527 h 2591"/>
                  <a:gd name="T6" fmla="*/ 490 w 2585"/>
                  <a:gd name="T7" fmla="*/ 703 h 2591"/>
                  <a:gd name="T8" fmla="*/ 372 w 2585"/>
                  <a:gd name="T9" fmla="*/ 917 h 2591"/>
                  <a:gd name="T10" fmla="*/ 307 w 2585"/>
                  <a:gd name="T11" fmla="*/ 1159 h 2591"/>
                  <a:gd name="T12" fmla="*/ 302 w 2585"/>
                  <a:gd name="T13" fmla="*/ 1417 h 2591"/>
                  <a:gd name="T14" fmla="*/ 359 w 2585"/>
                  <a:gd name="T15" fmla="*/ 1652 h 2591"/>
                  <a:gd name="T16" fmla="*/ 472 w 2585"/>
                  <a:gd name="T17" fmla="*/ 1863 h 2591"/>
                  <a:gd name="T18" fmla="*/ 630 w 2585"/>
                  <a:gd name="T19" fmla="*/ 2040 h 2591"/>
                  <a:gd name="T20" fmla="*/ 827 w 2585"/>
                  <a:gd name="T21" fmla="*/ 2176 h 2591"/>
                  <a:gd name="T22" fmla="*/ 1053 w 2585"/>
                  <a:gd name="T23" fmla="*/ 2263 h 2591"/>
                  <a:gd name="T24" fmla="*/ 1302 w 2585"/>
                  <a:gd name="T25" fmla="*/ 2291 h 2591"/>
                  <a:gd name="T26" fmla="*/ 1550 w 2585"/>
                  <a:gd name="T27" fmla="*/ 2259 h 2591"/>
                  <a:gd name="T28" fmla="*/ 1775 w 2585"/>
                  <a:gd name="T29" fmla="*/ 2168 h 2591"/>
                  <a:gd name="T30" fmla="*/ 1968 w 2585"/>
                  <a:gd name="T31" fmla="*/ 2026 h 2591"/>
                  <a:gd name="T32" fmla="*/ 2124 w 2585"/>
                  <a:gd name="T33" fmla="*/ 1842 h 2591"/>
                  <a:gd name="T34" fmla="*/ 2231 w 2585"/>
                  <a:gd name="T35" fmla="*/ 1626 h 2591"/>
                  <a:gd name="T36" fmla="*/ 2284 w 2585"/>
                  <a:gd name="T37" fmla="*/ 1383 h 2591"/>
                  <a:gd name="T38" fmla="*/ 2276 w 2585"/>
                  <a:gd name="T39" fmla="*/ 1131 h 2591"/>
                  <a:gd name="T40" fmla="*/ 2207 w 2585"/>
                  <a:gd name="T41" fmla="*/ 897 h 2591"/>
                  <a:gd name="T42" fmla="*/ 2086 w 2585"/>
                  <a:gd name="T43" fmla="*/ 691 h 2591"/>
                  <a:gd name="T44" fmla="*/ 1922 w 2585"/>
                  <a:gd name="T45" fmla="*/ 519 h 2591"/>
                  <a:gd name="T46" fmla="*/ 1722 w 2585"/>
                  <a:gd name="T47" fmla="*/ 391 h 2591"/>
                  <a:gd name="T48" fmla="*/ 1494 w 2585"/>
                  <a:gd name="T49" fmla="*/ 313 h 2591"/>
                  <a:gd name="T50" fmla="*/ 1290 w 2585"/>
                  <a:gd name="T51" fmla="*/ 0 h 2591"/>
                  <a:gd name="T52" fmla="*/ 1615 w 2585"/>
                  <a:gd name="T53" fmla="*/ 40 h 2591"/>
                  <a:gd name="T54" fmla="*/ 1909 w 2585"/>
                  <a:gd name="T55" fmla="*/ 157 h 2591"/>
                  <a:gd name="T56" fmla="*/ 2163 w 2585"/>
                  <a:gd name="T57" fmla="*/ 336 h 2591"/>
                  <a:gd name="T58" fmla="*/ 2366 w 2585"/>
                  <a:gd name="T59" fmla="*/ 571 h 2591"/>
                  <a:gd name="T60" fmla="*/ 2508 w 2585"/>
                  <a:gd name="T61" fmla="*/ 850 h 2591"/>
                  <a:gd name="T62" fmla="*/ 2579 w 2585"/>
                  <a:gd name="T63" fmla="*/ 1163 h 2591"/>
                  <a:gd name="T64" fmla="*/ 2570 w 2585"/>
                  <a:gd name="T65" fmla="*/ 1494 h 2591"/>
                  <a:gd name="T66" fmla="*/ 2483 w 2585"/>
                  <a:gd name="T67" fmla="*/ 1800 h 2591"/>
                  <a:gd name="T68" fmla="*/ 2326 w 2585"/>
                  <a:gd name="T69" fmla="*/ 2071 h 2591"/>
                  <a:gd name="T70" fmla="*/ 2111 w 2585"/>
                  <a:gd name="T71" fmla="*/ 2295 h 2591"/>
                  <a:gd name="T72" fmla="*/ 1848 w 2585"/>
                  <a:gd name="T73" fmla="*/ 2464 h 2591"/>
                  <a:gd name="T74" fmla="*/ 1547 w 2585"/>
                  <a:gd name="T75" fmla="*/ 2565 h 2591"/>
                  <a:gd name="T76" fmla="*/ 1218 w 2585"/>
                  <a:gd name="T77" fmla="*/ 2590 h 2591"/>
                  <a:gd name="T78" fmla="*/ 901 w 2585"/>
                  <a:gd name="T79" fmla="*/ 2533 h 2591"/>
                  <a:gd name="T80" fmla="*/ 618 w 2585"/>
                  <a:gd name="T81" fmla="*/ 2402 h 2591"/>
                  <a:gd name="T82" fmla="*/ 375 w 2585"/>
                  <a:gd name="T83" fmla="*/ 2208 h 2591"/>
                  <a:gd name="T84" fmla="*/ 185 w 2585"/>
                  <a:gd name="T85" fmla="*/ 1963 h 2591"/>
                  <a:gd name="T86" fmla="*/ 57 w 2585"/>
                  <a:gd name="T87" fmla="*/ 1675 h 2591"/>
                  <a:gd name="T88" fmla="*/ 1 w 2585"/>
                  <a:gd name="T89" fmla="*/ 1355 h 2591"/>
                  <a:gd name="T90" fmla="*/ 26 w 2585"/>
                  <a:gd name="T91" fmla="*/ 1030 h 2591"/>
                  <a:gd name="T92" fmla="*/ 128 w 2585"/>
                  <a:gd name="T93" fmla="*/ 732 h 2591"/>
                  <a:gd name="T94" fmla="*/ 295 w 2585"/>
                  <a:gd name="T95" fmla="*/ 470 h 2591"/>
                  <a:gd name="T96" fmla="*/ 520 w 2585"/>
                  <a:gd name="T97" fmla="*/ 257 h 2591"/>
                  <a:gd name="T98" fmla="*/ 789 w 2585"/>
                  <a:gd name="T99" fmla="*/ 102 h 2591"/>
                  <a:gd name="T100" fmla="*/ 1095 w 2585"/>
                  <a:gd name="T101" fmla="*/ 15 h 2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85" h="2591">
                    <a:moveTo>
                      <a:pt x="1298" y="294"/>
                    </a:moveTo>
                    <a:lnTo>
                      <a:pt x="1245" y="296"/>
                    </a:lnTo>
                    <a:lnTo>
                      <a:pt x="1193" y="300"/>
                    </a:lnTo>
                    <a:lnTo>
                      <a:pt x="1141" y="307"/>
                    </a:lnTo>
                    <a:lnTo>
                      <a:pt x="1091" y="316"/>
                    </a:lnTo>
                    <a:lnTo>
                      <a:pt x="1042" y="327"/>
                    </a:lnTo>
                    <a:lnTo>
                      <a:pt x="994" y="342"/>
                    </a:lnTo>
                    <a:lnTo>
                      <a:pt x="947" y="358"/>
                    </a:lnTo>
                    <a:lnTo>
                      <a:pt x="901" y="376"/>
                    </a:lnTo>
                    <a:lnTo>
                      <a:pt x="857" y="396"/>
                    </a:lnTo>
                    <a:lnTo>
                      <a:pt x="812" y="418"/>
                    </a:lnTo>
                    <a:lnTo>
                      <a:pt x="771" y="444"/>
                    </a:lnTo>
                    <a:lnTo>
                      <a:pt x="730" y="470"/>
                    </a:lnTo>
                    <a:lnTo>
                      <a:pt x="691" y="498"/>
                    </a:lnTo>
                    <a:lnTo>
                      <a:pt x="653" y="527"/>
                    </a:lnTo>
                    <a:lnTo>
                      <a:pt x="618" y="560"/>
                    </a:lnTo>
                    <a:lnTo>
                      <a:pt x="582" y="593"/>
                    </a:lnTo>
                    <a:lnTo>
                      <a:pt x="550" y="629"/>
                    </a:lnTo>
                    <a:lnTo>
                      <a:pt x="519" y="665"/>
                    </a:lnTo>
                    <a:lnTo>
                      <a:pt x="490" y="703"/>
                    </a:lnTo>
                    <a:lnTo>
                      <a:pt x="462" y="744"/>
                    </a:lnTo>
                    <a:lnTo>
                      <a:pt x="437" y="785"/>
                    </a:lnTo>
                    <a:lnTo>
                      <a:pt x="413" y="828"/>
                    </a:lnTo>
                    <a:lnTo>
                      <a:pt x="392" y="871"/>
                    </a:lnTo>
                    <a:lnTo>
                      <a:pt x="372" y="917"/>
                    </a:lnTo>
                    <a:lnTo>
                      <a:pt x="355" y="963"/>
                    </a:lnTo>
                    <a:lnTo>
                      <a:pt x="339" y="1011"/>
                    </a:lnTo>
                    <a:lnTo>
                      <a:pt x="326" y="1059"/>
                    </a:lnTo>
                    <a:lnTo>
                      <a:pt x="315" y="1109"/>
                    </a:lnTo>
                    <a:lnTo>
                      <a:pt x="307" y="1159"/>
                    </a:lnTo>
                    <a:lnTo>
                      <a:pt x="301" y="1212"/>
                    </a:lnTo>
                    <a:lnTo>
                      <a:pt x="297" y="1263"/>
                    </a:lnTo>
                    <a:lnTo>
                      <a:pt x="296" y="1317"/>
                    </a:lnTo>
                    <a:lnTo>
                      <a:pt x="298" y="1367"/>
                    </a:lnTo>
                    <a:lnTo>
                      <a:pt x="302" y="1417"/>
                    </a:lnTo>
                    <a:lnTo>
                      <a:pt x="308" y="1465"/>
                    </a:lnTo>
                    <a:lnTo>
                      <a:pt x="317" y="1513"/>
                    </a:lnTo>
                    <a:lnTo>
                      <a:pt x="329" y="1560"/>
                    </a:lnTo>
                    <a:lnTo>
                      <a:pt x="343" y="1607"/>
                    </a:lnTo>
                    <a:lnTo>
                      <a:pt x="359" y="1652"/>
                    </a:lnTo>
                    <a:lnTo>
                      <a:pt x="378" y="1697"/>
                    </a:lnTo>
                    <a:lnTo>
                      <a:pt x="398" y="1740"/>
                    </a:lnTo>
                    <a:lnTo>
                      <a:pt x="420" y="1783"/>
                    </a:lnTo>
                    <a:lnTo>
                      <a:pt x="444" y="1823"/>
                    </a:lnTo>
                    <a:lnTo>
                      <a:pt x="472" y="1863"/>
                    </a:lnTo>
                    <a:lnTo>
                      <a:pt x="500" y="1902"/>
                    </a:lnTo>
                    <a:lnTo>
                      <a:pt x="529" y="1938"/>
                    </a:lnTo>
                    <a:lnTo>
                      <a:pt x="561" y="1974"/>
                    </a:lnTo>
                    <a:lnTo>
                      <a:pt x="595" y="2008"/>
                    </a:lnTo>
                    <a:lnTo>
                      <a:pt x="630" y="2040"/>
                    </a:lnTo>
                    <a:lnTo>
                      <a:pt x="666" y="2071"/>
                    </a:lnTo>
                    <a:lnTo>
                      <a:pt x="705" y="2100"/>
                    </a:lnTo>
                    <a:lnTo>
                      <a:pt x="744" y="2127"/>
                    </a:lnTo>
                    <a:lnTo>
                      <a:pt x="784" y="2153"/>
                    </a:lnTo>
                    <a:lnTo>
                      <a:pt x="827" y="2176"/>
                    </a:lnTo>
                    <a:lnTo>
                      <a:pt x="870" y="2198"/>
                    </a:lnTo>
                    <a:lnTo>
                      <a:pt x="914" y="2217"/>
                    </a:lnTo>
                    <a:lnTo>
                      <a:pt x="960" y="2234"/>
                    </a:lnTo>
                    <a:lnTo>
                      <a:pt x="1006" y="2250"/>
                    </a:lnTo>
                    <a:lnTo>
                      <a:pt x="1053" y="2263"/>
                    </a:lnTo>
                    <a:lnTo>
                      <a:pt x="1101" y="2273"/>
                    </a:lnTo>
                    <a:lnTo>
                      <a:pt x="1150" y="2281"/>
                    </a:lnTo>
                    <a:lnTo>
                      <a:pt x="1200" y="2287"/>
                    </a:lnTo>
                    <a:lnTo>
                      <a:pt x="1250" y="2290"/>
                    </a:lnTo>
                    <a:lnTo>
                      <a:pt x="1302" y="2291"/>
                    </a:lnTo>
                    <a:lnTo>
                      <a:pt x="1352" y="2289"/>
                    </a:lnTo>
                    <a:lnTo>
                      <a:pt x="1403" y="2285"/>
                    </a:lnTo>
                    <a:lnTo>
                      <a:pt x="1453" y="2279"/>
                    </a:lnTo>
                    <a:lnTo>
                      <a:pt x="1501" y="2270"/>
                    </a:lnTo>
                    <a:lnTo>
                      <a:pt x="1550" y="2259"/>
                    </a:lnTo>
                    <a:lnTo>
                      <a:pt x="1597" y="2245"/>
                    </a:lnTo>
                    <a:lnTo>
                      <a:pt x="1643" y="2228"/>
                    </a:lnTo>
                    <a:lnTo>
                      <a:pt x="1688" y="2210"/>
                    </a:lnTo>
                    <a:lnTo>
                      <a:pt x="1732" y="2190"/>
                    </a:lnTo>
                    <a:lnTo>
                      <a:pt x="1775" y="2168"/>
                    </a:lnTo>
                    <a:lnTo>
                      <a:pt x="1816" y="2143"/>
                    </a:lnTo>
                    <a:lnTo>
                      <a:pt x="1856" y="2116"/>
                    </a:lnTo>
                    <a:lnTo>
                      <a:pt x="1896" y="2088"/>
                    </a:lnTo>
                    <a:lnTo>
                      <a:pt x="1933" y="2059"/>
                    </a:lnTo>
                    <a:lnTo>
                      <a:pt x="1968" y="2026"/>
                    </a:lnTo>
                    <a:lnTo>
                      <a:pt x="2003" y="1993"/>
                    </a:lnTo>
                    <a:lnTo>
                      <a:pt x="2036" y="1958"/>
                    </a:lnTo>
                    <a:lnTo>
                      <a:pt x="2067" y="1921"/>
                    </a:lnTo>
                    <a:lnTo>
                      <a:pt x="2095" y="1883"/>
                    </a:lnTo>
                    <a:lnTo>
                      <a:pt x="2124" y="1842"/>
                    </a:lnTo>
                    <a:lnTo>
                      <a:pt x="2149" y="1802"/>
                    </a:lnTo>
                    <a:lnTo>
                      <a:pt x="2173" y="1759"/>
                    </a:lnTo>
                    <a:lnTo>
                      <a:pt x="2194" y="1716"/>
                    </a:lnTo>
                    <a:lnTo>
                      <a:pt x="2213" y="1672"/>
                    </a:lnTo>
                    <a:lnTo>
                      <a:pt x="2231" y="1626"/>
                    </a:lnTo>
                    <a:lnTo>
                      <a:pt x="2247" y="1580"/>
                    </a:lnTo>
                    <a:lnTo>
                      <a:pt x="2260" y="1532"/>
                    </a:lnTo>
                    <a:lnTo>
                      <a:pt x="2270" y="1484"/>
                    </a:lnTo>
                    <a:lnTo>
                      <a:pt x="2279" y="1434"/>
                    </a:lnTo>
                    <a:lnTo>
                      <a:pt x="2284" y="1383"/>
                    </a:lnTo>
                    <a:lnTo>
                      <a:pt x="2288" y="1333"/>
                    </a:lnTo>
                    <a:lnTo>
                      <a:pt x="2289" y="1281"/>
                    </a:lnTo>
                    <a:lnTo>
                      <a:pt x="2287" y="1231"/>
                    </a:lnTo>
                    <a:lnTo>
                      <a:pt x="2283" y="1180"/>
                    </a:lnTo>
                    <a:lnTo>
                      <a:pt x="2276" y="1131"/>
                    </a:lnTo>
                    <a:lnTo>
                      <a:pt x="2267" y="1082"/>
                    </a:lnTo>
                    <a:lnTo>
                      <a:pt x="2255" y="1035"/>
                    </a:lnTo>
                    <a:lnTo>
                      <a:pt x="2242" y="988"/>
                    </a:lnTo>
                    <a:lnTo>
                      <a:pt x="2225" y="942"/>
                    </a:lnTo>
                    <a:lnTo>
                      <a:pt x="2207" y="897"/>
                    </a:lnTo>
                    <a:lnTo>
                      <a:pt x="2187" y="854"/>
                    </a:lnTo>
                    <a:lnTo>
                      <a:pt x="2165" y="811"/>
                    </a:lnTo>
                    <a:lnTo>
                      <a:pt x="2141" y="770"/>
                    </a:lnTo>
                    <a:lnTo>
                      <a:pt x="2114" y="730"/>
                    </a:lnTo>
                    <a:lnTo>
                      <a:pt x="2086" y="691"/>
                    </a:lnTo>
                    <a:lnTo>
                      <a:pt x="2057" y="654"/>
                    </a:lnTo>
                    <a:lnTo>
                      <a:pt x="2026" y="617"/>
                    </a:lnTo>
                    <a:lnTo>
                      <a:pt x="1992" y="583"/>
                    </a:lnTo>
                    <a:lnTo>
                      <a:pt x="1958" y="551"/>
                    </a:lnTo>
                    <a:lnTo>
                      <a:pt x="1922" y="519"/>
                    </a:lnTo>
                    <a:lnTo>
                      <a:pt x="1885" y="490"/>
                    </a:lnTo>
                    <a:lnTo>
                      <a:pt x="1846" y="463"/>
                    </a:lnTo>
                    <a:lnTo>
                      <a:pt x="1806" y="438"/>
                    </a:lnTo>
                    <a:lnTo>
                      <a:pt x="1765" y="413"/>
                    </a:lnTo>
                    <a:lnTo>
                      <a:pt x="1722" y="391"/>
                    </a:lnTo>
                    <a:lnTo>
                      <a:pt x="1679" y="372"/>
                    </a:lnTo>
                    <a:lnTo>
                      <a:pt x="1633" y="354"/>
                    </a:lnTo>
                    <a:lnTo>
                      <a:pt x="1588" y="339"/>
                    </a:lnTo>
                    <a:lnTo>
                      <a:pt x="1542" y="325"/>
                    </a:lnTo>
                    <a:lnTo>
                      <a:pt x="1494" y="313"/>
                    </a:lnTo>
                    <a:lnTo>
                      <a:pt x="1446" y="305"/>
                    </a:lnTo>
                    <a:lnTo>
                      <a:pt x="1397" y="299"/>
                    </a:lnTo>
                    <a:lnTo>
                      <a:pt x="1348" y="295"/>
                    </a:lnTo>
                    <a:lnTo>
                      <a:pt x="1298" y="294"/>
                    </a:lnTo>
                    <a:close/>
                    <a:moveTo>
                      <a:pt x="1290" y="0"/>
                    </a:moveTo>
                    <a:lnTo>
                      <a:pt x="1358" y="2"/>
                    </a:lnTo>
                    <a:lnTo>
                      <a:pt x="1424" y="7"/>
                    </a:lnTo>
                    <a:lnTo>
                      <a:pt x="1488" y="15"/>
                    </a:lnTo>
                    <a:lnTo>
                      <a:pt x="1553" y="26"/>
                    </a:lnTo>
                    <a:lnTo>
                      <a:pt x="1615" y="40"/>
                    </a:lnTo>
                    <a:lnTo>
                      <a:pt x="1677" y="59"/>
                    </a:lnTo>
                    <a:lnTo>
                      <a:pt x="1737" y="79"/>
                    </a:lnTo>
                    <a:lnTo>
                      <a:pt x="1796" y="102"/>
                    </a:lnTo>
                    <a:lnTo>
                      <a:pt x="1853" y="128"/>
                    </a:lnTo>
                    <a:lnTo>
                      <a:pt x="1909" y="157"/>
                    </a:lnTo>
                    <a:lnTo>
                      <a:pt x="1963" y="188"/>
                    </a:lnTo>
                    <a:lnTo>
                      <a:pt x="2016" y="221"/>
                    </a:lnTo>
                    <a:lnTo>
                      <a:pt x="2067" y="258"/>
                    </a:lnTo>
                    <a:lnTo>
                      <a:pt x="2115" y="296"/>
                    </a:lnTo>
                    <a:lnTo>
                      <a:pt x="2163" y="336"/>
                    </a:lnTo>
                    <a:lnTo>
                      <a:pt x="2207" y="380"/>
                    </a:lnTo>
                    <a:lnTo>
                      <a:pt x="2251" y="424"/>
                    </a:lnTo>
                    <a:lnTo>
                      <a:pt x="2291" y="471"/>
                    </a:lnTo>
                    <a:lnTo>
                      <a:pt x="2329" y="520"/>
                    </a:lnTo>
                    <a:lnTo>
                      <a:pt x="2366" y="571"/>
                    </a:lnTo>
                    <a:lnTo>
                      <a:pt x="2399" y="623"/>
                    </a:lnTo>
                    <a:lnTo>
                      <a:pt x="2430" y="678"/>
                    </a:lnTo>
                    <a:lnTo>
                      <a:pt x="2458" y="734"/>
                    </a:lnTo>
                    <a:lnTo>
                      <a:pt x="2485" y="791"/>
                    </a:lnTo>
                    <a:lnTo>
                      <a:pt x="2508" y="850"/>
                    </a:lnTo>
                    <a:lnTo>
                      <a:pt x="2528" y="911"/>
                    </a:lnTo>
                    <a:lnTo>
                      <a:pt x="2545" y="972"/>
                    </a:lnTo>
                    <a:lnTo>
                      <a:pt x="2560" y="1035"/>
                    </a:lnTo>
                    <a:lnTo>
                      <a:pt x="2571" y="1098"/>
                    </a:lnTo>
                    <a:lnTo>
                      <a:pt x="2579" y="1163"/>
                    </a:lnTo>
                    <a:lnTo>
                      <a:pt x="2584" y="1229"/>
                    </a:lnTo>
                    <a:lnTo>
                      <a:pt x="2585" y="1296"/>
                    </a:lnTo>
                    <a:lnTo>
                      <a:pt x="2584" y="1362"/>
                    </a:lnTo>
                    <a:lnTo>
                      <a:pt x="2579" y="1428"/>
                    </a:lnTo>
                    <a:lnTo>
                      <a:pt x="2570" y="1494"/>
                    </a:lnTo>
                    <a:lnTo>
                      <a:pt x="2559" y="1557"/>
                    </a:lnTo>
                    <a:lnTo>
                      <a:pt x="2544" y="1620"/>
                    </a:lnTo>
                    <a:lnTo>
                      <a:pt x="2527" y="1681"/>
                    </a:lnTo>
                    <a:lnTo>
                      <a:pt x="2506" y="1741"/>
                    </a:lnTo>
                    <a:lnTo>
                      <a:pt x="2483" y="1800"/>
                    </a:lnTo>
                    <a:lnTo>
                      <a:pt x="2456" y="1857"/>
                    </a:lnTo>
                    <a:lnTo>
                      <a:pt x="2428" y="1913"/>
                    </a:lnTo>
                    <a:lnTo>
                      <a:pt x="2397" y="1968"/>
                    </a:lnTo>
                    <a:lnTo>
                      <a:pt x="2363" y="2020"/>
                    </a:lnTo>
                    <a:lnTo>
                      <a:pt x="2326" y="2071"/>
                    </a:lnTo>
                    <a:lnTo>
                      <a:pt x="2288" y="2120"/>
                    </a:lnTo>
                    <a:lnTo>
                      <a:pt x="2247" y="2167"/>
                    </a:lnTo>
                    <a:lnTo>
                      <a:pt x="2204" y="2212"/>
                    </a:lnTo>
                    <a:lnTo>
                      <a:pt x="2159" y="2255"/>
                    </a:lnTo>
                    <a:lnTo>
                      <a:pt x="2111" y="2295"/>
                    </a:lnTo>
                    <a:lnTo>
                      <a:pt x="2062" y="2334"/>
                    </a:lnTo>
                    <a:lnTo>
                      <a:pt x="2012" y="2370"/>
                    </a:lnTo>
                    <a:lnTo>
                      <a:pt x="1958" y="2404"/>
                    </a:lnTo>
                    <a:lnTo>
                      <a:pt x="1904" y="2435"/>
                    </a:lnTo>
                    <a:lnTo>
                      <a:pt x="1848" y="2464"/>
                    </a:lnTo>
                    <a:lnTo>
                      <a:pt x="1791" y="2489"/>
                    </a:lnTo>
                    <a:lnTo>
                      <a:pt x="1731" y="2512"/>
                    </a:lnTo>
                    <a:lnTo>
                      <a:pt x="1671" y="2534"/>
                    </a:lnTo>
                    <a:lnTo>
                      <a:pt x="1609" y="2551"/>
                    </a:lnTo>
                    <a:lnTo>
                      <a:pt x="1547" y="2565"/>
                    </a:lnTo>
                    <a:lnTo>
                      <a:pt x="1482" y="2576"/>
                    </a:lnTo>
                    <a:lnTo>
                      <a:pt x="1417" y="2585"/>
                    </a:lnTo>
                    <a:lnTo>
                      <a:pt x="1351" y="2590"/>
                    </a:lnTo>
                    <a:lnTo>
                      <a:pt x="1284" y="2591"/>
                    </a:lnTo>
                    <a:lnTo>
                      <a:pt x="1218" y="2590"/>
                    </a:lnTo>
                    <a:lnTo>
                      <a:pt x="1152" y="2585"/>
                    </a:lnTo>
                    <a:lnTo>
                      <a:pt x="1088" y="2576"/>
                    </a:lnTo>
                    <a:lnTo>
                      <a:pt x="1025" y="2565"/>
                    </a:lnTo>
                    <a:lnTo>
                      <a:pt x="963" y="2550"/>
                    </a:lnTo>
                    <a:lnTo>
                      <a:pt x="901" y="2533"/>
                    </a:lnTo>
                    <a:lnTo>
                      <a:pt x="842" y="2511"/>
                    </a:lnTo>
                    <a:lnTo>
                      <a:pt x="783" y="2488"/>
                    </a:lnTo>
                    <a:lnTo>
                      <a:pt x="727" y="2462"/>
                    </a:lnTo>
                    <a:lnTo>
                      <a:pt x="671" y="2434"/>
                    </a:lnTo>
                    <a:lnTo>
                      <a:pt x="618" y="2402"/>
                    </a:lnTo>
                    <a:lnTo>
                      <a:pt x="565" y="2368"/>
                    </a:lnTo>
                    <a:lnTo>
                      <a:pt x="515" y="2331"/>
                    </a:lnTo>
                    <a:lnTo>
                      <a:pt x="466" y="2293"/>
                    </a:lnTo>
                    <a:lnTo>
                      <a:pt x="419" y="2252"/>
                    </a:lnTo>
                    <a:lnTo>
                      <a:pt x="375" y="2208"/>
                    </a:lnTo>
                    <a:lnTo>
                      <a:pt x="332" y="2163"/>
                    </a:lnTo>
                    <a:lnTo>
                      <a:pt x="292" y="2116"/>
                    </a:lnTo>
                    <a:lnTo>
                      <a:pt x="254" y="2067"/>
                    </a:lnTo>
                    <a:lnTo>
                      <a:pt x="218" y="2015"/>
                    </a:lnTo>
                    <a:lnTo>
                      <a:pt x="185" y="1963"/>
                    </a:lnTo>
                    <a:lnTo>
                      <a:pt x="154" y="1908"/>
                    </a:lnTo>
                    <a:lnTo>
                      <a:pt x="126" y="1851"/>
                    </a:lnTo>
                    <a:lnTo>
                      <a:pt x="99" y="1794"/>
                    </a:lnTo>
                    <a:lnTo>
                      <a:pt x="77" y="1735"/>
                    </a:lnTo>
                    <a:lnTo>
                      <a:pt x="57" y="1675"/>
                    </a:lnTo>
                    <a:lnTo>
                      <a:pt x="40" y="1613"/>
                    </a:lnTo>
                    <a:lnTo>
                      <a:pt x="25" y="1550"/>
                    </a:lnTo>
                    <a:lnTo>
                      <a:pt x="14" y="1487"/>
                    </a:lnTo>
                    <a:lnTo>
                      <a:pt x="6" y="1421"/>
                    </a:lnTo>
                    <a:lnTo>
                      <a:pt x="1" y="1355"/>
                    </a:lnTo>
                    <a:lnTo>
                      <a:pt x="0" y="1288"/>
                    </a:lnTo>
                    <a:lnTo>
                      <a:pt x="2" y="1223"/>
                    </a:lnTo>
                    <a:lnTo>
                      <a:pt x="7" y="1157"/>
                    </a:lnTo>
                    <a:lnTo>
                      <a:pt x="15" y="1092"/>
                    </a:lnTo>
                    <a:lnTo>
                      <a:pt x="26" y="1030"/>
                    </a:lnTo>
                    <a:lnTo>
                      <a:pt x="41" y="967"/>
                    </a:lnTo>
                    <a:lnTo>
                      <a:pt x="58" y="906"/>
                    </a:lnTo>
                    <a:lnTo>
                      <a:pt x="78" y="847"/>
                    </a:lnTo>
                    <a:lnTo>
                      <a:pt x="101" y="788"/>
                    </a:lnTo>
                    <a:lnTo>
                      <a:pt x="128" y="732"/>
                    </a:lnTo>
                    <a:lnTo>
                      <a:pt x="156" y="676"/>
                    </a:lnTo>
                    <a:lnTo>
                      <a:pt x="187" y="621"/>
                    </a:lnTo>
                    <a:lnTo>
                      <a:pt x="220" y="569"/>
                    </a:lnTo>
                    <a:lnTo>
                      <a:pt x="257" y="518"/>
                    </a:lnTo>
                    <a:lnTo>
                      <a:pt x="295" y="470"/>
                    </a:lnTo>
                    <a:lnTo>
                      <a:pt x="336" y="423"/>
                    </a:lnTo>
                    <a:lnTo>
                      <a:pt x="379" y="379"/>
                    </a:lnTo>
                    <a:lnTo>
                      <a:pt x="424" y="335"/>
                    </a:lnTo>
                    <a:lnTo>
                      <a:pt x="471" y="295"/>
                    </a:lnTo>
                    <a:lnTo>
                      <a:pt x="520" y="257"/>
                    </a:lnTo>
                    <a:lnTo>
                      <a:pt x="570" y="221"/>
                    </a:lnTo>
                    <a:lnTo>
                      <a:pt x="623" y="187"/>
                    </a:lnTo>
                    <a:lnTo>
                      <a:pt x="676" y="156"/>
                    </a:lnTo>
                    <a:lnTo>
                      <a:pt x="733" y="127"/>
                    </a:lnTo>
                    <a:lnTo>
                      <a:pt x="789" y="102"/>
                    </a:lnTo>
                    <a:lnTo>
                      <a:pt x="848" y="79"/>
                    </a:lnTo>
                    <a:lnTo>
                      <a:pt x="908" y="59"/>
                    </a:lnTo>
                    <a:lnTo>
                      <a:pt x="969" y="40"/>
                    </a:lnTo>
                    <a:lnTo>
                      <a:pt x="1031" y="26"/>
                    </a:lnTo>
                    <a:lnTo>
                      <a:pt x="1095" y="15"/>
                    </a:lnTo>
                    <a:lnTo>
                      <a:pt x="1159" y="7"/>
                    </a:lnTo>
                    <a:lnTo>
                      <a:pt x="1225" y="2"/>
                    </a:lnTo>
                    <a:lnTo>
                      <a:pt x="129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3" tIns="60921" rIns="121843" bIns="60921"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sp>
            <p:nvSpPr>
              <p:cNvPr id="415" name="Freeform 186">
                <a:extLst>
                  <a:ext uri="{FF2B5EF4-FFF2-40B4-BE49-F238E27FC236}">
                    <a16:creationId xmlns:a16="http://schemas.microsoft.com/office/drawing/2014/main" id="{84A87685-EEDC-47D8-BE4E-9F4D03498BAB}"/>
                  </a:ext>
                </a:extLst>
              </p:cNvPr>
              <p:cNvSpPr>
                <a:spLocks/>
              </p:cNvSpPr>
              <p:nvPr/>
            </p:nvSpPr>
            <p:spPr bwMode="auto">
              <a:xfrm>
                <a:off x="8451070" y="2327562"/>
                <a:ext cx="13244" cy="13245"/>
              </a:xfrm>
              <a:custGeom>
                <a:avLst/>
                <a:gdLst>
                  <a:gd name="T0" fmla="*/ 192 w 318"/>
                  <a:gd name="T1" fmla="*/ 2 h 315"/>
                  <a:gd name="T2" fmla="*/ 222 w 318"/>
                  <a:gd name="T3" fmla="*/ 11 h 315"/>
                  <a:gd name="T4" fmla="*/ 249 w 318"/>
                  <a:gd name="T5" fmla="*/ 26 h 315"/>
                  <a:gd name="T6" fmla="*/ 272 w 318"/>
                  <a:gd name="T7" fmla="*/ 45 h 315"/>
                  <a:gd name="T8" fmla="*/ 292 w 318"/>
                  <a:gd name="T9" fmla="*/ 69 h 315"/>
                  <a:gd name="T10" fmla="*/ 306 w 318"/>
                  <a:gd name="T11" fmla="*/ 96 h 315"/>
                  <a:gd name="T12" fmla="*/ 315 w 318"/>
                  <a:gd name="T13" fmla="*/ 125 h 315"/>
                  <a:gd name="T14" fmla="*/ 318 w 318"/>
                  <a:gd name="T15" fmla="*/ 156 h 315"/>
                  <a:gd name="T16" fmla="*/ 315 w 318"/>
                  <a:gd name="T17" fmla="*/ 188 h 315"/>
                  <a:gd name="T18" fmla="*/ 306 w 318"/>
                  <a:gd name="T19" fmla="*/ 217 h 315"/>
                  <a:gd name="T20" fmla="*/ 291 w 318"/>
                  <a:gd name="T21" fmla="*/ 244 h 315"/>
                  <a:gd name="T22" fmla="*/ 271 w 318"/>
                  <a:gd name="T23" fmla="*/ 268 h 315"/>
                  <a:gd name="T24" fmla="*/ 247 w 318"/>
                  <a:gd name="T25" fmla="*/ 288 h 315"/>
                  <a:gd name="T26" fmla="*/ 220 w 318"/>
                  <a:gd name="T27" fmla="*/ 302 h 315"/>
                  <a:gd name="T28" fmla="*/ 191 w 318"/>
                  <a:gd name="T29" fmla="*/ 312 h 315"/>
                  <a:gd name="T30" fmla="*/ 160 w 318"/>
                  <a:gd name="T31" fmla="*/ 315 h 315"/>
                  <a:gd name="T32" fmla="*/ 127 w 318"/>
                  <a:gd name="T33" fmla="*/ 313 h 315"/>
                  <a:gd name="T34" fmla="*/ 97 w 318"/>
                  <a:gd name="T35" fmla="*/ 304 h 315"/>
                  <a:gd name="T36" fmla="*/ 70 w 318"/>
                  <a:gd name="T37" fmla="*/ 290 h 315"/>
                  <a:gd name="T38" fmla="*/ 47 w 318"/>
                  <a:gd name="T39" fmla="*/ 270 h 315"/>
                  <a:gd name="T40" fmla="*/ 27 w 318"/>
                  <a:gd name="T41" fmla="*/ 246 h 315"/>
                  <a:gd name="T42" fmla="*/ 13 w 318"/>
                  <a:gd name="T43" fmla="*/ 220 h 315"/>
                  <a:gd name="T44" fmla="*/ 4 w 318"/>
                  <a:gd name="T45" fmla="*/ 191 h 315"/>
                  <a:gd name="T46" fmla="*/ 0 w 318"/>
                  <a:gd name="T47" fmla="*/ 160 h 315"/>
                  <a:gd name="T48" fmla="*/ 4 w 318"/>
                  <a:gd name="T49" fmla="*/ 126 h 315"/>
                  <a:gd name="T50" fmla="*/ 13 w 318"/>
                  <a:gd name="T51" fmla="*/ 95 h 315"/>
                  <a:gd name="T52" fmla="*/ 28 w 318"/>
                  <a:gd name="T53" fmla="*/ 68 h 315"/>
                  <a:gd name="T54" fmla="*/ 48 w 318"/>
                  <a:gd name="T55" fmla="*/ 44 h 315"/>
                  <a:gd name="T56" fmla="*/ 72 w 318"/>
                  <a:gd name="T57" fmla="*/ 25 h 315"/>
                  <a:gd name="T58" fmla="*/ 99 w 318"/>
                  <a:gd name="T59" fmla="*/ 11 h 315"/>
                  <a:gd name="T60" fmla="*/ 128 w 318"/>
                  <a:gd name="T61" fmla="*/ 3 h 315"/>
                  <a:gd name="T62" fmla="*/ 160 w 318"/>
                  <a:gd name="T63"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8" h="315">
                    <a:moveTo>
                      <a:pt x="176" y="0"/>
                    </a:moveTo>
                    <a:lnTo>
                      <a:pt x="192" y="2"/>
                    </a:lnTo>
                    <a:lnTo>
                      <a:pt x="207" y="6"/>
                    </a:lnTo>
                    <a:lnTo>
                      <a:pt x="222" y="11"/>
                    </a:lnTo>
                    <a:lnTo>
                      <a:pt x="236" y="18"/>
                    </a:lnTo>
                    <a:lnTo>
                      <a:pt x="249" y="26"/>
                    </a:lnTo>
                    <a:lnTo>
                      <a:pt x="261" y="35"/>
                    </a:lnTo>
                    <a:lnTo>
                      <a:pt x="272" y="45"/>
                    </a:lnTo>
                    <a:lnTo>
                      <a:pt x="283" y="57"/>
                    </a:lnTo>
                    <a:lnTo>
                      <a:pt x="292" y="69"/>
                    </a:lnTo>
                    <a:lnTo>
                      <a:pt x="300" y="82"/>
                    </a:lnTo>
                    <a:lnTo>
                      <a:pt x="306" y="96"/>
                    </a:lnTo>
                    <a:lnTo>
                      <a:pt x="311" y="110"/>
                    </a:lnTo>
                    <a:lnTo>
                      <a:pt x="315" y="125"/>
                    </a:lnTo>
                    <a:lnTo>
                      <a:pt x="318" y="140"/>
                    </a:lnTo>
                    <a:lnTo>
                      <a:pt x="318" y="156"/>
                    </a:lnTo>
                    <a:lnTo>
                      <a:pt x="317" y="172"/>
                    </a:lnTo>
                    <a:lnTo>
                      <a:pt x="315" y="188"/>
                    </a:lnTo>
                    <a:lnTo>
                      <a:pt x="311" y="203"/>
                    </a:lnTo>
                    <a:lnTo>
                      <a:pt x="306" y="217"/>
                    </a:lnTo>
                    <a:lnTo>
                      <a:pt x="299" y="231"/>
                    </a:lnTo>
                    <a:lnTo>
                      <a:pt x="291" y="244"/>
                    </a:lnTo>
                    <a:lnTo>
                      <a:pt x="282" y="257"/>
                    </a:lnTo>
                    <a:lnTo>
                      <a:pt x="271" y="268"/>
                    </a:lnTo>
                    <a:lnTo>
                      <a:pt x="259" y="279"/>
                    </a:lnTo>
                    <a:lnTo>
                      <a:pt x="247" y="288"/>
                    </a:lnTo>
                    <a:lnTo>
                      <a:pt x="234" y="296"/>
                    </a:lnTo>
                    <a:lnTo>
                      <a:pt x="220" y="302"/>
                    </a:lnTo>
                    <a:lnTo>
                      <a:pt x="206" y="308"/>
                    </a:lnTo>
                    <a:lnTo>
                      <a:pt x="191" y="312"/>
                    </a:lnTo>
                    <a:lnTo>
                      <a:pt x="176" y="314"/>
                    </a:lnTo>
                    <a:lnTo>
                      <a:pt x="160" y="315"/>
                    </a:lnTo>
                    <a:lnTo>
                      <a:pt x="143" y="315"/>
                    </a:lnTo>
                    <a:lnTo>
                      <a:pt x="127" y="313"/>
                    </a:lnTo>
                    <a:lnTo>
                      <a:pt x="112" y="309"/>
                    </a:lnTo>
                    <a:lnTo>
                      <a:pt x="97" y="304"/>
                    </a:lnTo>
                    <a:lnTo>
                      <a:pt x="83" y="297"/>
                    </a:lnTo>
                    <a:lnTo>
                      <a:pt x="70" y="290"/>
                    </a:lnTo>
                    <a:lnTo>
                      <a:pt x="58" y="280"/>
                    </a:lnTo>
                    <a:lnTo>
                      <a:pt x="47" y="270"/>
                    </a:lnTo>
                    <a:lnTo>
                      <a:pt x="36" y="259"/>
                    </a:lnTo>
                    <a:lnTo>
                      <a:pt x="27" y="246"/>
                    </a:lnTo>
                    <a:lnTo>
                      <a:pt x="19" y="233"/>
                    </a:lnTo>
                    <a:lnTo>
                      <a:pt x="13" y="220"/>
                    </a:lnTo>
                    <a:lnTo>
                      <a:pt x="7" y="205"/>
                    </a:lnTo>
                    <a:lnTo>
                      <a:pt x="4" y="191"/>
                    </a:lnTo>
                    <a:lnTo>
                      <a:pt x="1" y="175"/>
                    </a:lnTo>
                    <a:lnTo>
                      <a:pt x="0" y="160"/>
                    </a:lnTo>
                    <a:lnTo>
                      <a:pt x="1" y="143"/>
                    </a:lnTo>
                    <a:lnTo>
                      <a:pt x="4" y="126"/>
                    </a:lnTo>
                    <a:lnTo>
                      <a:pt x="8" y="110"/>
                    </a:lnTo>
                    <a:lnTo>
                      <a:pt x="13" y="95"/>
                    </a:lnTo>
                    <a:lnTo>
                      <a:pt x="20" y="81"/>
                    </a:lnTo>
                    <a:lnTo>
                      <a:pt x="28" y="68"/>
                    </a:lnTo>
                    <a:lnTo>
                      <a:pt x="37" y="55"/>
                    </a:lnTo>
                    <a:lnTo>
                      <a:pt x="48" y="44"/>
                    </a:lnTo>
                    <a:lnTo>
                      <a:pt x="60" y="34"/>
                    </a:lnTo>
                    <a:lnTo>
                      <a:pt x="72" y="25"/>
                    </a:lnTo>
                    <a:lnTo>
                      <a:pt x="85" y="18"/>
                    </a:lnTo>
                    <a:lnTo>
                      <a:pt x="99" y="11"/>
                    </a:lnTo>
                    <a:lnTo>
                      <a:pt x="113" y="6"/>
                    </a:lnTo>
                    <a:lnTo>
                      <a:pt x="128" y="3"/>
                    </a:lnTo>
                    <a:lnTo>
                      <a:pt x="143" y="0"/>
                    </a:lnTo>
                    <a:lnTo>
                      <a:pt x="160" y="0"/>
                    </a:lnTo>
                    <a:lnTo>
                      <a:pt x="176"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3" tIns="60921" rIns="121843" bIns="60921" numCol="1" anchor="t" anchorCtr="0" compatLnSpc="1">
                <a:prstTxWarp prst="textNoShape">
                  <a:avLst/>
                </a:prstTxWarp>
              </a:bodyPr>
              <a:lstStyle/>
              <a:p>
                <a:pPr defTabSz="609555">
                  <a:defRPr/>
                </a:pPr>
                <a:endParaRPr lang="en-US" sz="1200" dirty="0">
                  <a:solidFill>
                    <a:srgbClr val="000000"/>
                  </a:solidFill>
                  <a:latin typeface="Arial" panose="020B0604020202020204" pitchFamily="34" charset="0"/>
                  <a:cs typeface="Arial" panose="020B0604020202020204" pitchFamily="34" charset="0"/>
                </a:endParaRPr>
              </a:p>
            </p:txBody>
          </p:sp>
        </p:grpSp>
      </p:grpSp>
      <p:grpSp>
        <p:nvGrpSpPr>
          <p:cNvPr id="27" name="Group 26">
            <a:extLst>
              <a:ext uri="{FF2B5EF4-FFF2-40B4-BE49-F238E27FC236}">
                <a16:creationId xmlns:a16="http://schemas.microsoft.com/office/drawing/2014/main" id="{531680EF-DF05-434F-9B27-91DE3D87994E}"/>
              </a:ext>
            </a:extLst>
          </p:cNvPr>
          <p:cNvGrpSpPr/>
          <p:nvPr/>
        </p:nvGrpSpPr>
        <p:grpSpPr>
          <a:xfrm>
            <a:off x="558025" y="3973679"/>
            <a:ext cx="1786803" cy="2439943"/>
            <a:chOff x="413005" y="2979233"/>
            <a:chExt cx="1340102" cy="1829957"/>
          </a:xfrm>
        </p:grpSpPr>
        <p:grpSp>
          <p:nvGrpSpPr>
            <p:cNvPr id="416" name="Group 415">
              <a:extLst>
                <a:ext uri="{FF2B5EF4-FFF2-40B4-BE49-F238E27FC236}">
                  <a16:creationId xmlns:a16="http://schemas.microsoft.com/office/drawing/2014/main" id="{C51984A0-A851-4F32-929E-D14DDC200C0A}"/>
                </a:ext>
              </a:extLst>
            </p:cNvPr>
            <p:cNvGrpSpPr/>
            <p:nvPr/>
          </p:nvGrpSpPr>
          <p:grpSpPr>
            <a:xfrm>
              <a:off x="1433067" y="3647184"/>
              <a:ext cx="320040" cy="320040"/>
              <a:chOff x="2462114" y="2922060"/>
              <a:chExt cx="927100" cy="927100"/>
            </a:xfrm>
          </p:grpSpPr>
          <p:sp>
            <p:nvSpPr>
              <p:cNvPr id="417" name="Oval 416">
                <a:extLst>
                  <a:ext uri="{FF2B5EF4-FFF2-40B4-BE49-F238E27FC236}">
                    <a16:creationId xmlns:a16="http://schemas.microsoft.com/office/drawing/2014/main" id="{60168A28-66DC-416E-A523-DB9A45D0D35D}"/>
                  </a:ext>
                </a:extLst>
              </p:cNvPr>
              <p:cNvSpPr/>
              <p:nvPr/>
            </p:nvSpPr>
            <p:spPr>
              <a:xfrm>
                <a:off x="2462114" y="2922060"/>
                <a:ext cx="927100" cy="927100"/>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defRPr/>
                </a:pPr>
                <a:endParaRPr lang="en-US" sz="2400" dirty="0">
                  <a:solidFill>
                    <a:srgbClr val="000000"/>
                  </a:solidFill>
                  <a:latin typeface="Arial" panose="020B0604020202020204" pitchFamily="34" charset="0"/>
                  <a:cs typeface="Arial" panose="020B0604020202020204" pitchFamily="34" charset="0"/>
                </a:endParaRPr>
              </a:p>
            </p:txBody>
          </p:sp>
          <p:grpSp>
            <p:nvGrpSpPr>
              <p:cNvPr id="418" name="Group 417">
                <a:extLst>
                  <a:ext uri="{FF2B5EF4-FFF2-40B4-BE49-F238E27FC236}">
                    <a16:creationId xmlns:a16="http://schemas.microsoft.com/office/drawing/2014/main" id="{11220D95-ACC7-4266-B6A0-6F69F3F69CE4}"/>
                  </a:ext>
                </a:extLst>
              </p:cNvPr>
              <p:cNvGrpSpPr/>
              <p:nvPr/>
            </p:nvGrpSpPr>
            <p:grpSpPr>
              <a:xfrm>
                <a:off x="2576439" y="3185049"/>
                <a:ext cx="698450" cy="401122"/>
                <a:chOff x="3435112" y="3661267"/>
                <a:chExt cx="698450" cy="401122"/>
              </a:xfrm>
            </p:grpSpPr>
            <p:sp>
              <p:nvSpPr>
                <p:cNvPr id="419" name="Freeform 275">
                  <a:extLst>
                    <a:ext uri="{FF2B5EF4-FFF2-40B4-BE49-F238E27FC236}">
                      <a16:creationId xmlns:a16="http://schemas.microsoft.com/office/drawing/2014/main" id="{6B20612F-7431-4246-9B77-691A33C6EE6C}"/>
                    </a:ext>
                  </a:extLst>
                </p:cNvPr>
                <p:cNvSpPr>
                  <a:spLocks noEditPoints="1"/>
                </p:cNvSpPr>
                <p:nvPr/>
              </p:nvSpPr>
              <p:spPr bwMode="auto">
                <a:xfrm>
                  <a:off x="3450946" y="3661267"/>
                  <a:ext cx="682616" cy="401122"/>
                </a:xfrm>
                <a:custGeom>
                  <a:avLst/>
                  <a:gdLst>
                    <a:gd name="T0" fmla="*/ 11237 w 12821"/>
                    <a:gd name="T1" fmla="*/ 5071 h 7540"/>
                    <a:gd name="T2" fmla="*/ 10039 w 12821"/>
                    <a:gd name="T3" fmla="*/ 5947 h 7540"/>
                    <a:gd name="T4" fmla="*/ 9086 w 12821"/>
                    <a:gd name="T5" fmla="*/ 6424 h 7540"/>
                    <a:gd name="T6" fmla="*/ 9158 w 12821"/>
                    <a:gd name="T7" fmla="*/ 6077 h 7540"/>
                    <a:gd name="T8" fmla="*/ 9784 w 12821"/>
                    <a:gd name="T9" fmla="*/ 4870 h 7540"/>
                    <a:gd name="T10" fmla="*/ 9935 w 12821"/>
                    <a:gd name="T11" fmla="*/ 3461 h 7540"/>
                    <a:gd name="T12" fmla="*/ 9568 w 12821"/>
                    <a:gd name="T13" fmla="*/ 2122 h 7540"/>
                    <a:gd name="T14" fmla="*/ 8768 w 12821"/>
                    <a:gd name="T15" fmla="*/ 1032 h 7540"/>
                    <a:gd name="T16" fmla="*/ 9412 w 12821"/>
                    <a:gd name="T17" fmla="*/ 1260 h 7540"/>
                    <a:gd name="T18" fmla="*/ 10573 w 12821"/>
                    <a:gd name="T19" fmla="*/ 1939 h 7540"/>
                    <a:gd name="T20" fmla="*/ 11695 w 12821"/>
                    <a:gd name="T21" fmla="*/ 2913 h 7540"/>
                    <a:gd name="T22" fmla="*/ 12249 w 12821"/>
                    <a:gd name="T23" fmla="*/ 3598 h 7540"/>
                    <a:gd name="T24" fmla="*/ 12272 w 12821"/>
                    <a:gd name="T25" fmla="*/ 3866 h 7540"/>
                    <a:gd name="T26" fmla="*/ 5855 w 12821"/>
                    <a:gd name="T27" fmla="*/ 6983 h 7540"/>
                    <a:gd name="T28" fmla="*/ 3907 w 12821"/>
                    <a:gd name="T29" fmla="*/ 6052 h 7540"/>
                    <a:gd name="T30" fmla="*/ 2979 w 12821"/>
                    <a:gd name="T31" fmla="*/ 4100 h 7540"/>
                    <a:gd name="T32" fmla="*/ 3513 w 12821"/>
                    <a:gd name="T33" fmla="*/ 1966 h 7540"/>
                    <a:gd name="T34" fmla="*/ 5227 w 12821"/>
                    <a:gd name="T35" fmla="*/ 686 h 7540"/>
                    <a:gd name="T36" fmla="*/ 7438 w 12821"/>
                    <a:gd name="T37" fmla="*/ 795 h 7540"/>
                    <a:gd name="T38" fmla="*/ 9017 w 12821"/>
                    <a:gd name="T39" fmla="*/ 2232 h 7540"/>
                    <a:gd name="T40" fmla="*/ 9342 w 12821"/>
                    <a:gd name="T41" fmla="*/ 4420 h 7540"/>
                    <a:gd name="T42" fmla="*/ 8233 w 12821"/>
                    <a:gd name="T43" fmla="*/ 6261 h 7540"/>
                    <a:gd name="T44" fmla="*/ 6184 w 12821"/>
                    <a:gd name="T45" fmla="*/ 7000 h 7540"/>
                    <a:gd name="T46" fmla="*/ 11596 w 12821"/>
                    <a:gd name="T47" fmla="*/ 2065 h 7540"/>
                    <a:gd name="T48" fmla="*/ 10313 w 12821"/>
                    <a:gd name="T49" fmla="*/ 1126 h 7540"/>
                    <a:gd name="T50" fmla="*/ 8866 w 12821"/>
                    <a:gd name="T51" fmla="*/ 452 h 7540"/>
                    <a:gd name="T52" fmla="*/ 7319 w 12821"/>
                    <a:gd name="T53" fmla="*/ 78 h 7540"/>
                    <a:gd name="T54" fmla="*/ 6153 w 12821"/>
                    <a:gd name="T55" fmla="*/ 0 h 7540"/>
                    <a:gd name="T56" fmla="*/ 4824 w 12821"/>
                    <a:gd name="T57" fmla="*/ 113 h 7540"/>
                    <a:gd name="T58" fmla="*/ 3289 w 12821"/>
                    <a:gd name="T59" fmla="*/ 531 h 7540"/>
                    <a:gd name="T60" fmla="*/ 1926 w 12821"/>
                    <a:gd name="T61" fmla="*/ 1187 h 7540"/>
                    <a:gd name="T62" fmla="*/ 870 w 12821"/>
                    <a:gd name="T63" fmla="*/ 1925 h 7540"/>
                    <a:gd name="T64" fmla="*/ 101 w 12821"/>
                    <a:gd name="T65" fmla="*/ 2756 h 7540"/>
                    <a:gd name="T66" fmla="*/ 101 w 12821"/>
                    <a:gd name="T67" fmla="*/ 2952 h 7540"/>
                    <a:gd name="T68" fmla="*/ 282 w 12821"/>
                    <a:gd name="T69" fmla="*/ 3111 h 7540"/>
                    <a:gd name="T70" fmla="*/ 461 w 12821"/>
                    <a:gd name="T71" fmla="*/ 3106 h 7540"/>
                    <a:gd name="T72" fmla="*/ 1445 w 12821"/>
                    <a:gd name="T73" fmla="*/ 2258 h 7540"/>
                    <a:gd name="T74" fmla="*/ 2388 w 12821"/>
                    <a:gd name="T75" fmla="*/ 1563 h 7540"/>
                    <a:gd name="T76" fmla="*/ 3283 w 12821"/>
                    <a:gd name="T77" fmla="*/ 1115 h 7540"/>
                    <a:gd name="T78" fmla="*/ 3212 w 12821"/>
                    <a:gd name="T79" fmla="*/ 1462 h 7540"/>
                    <a:gd name="T80" fmla="*/ 2585 w 12821"/>
                    <a:gd name="T81" fmla="*/ 2670 h 7540"/>
                    <a:gd name="T82" fmla="*/ 2434 w 12821"/>
                    <a:gd name="T83" fmla="*/ 4080 h 7540"/>
                    <a:gd name="T84" fmla="*/ 2801 w 12821"/>
                    <a:gd name="T85" fmla="*/ 5418 h 7540"/>
                    <a:gd name="T86" fmla="*/ 3601 w 12821"/>
                    <a:gd name="T87" fmla="*/ 6508 h 7540"/>
                    <a:gd name="T88" fmla="*/ 2957 w 12821"/>
                    <a:gd name="T89" fmla="*/ 6279 h 7540"/>
                    <a:gd name="T90" fmla="*/ 1925 w 12821"/>
                    <a:gd name="T91" fmla="*/ 5708 h 7540"/>
                    <a:gd name="T92" fmla="*/ 962 w 12821"/>
                    <a:gd name="T93" fmla="*/ 4947 h 7540"/>
                    <a:gd name="T94" fmla="*/ 410 w 12821"/>
                    <a:gd name="T95" fmla="*/ 4387 h 7540"/>
                    <a:gd name="T96" fmla="*/ 226 w 12821"/>
                    <a:gd name="T97" fmla="*/ 4351 h 7540"/>
                    <a:gd name="T98" fmla="*/ 40 w 12821"/>
                    <a:gd name="T99" fmla="*/ 4465 h 7540"/>
                    <a:gd name="T100" fmla="*/ 10 w 12821"/>
                    <a:gd name="T101" fmla="*/ 4666 h 7540"/>
                    <a:gd name="T102" fmla="*/ 802 w 12821"/>
                    <a:gd name="T103" fmla="*/ 5566 h 7540"/>
                    <a:gd name="T104" fmla="*/ 1901 w 12821"/>
                    <a:gd name="T105" fmla="*/ 6339 h 7540"/>
                    <a:gd name="T106" fmla="*/ 3289 w 12821"/>
                    <a:gd name="T107" fmla="*/ 7009 h 7540"/>
                    <a:gd name="T108" fmla="*/ 4824 w 12821"/>
                    <a:gd name="T109" fmla="*/ 7427 h 7540"/>
                    <a:gd name="T110" fmla="*/ 6153 w 12821"/>
                    <a:gd name="T111" fmla="*/ 7540 h 7540"/>
                    <a:gd name="T112" fmla="*/ 7319 w 12821"/>
                    <a:gd name="T113" fmla="*/ 7462 h 7540"/>
                    <a:gd name="T114" fmla="*/ 8866 w 12821"/>
                    <a:gd name="T115" fmla="*/ 7088 h 7540"/>
                    <a:gd name="T116" fmla="*/ 10313 w 12821"/>
                    <a:gd name="T117" fmla="*/ 6414 h 7540"/>
                    <a:gd name="T118" fmla="*/ 11596 w 12821"/>
                    <a:gd name="T119" fmla="*/ 5475 h 7540"/>
                    <a:gd name="T120" fmla="*/ 12633 w 12821"/>
                    <a:gd name="T121" fmla="*/ 4361 h 7540"/>
                    <a:gd name="T122" fmla="*/ 12820 w 12821"/>
                    <a:gd name="T123" fmla="*/ 3811 h 7540"/>
                    <a:gd name="T124" fmla="*/ 12679 w 12821"/>
                    <a:gd name="T125" fmla="*/ 3252 h 7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21" h="7540">
                      <a:moveTo>
                        <a:pt x="12180" y="4063"/>
                      </a:moveTo>
                      <a:lnTo>
                        <a:pt x="12114" y="4146"/>
                      </a:lnTo>
                      <a:lnTo>
                        <a:pt x="12048" y="4229"/>
                      </a:lnTo>
                      <a:lnTo>
                        <a:pt x="11979" y="4311"/>
                      </a:lnTo>
                      <a:lnTo>
                        <a:pt x="11910" y="4391"/>
                      </a:lnTo>
                      <a:lnTo>
                        <a:pt x="11839" y="4470"/>
                      </a:lnTo>
                      <a:lnTo>
                        <a:pt x="11767" y="4549"/>
                      </a:lnTo>
                      <a:lnTo>
                        <a:pt x="11695" y="4627"/>
                      </a:lnTo>
                      <a:lnTo>
                        <a:pt x="11621" y="4703"/>
                      </a:lnTo>
                      <a:lnTo>
                        <a:pt x="11546" y="4779"/>
                      </a:lnTo>
                      <a:lnTo>
                        <a:pt x="11471" y="4853"/>
                      </a:lnTo>
                      <a:lnTo>
                        <a:pt x="11394" y="4927"/>
                      </a:lnTo>
                      <a:lnTo>
                        <a:pt x="11315" y="4999"/>
                      </a:lnTo>
                      <a:lnTo>
                        <a:pt x="11237" y="5071"/>
                      </a:lnTo>
                      <a:lnTo>
                        <a:pt x="11157" y="5140"/>
                      </a:lnTo>
                      <a:lnTo>
                        <a:pt x="11076" y="5210"/>
                      </a:lnTo>
                      <a:lnTo>
                        <a:pt x="10995" y="5278"/>
                      </a:lnTo>
                      <a:lnTo>
                        <a:pt x="10912" y="5345"/>
                      </a:lnTo>
                      <a:lnTo>
                        <a:pt x="10828" y="5410"/>
                      </a:lnTo>
                      <a:lnTo>
                        <a:pt x="10744" y="5475"/>
                      </a:lnTo>
                      <a:lnTo>
                        <a:pt x="10659" y="5539"/>
                      </a:lnTo>
                      <a:lnTo>
                        <a:pt x="10573" y="5600"/>
                      </a:lnTo>
                      <a:lnTo>
                        <a:pt x="10485" y="5662"/>
                      </a:lnTo>
                      <a:lnTo>
                        <a:pt x="10398" y="5722"/>
                      </a:lnTo>
                      <a:lnTo>
                        <a:pt x="10309" y="5779"/>
                      </a:lnTo>
                      <a:lnTo>
                        <a:pt x="10220" y="5837"/>
                      </a:lnTo>
                      <a:lnTo>
                        <a:pt x="10129" y="5892"/>
                      </a:lnTo>
                      <a:lnTo>
                        <a:pt x="10039" y="5947"/>
                      </a:lnTo>
                      <a:lnTo>
                        <a:pt x="9948" y="6000"/>
                      </a:lnTo>
                      <a:lnTo>
                        <a:pt x="9855" y="6053"/>
                      </a:lnTo>
                      <a:lnTo>
                        <a:pt x="9762" y="6104"/>
                      </a:lnTo>
                      <a:lnTo>
                        <a:pt x="9668" y="6153"/>
                      </a:lnTo>
                      <a:lnTo>
                        <a:pt x="9575" y="6201"/>
                      </a:lnTo>
                      <a:lnTo>
                        <a:pt x="9520" y="6228"/>
                      </a:lnTo>
                      <a:lnTo>
                        <a:pt x="9467" y="6254"/>
                      </a:lnTo>
                      <a:lnTo>
                        <a:pt x="9412" y="6279"/>
                      </a:lnTo>
                      <a:lnTo>
                        <a:pt x="9358" y="6305"/>
                      </a:lnTo>
                      <a:lnTo>
                        <a:pt x="9304" y="6330"/>
                      </a:lnTo>
                      <a:lnTo>
                        <a:pt x="9250" y="6354"/>
                      </a:lnTo>
                      <a:lnTo>
                        <a:pt x="9195" y="6377"/>
                      </a:lnTo>
                      <a:lnTo>
                        <a:pt x="9140" y="6402"/>
                      </a:lnTo>
                      <a:lnTo>
                        <a:pt x="9086" y="6424"/>
                      </a:lnTo>
                      <a:lnTo>
                        <a:pt x="9030" y="6447"/>
                      </a:lnTo>
                      <a:lnTo>
                        <a:pt x="8976" y="6469"/>
                      </a:lnTo>
                      <a:lnTo>
                        <a:pt x="8920" y="6491"/>
                      </a:lnTo>
                      <a:lnTo>
                        <a:pt x="8865" y="6512"/>
                      </a:lnTo>
                      <a:lnTo>
                        <a:pt x="8809" y="6533"/>
                      </a:lnTo>
                      <a:lnTo>
                        <a:pt x="8754" y="6553"/>
                      </a:lnTo>
                      <a:lnTo>
                        <a:pt x="8698" y="6573"/>
                      </a:lnTo>
                      <a:lnTo>
                        <a:pt x="8769" y="6508"/>
                      </a:lnTo>
                      <a:lnTo>
                        <a:pt x="8838" y="6440"/>
                      </a:lnTo>
                      <a:lnTo>
                        <a:pt x="8906" y="6370"/>
                      </a:lnTo>
                      <a:lnTo>
                        <a:pt x="8972" y="6300"/>
                      </a:lnTo>
                      <a:lnTo>
                        <a:pt x="9035" y="6228"/>
                      </a:lnTo>
                      <a:lnTo>
                        <a:pt x="9098" y="6153"/>
                      </a:lnTo>
                      <a:lnTo>
                        <a:pt x="9158" y="6077"/>
                      </a:lnTo>
                      <a:lnTo>
                        <a:pt x="9217" y="5999"/>
                      </a:lnTo>
                      <a:lnTo>
                        <a:pt x="9273" y="5922"/>
                      </a:lnTo>
                      <a:lnTo>
                        <a:pt x="9328" y="5841"/>
                      </a:lnTo>
                      <a:lnTo>
                        <a:pt x="9379" y="5759"/>
                      </a:lnTo>
                      <a:lnTo>
                        <a:pt x="9429" y="5676"/>
                      </a:lnTo>
                      <a:lnTo>
                        <a:pt x="9478" y="5591"/>
                      </a:lnTo>
                      <a:lnTo>
                        <a:pt x="9524" y="5505"/>
                      </a:lnTo>
                      <a:lnTo>
                        <a:pt x="9569" y="5418"/>
                      </a:lnTo>
                      <a:lnTo>
                        <a:pt x="9610" y="5329"/>
                      </a:lnTo>
                      <a:lnTo>
                        <a:pt x="9649" y="5239"/>
                      </a:lnTo>
                      <a:lnTo>
                        <a:pt x="9687" y="5148"/>
                      </a:lnTo>
                      <a:lnTo>
                        <a:pt x="9721" y="5057"/>
                      </a:lnTo>
                      <a:lnTo>
                        <a:pt x="9754" y="4964"/>
                      </a:lnTo>
                      <a:lnTo>
                        <a:pt x="9784" y="4870"/>
                      </a:lnTo>
                      <a:lnTo>
                        <a:pt x="9812" y="4774"/>
                      </a:lnTo>
                      <a:lnTo>
                        <a:pt x="9837" y="4678"/>
                      </a:lnTo>
                      <a:lnTo>
                        <a:pt x="9859" y="4580"/>
                      </a:lnTo>
                      <a:lnTo>
                        <a:pt x="9880" y="4481"/>
                      </a:lnTo>
                      <a:lnTo>
                        <a:pt x="9897" y="4382"/>
                      </a:lnTo>
                      <a:lnTo>
                        <a:pt x="9913" y="4282"/>
                      </a:lnTo>
                      <a:lnTo>
                        <a:pt x="9925" y="4181"/>
                      </a:lnTo>
                      <a:lnTo>
                        <a:pt x="9935" y="4080"/>
                      </a:lnTo>
                      <a:lnTo>
                        <a:pt x="9942" y="3977"/>
                      </a:lnTo>
                      <a:lnTo>
                        <a:pt x="9946" y="3874"/>
                      </a:lnTo>
                      <a:lnTo>
                        <a:pt x="9947" y="3770"/>
                      </a:lnTo>
                      <a:lnTo>
                        <a:pt x="9946" y="3666"/>
                      </a:lnTo>
                      <a:lnTo>
                        <a:pt x="9942" y="3563"/>
                      </a:lnTo>
                      <a:lnTo>
                        <a:pt x="9935" y="3461"/>
                      </a:lnTo>
                      <a:lnTo>
                        <a:pt x="9925" y="3359"/>
                      </a:lnTo>
                      <a:lnTo>
                        <a:pt x="9913" y="3258"/>
                      </a:lnTo>
                      <a:lnTo>
                        <a:pt x="9897" y="3158"/>
                      </a:lnTo>
                      <a:lnTo>
                        <a:pt x="9880" y="3059"/>
                      </a:lnTo>
                      <a:lnTo>
                        <a:pt x="9859" y="2959"/>
                      </a:lnTo>
                      <a:lnTo>
                        <a:pt x="9837" y="2862"/>
                      </a:lnTo>
                      <a:lnTo>
                        <a:pt x="9812" y="2765"/>
                      </a:lnTo>
                      <a:lnTo>
                        <a:pt x="9783" y="2670"/>
                      </a:lnTo>
                      <a:lnTo>
                        <a:pt x="9753" y="2576"/>
                      </a:lnTo>
                      <a:lnTo>
                        <a:pt x="9721" y="2482"/>
                      </a:lnTo>
                      <a:lnTo>
                        <a:pt x="9687" y="2390"/>
                      </a:lnTo>
                      <a:lnTo>
                        <a:pt x="9649" y="2300"/>
                      </a:lnTo>
                      <a:lnTo>
                        <a:pt x="9610" y="2210"/>
                      </a:lnTo>
                      <a:lnTo>
                        <a:pt x="9568" y="2122"/>
                      </a:lnTo>
                      <a:lnTo>
                        <a:pt x="9523" y="2034"/>
                      </a:lnTo>
                      <a:lnTo>
                        <a:pt x="9478" y="1948"/>
                      </a:lnTo>
                      <a:lnTo>
                        <a:pt x="9429" y="1863"/>
                      </a:lnTo>
                      <a:lnTo>
                        <a:pt x="9379" y="1780"/>
                      </a:lnTo>
                      <a:lnTo>
                        <a:pt x="9327" y="1698"/>
                      </a:lnTo>
                      <a:lnTo>
                        <a:pt x="9272" y="1618"/>
                      </a:lnTo>
                      <a:lnTo>
                        <a:pt x="9216" y="1540"/>
                      </a:lnTo>
                      <a:lnTo>
                        <a:pt x="9157" y="1462"/>
                      </a:lnTo>
                      <a:lnTo>
                        <a:pt x="9097" y="1386"/>
                      </a:lnTo>
                      <a:lnTo>
                        <a:pt x="9035" y="1312"/>
                      </a:lnTo>
                      <a:lnTo>
                        <a:pt x="8971" y="1239"/>
                      </a:lnTo>
                      <a:lnTo>
                        <a:pt x="8905" y="1169"/>
                      </a:lnTo>
                      <a:lnTo>
                        <a:pt x="8837" y="1099"/>
                      </a:lnTo>
                      <a:lnTo>
                        <a:pt x="8768" y="1032"/>
                      </a:lnTo>
                      <a:lnTo>
                        <a:pt x="8697" y="967"/>
                      </a:lnTo>
                      <a:lnTo>
                        <a:pt x="8753" y="986"/>
                      </a:lnTo>
                      <a:lnTo>
                        <a:pt x="8808" y="1006"/>
                      </a:lnTo>
                      <a:lnTo>
                        <a:pt x="8864" y="1027"/>
                      </a:lnTo>
                      <a:lnTo>
                        <a:pt x="8919" y="1048"/>
                      </a:lnTo>
                      <a:lnTo>
                        <a:pt x="8975" y="1070"/>
                      </a:lnTo>
                      <a:lnTo>
                        <a:pt x="9030" y="1092"/>
                      </a:lnTo>
                      <a:lnTo>
                        <a:pt x="9085" y="1115"/>
                      </a:lnTo>
                      <a:lnTo>
                        <a:pt x="9140" y="1137"/>
                      </a:lnTo>
                      <a:lnTo>
                        <a:pt x="9194" y="1162"/>
                      </a:lnTo>
                      <a:lnTo>
                        <a:pt x="9249" y="1185"/>
                      </a:lnTo>
                      <a:lnTo>
                        <a:pt x="9303" y="1209"/>
                      </a:lnTo>
                      <a:lnTo>
                        <a:pt x="9358" y="1234"/>
                      </a:lnTo>
                      <a:lnTo>
                        <a:pt x="9412" y="1260"/>
                      </a:lnTo>
                      <a:lnTo>
                        <a:pt x="9467" y="1286"/>
                      </a:lnTo>
                      <a:lnTo>
                        <a:pt x="9520" y="1312"/>
                      </a:lnTo>
                      <a:lnTo>
                        <a:pt x="9575" y="1338"/>
                      </a:lnTo>
                      <a:lnTo>
                        <a:pt x="9668" y="1387"/>
                      </a:lnTo>
                      <a:lnTo>
                        <a:pt x="9762" y="1435"/>
                      </a:lnTo>
                      <a:lnTo>
                        <a:pt x="9855" y="1487"/>
                      </a:lnTo>
                      <a:lnTo>
                        <a:pt x="9948" y="1539"/>
                      </a:lnTo>
                      <a:lnTo>
                        <a:pt x="10039" y="1592"/>
                      </a:lnTo>
                      <a:lnTo>
                        <a:pt x="10129" y="1647"/>
                      </a:lnTo>
                      <a:lnTo>
                        <a:pt x="10220" y="1703"/>
                      </a:lnTo>
                      <a:lnTo>
                        <a:pt x="10309" y="1760"/>
                      </a:lnTo>
                      <a:lnTo>
                        <a:pt x="10398" y="1818"/>
                      </a:lnTo>
                      <a:lnTo>
                        <a:pt x="10485" y="1878"/>
                      </a:lnTo>
                      <a:lnTo>
                        <a:pt x="10573" y="1939"/>
                      </a:lnTo>
                      <a:lnTo>
                        <a:pt x="10659" y="2001"/>
                      </a:lnTo>
                      <a:lnTo>
                        <a:pt x="10744" y="2065"/>
                      </a:lnTo>
                      <a:lnTo>
                        <a:pt x="10828" y="2129"/>
                      </a:lnTo>
                      <a:lnTo>
                        <a:pt x="10912" y="2195"/>
                      </a:lnTo>
                      <a:lnTo>
                        <a:pt x="10995" y="2262"/>
                      </a:lnTo>
                      <a:lnTo>
                        <a:pt x="11076" y="2330"/>
                      </a:lnTo>
                      <a:lnTo>
                        <a:pt x="11157" y="2399"/>
                      </a:lnTo>
                      <a:lnTo>
                        <a:pt x="11237" y="2469"/>
                      </a:lnTo>
                      <a:lnTo>
                        <a:pt x="11315" y="2541"/>
                      </a:lnTo>
                      <a:lnTo>
                        <a:pt x="11394" y="2613"/>
                      </a:lnTo>
                      <a:lnTo>
                        <a:pt x="11471" y="2687"/>
                      </a:lnTo>
                      <a:lnTo>
                        <a:pt x="11546" y="2761"/>
                      </a:lnTo>
                      <a:lnTo>
                        <a:pt x="11621" y="2836"/>
                      </a:lnTo>
                      <a:lnTo>
                        <a:pt x="11695" y="2913"/>
                      </a:lnTo>
                      <a:lnTo>
                        <a:pt x="11767" y="2991"/>
                      </a:lnTo>
                      <a:lnTo>
                        <a:pt x="11839" y="3070"/>
                      </a:lnTo>
                      <a:lnTo>
                        <a:pt x="11910" y="3149"/>
                      </a:lnTo>
                      <a:lnTo>
                        <a:pt x="11979" y="3229"/>
                      </a:lnTo>
                      <a:lnTo>
                        <a:pt x="12048" y="3311"/>
                      </a:lnTo>
                      <a:lnTo>
                        <a:pt x="12114" y="3394"/>
                      </a:lnTo>
                      <a:lnTo>
                        <a:pt x="12180" y="3477"/>
                      </a:lnTo>
                      <a:lnTo>
                        <a:pt x="12192" y="3493"/>
                      </a:lnTo>
                      <a:lnTo>
                        <a:pt x="12204" y="3510"/>
                      </a:lnTo>
                      <a:lnTo>
                        <a:pt x="12214" y="3527"/>
                      </a:lnTo>
                      <a:lnTo>
                        <a:pt x="12224" y="3545"/>
                      </a:lnTo>
                      <a:lnTo>
                        <a:pt x="12233" y="3563"/>
                      </a:lnTo>
                      <a:lnTo>
                        <a:pt x="12241" y="3580"/>
                      </a:lnTo>
                      <a:lnTo>
                        <a:pt x="12249" y="3598"/>
                      </a:lnTo>
                      <a:lnTo>
                        <a:pt x="12255" y="3617"/>
                      </a:lnTo>
                      <a:lnTo>
                        <a:pt x="12261" y="3636"/>
                      </a:lnTo>
                      <a:lnTo>
                        <a:pt x="12267" y="3655"/>
                      </a:lnTo>
                      <a:lnTo>
                        <a:pt x="12272" y="3674"/>
                      </a:lnTo>
                      <a:lnTo>
                        <a:pt x="12275" y="3693"/>
                      </a:lnTo>
                      <a:lnTo>
                        <a:pt x="12278" y="3711"/>
                      </a:lnTo>
                      <a:lnTo>
                        <a:pt x="12280" y="3732"/>
                      </a:lnTo>
                      <a:lnTo>
                        <a:pt x="12281" y="3751"/>
                      </a:lnTo>
                      <a:lnTo>
                        <a:pt x="12281" y="3770"/>
                      </a:lnTo>
                      <a:lnTo>
                        <a:pt x="12281" y="3789"/>
                      </a:lnTo>
                      <a:lnTo>
                        <a:pt x="12280" y="3808"/>
                      </a:lnTo>
                      <a:lnTo>
                        <a:pt x="12278" y="3829"/>
                      </a:lnTo>
                      <a:lnTo>
                        <a:pt x="12275" y="3847"/>
                      </a:lnTo>
                      <a:lnTo>
                        <a:pt x="12272" y="3866"/>
                      </a:lnTo>
                      <a:lnTo>
                        <a:pt x="12267" y="3885"/>
                      </a:lnTo>
                      <a:lnTo>
                        <a:pt x="12261" y="3904"/>
                      </a:lnTo>
                      <a:lnTo>
                        <a:pt x="12255" y="3923"/>
                      </a:lnTo>
                      <a:lnTo>
                        <a:pt x="12249" y="3942"/>
                      </a:lnTo>
                      <a:lnTo>
                        <a:pt x="12241" y="3960"/>
                      </a:lnTo>
                      <a:lnTo>
                        <a:pt x="12233" y="3977"/>
                      </a:lnTo>
                      <a:lnTo>
                        <a:pt x="12224" y="3995"/>
                      </a:lnTo>
                      <a:lnTo>
                        <a:pt x="12214" y="4013"/>
                      </a:lnTo>
                      <a:lnTo>
                        <a:pt x="12204" y="4030"/>
                      </a:lnTo>
                      <a:lnTo>
                        <a:pt x="12192" y="4047"/>
                      </a:lnTo>
                      <a:lnTo>
                        <a:pt x="12180" y="4063"/>
                      </a:lnTo>
                      <a:close/>
                      <a:moveTo>
                        <a:pt x="6184" y="7000"/>
                      </a:moveTo>
                      <a:lnTo>
                        <a:pt x="6018" y="6995"/>
                      </a:lnTo>
                      <a:lnTo>
                        <a:pt x="5855" y="6983"/>
                      </a:lnTo>
                      <a:lnTo>
                        <a:pt x="5694" y="6963"/>
                      </a:lnTo>
                      <a:lnTo>
                        <a:pt x="5535" y="6934"/>
                      </a:lnTo>
                      <a:lnTo>
                        <a:pt x="5380" y="6898"/>
                      </a:lnTo>
                      <a:lnTo>
                        <a:pt x="5227" y="6854"/>
                      </a:lnTo>
                      <a:lnTo>
                        <a:pt x="5078" y="6803"/>
                      </a:lnTo>
                      <a:lnTo>
                        <a:pt x="4931" y="6745"/>
                      </a:lnTo>
                      <a:lnTo>
                        <a:pt x="4788" y="6681"/>
                      </a:lnTo>
                      <a:lnTo>
                        <a:pt x="4650" y="6609"/>
                      </a:lnTo>
                      <a:lnTo>
                        <a:pt x="4515" y="6531"/>
                      </a:lnTo>
                      <a:lnTo>
                        <a:pt x="4384" y="6447"/>
                      </a:lnTo>
                      <a:lnTo>
                        <a:pt x="4258" y="6357"/>
                      </a:lnTo>
                      <a:lnTo>
                        <a:pt x="4136" y="6261"/>
                      </a:lnTo>
                      <a:lnTo>
                        <a:pt x="4019" y="6159"/>
                      </a:lnTo>
                      <a:lnTo>
                        <a:pt x="3907" y="6052"/>
                      </a:lnTo>
                      <a:lnTo>
                        <a:pt x="3800" y="5940"/>
                      </a:lnTo>
                      <a:lnTo>
                        <a:pt x="3699" y="5823"/>
                      </a:lnTo>
                      <a:lnTo>
                        <a:pt x="3603" y="5701"/>
                      </a:lnTo>
                      <a:lnTo>
                        <a:pt x="3513" y="5574"/>
                      </a:lnTo>
                      <a:lnTo>
                        <a:pt x="3429" y="5444"/>
                      </a:lnTo>
                      <a:lnTo>
                        <a:pt x="3351" y="5308"/>
                      </a:lnTo>
                      <a:lnTo>
                        <a:pt x="3280" y="5169"/>
                      </a:lnTo>
                      <a:lnTo>
                        <a:pt x="3216" y="5026"/>
                      </a:lnTo>
                      <a:lnTo>
                        <a:pt x="3157" y="4880"/>
                      </a:lnTo>
                      <a:lnTo>
                        <a:pt x="3107" y="4729"/>
                      </a:lnTo>
                      <a:lnTo>
                        <a:pt x="3063" y="4576"/>
                      </a:lnTo>
                      <a:lnTo>
                        <a:pt x="3027" y="4420"/>
                      </a:lnTo>
                      <a:lnTo>
                        <a:pt x="2999" y="4261"/>
                      </a:lnTo>
                      <a:lnTo>
                        <a:pt x="2979" y="4100"/>
                      </a:lnTo>
                      <a:lnTo>
                        <a:pt x="2966" y="3937"/>
                      </a:lnTo>
                      <a:lnTo>
                        <a:pt x="2962" y="3770"/>
                      </a:lnTo>
                      <a:lnTo>
                        <a:pt x="2966" y="3604"/>
                      </a:lnTo>
                      <a:lnTo>
                        <a:pt x="2979" y="3441"/>
                      </a:lnTo>
                      <a:lnTo>
                        <a:pt x="2999" y="3279"/>
                      </a:lnTo>
                      <a:lnTo>
                        <a:pt x="3027" y="3120"/>
                      </a:lnTo>
                      <a:lnTo>
                        <a:pt x="3063" y="2965"/>
                      </a:lnTo>
                      <a:lnTo>
                        <a:pt x="3107" y="2811"/>
                      </a:lnTo>
                      <a:lnTo>
                        <a:pt x="3157" y="2661"/>
                      </a:lnTo>
                      <a:lnTo>
                        <a:pt x="3216" y="2515"/>
                      </a:lnTo>
                      <a:lnTo>
                        <a:pt x="3280" y="2371"/>
                      </a:lnTo>
                      <a:lnTo>
                        <a:pt x="3351" y="2232"/>
                      </a:lnTo>
                      <a:lnTo>
                        <a:pt x="3429" y="2096"/>
                      </a:lnTo>
                      <a:lnTo>
                        <a:pt x="3513" y="1966"/>
                      </a:lnTo>
                      <a:lnTo>
                        <a:pt x="3603" y="1839"/>
                      </a:lnTo>
                      <a:lnTo>
                        <a:pt x="3699" y="1717"/>
                      </a:lnTo>
                      <a:lnTo>
                        <a:pt x="3800" y="1600"/>
                      </a:lnTo>
                      <a:lnTo>
                        <a:pt x="3907" y="1488"/>
                      </a:lnTo>
                      <a:lnTo>
                        <a:pt x="4019" y="1381"/>
                      </a:lnTo>
                      <a:lnTo>
                        <a:pt x="4136" y="1279"/>
                      </a:lnTo>
                      <a:lnTo>
                        <a:pt x="4258" y="1183"/>
                      </a:lnTo>
                      <a:lnTo>
                        <a:pt x="4384" y="1093"/>
                      </a:lnTo>
                      <a:lnTo>
                        <a:pt x="4515" y="1009"/>
                      </a:lnTo>
                      <a:lnTo>
                        <a:pt x="4650" y="931"/>
                      </a:lnTo>
                      <a:lnTo>
                        <a:pt x="4788" y="859"/>
                      </a:lnTo>
                      <a:lnTo>
                        <a:pt x="4931" y="795"/>
                      </a:lnTo>
                      <a:lnTo>
                        <a:pt x="5078" y="737"/>
                      </a:lnTo>
                      <a:lnTo>
                        <a:pt x="5227" y="686"/>
                      </a:lnTo>
                      <a:lnTo>
                        <a:pt x="5380" y="642"/>
                      </a:lnTo>
                      <a:lnTo>
                        <a:pt x="5535" y="606"/>
                      </a:lnTo>
                      <a:lnTo>
                        <a:pt x="5694" y="577"/>
                      </a:lnTo>
                      <a:lnTo>
                        <a:pt x="5855" y="557"/>
                      </a:lnTo>
                      <a:lnTo>
                        <a:pt x="6018" y="544"/>
                      </a:lnTo>
                      <a:lnTo>
                        <a:pt x="6184" y="540"/>
                      </a:lnTo>
                      <a:lnTo>
                        <a:pt x="6349" y="544"/>
                      </a:lnTo>
                      <a:lnTo>
                        <a:pt x="6513" y="557"/>
                      </a:lnTo>
                      <a:lnTo>
                        <a:pt x="6674" y="577"/>
                      </a:lnTo>
                      <a:lnTo>
                        <a:pt x="6832" y="606"/>
                      </a:lnTo>
                      <a:lnTo>
                        <a:pt x="6989" y="642"/>
                      </a:lnTo>
                      <a:lnTo>
                        <a:pt x="7141" y="686"/>
                      </a:lnTo>
                      <a:lnTo>
                        <a:pt x="7291" y="737"/>
                      </a:lnTo>
                      <a:lnTo>
                        <a:pt x="7438" y="795"/>
                      </a:lnTo>
                      <a:lnTo>
                        <a:pt x="7580" y="859"/>
                      </a:lnTo>
                      <a:lnTo>
                        <a:pt x="7719" y="931"/>
                      </a:lnTo>
                      <a:lnTo>
                        <a:pt x="7854" y="1009"/>
                      </a:lnTo>
                      <a:lnTo>
                        <a:pt x="7985" y="1093"/>
                      </a:lnTo>
                      <a:lnTo>
                        <a:pt x="8111" y="1183"/>
                      </a:lnTo>
                      <a:lnTo>
                        <a:pt x="8233" y="1279"/>
                      </a:lnTo>
                      <a:lnTo>
                        <a:pt x="8350" y="1381"/>
                      </a:lnTo>
                      <a:lnTo>
                        <a:pt x="8462" y="1488"/>
                      </a:lnTo>
                      <a:lnTo>
                        <a:pt x="8568" y="1600"/>
                      </a:lnTo>
                      <a:lnTo>
                        <a:pt x="8670" y="1717"/>
                      </a:lnTo>
                      <a:lnTo>
                        <a:pt x="8766" y="1839"/>
                      </a:lnTo>
                      <a:lnTo>
                        <a:pt x="8856" y="1966"/>
                      </a:lnTo>
                      <a:lnTo>
                        <a:pt x="8939" y="2096"/>
                      </a:lnTo>
                      <a:lnTo>
                        <a:pt x="9017" y="2232"/>
                      </a:lnTo>
                      <a:lnTo>
                        <a:pt x="9089" y="2371"/>
                      </a:lnTo>
                      <a:lnTo>
                        <a:pt x="9153" y="2515"/>
                      </a:lnTo>
                      <a:lnTo>
                        <a:pt x="9211" y="2661"/>
                      </a:lnTo>
                      <a:lnTo>
                        <a:pt x="9262" y="2811"/>
                      </a:lnTo>
                      <a:lnTo>
                        <a:pt x="9305" y="2965"/>
                      </a:lnTo>
                      <a:lnTo>
                        <a:pt x="9342" y="3120"/>
                      </a:lnTo>
                      <a:lnTo>
                        <a:pt x="9370" y="3279"/>
                      </a:lnTo>
                      <a:lnTo>
                        <a:pt x="9390" y="3441"/>
                      </a:lnTo>
                      <a:lnTo>
                        <a:pt x="9402" y="3604"/>
                      </a:lnTo>
                      <a:lnTo>
                        <a:pt x="9407" y="3770"/>
                      </a:lnTo>
                      <a:lnTo>
                        <a:pt x="9402" y="3937"/>
                      </a:lnTo>
                      <a:lnTo>
                        <a:pt x="9390" y="4100"/>
                      </a:lnTo>
                      <a:lnTo>
                        <a:pt x="9370" y="4261"/>
                      </a:lnTo>
                      <a:lnTo>
                        <a:pt x="9342" y="4420"/>
                      </a:lnTo>
                      <a:lnTo>
                        <a:pt x="9305" y="4576"/>
                      </a:lnTo>
                      <a:lnTo>
                        <a:pt x="9262" y="4729"/>
                      </a:lnTo>
                      <a:lnTo>
                        <a:pt x="9211" y="4880"/>
                      </a:lnTo>
                      <a:lnTo>
                        <a:pt x="9153" y="5026"/>
                      </a:lnTo>
                      <a:lnTo>
                        <a:pt x="9089" y="5169"/>
                      </a:lnTo>
                      <a:lnTo>
                        <a:pt x="9017" y="5308"/>
                      </a:lnTo>
                      <a:lnTo>
                        <a:pt x="8939" y="5444"/>
                      </a:lnTo>
                      <a:lnTo>
                        <a:pt x="8856" y="5574"/>
                      </a:lnTo>
                      <a:lnTo>
                        <a:pt x="8766" y="5701"/>
                      </a:lnTo>
                      <a:lnTo>
                        <a:pt x="8670" y="5823"/>
                      </a:lnTo>
                      <a:lnTo>
                        <a:pt x="8568" y="5940"/>
                      </a:lnTo>
                      <a:lnTo>
                        <a:pt x="8462" y="6052"/>
                      </a:lnTo>
                      <a:lnTo>
                        <a:pt x="8350" y="6159"/>
                      </a:lnTo>
                      <a:lnTo>
                        <a:pt x="8233" y="6261"/>
                      </a:lnTo>
                      <a:lnTo>
                        <a:pt x="8111" y="6357"/>
                      </a:lnTo>
                      <a:lnTo>
                        <a:pt x="7985" y="6447"/>
                      </a:lnTo>
                      <a:lnTo>
                        <a:pt x="7854" y="6531"/>
                      </a:lnTo>
                      <a:lnTo>
                        <a:pt x="7719" y="6609"/>
                      </a:lnTo>
                      <a:lnTo>
                        <a:pt x="7580" y="6681"/>
                      </a:lnTo>
                      <a:lnTo>
                        <a:pt x="7438" y="6745"/>
                      </a:lnTo>
                      <a:lnTo>
                        <a:pt x="7291" y="6803"/>
                      </a:lnTo>
                      <a:lnTo>
                        <a:pt x="7141" y="6854"/>
                      </a:lnTo>
                      <a:lnTo>
                        <a:pt x="6989" y="6898"/>
                      </a:lnTo>
                      <a:lnTo>
                        <a:pt x="6832" y="6934"/>
                      </a:lnTo>
                      <a:lnTo>
                        <a:pt x="6674" y="6963"/>
                      </a:lnTo>
                      <a:lnTo>
                        <a:pt x="6513" y="6983"/>
                      </a:lnTo>
                      <a:lnTo>
                        <a:pt x="6349" y="6995"/>
                      </a:lnTo>
                      <a:lnTo>
                        <a:pt x="6184" y="7000"/>
                      </a:lnTo>
                      <a:close/>
                      <a:moveTo>
                        <a:pt x="12606" y="3144"/>
                      </a:moveTo>
                      <a:lnTo>
                        <a:pt x="12536" y="3054"/>
                      </a:lnTo>
                      <a:lnTo>
                        <a:pt x="12464" y="2967"/>
                      </a:lnTo>
                      <a:lnTo>
                        <a:pt x="12391" y="2880"/>
                      </a:lnTo>
                      <a:lnTo>
                        <a:pt x="12317" y="2793"/>
                      </a:lnTo>
                      <a:lnTo>
                        <a:pt x="12241" y="2708"/>
                      </a:lnTo>
                      <a:lnTo>
                        <a:pt x="12165" y="2623"/>
                      </a:lnTo>
                      <a:lnTo>
                        <a:pt x="12087" y="2540"/>
                      </a:lnTo>
                      <a:lnTo>
                        <a:pt x="12007" y="2458"/>
                      </a:lnTo>
                      <a:lnTo>
                        <a:pt x="11928" y="2377"/>
                      </a:lnTo>
                      <a:lnTo>
                        <a:pt x="11846" y="2298"/>
                      </a:lnTo>
                      <a:lnTo>
                        <a:pt x="11764" y="2219"/>
                      </a:lnTo>
                      <a:lnTo>
                        <a:pt x="11681" y="2142"/>
                      </a:lnTo>
                      <a:lnTo>
                        <a:pt x="11596" y="2065"/>
                      </a:lnTo>
                      <a:lnTo>
                        <a:pt x="11511" y="1990"/>
                      </a:lnTo>
                      <a:lnTo>
                        <a:pt x="11424" y="1916"/>
                      </a:lnTo>
                      <a:lnTo>
                        <a:pt x="11337" y="1843"/>
                      </a:lnTo>
                      <a:lnTo>
                        <a:pt x="11248" y="1772"/>
                      </a:lnTo>
                      <a:lnTo>
                        <a:pt x="11158" y="1701"/>
                      </a:lnTo>
                      <a:lnTo>
                        <a:pt x="11068" y="1632"/>
                      </a:lnTo>
                      <a:lnTo>
                        <a:pt x="10977" y="1564"/>
                      </a:lnTo>
                      <a:lnTo>
                        <a:pt x="10885" y="1498"/>
                      </a:lnTo>
                      <a:lnTo>
                        <a:pt x="10792" y="1432"/>
                      </a:lnTo>
                      <a:lnTo>
                        <a:pt x="10697" y="1369"/>
                      </a:lnTo>
                      <a:lnTo>
                        <a:pt x="10602" y="1306"/>
                      </a:lnTo>
                      <a:lnTo>
                        <a:pt x="10507" y="1244"/>
                      </a:lnTo>
                      <a:lnTo>
                        <a:pt x="10411" y="1185"/>
                      </a:lnTo>
                      <a:lnTo>
                        <a:pt x="10313" y="1126"/>
                      </a:lnTo>
                      <a:lnTo>
                        <a:pt x="10215" y="1069"/>
                      </a:lnTo>
                      <a:lnTo>
                        <a:pt x="10116" y="1013"/>
                      </a:lnTo>
                      <a:lnTo>
                        <a:pt x="10016" y="958"/>
                      </a:lnTo>
                      <a:lnTo>
                        <a:pt x="9917" y="906"/>
                      </a:lnTo>
                      <a:lnTo>
                        <a:pt x="9816" y="854"/>
                      </a:lnTo>
                      <a:lnTo>
                        <a:pt x="9712" y="804"/>
                      </a:lnTo>
                      <a:lnTo>
                        <a:pt x="9608" y="754"/>
                      </a:lnTo>
                      <a:lnTo>
                        <a:pt x="9503" y="706"/>
                      </a:lnTo>
                      <a:lnTo>
                        <a:pt x="9398" y="660"/>
                      </a:lnTo>
                      <a:lnTo>
                        <a:pt x="9292" y="616"/>
                      </a:lnTo>
                      <a:lnTo>
                        <a:pt x="9186" y="572"/>
                      </a:lnTo>
                      <a:lnTo>
                        <a:pt x="9079" y="531"/>
                      </a:lnTo>
                      <a:lnTo>
                        <a:pt x="8973" y="491"/>
                      </a:lnTo>
                      <a:lnTo>
                        <a:pt x="8866" y="452"/>
                      </a:lnTo>
                      <a:lnTo>
                        <a:pt x="8758" y="415"/>
                      </a:lnTo>
                      <a:lnTo>
                        <a:pt x="8650" y="379"/>
                      </a:lnTo>
                      <a:lnTo>
                        <a:pt x="8541" y="346"/>
                      </a:lnTo>
                      <a:lnTo>
                        <a:pt x="8432" y="314"/>
                      </a:lnTo>
                      <a:lnTo>
                        <a:pt x="8322" y="283"/>
                      </a:lnTo>
                      <a:lnTo>
                        <a:pt x="8212" y="254"/>
                      </a:lnTo>
                      <a:lnTo>
                        <a:pt x="8102" y="227"/>
                      </a:lnTo>
                      <a:lnTo>
                        <a:pt x="7991" y="200"/>
                      </a:lnTo>
                      <a:lnTo>
                        <a:pt x="7880" y="176"/>
                      </a:lnTo>
                      <a:lnTo>
                        <a:pt x="7768" y="153"/>
                      </a:lnTo>
                      <a:lnTo>
                        <a:pt x="7656" y="133"/>
                      </a:lnTo>
                      <a:lnTo>
                        <a:pt x="7544" y="113"/>
                      </a:lnTo>
                      <a:lnTo>
                        <a:pt x="7431" y="94"/>
                      </a:lnTo>
                      <a:lnTo>
                        <a:pt x="7319" y="78"/>
                      </a:lnTo>
                      <a:lnTo>
                        <a:pt x="7206" y="63"/>
                      </a:lnTo>
                      <a:lnTo>
                        <a:pt x="7092" y="50"/>
                      </a:lnTo>
                      <a:lnTo>
                        <a:pt x="6978" y="38"/>
                      </a:lnTo>
                      <a:lnTo>
                        <a:pt x="6864" y="28"/>
                      </a:lnTo>
                      <a:lnTo>
                        <a:pt x="6749" y="20"/>
                      </a:lnTo>
                      <a:lnTo>
                        <a:pt x="6634" y="12"/>
                      </a:lnTo>
                      <a:lnTo>
                        <a:pt x="6519" y="6"/>
                      </a:lnTo>
                      <a:lnTo>
                        <a:pt x="6403" y="2"/>
                      </a:lnTo>
                      <a:lnTo>
                        <a:pt x="6287" y="0"/>
                      </a:lnTo>
                      <a:lnTo>
                        <a:pt x="6270" y="0"/>
                      </a:lnTo>
                      <a:lnTo>
                        <a:pt x="6245" y="0"/>
                      </a:lnTo>
                      <a:lnTo>
                        <a:pt x="6216" y="0"/>
                      </a:lnTo>
                      <a:lnTo>
                        <a:pt x="6184" y="0"/>
                      </a:lnTo>
                      <a:lnTo>
                        <a:pt x="6153" y="0"/>
                      </a:lnTo>
                      <a:lnTo>
                        <a:pt x="6123" y="0"/>
                      </a:lnTo>
                      <a:lnTo>
                        <a:pt x="6099" y="0"/>
                      </a:lnTo>
                      <a:lnTo>
                        <a:pt x="6082" y="0"/>
                      </a:lnTo>
                      <a:lnTo>
                        <a:pt x="5966" y="2"/>
                      </a:lnTo>
                      <a:lnTo>
                        <a:pt x="5850" y="6"/>
                      </a:lnTo>
                      <a:lnTo>
                        <a:pt x="5735" y="12"/>
                      </a:lnTo>
                      <a:lnTo>
                        <a:pt x="5620" y="20"/>
                      </a:lnTo>
                      <a:lnTo>
                        <a:pt x="5505" y="28"/>
                      </a:lnTo>
                      <a:lnTo>
                        <a:pt x="5390" y="38"/>
                      </a:lnTo>
                      <a:lnTo>
                        <a:pt x="5276" y="50"/>
                      </a:lnTo>
                      <a:lnTo>
                        <a:pt x="5163" y="63"/>
                      </a:lnTo>
                      <a:lnTo>
                        <a:pt x="5049" y="78"/>
                      </a:lnTo>
                      <a:lnTo>
                        <a:pt x="4936" y="94"/>
                      </a:lnTo>
                      <a:lnTo>
                        <a:pt x="4824" y="113"/>
                      </a:lnTo>
                      <a:lnTo>
                        <a:pt x="4711" y="133"/>
                      </a:lnTo>
                      <a:lnTo>
                        <a:pt x="4599" y="153"/>
                      </a:lnTo>
                      <a:lnTo>
                        <a:pt x="4489" y="176"/>
                      </a:lnTo>
                      <a:lnTo>
                        <a:pt x="4378" y="200"/>
                      </a:lnTo>
                      <a:lnTo>
                        <a:pt x="4267" y="227"/>
                      </a:lnTo>
                      <a:lnTo>
                        <a:pt x="4157" y="254"/>
                      </a:lnTo>
                      <a:lnTo>
                        <a:pt x="4047" y="283"/>
                      </a:lnTo>
                      <a:lnTo>
                        <a:pt x="3937" y="314"/>
                      </a:lnTo>
                      <a:lnTo>
                        <a:pt x="3828" y="346"/>
                      </a:lnTo>
                      <a:lnTo>
                        <a:pt x="3719" y="379"/>
                      </a:lnTo>
                      <a:lnTo>
                        <a:pt x="3611" y="415"/>
                      </a:lnTo>
                      <a:lnTo>
                        <a:pt x="3503" y="452"/>
                      </a:lnTo>
                      <a:lnTo>
                        <a:pt x="3396" y="491"/>
                      </a:lnTo>
                      <a:lnTo>
                        <a:pt x="3289" y="531"/>
                      </a:lnTo>
                      <a:lnTo>
                        <a:pt x="3182" y="572"/>
                      </a:lnTo>
                      <a:lnTo>
                        <a:pt x="3077" y="616"/>
                      </a:lnTo>
                      <a:lnTo>
                        <a:pt x="2971" y="660"/>
                      </a:lnTo>
                      <a:lnTo>
                        <a:pt x="2866" y="707"/>
                      </a:lnTo>
                      <a:lnTo>
                        <a:pt x="2761" y="754"/>
                      </a:lnTo>
                      <a:lnTo>
                        <a:pt x="2657" y="804"/>
                      </a:lnTo>
                      <a:lnTo>
                        <a:pt x="2553" y="854"/>
                      </a:lnTo>
                      <a:lnTo>
                        <a:pt x="2458" y="903"/>
                      </a:lnTo>
                      <a:lnTo>
                        <a:pt x="2364" y="950"/>
                      </a:lnTo>
                      <a:lnTo>
                        <a:pt x="2274" y="998"/>
                      </a:lnTo>
                      <a:lnTo>
                        <a:pt x="2184" y="1044"/>
                      </a:lnTo>
                      <a:lnTo>
                        <a:pt x="2096" y="1092"/>
                      </a:lnTo>
                      <a:lnTo>
                        <a:pt x="2010" y="1139"/>
                      </a:lnTo>
                      <a:lnTo>
                        <a:pt x="1926" y="1187"/>
                      </a:lnTo>
                      <a:lnTo>
                        <a:pt x="1842" y="1234"/>
                      </a:lnTo>
                      <a:lnTo>
                        <a:pt x="1760" y="1283"/>
                      </a:lnTo>
                      <a:lnTo>
                        <a:pt x="1681" y="1331"/>
                      </a:lnTo>
                      <a:lnTo>
                        <a:pt x="1602" y="1381"/>
                      </a:lnTo>
                      <a:lnTo>
                        <a:pt x="1524" y="1430"/>
                      </a:lnTo>
                      <a:lnTo>
                        <a:pt x="1448" y="1481"/>
                      </a:lnTo>
                      <a:lnTo>
                        <a:pt x="1372" y="1532"/>
                      </a:lnTo>
                      <a:lnTo>
                        <a:pt x="1297" y="1585"/>
                      </a:lnTo>
                      <a:lnTo>
                        <a:pt x="1225" y="1639"/>
                      </a:lnTo>
                      <a:lnTo>
                        <a:pt x="1152" y="1693"/>
                      </a:lnTo>
                      <a:lnTo>
                        <a:pt x="1081" y="1749"/>
                      </a:lnTo>
                      <a:lnTo>
                        <a:pt x="1009" y="1806"/>
                      </a:lnTo>
                      <a:lnTo>
                        <a:pt x="939" y="1865"/>
                      </a:lnTo>
                      <a:lnTo>
                        <a:pt x="870" y="1925"/>
                      </a:lnTo>
                      <a:lnTo>
                        <a:pt x="801" y="1986"/>
                      </a:lnTo>
                      <a:lnTo>
                        <a:pt x="733" y="2050"/>
                      </a:lnTo>
                      <a:lnTo>
                        <a:pt x="664" y="2116"/>
                      </a:lnTo>
                      <a:lnTo>
                        <a:pt x="596" y="2182"/>
                      </a:lnTo>
                      <a:lnTo>
                        <a:pt x="530" y="2252"/>
                      </a:lnTo>
                      <a:lnTo>
                        <a:pt x="462" y="2323"/>
                      </a:lnTo>
                      <a:lnTo>
                        <a:pt x="396" y="2397"/>
                      </a:lnTo>
                      <a:lnTo>
                        <a:pt x="328" y="2472"/>
                      </a:lnTo>
                      <a:lnTo>
                        <a:pt x="262" y="2550"/>
                      </a:lnTo>
                      <a:lnTo>
                        <a:pt x="195" y="2631"/>
                      </a:lnTo>
                      <a:lnTo>
                        <a:pt x="127" y="2714"/>
                      </a:lnTo>
                      <a:lnTo>
                        <a:pt x="117" y="2728"/>
                      </a:lnTo>
                      <a:lnTo>
                        <a:pt x="108" y="2742"/>
                      </a:lnTo>
                      <a:lnTo>
                        <a:pt x="101" y="2756"/>
                      </a:lnTo>
                      <a:lnTo>
                        <a:pt x="95" y="2770"/>
                      </a:lnTo>
                      <a:lnTo>
                        <a:pt x="90" y="2786"/>
                      </a:lnTo>
                      <a:lnTo>
                        <a:pt x="86" y="2800"/>
                      </a:lnTo>
                      <a:lnTo>
                        <a:pt x="83" y="2815"/>
                      </a:lnTo>
                      <a:lnTo>
                        <a:pt x="81" y="2829"/>
                      </a:lnTo>
                      <a:lnTo>
                        <a:pt x="80" y="2843"/>
                      </a:lnTo>
                      <a:lnTo>
                        <a:pt x="80" y="2857"/>
                      </a:lnTo>
                      <a:lnTo>
                        <a:pt x="81" y="2872"/>
                      </a:lnTo>
                      <a:lnTo>
                        <a:pt x="83" y="2886"/>
                      </a:lnTo>
                      <a:lnTo>
                        <a:pt x="86" y="2900"/>
                      </a:lnTo>
                      <a:lnTo>
                        <a:pt x="89" y="2914"/>
                      </a:lnTo>
                      <a:lnTo>
                        <a:pt x="92" y="2927"/>
                      </a:lnTo>
                      <a:lnTo>
                        <a:pt x="97" y="2939"/>
                      </a:lnTo>
                      <a:lnTo>
                        <a:pt x="101" y="2952"/>
                      </a:lnTo>
                      <a:lnTo>
                        <a:pt x="107" y="2965"/>
                      </a:lnTo>
                      <a:lnTo>
                        <a:pt x="112" y="2977"/>
                      </a:lnTo>
                      <a:lnTo>
                        <a:pt x="118" y="2988"/>
                      </a:lnTo>
                      <a:lnTo>
                        <a:pt x="132" y="3009"/>
                      </a:lnTo>
                      <a:lnTo>
                        <a:pt x="145" y="3027"/>
                      </a:lnTo>
                      <a:lnTo>
                        <a:pt x="158" y="3043"/>
                      </a:lnTo>
                      <a:lnTo>
                        <a:pt x="171" y="3056"/>
                      </a:lnTo>
                      <a:lnTo>
                        <a:pt x="182" y="3068"/>
                      </a:lnTo>
                      <a:lnTo>
                        <a:pt x="193" y="3074"/>
                      </a:lnTo>
                      <a:lnTo>
                        <a:pt x="212" y="3083"/>
                      </a:lnTo>
                      <a:lnTo>
                        <a:pt x="230" y="3092"/>
                      </a:lnTo>
                      <a:lnTo>
                        <a:pt x="249" y="3099"/>
                      </a:lnTo>
                      <a:lnTo>
                        <a:pt x="266" y="3106"/>
                      </a:lnTo>
                      <a:lnTo>
                        <a:pt x="282" y="3111"/>
                      </a:lnTo>
                      <a:lnTo>
                        <a:pt x="298" y="3116"/>
                      </a:lnTo>
                      <a:lnTo>
                        <a:pt x="313" y="3120"/>
                      </a:lnTo>
                      <a:lnTo>
                        <a:pt x="328" y="3123"/>
                      </a:lnTo>
                      <a:lnTo>
                        <a:pt x="341" y="3125"/>
                      </a:lnTo>
                      <a:lnTo>
                        <a:pt x="355" y="3126"/>
                      </a:lnTo>
                      <a:lnTo>
                        <a:pt x="369" y="3127"/>
                      </a:lnTo>
                      <a:lnTo>
                        <a:pt x="382" y="3126"/>
                      </a:lnTo>
                      <a:lnTo>
                        <a:pt x="394" y="3126"/>
                      </a:lnTo>
                      <a:lnTo>
                        <a:pt x="406" y="3124"/>
                      </a:lnTo>
                      <a:lnTo>
                        <a:pt x="417" y="3122"/>
                      </a:lnTo>
                      <a:lnTo>
                        <a:pt x="429" y="3119"/>
                      </a:lnTo>
                      <a:lnTo>
                        <a:pt x="440" y="3115"/>
                      </a:lnTo>
                      <a:lnTo>
                        <a:pt x="451" y="3111"/>
                      </a:lnTo>
                      <a:lnTo>
                        <a:pt x="461" y="3106"/>
                      </a:lnTo>
                      <a:lnTo>
                        <a:pt x="472" y="3100"/>
                      </a:lnTo>
                      <a:lnTo>
                        <a:pt x="494" y="3088"/>
                      </a:lnTo>
                      <a:lnTo>
                        <a:pt x="515" y="3074"/>
                      </a:lnTo>
                      <a:lnTo>
                        <a:pt x="536" y="3056"/>
                      </a:lnTo>
                      <a:lnTo>
                        <a:pt x="558" y="3039"/>
                      </a:lnTo>
                      <a:lnTo>
                        <a:pt x="581" y="3019"/>
                      </a:lnTo>
                      <a:lnTo>
                        <a:pt x="606" y="2999"/>
                      </a:lnTo>
                      <a:lnTo>
                        <a:pt x="744" y="2879"/>
                      </a:lnTo>
                      <a:lnTo>
                        <a:pt x="877" y="2760"/>
                      </a:lnTo>
                      <a:lnTo>
                        <a:pt x="1006" y="2645"/>
                      </a:lnTo>
                      <a:lnTo>
                        <a:pt x="1133" y="2532"/>
                      </a:lnTo>
                      <a:lnTo>
                        <a:pt x="1258" y="2421"/>
                      </a:lnTo>
                      <a:lnTo>
                        <a:pt x="1382" y="2312"/>
                      </a:lnTo>
                      <a:lnTo>
                        <a:pt x="1445" y="2258"/>
                      </a:lnTo>
                      <a:lnTo>
                        <a:pt x="1507" y="2205"/>
                      </a:lnTo>
                      <a:lnTo>
                        <a:pt x="1570" y="2152"/>
                      </a:lnTo>
                      <a:lnTo>
                        <a:pt x="1633" y="2100"/>
                      </a:lnTo>
                      <a:lnTo>
                        <a:pt x="1697" y="2049"/>
                      </a:lnTo>
                      <a:lnTo>
                        <a:pt x="1760" y="1997"/>
                      </a:lnTo>
                      <a:lnTo>
                        <a:pt x="1826" y="1947"/>
                      </a:lnTo>
                      <a:lnTo>
                        <a:pt x="1891" y="1897"/>
                      </a:lnTo>
                      <a:lnTo>
                        <a:pt x="1958" y="1848"/>
                      </a:lnTo>
                      <a:lnTo>
                        <a:pt x="2027" y="1799"/>
                      </a:lnTo>
                      <a:lnTo>
                        <a:pt x="2095" y="1751"/>
                      </a:lnTo>
                      <a:lnTo>
                        <a:pt x="2166" y="1703"/>
                      </a:lnTo>
                      <a:lnTo>
                        <a:pt x="2238" y="1656"/>
                      </a:lnTo>
                      <a:lnTo>
                        <a:pt x="2312" y="1608"/>
                      </a:lnTo>
                      <a:lnTo>
                        <a:pt x="2388" y="1563"/>
                      </a:lnTo>
                      <a:lnTo>
                        <a:pt x="2464" y="1516"/>
                      </a:lnTo>
                      <a:lnTo>
                        <a:pt x="2544" y="1471"/>
                      </a:lnTo>
                      <a:lnTo>
                        <a:pt x="2625" y="1426"/>
                      </a:lnTo>
                      <a:lnTo>
                        <a:pt x="2708" y="1382"/>
                      </a:lnTo>
                      <a:lnTo>
                        <a:pt x="2794" y="1338"/>
                      </a:lnTo>
                      <a:lnTo>
                        <a:pt x="2849" y="1312"/>
                      </a:lnTo>
                      <a:lnTo>
                        <a:pt x="2902" y="1286"/>
                      </a:lnTo>
                      <a:lnTo>
                        <a:pt x="2957" y="1260"/>
                      </a:lnTo>
                      <a:lnTo>
                        <a:pt x="3010" y="1234"/>
                      </a:lnTo>
                      <a:lnTo>
                        <a:pt x="3064" y="1209"/>
                      </a:lnTo>
                      <a:lnTo>
                        <a:pt x="3119" y="1185"/>
                      </a:lnTo>
                      <a:lnTo>
                        <a:pt x="3173" y="1162"/>
                      </a:lnTo>
                      <a:lnTo>
                        <a:pt x="3229" y="1137"/>
                      </a:lnTo>
                      <a:lnTo>
                        <a:pt x="3283" y="1115"/>
                      </a:lnTo>
                      <a:lnTo>
                        <a:pt x="3339" y="1092"/>
                      </a:lnTo>
                      <a:lnTo>
                        <a:pt x="3393" y="1070"/>
                      </a:lnTo>
                      <a:lnTo>
                        <a:pt x="3450" y="1048"/>
                      </a:lnTo>
                      <a:lnTo>
                        <a:pt x="3504" y="1027"/>
                      </a:lnTo>
                      <a:lnTo>
                        <a:pt x="3561" y="1006"/>
                      </a:lnTo>
                      <a:lnTo>
                        <a:pt x="3616" y="986"/>
                      </a:lnTo>
                      <a:lnTo>
                        <a:pt x="3672" y="967"/>
                      </a:lnTo>
                      <a:lnTo>
                        <a:pt x="3601" y="1032"/>
                      </a:lnTo>
                      <a:lnTo>
                        <a:pt x="3531" y="1099"/>
                      </a:lnTo>
                      <a:lnTo>
                        <a:pt x="3464" y="1169"/>
                      </a:lnTo>
                      <a:lnTo>
                        <a:pt x="3398" y="1239"/>
                      </a:lnTo>
                      <a:lnTo>
                        <a:pt x="3334" y="1312"/>
                      </a:lnTo>
                      <a:lnTo>
                        <a:pt x="3271" y="1386"/>
                      </a:lnTo>
                      <a:lnTo>
                        <a:pt x="3212" y="1462"/>
                      </a:lnTo>
                      <a:lnTo>
                        <a:pt x="3153" y="1540"/>
                      </a:lnTo>
                      <a:lnTo>
                        <a:pt x="3097" y="1618"/>
                      </a:lnTo>
                      <a:lnTo>
                        <a:pt x="3042" y="1698"/>
                      </a:lnTo>
                      <a:lnTo>
                        <a:pt x="2990" y="1780"/>
                      </a:lnTo>
                      <a:lnTo>
                        <a:pt x="2939" y="1863"/>
                      </a:lnTo>
                      <a:lnTo>
                        <a:pt x="2891" y="1948"/>
                      </a:lnTo>
                      <a:lnTo>
                        <a:pt x="2845" y="2034"/>
                      </a:lnTo>
                      <a:lnTo>
                        <a:pt x="2801" y="2122"/>
                      </a:lnTo>
                      <a:lnTo>
                        <a:pt x="2759" y="2210"/>
                      </a:lnTo>
                      <a:lnTo>
                        <a:pt x="2719" y="2300"/>
                      </a:lnTo>
                      <a:lnTo>
                        <a:pt x="2682" y="2390"/>
                      </a:lnTo>
                      <a:lnTo>
                        <a:pt x="2648" y="2482"/>
                      </a:lnTo>
                      <a:lnTo>
                        <a:pt x="2615" y="2576"/>
                      </a:lnTo>
                      <a:lnTo>
                        <a:pt x="2585" y="2670"/>
                      </a:lnTo>
                      <a:lnTo>
                        <a:pt x="2557" y="2765"/>
                      </a:lnTo>
                      <a:lnTo>
                        <a:pt x="2532" y="2862"/>
                      </a:lnTo>
                      <a:lnTo>
                        <a:pt x="2510" y="2959"/>
                      </a:lnTo>
                      <a:lnTo>
                        <a:pt x="2490" y="3059"/>
                      </a:lnTo>
                      <a:lnTo>
                        <a:pt x="2471" y="3158"/>
                      </a:lnTo>
                      <a:lnTo>
                        <a:pt x="2456" y="3258"/>
                      </a:lnTo>
                      <a:lnTo>
                        <a:pt x="2444" y="3359"/>
                      </a:lnTo>
                      <a:lnTo>
                        <a:pt x="2434" y="3461"/>
                      </a:lnTo>
                      <a:lnTo>
                        <a:pt x="2428" y="3563"/>
                      </a:lnTo>
                      <a:lnTo>
                        <a:pt x="2423" y="3666"/>
                      </a:lnTo>
                      <a:lnTo>
                        <a:pt x="2422" y="3770"/>
                      </a:lnTo>
                      <a:lnTo>
                        <a:pt x="2423" y="3874"/>
                      </a:lnTo>
                      <a:lnTo>
                        <a:pt x="2428" y="3977"/>
                      </a:lnTo>
                      <a:lnTo>
                        <a:pt x="2434" y="4080"/>
                      </a:lnTo>
                      <a:lnTo>
                        <a:pt x="2444" y="4181"/>
                      </a:lnTo>
                      <a:lnTo>
                        <a:pt x="2456" y="4282"/>
                      </a:lnTo>
                      <a:lnTo>
                        <a:pt x="2471" y="4382"/>
                      </a:lnTo>
                      <a:lnTo>
                        <a:pt x="2490" y="4482"/>
                      </a:lnTo>
                      <a:lnTo>
                        <a:pt x="2510" y="4581"/>
                      </a:lnTo>
                      <a:lnTo>
                        <a:pt x="2532" y="4678"/>
                      </a:lnTo>
                      <a:lnTo>
                        <a:pt x="2557" y="4775"/>
                      </a:lnTo>
                      <a:lnTo>
                        <a:pt x="2585" y="4870"/>
                      </a:lnTo>
                      <a:lnTo>
                        <a:pt x="2615" y="4964"/>
                      </a:lnTo>
                      <a:lnTo>
                        <a:pt x="2648" y="5058"/>
                      </a:lnTo>
                      <a:lnTo>
                        <a:pt x="2682" y="5150"/>
                      </a:lnTo>
                      <a:lnTo>
                        <a:pt x="2719" y="5240"/>
                      </a:lnTo>
                      <a:lnTo>
                        <a:pt x="2759" y="5330"/>
                      </a:lnTo>
                      <a:lnTo>
                        <a:pt x="2801" y="5418"/>
                      </a:lnTo>
                      <a:lnTo>
                        <a:pt x="2845" y="5506"/>
                      </a:lnTo>
                      <a:lnTo>
                        <a:pt x="2891" y="5592"/>
                      </a:lnTo>
                      <a:lnTo>
                        <a:pt x="2939" y="5676"/>
                      </a:lnTo>
                      <a:lnTo>
                        <a:pt x="2990" y="5760"/>
                      </a:lnTo>
                      <a:lnTo>
                        <a:pt x="3042" y="5842"/>
                      </a:lnTo>
                      <a:lnTo>
                        <a:pt x="3097" y="5922"/>
                      </a:lnTo>
                      <a:lnTo>
                        <a:pt x="3153" y="6000"/>
                      </a:lnTo>
                      <a:lnTo>
                        <a:pt x="3212" y="6078"/>
                      </a:lnTo>
                      <a:lnTo>
                        <a:pt x="3271" y="6154"/>
                      </a:lnTo>
                      <a:lnTo>
                        <a:pt x="3334" y="6228"/>
                      </a:lnTo>
                      <a:lnTo>
                        <a:pt x="3398" y="6301"/>
                      </a:lnTo>
                      <a:lnTo>
                        <a:pt x="3464" y="6371"/>
                      </a:lnTo>
                      <a:lnTo>
                        <a:pt x="3531" y="6441"/>
                      </a:lnTo>
                      <a:lnTo>
                        <a:pt x="3601" y="6508"/>
                      </a:lnTo>
                      <a:lnTo>
                        <a:pt x="3672" y="6573"/>
                      </a:lnTo>
                      <a:lnTo>
                        <a:pt x="3616" y="6554"/>
                      </a:lnTo>
                      <a:lnTo>
                        <a:pt x="3561" y="6533"/>
                      </a:lnTo>
                      <a:lnTo>
                        <a:pt x="3505" y="6513"/>
                      </a:lnTo>
                      <a:lnTo>
                        <a:pt x="3450" y="6492"/>
                      </a:lnTo>
                      <a:lnTo>
                        <a:pt x="3394" y="6469"/>
                      </a:lnTo>
                      <a:lnTo>
                        <a:pt x="3339" y="6447"/>
                      </a:lnTo>
                      <a:lnTo>
                        <a:pt x="3283" y="6425"/>
                      </a:lnTo>
                      <a:lnTo>
                        <a:pt x="3229" y="6402"/>
                      </a:lnTo>
                      <a:lnTo>
                        <a:pt x="3174" y="6378"/>
                      </a:lnTo>
                      <a:lnTo>
                        <a:pt x="3119" y="6354"/>
                      </a:lnTo>
                      <a:lnTo>
                        <a:pt x="3064" y="6330"/>
                      </a:lnTo>
                      <a:lnTo>
                        <a:pt x="3011" y="6305"/>
                      </a:lnTo>
                      <a:lnTo>
                        <a:pt x="2957" y="6279"/>
                      </a:lnTo>
                      <a:lnTo>
                        <a:pt x="2902" y="6254"/>
                      </a:lnTo>
                      <a:lnTo>
                        <a:pt x="2849" y="6228"/>
                      </a:lnTo>
                      <a:lnTo>
                        <a:pt x="2794" y="6201"/>
                      </a:lnTo>
                      <a:lnTo>
                        <a:pt x="2710" y="6158"/>
                      </a:lnTo>
                      <a:lnTo>
                        <a:pt x="2627" y="6116"/>
                      </a:lnTo>
                      <a:lnTo>
                        <a:pt x="2545" y="6072"/>
                      </a:lnTo>
                      <a:lnTo>
                        <a:pt x="2464" y="6029"/>
                      </a:lnTo>
                      <a:lnTo>
                        <a:pt x="2385" y="5984"/>
                      </a:lnTo>
                      <a:lnTo>
                        <a:pt x="2305" y="5940"/>
                      </a:lnTo>
                      <a:lnTo>
                        <a:pt x="2227" y="5895"/>
                      </a:lnTo>
                      <a:lnTo>
                        <a:pt x="2151" y="5850"/>
                      </a:lnTo>
                      <a:lnTo>
                        <a:pt x="2074" y="5803"/>
                      </a:lnTo>
                      <a:lnTo>
                        <a:pt x="1999" y="5756"/>
                      </a:lnTo>
                      <a:lnTo>
                        <a:pt x="1925" y="5708"/>
                      </a:lnTo>
                      <a:lnTo>
                        <a:pt x="1851" y="5661"/>
                      </a:lnTo>
                      <a:lnTo>
                        <a:pt x="1778" y="5611"/>
                      </a:lnTo>
                      <a:lnTo>
                        <a:pt x="1707" y="5562"/>
                      </a:lnTo>
                      <a:lnTo>
                        <a:pt x="1635" y="5510"/>
                      </a:lnTo>
                      <a:lnTo>
                        <a:pt x="1566" y="5459"/>
                      </a:lnTo>
                      <a:lnTo>
                        <a:pt x="1496" y="5406"/>
                      </a:lnTo>
                      <a:lnTo>
                        <a:pt x="1427" y="5353"/>
                      </a:lnTo>
                      <a:lnTo>
                        <a:pt x="1359" y="5298"/>
                      </a:lnTo>
                      <a:lnTo>
                        <a:pt x="1291" y="5242"/>
                      </a:lnTo>
                      <a:lnTo>
                        <a:pt x="1224" y="5186"/>
                      </a:lnTo>
                      <a:lnTo>
                        <a:pt x="1157" y="5128"/>
                      </a:lnTo>
                      <a:lnTo>
                        <a:pt x="1092" y="5069"/>
                      </a:lnTo>
                      <a:lnTo>
                        <a:pt x="1026" y="5009"/>
                      </a:lnTo>
                      <a:lnTo>
                        <a:pt x="962" y="4947"/>
                      </a:lnTo>
                      <a:lnTo>
                        <a:pt x="897" y="4884"/>
                      </a:lnTo>
                      <a:lnTo>
                        <a:pt x="832" y="4820"/>
                      </a:lnTo>
                      <a:lnTo>
                        <a:pt x="769" y="4754"/>
                      </a:lnTo>
                      <a:lnTo>
                        <a:pt x="706" y="4688"/>
                      </a:lnTo>
                      <a:lnTo>
                        <a:pt x="644" y="4619"/>
                      </a:lnTo>
                      <a:lnTo>
                        <a:pt x="581" y="4549"/>
                      </a:lnTo>
                      <a:lnTo>
                        <a:pt x="519" y="4477"/>
                      </a:lnTo>
                      <a:lnTo>
                        <a:pt x="503" y="4461"/>
                      </a:lnTo>
                      <a:lnTo>
                        <a:pt x="487" y="4446"/>
                      </a:lnTo>
                      <a:lnTo>
                        <a:pt x="470" y="4432"/>
                      </a:lnTo>
                      <a:lnTo>
                        <a:pt x="455" y="4419"/>
                      </a:lnTo>
                      <a:lnTo>
                        <a:pt x="440" y="4408"/>
                      </a:lnTo>
                      <a:lnTo>
                        <a:pt x="425" y="4397"/>
                      </a:lnTo>
                      <a:lnTo>
                        <a:pt x="410" y="4387"/>
                      </a:lnTo>
                      <a:lnTo>
                        <a:pt x="396" y="4379"/>
                      </a:lnTo>
                      <a:lnTo>
                        <a:pt x="382" y="4372"/>
                      </a:lnTo>
                      <a:lnTo>
                        <a:pt x="368" y="4365"/>
                      </a:lnTo>
                      <a:lnTo>
                        <a:pt x="353" y="4360"/>
                      </a:lnTo>
                      <a:lnTo>
                        <a:pt x="339" y="4355"/>
                      </a:lnTo>
                      <a:lnTo>
                        <a:pt x="326" y="4352"/>
                      </a:lnTo>
                      <a:lnTo>
                        <a:pt x="313" y="4349"/>
                      </a:lnTo>
                      <a:lnTo>
                        <a:pt x="300" y="4347"/>
                      </a:lnTo>
                      <a:lnTo>
                        <a:pt x="287" y="4346"/>
                      </a:lnTo>
                      <a:lnTo>
                        <a:pt x="275" y="4346"/>
                      </a:lnTo>
                      <a:lnTo>
                        <a:pt x="262" y="4346"/>
                      </a:lnTo>
                      <a:lnTo>
                        <a:pt x="250" y="4347"/>
                      </a:lnTo>
                      <a:lnTo>
                        <a:pt x="237" y="4348"/>
                      </a:lnTo>
                      <a:lnTo>
                        <a:pt x="226" y="4351"/>
                      </a:lnTo>
                      <a:lnTo>
                        <a:pt x="214" y="4353"/>
                      </a:lnTo>
                      <a:lnTo>
                        <a:pt x="203" y="4357"/>
                      </a:lnTo>
                      <a:lnTo>
                        <a:pt x="192" y="4360"/>
                      </a:lnTo>
                      <a:lnTo>
                        <a:pt x="170" y="4369"/>
                      </a:lnTo>
                      <a:lnTo>
                        <a:pt x="148" y="4380"/>
                      </a:lnTo>
                      <a:lnTo>
                        <a:pt x="127" y="4392"/>
                      </a:lnTo>
                      <a:lnTo>
                        <a:pt x="107" y="4405"/>
                      </a:lnTo>
                      <a:lnTo>
                        <a:pt x="95" y="4413"/>
                      </a:lnTo>
                      <a:lnTo>
                        <a:pt x="84" y="4421"/>
                      </a:lnTo>
                      <a:lnTo>
                        <a:pt x="74" y="4430"/>
                      </a:lnTo>
                      <a:lnTo>
                        <a:pt x="64" y="4439"/>
                      </a:lnTo>
                      <a:lnTo>
                        <a:pt x="56" y="4447"/>
                      </a:lnTo>
                      <a:lnTo>
                        <a:pt x="47" y="4456"/>
                      </a:lnTo>
                      <a:lnTo>
                        <a:pt x="40" y="4465"/>
                      </a:lnTo>
                      <a:lnTo>
                        <a:pt x="33" y="4474"/>
                      </a:lnTo>
                      <a:lnTo>
                        <a:pt x="28" y="4485"/>
                      </a:lnTo>
                      <a:lnTo>
                        <a:pt x="22" y="4494"/>
                      </a:lnTo>
                      <a:lnTo>
                        <a:pt x="18" y="4504"/>
                      </a:lnTo>
                      <a:lnTo>
                        <a:pt x="14" y="4513"/>
                      </a:lnTo>
                      <a:lnTo>
                        <a:pt x="9" y="4523"/>
                      </a:lnTo>
                      <a:lnTo>
                        <a:pt x="6" y="4533"/>
                      </a:lnTo>
                      <a:lnTo>
                        <a:pt x="4" y="4543"/>
                      </a:lnTo>
                      <a:lnTo>
                        <a:pt x="2" y="4554"/>
                      </a:lnTo>
                      <a:lnTo>
                        <a:pt x="0" y="4575"/>
                      </a:lnTo>
                      <a:lnTo>
                        <a:pt x="0" y="4597"/>
                      </a:lnTo>
                      <a:lnTo>
                        <a:pt x="2" y="4619"/>
                      </a:lnTo>
                      <a:lnTo>
                        <a:pt x="5" y="4642"/>
                      </a:lnTo>
                      <a:lnTo>
                        <a:pt x="10" y="4666"/>
                      </a:lnTo>
                      <a:lnTo>
                        <a:pt x="17" y="4691"/>
                      </a:lnTo>
                      <a:lnTo>
                        <a:pt x="25" y="4716"/>
                      </a:lnTo>
                      <a:lnTo>
                        <a:pt x="33" y="4741"/>
                      </a:lnTo>
                      <a:lnTo>
                        <a:pt x="102" y="4828"/>
                      </a:lnTo>
                      <a:lnTo>
                        <a:pt x="172" y="4912"/>
                      </a:lnTo>
                      <a:lnTo>
                        <a:pt x="240" y="4994"/>
                      </a:lnTo>
                      <a:lnTo>
                        <a:pt x="310" y="5073"/>
                      </a:lnTo>
                      <a:lnTo>
                        <a:pt x="380" y="5150"/>
                      </a:lnTo>
                      <a:lnTo>
                        <a:pt x="449" y="5223"/>
                      </a:lnTo>
                      <a:lnTo>
                        <a:pt x="519" y="5296"/>
                      </a:lnTo>
                      <a:lnTo>
                        <a:pt x="589" y="5366"/>
                      </a:lnTo>
                      <a:lnTo>
                        <a:pt x="660" y="5434"/>
                      </a:lnTo>
                      <a:lnTo>
                        <a:pt x="731" y="5501"/>
                      </a:lnTo>
                      <a:lnTo>
                        <a:pt x="802" y="5566"/>
                      </a:lnTo>
                      <a:lnTo>
                        <a:pt x="875" y="5629"/>
                      </a:lnTo>
                      <a:lnTo>
                        <a:pt x="947" y="5690"/>
                      </a:lnTo>
                      <a:lnTo>
                        <a:pt x="1022" y="5750"/>
                      </a:lnTo>
                      <a:lnTo>
                        <a:pt x="1096" y="5808"/>
                      </a:lnTo>
                      <a:lnTo>
                        <a:pt x="1171" y="5866"/>
                      </a:lnTo>
                      <a:lnTo>
                        <a:pt x="1248" y="5922"/>
                      </a:lnTo>
                      <a:lnTo>
                        <a:pt x="1326" y="5976"/>
                      </a:lnTo>
                      <a:lnTo>
                        <a:pt x="1403" y="6031"/>
                      </a:lnTo>
                      <a:lnTo>
                        <a:pt x="1483" y="6083"/>
                      </a:lnTo>
                      <a:lnTo>
                        <a:pt x="1564" y="6136"/>
                      </a:lnTo>
                      <a:lnTo>
                        <a:pt x="1646" y="6187"/>
                      </a:lnTo>
                      <a:lnTo>
                        <a:pt x="1730" y="6239"/>
                      </a:lnTo>
                      <a:lnTo>
                        <a:pt x="1815" y="6289"/>
                      </a:lnTo>
                      <a:lnTo>
                        <a:pt x="1901" y="6339"/>
                      </a:lnTo>
                      <a:lnTo>
                        <a:pt x="1988" y="6389"/>
                      </a:lnTo>
                      <a:lnTo>
                        <a:pt x="2078" y="6438"/>
                      </a:lnTo>
                      <a:lnTo>
                        <a:pt x="2170" y="6488"/>
                      </a:lnTo>
                      <a:lnTo>
                        <a:pt x="2263" y="6537"/>
                      </a:lnTo>
                      <a:lnTo>
                        <a:pt x="2357" y="6587"/>
                      </a:lnTo>
                      <a:lnTo>
                        <a:pt x="2454" y="6636"/>
                      </a:lnTo>
                      <a:lnTo>
                        <a:pt x="2553" y="6686"/>
                      </a:lnTo>
                      <a:lnTo>
                        <a:pt x="2657" y="6736"/>
                      </a:lnTo>
                      <a:lnTo>
                        <a:pt x="2761" y="6786"/>
                      </a:lnTo>
                      <a:lnTo>
                        <a:pt x="2866" y="6833"/>
                      </a:lnTo>
                      <a:lnTo>
                        <a:pt x="2971" y="6880"/>
                      </a:lnTo>
                      <a:lnTo>
                        <a:pt x="3077" y="6924"/>
                      </a:lnTo>
                      <a:lnTo>
                        <a:pt x="3182" y="6968"/>
                      </a:lnTo>
                      <a:lnTo>
                        <a:pt x="3289" y="7009"/>
                      </a:lnTo>
                      <a:lnTo>
                        <a:pt x="3396" y="7049"/>
                      </a:lnTo>
                      <a:lnTo>
                        <a:pt x="3503" y="7088"/>
                      </a:lnTo>
                      <a:lnTo>
                        <a:pt x="3611" y="7124"/>
                      </a:lnTo>
                      <a:lnTo>
                        <a:pt x="3719" y="7161"/>
                      </a:lnTo>
                      <a:lnTo>
                        <a:pt x="3828" y="7194"/>
                      </a:lnTo>
                      <a:lnTo>
                        <a:pt x="3937" y="7226"/>
                      </a:lnTo>
                      <a:lnTo>
                        <a:pt x="4047" y="7257"/>
                      </a:lnTo>
                      <a:lnTo>
                        <a:pt x="4157" y="7286"/>
                      </a:lnTo>
                      <a:lnTo>
                        <a:pt x="4267" y="7313"/>
                      </a:lnTo>
                      <a:lnTo>
                        <a:pt x="4378" y="7340"/>
                      </a:lnTo>
                      <a:lnTo>
                        <a:pt x="4489" y="7364"/>
                      </a:lnTo>
                      <a:lnTo>
                        <a:pt x="4599" y="7386"/>
                      </a:lnTo>
                      <a:lnTo>
                        <a:pt x="4711" y="7407"/>
                      </a:lnTo>
                      <a:lnTo>
                        <a:pt x="4824" y="7427"/>
                      </a:lnTo>
                      <a:lnTo>
                        <a:pt x="4936" y="7446"/>
                      </a:lnTo>
                      <a:lnTo>
                        <a:pt x="5049" y="7462"/>
                      </a:lnTo>
                      <a:lnTo>
                        <a:pt x="5163" y="7477"/>
                      </a:lnTo>
                      <a:lnTo>
                        <a:pt x="5276" y="7490"/>
                      </a:lnTo>
                      <a:lnTo>
                        <a:pt x="5390" y="7502"/>
                      </a:lnTo>
                      <a:lnTo>
                        <a:pt x="5505" y="7512"/>
                      </a:lnTo>
                      <a:lnTo>
                        <a:pt x="5620" y="7520"/>
                      </a:lnTo>
                      <a:lnTo>
                        <a:pt x="5735" y="7528"/>
                      </a:lnTo>
                      <a:lnTo>
                        <a:pt x="5850" y="7534"/>
                      </a:lnTo>
                      <a:lnTo>
                        <a:pt x="5966" y="7537"/>
                      </a:lnTo>
                      <a:lnTo>
                        <a:pt x="6082" y="7540"/>
                      </a:lnTo>
                      <a:lnTo>
                        <a:pt x="6099" y="7540"/>
                      </a:lnTo>
                      <a:lnTo>
                        <a:pt x="6123" y="7540"/>
                      </a:lnTo>
                      <a:lnTo>
                        <a:pt x="6153" y="7540"/>
                      </a:lnTo>
                      <a:lnTo>
                        <a:pt x="6184" y="7540"/>
                      </a:lnTo>
                      <a:lnTo>
                        <a:pt x="6216" y="7540"/>
                      </a:lnTo>
                      <a:lnTo>
                        <a:pt x="6245" y="7540"/>
                      </a:lnTo>
                      <a:lnTo>
                        <a:pt x="6270" y="7540"/>
                      </a:lnTo>
                      <a:lnTo>
                        <a:pt x="6287" y="7540"/>
                      </a:lnTo>
                      <a:lnTo>
                        <a:pt x="6403" y="7537"/>
                      </a:lnTo>
                      <a:lnTo>
                        <a:pt x="6519" y="7534"/>
                      </a:lnTo>
                      <a:lnTo>
                        <a:pt x="6634" y="7528"/>
                      </a:lnTo>
                      <a:lnTo>
                        <a:pt x="6749" y="7520"/>
                      </a:lnTo>
                      <a:lnTo>
                        <a:pt x="6864" y="7512"/>
                      </a:lnTo>
                      <a:lnTo>
                        <a:pt x="6978" y="7502"/>
                      </a:lnTo>
                      <a:lnTo>
                        <a:pt x="7092" y="7490"/>
                      </a:lnTo>
                      <a:lnTo>
                        <a:pt x="7206" y="7477"/>
                      </a:lnTo>
                      <a:lnTo>
                        <a:pt x="7319" y="7462"/>
                      </a:lnTo>
                      <a:lnTo>
                        <a:pt x="7431" y="7446"/>
                      </a:lnTo>
                      <a:lnTo>
                        <a:pt x="7544" y="7427"/>
                      </a:lnTo>
                      <a:lnTo>
                        <a:pt x="7656" y="7407"/>
                      </a:lnTo>
                      <a:lnTo>
                        <a:pt x="7768" y="7386"/>
                      </a:lnTo>
                      <a:lnTo>
                        <a:pt x="7880" y="7364"/>
                      </a:lnTo>
                      <a:lnTo>
                        <a:pt x="7991" y="7340"/>
                      </a:lnTo>
                      <a:lnTo>
                        <a:pt x="8102" y="7313"/>
                      </a:lnTo>
                      <a:lnTo>
                        <a:pt x="8212" y="7286"/>
                      </a:lnTo>
                      <a:lnTo>
                        <a:pt x="8322" y="7257"/>
                      </a:lnTo>
                      <a:lnTo>
                        <a:pt x="8432" y="7226"/>
                      </a:lnTo>
                      <a:lnTo>
                        <a:pt x="8541" y="7194"/>
                      </a:lnTo>
                      <a:lnTo>
                        <a:pt x="8650" y="7161"/>
                      </a:lnTo>
                      <a:lnTo>
                        <a:pt x="8758" y="7125"/>
                      </a:lnTo>
                      <a:lnTo>
                        <a:pt x="8866" y="7088"/>
                      </a:lnTo>
                      <a:lnTo>
                        <a:pt x="8973" y="7049"/>
                      </a:lnTo>
                      <a:lnTo>
                        <a:pt x="9079" y="7009"/>
                      </a:lnTo>
                      <a:lnTo>
                        <a:pt x="9186" y="6968"/>
                      </a:lnTo>
                      <a:lnTo>
                        <a:pt x="9292" y="6924"/>
                      </a:lnTo>
                      <a:lnTo>
                        <a:pt x="9398" y="6880"/>
                      </a:lnTo>
                      <a:lnTo>
                        <a:pt x="9503" y="6833"/>
                      </a:lnTo>
                      <a:lnTo>
                        <a:pt x="9608" y="6786"/>
                      </a:lnTo>
                      <a:lnTo>
                        <a:pt x="9712" y="6736"/>
                      </a:lnTo>
                      <a:lnTo>
                        <a:pt x="9816" y="6686"/>
                      </a:lnTo>
                      <a:lnTo>
                        <a:pt x="9917" y="6634"/>
                      </a:lnTo>
                      <a:lnTo>
                        <a:pt x="10016" y="6581"/>
                      </a:lnTo>
                      <a:lnTo>
                        <a:pt x="10116" y="6527"/>
                      </a:lnTo>
                      <a:lnTo>
                        <a:pt x="10215" y="6471"/>
                      </a:lnTo>
                      <a:lnTo>
                        <a:pt x="10313" y="6414"/>
                      </a:lnTo>
                      <a:lnTo>
                        <a:pt x="10411" y="6355"/>
                      </a:lnTo>
                      <a:lnTo>
                        <a:pt x="10507" y="6296"/>
                      </a:lnTo>
                      <a:lnTo>
                        <a:pt x="10602" y="6234"/>
                      </a:lnTo>
                      <a:lnTo>
                        <a:pt x="10697" y="6171"/>
                      </a:lnTo>
                      <a:lnTo>
                        <a:pt x="10792" y="6108"/>
                      </a:lnTo>
                      <a:lnTo>
                        <a:pt x="10885" y="6042"/>
                      </a:lnTo>
                      <a:lnTo>
                        <a:pt x="10977" y="5975"/>
                      </a:lnTo>
                      <a:lnTo>
                        <a:pt x="11068" y="5907"/>
                      </a:lnTo>
                      <a:lnTo>
                        <a:pt x="11158" y="5839"/>
                      </a:lnTo>
                      <a:lnTo>
                        <a:pt x="11248" y="5768"/>
                      </a:lnTo>
                      <a:lnTo>
                        <a:pt x="11337" y="5697"/>
                      </a:lnTo>
                      <a:lnTo>
                        <a:pt x="11424" y="5624"/>
                      </a:lnTo>
                      <a:lnTo>
                        <a:pt x="11511" y="5550"/>
                      </a:lnTo>
                      <a:lnTo>
                        <a:pt x="11596" y="5475"/>
                      </a:lnTo>
                      <a:lnTo>
                        <a:pt x="11681" y="5398"/>
                      </a:lnTo>
                      <a:lnTo>
                        <a:pt x="11764" y="5321"/>
                      </a:lnTo>
                      <a:lnTo>
                        <a:pt x="11846" y="5242"/>
                      </a:lnTo>
                      <a:lnTo>
                        <a:pt x="11928" y="5163"/>
                      </a:lnTo>
                      <a:lnTo>
                        <a:pt x="12007" y="5082"/>
                      </a:lnTo>
                      <a:lnTo>
                        <a:pt x="12087" y="4999"/>
                      </a:lnTo>
                      <a:lnTo>
                        <a:pt x="12165" y="4916"/>
                      </a:lnTo>
                      <a:lnTo>
                        <a:pt x="12241" y="4832"/>
                      </a:lnTo>
                      <a:lnTo>
                        <a:pt x="12317" y="4747"/>
                      </a:lnTo>
                      <a:lnTo>
                        <a:pt x="12391" y="4660"/>
                      </a:lnTo>
                      <a:lnTo>
                        <a:pt x="12464" y="4573"/>
                      </a:lnTo>
                      <a:lnTo>
                        <a:pt x="12536" y="4486"/>
                      </a:lnTo>
                      <a:lnTo>
                        <a:pt x="12606" y="4396"/>
                      </a:lnTo>
                      <a:lnTo>
                        <a:pt x="12633" y="4361"/>
                      </a:lnTo>
                      <a:lnTo>
                        <a:pt x="12657" y="4325"/>
                      </a:lnTo>
                      <a:lnTo>
                        <a:pt x="12679" y="4288"/>
                      </a:lnTo>
                      <a:lnTo>
                        <a:pt x="12700" y="4251"/>
                      </a:lnTo>
                      <a:lnTo>
                        <a:pt x="12719" y="4214"/>
                      </a:lnTo>
                      <a:lnTo>
                        <a:pt x="12738" y="4175"/>
                      </a:lnTo>
                      <a:lnTo>
                        <a:pt x="12753" y="4136"/>
                      </a:lnTo>
                      <a:lnTo>
                        <a:pt x="12768" y="4096"/>
                      </a:lnTo>
                      <a:lnTo>
                        <a:pt x="12780" y="4057"/>
                      </a:lnTo>
                      <a:lnTo>
                        <a:pt x="12791" y="4017"/>
                      </a:lnTo>
                      <a:lnTo>
                        <a:pt x="12800" y="3976"/>
                      </a:lnTo>
                      <a:lnTo>
                        <a:pt x="12808" y="3935"/>
                      </a:lnTo>
                      <a:lnTo>
                        <a:pt x="12813" y="3894"/>
                      </a:lnTo>
                      <a:lnTo>
                        <a:pt x="12818" y="3853"/>
                      </a:lnTo>
                      <a:lnTo>
                        <a:pt x="12820" y="3811"/>
                      </a:lnTo>
                      <a:lnTo>
                        <a:pt x="12821" y="3770"/>
                      </a:lnTo>
                      <a:lnTo>
                        <a:pt x="12820" y="3729"/>
                      </a:lnTo>
                      <a:lnTo>
                        <a:pt x="12818" y="3687"/>
                      </a:lnTo>
                      <a:lnTo>
                        <a:pt x="12813" y="3646"/>
                      </a:lnTo>
                      <a:lnTo>
                        <a:pt x="12808" y="3605"/>
                      </a:lnTo>
                      <a:lnTo>
                        <a:pt x="12800" y="3564"/>
                      </a:lnTo>
                      <a:lnTo>
                        <a:pt x="12791" y="3523"/>
                      </a:lnTo>
                      <a:lnTo>
                        <a:pt x="12780" y="3483"/>
                      </a:lnTo>
                      <a:lnTo>
                        <a:pt x="12768" y="3444"/>
                      </a:lnTo>
                      <a:lnTo>
                        <a:pt x="12753" y="3404"/>
                      </a:lnTo>
                      <a:lnTo>
                        <a:pt x="12738" y="3365"/>
                      </a:lnTo>
                      <a:lnTo>
                        <a:pt x="12719" y="3326"/>
                      </a:lnTo>
                      <a:lnTo>
                        <a:pt x="12700" y="3289"/>
                      </a:lnTo>
                      <a:lnTo>
                        <a:pt x="12679" y="3252"/>
                      </a:lnTo>
                      <a:lnTo>
                        <a:pt x="12657" y="3215"/>
                      </a:lnTo>
                      <a:lnTo>
                        <a:pt x="12633" y="3179"/>
                      </a:lnTo>
                      <a:lnTo>
                        <a:pt x="12606" y="314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420" name="Freeform 276">
                  <a:extLst>
                    <a:ext uri="{FF2B5EF4-FFF2-40B4-BE49-F238E27FC236}">
                      <a16:creationId xmlns:a16="http://schemas.microsoft.com/office/drawing/2014/main" id="{806F7B82-668A-4243-8935-406013F4110A}"/>
                    </a:ext>
                  </a:extLst>
                </p:cNvPr>
                <p:cNvSpPr>
                  <a:spLocks noEditPoints="1"/>
                </p:cNvSpPr>
                <p:nvPr/>
              </p:nvSpPr>
              <p:spPr bwMode="auto">
                <a:xfrm>
                  <a:off x="3707807" y="3787937"/>
                  <a:ext cx="146024" cy="147782"/>
                </a:xfrm>
                <a:custGeom>
                  <a:avLst/>
                  <a:gdLst>
                    <a:gd name="T0" fmla="*/ 1210 w 2759"/>
                    <a:gd name="T1" fmla="*/ 2207 h 2766"/>
                    <a:gd name="T2" fmla="*/ 1016 w 2759"/>
                    <a:gd name="T3" fmla="*/ 2141 h 2766"/>
                    <a:gd name="T4" fmla="*/ 845 w 2759"/>
                    <a:gd name="T5" fmla="*/ 2032 h 2766"/>
                    <a:gd name="T6" fmla="*/ 707 w 2759"/>
                    <a:gd name="T7" fmla="*/ 1886 h 2766"/>
                    <a:gd name="T8" fmla="*/ 606 w 2759"/>
                    <a:gd name="T9" fmla="*/ 1710 h 2766"/>
                    <a:gd name="T10" fmla="*/ 550 w 2759"/>
                    <a:gd name="T11" fmla="*/ 1511 h 2766"/>
                    <a:gd name="T12" fmla="*/ 545 w 2759"/>
                    <a:gd name="T13" fmla="*/ 1297 h 2766"/>
                    <a:gd name="T14" fmla="*/ 591 w 2759"/>
                    <a:gd name="T15" fmla="*/ 1094 h 2766"/>
                    <a:gd name="T16" fmla="*/ 684 w 2759"/>
                    <a:gd name="T17" fmla="*/ 913 h 2766"/>
                    <a:gd name="T18" fmla="*/ 815 w 2759"/>
                    <a:gd name="T19" fmla="*/ 760 h 2766"/>
                    <a:gd name="T20" fmla="*/ 980 w 2759"/>
                    <a:gd name="T21" fmla="*/ 643 h 2766"/>
                    <a:gd name="T22" fmla="*/ 1170 w 2759"/>
                    <a:gd name="T23" fmla="*/ 568 h 2766"/>
                    <a:gd name="T24" fmla="*/ 1379 w 2759"/>
                    <a:gd name="T25" fmla="*/ 541 h 2766"/>
                    <a:gd name="T26" fmla="*/ 1589 w 2759"/>
                    <a:gd name="T27" fmla="*/ 568 h 2766"/>
                    <a:gd name="T28" fmla="*/ 1779 w 2759"/>
                    <a:gd name="T29" fmla="*/ 643 h 2766"/>
                    <a:gd name="T30" fmla="*/ 1944 w 2759"/>
                    <a:gd name="T31" fmla="*/ 760 h 2766"/>
                    <a:gd name="T32" fmla="*/ 2075 w 2759"/>
                    <a:gd name="T33" fmla="*/ 913 h 2766"/>
                    <a:gd name="T34" fmla="*/ 2168 w 2759"/>
                    <a:gd name="T35" fmla="*/ 1094 h 2766"/>
                    <a:gd name="T36" fmla="*/ 2214 w 2759"/>
                    <a:gd name="T37" fmla="*/ 1297 h 2766"/>
                    <a:gd name="T38" fmla="*/ 2209 w 2759"/>
                    <a:gd name="T39" fmla="*/ 1511 h 2766"/>
                    <a:gd name="T40" fmla="*/ 2152 w 2759"/>
                    <a:gd name="T41" fmla="*/ 1710 h 2766"/>
                    <a:gd name="T42" fmla="*/ 2052 w 2759"/>
                    <a:gd name="T43" fmla="*/ 1886 h 2766"/>
                    <a:gd name="T44" fmla="*/ 1912 w 2759"/>
                    <a:gd name="T45" fmla="*/ 2032 h 2766"/>
                    <a:gd name="T46" fmla="*/ 1743 w 2759"/>
                    <a:gd name="T47" fmla="*/ 2141 h 2766"/>
                    <a:gd name="T48" fmla="*/ 1548 w 2759"/>
                    <a:gd name="T49" fmla="*/ 2207 h 2766"/>
                    <a:gd name="T50" fmla="*/ 1379 w 2759"/>
                    <a:gd name="T51" fmla="*/ 0 h 2766"/>
                    <a:gd name="T52" fmla="*/ 1035 w 2759"/>
                    <a:gd name="T53" fmla="*/ 44 h 2766"/>
                    <a:gd name="T54" fmla="*/ 722 w 2759"/>
                    <a:gd name="T55" fmla="*/ 167 h 2766"/>
                    <a:gd name="T56" fmla="*/ 452 w 2759"/>
                    <a:gd name="T57" fmla="*/ 360 h 2766"/>
                    <a:gd name="T58" fmla="*/ 236 w 2759"/>
                    <a:gd name="T59" fmla="*/ 611 h 2766"/>
                    <a:gd name="T60" fmla="*/ 84 w 2759"/>
                    <a:gd name="T61" fmla="*/ 908 h 2766"/>
                    <a:gd name="T62" fmla="*/ 7 w 2759"/>
                    <a:gd name="T63" fmla="*/ 1243 h 2766"/>
                    <a:gd name="T64" fmla="*/ 16 w 2759"/>
                    <a:gd name="T65" fmla="*/ 1593 h 2766"/>
                    <a:gd name="T66" fmla="*/ 109 w 2759"/>
                    <a:gd name="T67" fmla="*/ 1921 h 2766"/>
                    <a:gd name="T68" fmla="*/ 275 w 2759"/>
                    <a:gd name="T69" fmla="*/ 2210 h 2766"/>
                    <a:gd name="T70" fmla="*/ 502 w 2759"/>
                    <a:gd name="T71" fmla="*/ 2449 h 2766"/>
                    <a:gd name="T72" fmla="*/ 782 w 2759"/>
                    <a:gd name="T73" fmla="*/ 2629 h 2766"/>
                    <a:gd name="T74" fmla="*/ 1102 w 2759"/>
                    <a:gd name="T75" fmla="*/ 2737 h 2766"/>
                    <a:gd name="T76" fmla="*/ 1451 w 2759"/>
                    <a:gd name="T77" fmla="*/ 2764 h 2766"/>
                    <a:gd name="T78" fmla="*/ 1789 w 2759"/>
                    <a:gd name="T79" fmla="*/ 2703 h 2766"/>
                    <a:gd name="T80" fmla="*/ 2094 w 2759"/>
                    <a:gd name="T81" fmla="*/ 2564 h 2766"/>
                    <a:gd name="T82" fmla="*/ 2354 w 2759"/>
                    <a:gd name="T83" fmla="*/ 2360 h 2766"/>
                    <a:gd name="T84" fmla="*/ 2559 w 2759"/>
                    <a:gd name="T85" fmla="*/ 2100 h 2766"/>
                    <a:gd name="T86" fmla="*/ 2696 w 2759"/>
                    <a:gd name="T87" fmla="*/ 1793 h 2766"/>
                    <a:gd name="T88" fmla="*/ 2757 w 2759"/>
                    <a:gd name="T89" fmla="*/ 1455 h 2766"/>
                    <a:gd name="T90" fmla="*/ 2730 w 2759"/>
                    <a:gd name="T91" fmla="*/ 1105 h 2766"/>
                    <a:gd name="T92" fmla="*/ 2622 w 2759"/>
                    <a:gd name="T93" fmla="*/ 784 h 2766"/>
                    <a:gd name="T94" fmla="*/ 2443 w 2759"/>
                    <a:gd name="T95" fmla="*/ 504 h 2766"/>
                    <a:gd name="T96" fmla="*/ 2204 w 2759"/>
                    <a:gd name="T97" fmla="*/ 275 h 2766"/>
                    <a:gd name="T98" fmla="*/ 1915 w 2759"/>
                    <a:gd name="T99" fmla="*/ 110 h 2766"/>
                    <a:gd name="T100" fmla="*/ 1589 w 2759"/>
                    <a:gd name="T101" fmla="*/ 17 h 2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59" h="2766">
                      <a:moveTo>
                        <a:pt x="1379" y="2224"/>
                      </a:moveTo>
                      <a:lnTo>
                        <a:pt x="1336" y="2223"/>
                      </a:lnTo>
                      <a:lnTo>
                        <a:pt x="1293" y="2220"/>
                      </a:lnTo>
                      <a:lnTo>
                        <a:pt x="1252" y="2215"/>
                      </a:lnTo>
                      <a:lnTo>
                        <a:pt x="1210" y="2207"/>
                      </a:lnTo>
                      <a:lnTo>
                        <a:pt x="1170" y="2198"/>
                      </a:lnTo>
                      <a:lnTo>
                        <a:pt x="1130" y="2186"/>
                      </a:lnTo>
                      <a:lnTo>
                        <a:pt x="1091" y="2173"/>
                      </a:lnTo>
                      <a:lnTo>
                        <a:pt x="1053" y="2158"/>
                      </a:lnTo>
                      <a:lnTo>
                        <a:pt x="1016" y="2141"/>
                      </a:lnTo>
                      <a:lnTo>
                        <a:pt x="980" y="2123"/>
                      </a:lnTo>
                      <a:lnTo>
                        <a:pt x="944" y="2103"/>
                      </a:lnTo>
                      <a:lnTo>
                        <a:pt x="911" y="2080"/>
                      </a:lnTo>
                      <a:lnTo>
                        <a:pt x="878" y="2057"/>
                      </a:lnTo>
                      <a:lnTo>
                        <a:pt x="845" y="2032"/>
                      </a:lnTo>
                      <a:lnTo>
                        <a:pt x="815" y="2006"/>
                      </a:lnTo>
                      <a:lnTo>
                        <a:pt x="786" y="1977"/>
                      </a:lnTo>
                      <a:lnTo>
                        <a:pt x="759" y="1948"/>
                      </a:lnTo>
                      <a:lnTo>
                        <a:pt x="732" y="1918"/>
                      </a:lnTo>
                      <a:lnTo>
                        <a:pt x="707" y="1886"/>
                      </a:lnTo>
                      <a:lnTo>
                        <a:pt x="684" y="1853"/>
                      </a:lnTo>
                      <a:lnTo>
                        <a:pt x="662" y="1819"/>
                      </a:lnTo>
                      <a:lnTo>
                        <a:pt x="642" y="1783"/>
                      </a:lnTo>
                      <a:lnTo>
                        <a:pt x="622" y="1747"/>
                      </a:lnTo>
                      <a:lnTo>
                        <a:pt x="606" y="1710"/>
                      </a:lnTo>
                      <a:lnTo>
                        <a:pt x="591" y="1672"/>
                      </a:lnTo>
                      <a:lnTo>
                        <a:pt x="578" y="1633"/>
                      </a:lnTo>
                      <a:lnTo>
                        <a:pt x="567" y="1593"/>
                      </a:lnTo>
                      <a:lnTo>
                        <a:pt x="557" y="1553"/>
                      </a:lnTo>
                      <a:lnTo>
                        <a:pt x="550" y="1511"/>
                      </a:lnTo>
                      <a:lnTo>
                        <a:pt x="545" y="1469"/>
                      </a:lnTo>
                      <a:lnTo>
                        <a:pt x="541" y="1426"/>
                      </a:lnTo>
                      <a:lnTo>
                        <a:pt x="540" y="1383"/>
                      </a:lnTo>
                      <a:lnTo>
                        <a:pt x="541" y="1341"/>
                      </a:lnTo>
                      <a:lnTo>
                        <a:pt x="545" y="1297"/>
                      </a:lnTo>
                      <a:lnTo>
                        <a:pt x="550" y="1255"/>
                      </a:lnTo>
                      <a:lnTo>
                        <a:pt x="557" y="1213"/>
                      </a:lnTo>
                      <a:lnTo>
                        <a:pt x="567" y="1173"/>
                      </a:lnTo>
                      <a:lnTo>
                        <a:pt x="578" y="1133"/>
                      </a:lnTo>
                      <a:lnTo>
                        <a:pt x="591" y="1094"/>
                      </a:lnTo>
                      <a:lnTo>
                        <a:pt x="606" y="1056"/>
                      </a:lnTo>
                      <a:lnTo>
                        <a:pt x="622" y="1018"/>
                      </a:lnTo>
                      <a:lnTo>
                        <a:pt x="642" y="982"/>
                      </a:lnTo>
                      <a:lnTo>
                        <a:pt x="662" y="946"/>
                      </a:lnTo>
                      <a:lnTo>
                        <a:pt x="684" y="913"/>
                      </a:lnTo>
                      <a:lnTo>
                        <a:pt x="707" y="880"/>
                      </a:lnTo>
                      <a:lnTo>
                        <a:pt x="732" y="848"/>
                      </a:lnTo>
                      <a:lnTo>
                        <a:pt x="759" y="817"/>
                      </a:lnTo>
                      <a:lnTo>
                        <a:pt x="786" y="789"/>
                      </a:lnTo>
                      <a:lnTo>
                        <a:pt x="815" y="760"/>
                      </a:lnTo>
                      <a:lnTo>
                        <a:pt x="845" y="734"/>
                      </a:lnTo>
                      <a:lnTo>
                        <a:pt x="878" y="709"/>
                      </a:lnTo>
                      <a:lnTo>
                        <a:pt x="911" y="686"/>
                      </a:lnTo>
                      <a:lnTo>
                        <a:pt x="944" y="663"/>
                      </a:lnTo>
                      <a:lnTo>
                        <a:pt x="980" y="643"/>
                      </a:lnTo>
                      <a:lnTo>
                        <a:pt x="1016" y="625"/>
                      </a:lnTo>
                      <a:lnTo>
                        <a:pt x="1053" y="608"/>
                      </a:lnTo>
                      <a:lnTo>
                        <a:pt x="1091" y="593"/>
                      </a:lnTo>
                      <a:lnTo>
                        <a:pt x="1130" y="580"/>
                      </a:lnTo>
                      <a:lnTo>
                        <a:pt x="1170" y="568"/>
                      </a:lnTo>
                      <a:lnTo>
                        <a:pt x="1210" y="558"/>
                      </a:lnTo>
                      <a:lnTo>
                        <a:pt x="1252" y="551"/>
                      </a:lnTo>
                      <a:lnTo>
                        <a:pt x="1293" y="546"/>
                      </a:lnTo>
                      <a:lnTo>
                        <a:pt x="1336" y="542"/>
                      </a:lnTo>
                      <a:lnTo>
                        <a:pt x="1379" y="541"/>
                      </a:lnTo>
                      <a:lnTo>
                        <a:pt x="1422" y="542"/>
                      </a:lnTo>
                      <a:lnTo>
                        <a:pt x="1465" y="546"/>
                      </a:lnTo>
                      <a:lnTo>
                        <a:pt x="1507" y="551"/>
                      </a:lnTo>
                      <a:lnTo>
                        <a:pt x="1548" y="558"/>
                      </a:lnTo>
                      <a:lnTo>
                        <a:pt x="1589" y="568"/>
                      </a:lnTo>
                      <a:lnTo>
                        <a:pt x="1628" y="580"/>
                      </a:lnTo>
                      <a:lnTo>
                        <a:pt x="1667" y="593"/>
                      </a:lnTo>
                      <a:lnTo>
                        <a:pt x="1706" y="608"/>
                      </a:lnTo>
                      <a:lnTo>
                        <a:pt x="1743" y="625"/>
                      </a:lnTo>
                      <a:lnTo>
                        <a:pt x="1779" y="643"/>
                      </a:lnTo>
                      <a:lnTo>
                        <a:pt x="1814" y="663"/>
                      </a:lnTo>
                      <a:lnTo>
                        <a:pt x="1848" y="686"/>
                      </a:lnTo>
                      <a:lnTo>
                        <a:pt x="1881" y="709"/>
                      </a:lnTo>
                      <a:lnTo>
                        <a:pt x="1912" y="734"/>
                      </a:lnTo>
                      <a:lnTo>
                        <a:pt x="1944" y="760"/>
                      </a:lnTo>
                      <a:lnTo>
                        <a:pt x="1972" y="789"/>
                      </a:lnTo>
                      <a:lnTo>
                        <a:pt x="2000" y="817"/>
                      </a:lnTo>
                      <a:lnTo>
                        <a:pt x="2026" y="848"/>
                      </a:lnTo>
                      <a:lnTo>
                        <a:pt x="2052" y="880"/>
                      </a:lnTo>
                      <a:lnTo>
                        <a:pt x="2075" y="913"/>
                      </a:lnTo>
                      <a:lnTo>
                        <a:pt x="2097" y="946"/>
                      </a:lnTo>
                      <a:lnTo>
                        <a:pt x="2117" y="982"/>
                      </a:lnTo>
                      <a:lnTo>
                        <a:pt x="2135" y="1018"/>
                      </a:lnTo>
                      <a:lnTo>
                        <a:pt x="2152" y="1056"/>
                      </a:lnTo>
                      <a:lnTo>
                        <a:pt x="2168" y="1094"/>
                      </a:lnTo>
                      <a:lnTo>
                        <a:pt x="2181" y="1133"/>
                      </a:lnTo>
                      <a:lnTo>
                        <a:pt x="2192" y="1173"/>
                      </a:lnTo>
                      <a:lnTo>
                        <a:pt x="2201" y="1213"/>
                      </a:lnTo>
                      <a:lnTo>
                        <a:pt x="2209" y="1255"/>
                      </a:lnTo>
                      <a:lnTo>
                        <a:pt x="2214" y="1297"/>
                      </a:lnTo>
                      <a:lnTo>
                        <a:pt x="2217" y="1341"/>
                      </a:lnTo>
                      <a:lnTo>
                        <a:pt x="2218" y="1383"/>
                      </a:lnTo>
                      <a:lnTo>
                        <a:pt x="2217" y="1426"/>
                      </a:lnTo>
                      <a:lnTo>
                        <a:pt x="2214" y="1469"/>
                      </a:lnTo>
                      <a:lnTo>
                        <a:pt x="2209" y="1511"/>
                      </a:lnTo>
                      <a:lnTo>
                        <a:pt x="2201" y="1553"/>
                      </a:lnTo>
                      <a:lnTo>
                        <a:pt x="2192" y="1593"/>
                      </a:lnTo>
                      <a:lnTo>
                        <a:pt x="2181" y="1633"/>
                      </a:lnTo>
                      <a:lnTo>
                        <a:pt x="2168" y="1672"/>
                      </a:lnTo>
                      <a:lnTo>
                        <a:pt x="2152" y="1710"/>
                      </a:lnTo>
                      <a:lnTo>
                        <a:pt x="2135" y="1747"/>
                      </a:lnTo>
                      <a:lnTo>
                        <a:pt x="2117" y="1783"/>
                      </a:lnTo>
                      <a:lnTo>
                        <a:pt x="2097" y="1819"/>
                      </a:lnTo>
                      <a:lnTo>
                        <a:pt x="2075" y="1853"/>
                      </a:lnTo>
                      <a:lnTo>
                        <a:pt x="2052" y="1886"/>
                      </a:lnTo>
                      <a:lnTo>
                        <a:pt x="2026" y="1918"/>
                      </a:lnTo>
                      <a:lnTo>
                        <a:pt x="2000" y="1948"/>
                      </a:lnTo>
                      <a:lnTo>
                        <a:pt x="1972" y="1977"/>
                      </a:lnTo>
                      <a:lnTo>
                        <a:pt x="1944" y="2006"/>
                      </a:lnTo>
                      <a:lnTo>
                        <a:pt x="1912" y="2032"/>
                      </a:lnTo>
                      <a:lnTo>
                        <a:pt x="1881" y="2057"/>
                      </a:lnTo>
                      <a:lnTo>
                        <a:pt x="1848" y="2080"/>
                      </a:lnTo>
                      <a:lnTo>
                        <a:pt x="1814" y="2103"/>
                      </a:lnTo>
                      <a:lnTo>
                        <a:pt x="1779" y="2123"/>
                      </a:lnTo>
                      <a:lnTo>
                        <a:pt x="1743" y="2141"/>
                      </a:lnTo>
                      <a:lnTo>
                        <a:pt x="1706" y="2158"/>
                      </a:lnTo>
                      <a:lnTo>
                        <a:pt x="1667" y="2173"/>
                      </a:lnTo>
                      <a:lnTo>
                        <a:pt x="1628" y="2186"/>
                      </a:lnTo>
                      <a:lnTo>
                        <a:pt x="1589" y="2198"/>
                      </a:lnTo>
                      <a:lnTo>
                        <a:pt x="1548" y="2207"/>
                      </a:lnTo>
                      <a:lnTo>
                        <a:pt x="1507" y="2215"/>
                      </a:lnTo>
                      <a:lnTo>
                        <a:pt x="1465" y="2220"/>
                      </a:lnTo>
                      <a:lnTo>
                        <a:pt x="1422" y="2223"/>
                      </a:lnTo>
                      <a:lnTo>
                        <a:pt x="1379" y="2224"/>
                      </a:lnTo>
                      <a:close/>
                      <a:moveTo>
                        <a:pt x="1379" y="0"/>
                      </a:moveTo>
                      <a:lnTo>
                        <a:pt x="1308" y="2"/>
                      </a:lnTo>
                      <a:lnTo>
                        <a:pt x="1239" y="8"/>
                      </a:lnTo>
                      <a:lnTo>
                        <a:pt x="1169" y="17"/>
                      </a:lnTo>
                      <a:lnTo>
                        <a:pt x="1102" y="29"/>
                      </a:lnTo>
                      <a:lnTo>
                        <a:pt x="1035" y="44"/>
                      </a:lnTo>
                      <a:lnTo>
                        <a:pt x="969" y="63"/>
                      </a:lnTo>
                      <a:lnTo>
                        <a:pt x="906" y="84"/>
                      </a:lnTo>
                      <a:lnTo>
                        <a:pt x="843" y="110"/>
                      </a:lnTo>
                      <a:lnTo>
                        <a:pt x="782" y="137"/>
                      </a:lnTo>
                      <a:lnTo>
                        <a:pt x="722" y="167"/>
                      </a:lnTo>
                      <a:lnTo>
                        <a:pt x="665" y="201"/>
                      </a:lnTo>
                      <a:lnTo>
                        <a:pt x="608" y="237"/>
                      </a:lnTo>
                      <a:lnTo>
                        <a:pt x="555" y="275"/>
                      </a:lnTo>
                      <a:lnTo>
                        <a:pt x="502" y="317"/>
                      </a:lnTo>
                      <a:lnTo>
                        <a:pt x="452" y="360"/>
                      </a:lnTo>
                      <a:lnTo>
                        <a:pt x="405" y="406"/>
                      </a:lnTo>
                      <a:lnTo>
                        <a:pt x="359" y="453"/>
                      </a:lnTo>
                      <a:lnTo>
                        <a:pt x="316" y="504"/>
                      </a:lnTo>
                      <a:lnTo>
                        <a:pt x="275" y="556"/>
                      </a:lnTo>
                      <a:lnTo>
                        <a:pt x="236" y="611"/>
                      </a:lnTo>
                      <a:lnTo>
                        <a:pt x="200" y="666"/>
                      </a:lnTo>
                      <a:lnTo>
                        <a:pt x="167" y="724"/>
                      </a:lnTo>
                      <a:lnTo>
                        <a:pt x="136" y="784"/>
                      </a:lnTo>
                      <a:lnTo>
                        <a:pt x="109" y="845"/>
                      </a:lnTo>
                      <a:lnTo>
                        <a:pt x="84" y="908"/>
                      </a:lnTo>
                      <a:lnTo>
                        <a:pt x="63" y="973"/>
                      </a:lnTo>
                      <a:lnTo>
                        <a:pt x="44" y="1038"/>
                      </a:lnTo>
                      <a:lnTo>
                        <a:pt x="28" y="1105"/>
                      </a:lnTo>
                      <a:lnTo>
                        <a:pt x="16" y="1173"/>
                      </a:lnTo>
                      <a:lnTo>
                        <a:pt x="7" y="1243"/>
                      </a:lnTo>
                      <a:lnTo>
                        <a:pt x="2" y="1312"/>
                      </a:lnTo>
                      <a:lnTo>
                        <a:pt x="0" y="1383"/>
                      </a:lnTo>
                      <a:lnTo>
                        <a:pt x="2" y="1455"/>
                      </a:lnTo>
                      <a:lnTo>
                        <a:pt x="7" y="1524"/>
                      </a:lnTo>
                      <a:lnTo>
                        <a:pt x="16" y="1593"/>
                      </a:lnTo>
                      <a:lnTo>
                        <a:pt x="28" y="1661"/>
                      </a:lnTo>
                      <a:lnTo>
                        <a:pt x="44" y="1728"/>
                      </a:lnTo>
                      <a:lnTo>
                        <a:pt x="63" y="1793"/>
                      </a:lnTo>
                      <a:lnTo>
                        <a:pt x="84" y="1858"/>
                      </a:lnTo>
                      <a:lnTo>
                        <a:pt x="109" y="1921"/>
                      </a:lnTo>
                      <a:lnTo>
                        <a:pt x="136" y="1981"/>
                      </a:lnTo>
                      <a:lnTo>
                        <a:pt x="167" y="2041"/>
                      </a:lnTo>
                      <a:lnTo>
                        <a:pt x="200" y="2100"/>
                      </a:lnTo>
                      <a:lnTo>
                        <a:pt x="236" y="2155"/>
                      </a:lnTo>
                      <a:lnTo>
                        <a:pt x="275" y="2210"/>
                      </a:lnTo>
                      <a:lnTo>
                        <a:pt x="316" y="2261"/>
                      </a:lnTo>
                      <a:lnTo>
                        <a:pt x="359" y="2312"/>
                      </a:lnTo>
                      <a:lnTo>
                        <a:pt x="405" y="2359"/>
                      </a:lnTo>
                      <a:lnTo>
                        <a:pt x="452" y="2406"/>
                      </a:lnTo>
                      <a:lnTo>
                        <a:pt x="502" y="2449"/>
                      </a:lnTo>
                      <a:lnTo>
                        <a:pt x="555" y="2491"/>
                      </a:lnTo>
                      <a:lnTo>
                        <a:pt x="608" y="2529"/>
                      </a:lnTo>
                      <a:lnTo>
                        <a:pt x="665" y="2564"/>
                      </a:lnTo>
                      <a:lnTo>
                        <a:pt x="722" y="2598"/>
                      </a:lnTo>
                      <a:lnTo>
                        <a:pt x="782" y="2629"/>
                      </a:lnTo>
                      <a:lnTo>
                        <a:pt x="843" y="2656"/>
                      </a:lnTo>
                      <a:lnTo>
                        <a:pt x="906" y="2682"/>
                      </a:lnTo>
                      <a:lnTo>
                        <a:pt x="969" y="2703"/>
                      </a:lnTo>
                      <a:lnTo>
                        <a:pt x="1035" y="2722"/>
                      </a:lnTo>
                      <a:lnTo>
                        <a:pt x="1102" y="2737"/>
                      </a:lnTo>
                      <a:lnTo>
                        <a:pt x="1169" y="2749"/>
                      </a:lnTo>
                      <a:lnTo>
                        <a:pt x="1239" y="2758"/>
                      </a:lnTo>
                      <a:lnTo>
                        <a:pt x="1308" y="2764"/>
                      </a:lnTo>
                      <a:lnTo>
                        <a:pt x="1379" y="2766"/>
                      </a:lnTo>
                      <a:lnTo>
                        <a:pt x="1451" y="2764"/>
                      </a:lnTo>
                      <a:lnTo>
                        <a:pt x="1520" y="2758"/>
                      </a:lnTo>
                      <a:lnTo>
                        <a:pt x="1589" y="2749"/>
                      </a:lnTo>
                      <a:lnTo>
                        <a:pt x="1656" y="2737"/>
                      </a:lnTo>
                      <a:lnTo>
                        <a:pt x="1724" y="2722"/>
                      </a:lnTo>
                      <a:lnTo>
                        <a:pt x="1789" y="2703"/>
                      </a:lnTo>
                      <a:lnTo>
                        <a:pt x="1853" y="2682"/>
                      </a:lnTo>
                      <a:lnTo>
                        <a:pt x="1915" y="2656"/>
                      </a:lnTo>
                      <a:lnTo>
                        <a:pt x="1977" y="2629"/>
                      </a:lnTo>
                      <a:lnTo>
                        <a:pt x="2036" y="2598"/>
                      </a:lnTo>
                      <a:lnTo>
                        <a:pt x="2094" y="2564"/>
                      </a:lnTo>
                      <a:lnTo>
                        <a:pt x="2149" y="2529"/>
                      </a:lnTo>
                      <a:lnTo>
                        <a:pt x="2204" y="2491"/>
                      </a:lnTo>
                      <a:lnTo>
                        <a:pt x="2256" y="2449"/>
                      </a:lnTo>
                      <a:lnTo>
                        <a:pt x="2306" y="2406"/>
                      </a:lnTo>
                      <a:lnTo>
                        <a:pt x="2354" y="2360"/>
                      </a:lnTo>
                      <a:lnTo>
                        <a:pt x="2400" y="2312"/>
                      </a:lnTo>
                      <a:lnTo>
                        <a:pt x="2443" y="2262"/>
                      </a:lnTo>
                      <a:lnTo>
                        <a:pt x="2484" y="2210"/>
                      </a:lnTo>
                      <a:lnTo>
                        <a:pt x="2523" y="2155"/>
                      </a:lnTo>
                      <a:lnTo>
                        <a:pt x="2559" y="2100"/>
                      </a:lnTo>
                      <a:lnTo>
                        <a:pt x="2592" y="2041"/>
                      </a:lnTo>
                      <a:lnTo>
                        <a:pt x="2622" y="1981"/>
                      </a:lnTo>
                      <a:lnTo>
                        <a:pt x="2650" y="1921"/>
                      </a:lnTo>
                      <a:lnTo>
                        <a:pt x="2675" y="1858"/>
                      </a:lnTo>
                      <a:lnTo>
                        <a:pt x="2696" y="1793"/>
                      </a:lnTo>
                      <a:lnTo>
                        <a:pt x="2715" y="1729"/>
                      </a:lnTo>
                      <a:lnTo>
                        <a:pt x="2730" y="1662"/>
                      </a:lnTo>
                      <a:lnTo>
                        <a:pt x="2742" y="1593"/>
                      </a:lnTo>
                      <a:lnTo>
                        <a:pt x="2752" y="1524"/>
                      </a:lnTo>
                      <a:lnTo>
                        <a:pt x="2757" y="1455"/>
                      </a:lnTo>
                      <a:lnTo>
                        <a:pt x="2759" y="1383"/>
                      </a:lnTo>
                      <a:lnTo>
                        <a:pt x="2757" y="1312"/>
                      </a:lnTo>
                      <a:lnTo>
                        <a:pt x="2752" y="1243"/>
                      </a:lnTo>
                      <a:lnTo>
                        <a:pt x="2742" y="1173"/>
                      </a:lnTo>
                      <a:lnTo>
                        <a:pt x="2730" y="1105"/>
                      </a:lnTo>
                      <a:lnTo>
                        <a:pt x="2715" y="1038"/>
                      </a:lnTo>
                      <a:lnTo>
                        <a:pt x="2696" y="973"/>
                      </a:lnTo>
                      <a:lnTo>
                        <a:pt x="2675" y="908"/>
                      </a:lnTo>
                      <a:lnTo>
                        <a:pt x="2650" y="845"/>
                      </a:lnTo>
                      <a:lnTo>
                        <a:pt x="2622" y="784"/>
                      </a:lnTo>
                      <a:lnTo>
                        <a:pt x="2592" y="724"/>
                      </a:lnTo>
                      <a:lnTo>
                        <a:pt x="2559" y="666"/>
                      </a:lnTo>
                      <a:lnTo>
                        <a:pt x="2523" y="611"/>
                      </a:lnTo>
                      <a:lnTo>
                        <a:pt x="2484" y="556"/>
                      </a:lnTo>
                      <a:lnTo>
                        <a:pt x="2443" y="504"/>
                      </a:lnTo>
                      <a:lnTo>
                        <a:pt x="2400" y="453"/>
                      </a:lnTo>
                      <a:lnTo>
                        <a:pt x="2354" y="406"/>
                      </a:lnTo>
                      <a:lnTo>
                        <a:pt x="2306" y="360"/>
                      </a:lnTo>
                      <a:lnTo>
                        <a:pt x="2256" y="317"/>
                      </a:lnTo>
                      <a:lnTo>
                        <a:pt x="2204" y="275"/>
                      </a:lnTo>
                      <a:lnTo>
                        <a:pt x="2149" y="237"/>
                      </a:lnTo>
                      <a:lnTo>
                        <a:pt x="2094" y="201"/>
                      </a:lnTo>
                      <a:lnTo>
                        <a:pt x="2036" y="167"/>
                      </a:lnTo>
                      <a:lnTo>
                        <a:pt x="1977" y="137"/>
                      </a:lnTo>
                      <a:lnTo>
                        <a:pt x="1915" y="110"/>
                      </a:lnTo>
                      <a:lnTo>
                        <a:pt x="1853" y="84"/>
                      </a:lnTo>
                      <a:lnTo>
                        <a:pt x="1789" y="63"/>
                      </a:lnTo>
                      <a:lnTo>
                        <a:pt x="1724" y="44"/>
                      </a:lnTo>
                      <a:lnTo>
                        <a:pt x="1656" y="29"/>
                      </a:lnTo>
                      <a:lnTo>
                        <a:pt x="1589" y="17"/>
                      </a:lnTo>
                      <a:lnTo>
                        <a:pt x="1520" y="8"/>
                      </a:lnTo>
                      <a:lnTo>
                        <a:pt x="1451" y="2"/>
                      </a:lnTo>
                      <a:lnTo>
                        <a:pt x="1379"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421" name="Freeform 277">
                  <a:extLst>
                    <a:ext uri="{FF2B5EF4-FFF2-40B4-BE49-F238E27FC236}">
                      <a16:creationId xmlns:a16="http://schemas.microsoft.com/office/drawing/2014/main" id="{84903A11-3BE2-463A-A47D-169AC351414F}"/>
                    </a:ext>
                  </a:extLst>
                </p:cNvPr>
                <p:cNvSpPr>
                  <a:spLocks/>
                </p:cNvSpPr>
                <p:nvPr/>
              </p:nvSpPr>
              <p:spPr bwMode="auto">
                <a:xfrm>
                  <a:off x="3435112" y="3840716"/>
                  <a:ext cx="40465" cy="42223"/>
                </a:xfrm>
                <a:custGeom>
                  <a:avLst/>
                  <a:gdLst>
                    <a:gd name="T0" fmla="*/ 2 w 770"/>
                    <a:gd name="T1" fmla="*/ 347 h 772"/>
                    <a:gd name="T2" fmla="*/ 12 w 770"/>
                    <a:gd name="T3" fmla="*/ 290 h 772"/>
                    <a:gd name="T4" fmla="*/ 30 w 770"/>
                    <a:gd name="T5" fmla="*/ 235 h 772"/>
                    <a:gd name="T6" fmla="*/ 55 w 770"/>
                    <a:gd name="T7" fmla="*/ 186 h 772"/>
                    <a:gd name="T8" fmla="*/ 88 w 770"/>
                    <a:gd name="T9" fmla="*/ 140 h 772"/>
                    <a:gd name="T10" fmla="*/ 126 w 770"/>
                    <a:gd name="T11" fmla="*/ 100 h 772"/>
                    <a:gd name="T12" fmla="*/ 169 w 770"/>
                    <a:gd name="T13" fmla="*/ 66 h 772"/>
                    <a:gd name="T14" fmla="*/ 218 w 770"/>
                    <a:gd name="T15" fmla="*/ 37 h 772"/>
                    <a:gd name="T16" fmla="*/ 270 w 770"/>
                    <a:gd name="T17" fmla="*/ 17 h 772"/>
                    <a:gd name="T18" fmla="*/ 326 w 770"/>
                    <a:gd name="T19" fmla="*/ 4 h 772"/>
                    <a:gd name="T20" fmla="*/ 385 w 770"/>
                    <a:gd name="T21" fmla="*/ 0 h 772"/>
                    <a:gd name="T22" fmla="*/ 444 w 770"/>
                    <a:gd name="T23" fmla="*/ 4 h 772"/>
                    <a:gd name="T24" fmla="*/ 499 w 770"/>
                    <a:gd name="T25" fmla="*/ 17 h 772"/>
                    <a:gd name="T26" fmla="*/ 551 w 770"/>
                    <a:gd name="T27" fmla="*/ 37 h 772"/>
                    <a:gd name="T28" fmla="*/ 600 w 770"/>
                    <a:gd name="T29" fmla="*/ 66 h 772"/>
                    <a:gd name="T30" fmla="*/ 644 w 770"/>
                    <a:gd name="T31" fmla="*/ 100 h 772"/>
                    <a:gd name="T32" fmla="*/ 683 w 770"/>
                    <a:gd name="T33" fmla="*/ 140 h 772"/>
                    <a:gd name="T34" fmla="*/ 714 w 770"/>
                    <a:gd name="T35" fmla="*/ 186 h 772"/>
                    <a:gd name="T36" fmla="*/ 740 w 770"/>
                    <a:gd name="T37" fmla="*/ 235 h 772"/>
                    <a:gd name="T38" fmla="*/ 758 w 770"/>
                    <a:gd name="T39" fmla="*/ 290 h 772"/>
                    <a:gd name="T40" fmla="*/ 768 w 770"/>
                    <a:gd name="T41" fmla="*/ 347 h 772"/>
                    <a:gd name="T42" fmla="*/ 769 w 770"/>
                    <a:gd name="T43" fmla="*/ 406 h 772"/>
                    <a:gd name="T44" fmla="*/ 762 w 770"/>
                    <a:gd name="T45" fmla="*/ 464 h 772"/>
                    <a:gd name="T46" fmla="*/ 747 w 770"/>
                    <a:gd name="T47" fmla="*/ 519 h 772"/>
                    <a:gd name="T48" fmla="*/ 724 w 770"/>
                    <a:gd name="T49" fmla="*/ 570 h 772"/>
                    <a:gd name="T50" fmla="*/ 694 w 770"/>
                    <a:gd name="T51" fmla="*/ 617 h 772"/>
                    <a:gd name="T52" fmla="*/ 657 w 770"/>
                    <a:gd name="T53" fmla="*/ 659 h 772"/>
                    <a:gd name="T54" fmla="*/ 615 w 770"/>
                    <a:gd name="T55" fmla="*/ 695 h 772"/>
                    <a:gd name="T56" fmla="*/ 569 w 770"/>
                    <a:gd name="T57" fmla="*/ 726 h 772"/>
                    <a:gd name="T58" fmla="*/ 517 w 770"/>
                    <a:gd name="T59" fmla="*/ 749 h 772"/>
                    <a:gd name="T60" fmla="*/ 463 w 770"/>
                    <a:gd name="T61" fmla="*/ 764 h 772"/>
                    <a:gd name="T62" fmla="*/ 404 w 770"/>
                    <a:gd name="T63" fmla="*/ 772 h 772"/>
                    <a:gd name="T64" fmla="*/ 345 w 770"/>
                    <a:gd name="T65" fmla="*/ 770 h 772"/>
                    <a:gd name="T66" fmla="*/ 288 w 770"/>
                    <a:gd name="T67" fmla="*/ 760 h 772"/>
                    <a:gd name="T68" fmla="*/ 235 w 770"/>
                    <a:gd name="T69" fmla="*/ 742 h 772"/>
                    <a:gd name="T70" fmla="*/ 184 w 770"/>
                    <a:gd name="T71" fmla="*/ 716 h 772"/>
                    <a:gd name="T72" fmla="*/ 140 w 770"/>
                    <a:gd name="T73" fmla="*/ 684 h 772"/>
                    <a:gd name="T74" fmla="*/ 100 w 770"/>
                    <a:gd name="T75" fmla="*/ 646 h 772"/>
                    <a:gd name="T76" fmla="*/ 65 w 770"/>
                    <a:gd name="T77" fmla="*/ 602 h 772"/>
                    <a:gd name="T78" fmla="*/ 37 w 770"/>
                    <a:gd name="T79" fmla="*/ 554 h 772"/>
                    <a:gd name="T80" fmla="*/ 17 w 770"/>
                    <a:gd name="T81" fmla="*/ 501 h 772"/>
                    <a:gd name="T82" fmla="*/ 4 w 770"/>
                    <a:gd name="T83" fmla="*/ 446 h 772"/>
                    <a:gd name="T84" fmla="*/ 0 w 770"/>
                    <a:gd name="T85" fmla="*/ 386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0" h="772">
                      <a:moveTo>
                        <a:pt x="0" y="386"/>
                      </a:moveTo>
                      <a:lnTo>
                        <a:pt x="0" y="367"/>
                      </a:lnTo>
                      <a:lnTo>
                        <a:pt x="2" y="347"/>
                      </a:lnTo>
                      <a:lnTo>
                        <a:pt x="4" y="327"/>
                      </a:lnTo>
                      <a:lnTo>
                        <a:pt x="7" y="308"/>
                      </a:lnTo>
                      <a:lnTo>
                        <a:pt x="12" y="290"/>
                      </a:lnTo>
                      <a:lnTo>
                        <a:pt x="17" y="271"/>
                      </a:lnTo>
                      <a:lnTo>
                        <a:pt x="23" y="254"/>
                      </a:lnTo>
                      <a:lnTo>
                        <a:pt x="30" y="235"/>
                      </a:lnTo>
                      <a:lnTo>
                        <a:pt x="37" y="218"/>
                      </a:lnTo>
                      <a:lnTo>
                        <a:pt x="46" y="202"/>
                      </a:lnTo>
                      <a:lnTo>
                        <a:pt x="55" y="186"/>
                      </a:lnTo>
                      <a:lnTo>
                        <a:pt x="65" y="170"/>
                      </a:lnTo>
                      <a:lnTo>
                        <a:pt x="75" y="155"/>
                      </a:lnTo>
                      <a:lnTo>
                        <a:pt x="88" y="140"/>
                      </a:lnTo>
                      <a:lnTo>
                        <a:pt x="100" y="126"/>
                      </a:lnTo>
                      <a:lnTo>
                        <a:pt x="112" y="113"/>
                      </a:lnTo>
                      <a:lnTo>
                        <a:pt x="126" y="100"/>
                      </a:lnTo>
                      <a:lnTo>
                        <a:pt x="140" y="88"/>
                      </a:lnTo>
                      <a:lnTo>
                        <a:pt x="154" y="77"/>
                      </a:lnTo>
                      <a:lnTo>
                        <a:pt x="169" y="66"/>
                      </a:lnTo>
                      <a:lnTo>
                        <a:pt x="184" y="56"/>
                      </a:lnTo>
                      <a:lnTo>
                        <a:pt x="201" y="46"/>
                      </a:lnTo>
                      <a:lnTo>
                        <a:pt x="218" y="37"/>
                      </a:lnTo>
                      <a:lnTo>
                        <a:pt x="235" y="30"/>
                      </a:lnTo>
                      <a:lnTo>
                        <a:pt x="252" y="23"/>
                      </a:lnTo>
                      <a:lnTo>
                        <a:pt x="270" y="17"/>
                      </a:lnTo>
                      <a:lnTo>
                        <a:pt x="288" y="12"/>
                      </a:lnTo>
                      <a:lnTo>
                        <a:pt x="307" y="8"/>
                      </a:lnTo>
                      <a:lnTo>
                        <a:pt x="326" y="4"/>
                      </a:lnTo>
                      <a:lnTo>
                        <a:pt x="345" y="2"/>
                      </a:lnTo>
                      <a:lnTo>
                        <a:pt x="365" y="0"/>
                      </a:lnTo>
                      <a:lnTo>
                        <a:pt x="385" y="0"/>
                      </a:lnTo>
                      <a:lnTo>
                        <a:pt x="404" y="0"/>
                      </a:lnTo>
                      <a:lnTo>
                        <a:pt x="424" y="2"/>
                      </a:lnTo>
                      <a:lnTo>
                        <a:pt x="444" y="4"/>
                      </a:lnTo>
                      <a:lnTo>
                        <a:pt x="463" y="8"/>
                      </a:lnTo>
                      <a:lnTo>
                        <a:pt x="481" y="12"/>
                      </a:lnTo>
                      <a:lnTo>
                        <a:pt x="499" y="17"/>
                      </a:lnTo>
                      <a:lnTo>
                        <a:pt x="517" y="23"/>
                      </a:lnTo>
                      <a:lnTo>
                        <a:pt x="534" y="30"/>
                      </a:lnTo>
                      <a:lnTo>
                        <a:pt x="551" y="37"/>
                      </a:lnTo>
                      <a:lnTo>
                        <a:pt x="569" y="46"/>
                      </a:lnTo>
                      <a:lnTo>
                        <a:pt x="585" y="56"/>
                      </a:lnTo>
                      <a:lnTo>
                        <a:pt x="600" y="66"/>
                      </a:lnTo>
                      <a:lnTo>
                        <a:pt x="615" y="77"/>
                      </a:lnTo>
                      <a:lnTo>
                        <a:pt x="630" y="88"/>
                      </a:lnTo>
                      <a:lnTo>
                        <a:pt x="644" y="100"/>
                      </a:lnTo>
                      <a:lnTo>
                        <a:pt x="657" y="113"/>
                      </a:lnTo>
                      <a:lnTo>
                        <a:pt x="669" y="126"/>
                      </a:lnTo>
                      <a:lnTo>
                        <a:pt x="683" y="140"/>
                      </a:lnTo>
                      <a:lnTo>
                        <a:pt x="694" y="155"/>
                      </a:lnTo>
                      <a:lnTo>
                        <a:pt x="705" y="170"/>
                      </a:lnTo>
                      <a:lnTo>
                        <a:pt x="714" y="186"/>
                      </a:lnTo>
                      <a:lnTo>
                        <a:pt x="724" y="202"/>
                      </a:lnTo>
                      <a:lnTo>
                        <a:pt x="732" y="218"/>
                      </a:lnTo>
                      <a:lnTo>
                        <a:pt x="740" y="235"/>
                      </a:lnTo>
                      <a:lnTo>
                        <a:pt x="747" y="254"/>
                      </a:lnTo>
                      <a:lnTo>
                        <a:pt x="753" y="271"/>
                      </a:lnTo>
                      <a:lnTo>
                        <a:pt x="758" y="290"/>
                      </a:lnTo>
                      <a:lnTo>
                        <a:pt x="762" y="308"/>
                      </a:lnTo>
                      <a:lnTo>
                        <a:pt x="765" y="327"/>
                      </a:lnTo>
                      <a:lnTo>
                        <a:pt x="768" y="347"/>
                      </a:lnTo>
                      <a:lnTo>
                        <a:pt x="769" y="367"/>
                      </a:lnTo>
                      <a:lnTo>
                        <a:pt x="770" y="386"/>
                      </a:lnTo>
                      <a:lnTo>
                        <a:pt x="769" y="406"/>
                      </a:lnTo>
                      <a:lnTo>
                        <a:pt x="768" y="425"/>
                      </a:lnTo>
                      <a:lnTo>
                        <a:pt x="765" y="446"/>
                      </a:lnTo>
                      <a:lnTo>
                        <a:pt x="762" y="464"/>
                      </a:lnTo>
                      <a:lnTo>
                        <a:pt x="758" y="483"/>
                      </a:lnTo>
                      <a:lnTo>
                        <a:pt x="753" y="501"/>
                      </a:lnTo>
                      <a:lnTo>
                        <a:pt x="747" y="519"/>
                      </a:lnTo>
                      <a:lnTo>
                        <a:pt x="740" y="537"/>
                      </a:lnTo>
                      <a:lnTo>
                        <a:pt x="732" y="554"/>
                      </a:lnTo>
                      <a:lnTo>
                        <a:pt x="724" y="570"/>
                      </a:lnTo>
                      <a:lnTo>
                        <a:pt x="714" y="586"/>
                      </a:lnTo>
                      <a:lnTo>
                        <a:pt x="705" y="602"/>
                      </a:lnTo>
                      <a:lnTo>
                        <a:pt x="694" y="617"/>
                      </a:lnTo>
                      <a:lnTo>
                        <a:pt x="683" y="632"/>
                      </a:lnTo>
                      <a:lnTo>
                        <a:pt x="669" y="646"/>
                      </a:lnTo>
                      <a:lnTo>
                        <a:pt x="657" y="659"/>
                      </a:lnTo>
                      <a:lnTo>
                        <a:pt x="644" y="672"/>
                      </a:lnTo>
                      <a:lnTo>
                        <a:pt x="630" y="684"/>
                      </a:lnTo>
                      <a:lnTo>
                        <a:pt x="615" y="695"/>
                      </a:lnTo>
                      <a:lnTo>
                        <a:pt x="600" y="706"/>
                      </a:lnTo>
                      <a:lnTo>
                        <a:pt x="585" y="716"/>
                      </a:lnTo>
                      <a:lnTo>
                        <a:pt x="569" y="726"/>
                      </a:lnTo>
                      <a:lnTo>
                        <a:pt x="551" y="734"/>
                      </a:lnTo>
                      <a:lnTo>
                        <a:pt x="534" y="742"/>
                      </a:lnTo>
                      <a:lnTo>
                        <a:pt x="517" y="749"/>
                      </a:lnTo>
                      <a:lnTo>
                        <a:pt x="499" y="755"/>
                      </a:lnTo>
                      <a:lnTo>
                        <a:pt x="481" y="760"/>
                      </a:lnTo>
                      <a:lnTo>
                        <a:pt x="463" y="764"/>
                      </a:lnTo>
                      <a:lnTo>
                        <a:pt x="444" y="768"/>
                      </a:lnTo>
                      <a:lnTo>
                        <a:pt x="424" y="770"/>
                      </a:lnTo>
                      <a:lnTo>
                        <a:pt x="404" y="772"/>
                      </a:lnTo>
                      <a:lnTo>
                        <a:pt x="385" y="772"/>
                      </a:lnTo>
                      <a:lnTo>
                        <a:pt x="365" y="772"/>
                      </a:lnTo>
                      <a:lnTo>
                        <a:pt x="345" y="770"/>
                      </a:lnTo>
                      <a:lnTo>
                        <a:pt x="326" y="768"/>
                      </a:lnTo>
                      <a:lnTo>
                        <a:pt x="307" y="764"/>
                      </a:lnTo>
                      <a:lnTo>
                        <a:pt x="288" y="760"/>
                      </a:lnTo>
                      <a:lnTo>
                        <a:pt x="270" y="755"/>
                      </a:lnTo>
                      <a:lnTo>
                        <a:pt x="252" y="749"/>
                      </a:lnTo>
                      <a:lnTo>
                        <a:pt x="235" y="742"/>
                      </a:lnTo>
                      <a:lnTo>
                        <a:pt x="218" y="734"/>
                      </a:lnTo>
                      <a:lnTo>
                        <a:pt x="201" y="726"/>
                      </a:lnTo>
                      <a:lnTo>
                        <a:pt x="184" y="716"/>
                      </a:lnTo>
                      <a:lnTo>
                        <a:pt x="169" y="706"/>
                      </a:lnTo>
                      <a:lnTo>
                        <a:pt x="154" y="695"/>
                      </a:lnTo>
                      <a:lnTo>
                        <a:pt x="140" y="684"/>
                      </a:lnTo>
                      <a:lnTo>
                        <a:pt x="126" y="672"/>
                      </a:lnTo>
                      <a:lnTo>
                        <a:pt x="112" y="659"/>
                      </a:lnTo>
                      <a:lnTo>
                        <a:pt x="100" y="646"/>
                      </a:lnTo>
                      <a:lnTo>
                        <a:pt x="88" y="632"/>
                      </a:lnTo>
                      <a:lnTo>
                        <a:pt x="75" y="617"/>
                      </a:lnTo>
                      <a:lnTo>
                        <a:pt x="65" y="602"/>
                      </a:lnTo>
                      <a:lnTo>
                        <a:pt x="55" y="586"/>
                      </a:lnTo>
                      <a:lnTo>
                        <a:pt x="46" y="570"/>
                      </a:lnTo>
                      <a:lnTo>
                        <a:pt x="37" y="554"/>
                      </a:lnTo>
                      <a:lnTo>
                        <a:pt x="30" y="537"/>
                      </a:lnTo>
                      <a:lnTo>
                        <a:pt x="23" y="519"/>
                      </a:lnTo>
                      <a:lnTo>
                        <a:pt x="17" y="501"/>
                      </a:lnTo>
                      <a:lnTo>
                        <a:pt x="12" y="483"/>
                      </a:lnTo>
                      <a:lnTo>
                        <a:pt x="7" y="464"/>
                      </a:lnTo>
                      <a:lnTo>
                        <a:pt x="4" y="446"/>
                      </a:lnTo>
                      <a:lnTo>
                        <a:pt x="2" y="425"/>
                      </a:lnTo>
                      <a:lnTo>
                        <a:pt x="0" y="406"/>
                      </a:lnTo>
                      <a:lnTo>
                        <a:pt x="0" y="38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grpSp>
        </p:grpSp>
        <p:grpSp>
          <p:nvGrpSpPr>
            <p:cNvPr id="23" name="Group 22">
              <a:extLst>
                <a:ext uri="{FF2B5EF4-FFF2-40B4-BE49-F238E27FC236}">
                  <a16:creationId xmlns:a16="http://schemas.microsoft.com/office/drawing/2014/main" id="{D7ECC3A2-2EEC-4F7E-BE3F-5DDC00166EDE}"/>
                </a:ext>
              </a:extLst>
            </p:cNvPr>
            <p:cNvGrpSpPr/>
            <p:nvPr/>
          </p:nvGrpSpPr>
          <p:grpSpPr>
            <a:xfrm>
              <a:off x="579883" y="2979233"/>
              <a:ext cx="320040" cy="1655943"/>
              <a:chOff x="579883" y="2979233"/>
              <a:chExt cx="320040" cy="1655943"/>
            </a:xfrm>
          </p:grpSpPr>
          <p:grpSp>
            <p:nvGrpSpPr>
              <p:cNvPr id="422" name="Group 421">
                <a:extLst>
                  <a:ext uri="{FF2B5EF4-FFF2-40B4-BE49-F238E27FC236}">
                    <a16:creationId xmlns:a16="http://schemas.microsoft.com/office/drawing/2014/main" id="{FD8B8E7B-BF77-4F8C-906A-8EB05271CF74}"/>
                  </a:ext>
                </a:extLst>
              </p:cNvPr>
              <p:cNvGrpSpPr/>
              <p:nvPr/>
            </p:nvGrpSpPr>
            <p:grpSpPr>
              <a:xfrm>
                <a:off x="579883" y="2979233"/>
                <a:ext cx="320040" cy="320040"/>
                <a:chOff x="3561636" y="3959226"/>
                <a:chExt cx="927100" cy="927100"/>
              </a:xfrm>
            </p:grpSpPr>
            <p:sp>
              <p:nvSpPr>
                <p:cNvPr id="423" name="Oval 422">
                  <a:extLst>
                    <a:ext uri="{FF2B5EF4-FFF2-40B4-BE49-F238E27FC236}">
                      <a16:creationId xmlns:a16="http://schemas.microsoft.com/office/drawing/2014/main" id="{8AA3133A-545C-462A-881E-204A73D548C2}"/>
                    </a:ext>
                  </a:extLst>
                </p:cNvPr>
                <p:cNvSpPr/>
                <p:nvPr/>
              </p:nvSpPr>
              <p:spPr>
                <a:xfrm>
                  <a:off x="3561636" y="3959226"/>
                  <a:ext cx="927100" cy="927100"/>
                </a:xfrm>
                <a:prstGeom prst="ellipse">
                  <a:avLst/>
                </a:prstGeom>
                <a:solidFill>
                  <a:schemeClr val="accent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424" name="Freeform 3168">
                  <a:extLst>
                    <a:ext uri="{FF2B5EF4-FFF2-40B4-BE49-F238E27FC236}">
                      <a16:creationId xmlns:a16="http://schemas.microsoft.com/office/drawing/2014/main" id="{D88B313B-E270-41F8-B089-88A0B8155DB9}"/>
                    </a:ext>
                  </a:extLst>
                </p:cNvPr>
                <p:cNvSpPr>
                  <a:spLocks noEditPoints="1"/>
                </p:cNvSpPr>
                <p:nvPr/>
              </p:nvSpPr>
              <p:spPr bwMode="auto">
                <a:xfrm>
                  <a:off x="3734938" y="4120227"/>
                  <a:ext cx="601318" cy="613776"/>
                </a:xfrm>
                <a:custGeom>
                  <a:avLst/>
                  <a:gdLst>
                    <a:gd name="T0" fmla="*/ 177 w 3716"/>
                    <a:gd name="T1" fmla="*/ 3510 h 3791"/>
                    <a:gd name="T2" fmla="*/ 1175 w 3716"/>
                    <a:gd name="T3" fmla="*/ 2403 h 3791"/>
                    <a:gd name="T4" fmla="*/ 97 w 3716"/>
                    <a:gd name="T5" fmla="*/ 3427 h 3791"/>
                    <a:gd name="T6" fmla="*/ 363 w 3716"/>
                    <a:gd name="T7" fmla="*/ 3695 h 3791"/>
                    <a:gd name="T8" fmla="*/ 1217 w 3716"/>
                    <a:gd name="T9" fmla="*/ 2360 h 3791"/>
                    <a:gd name="T10" fmla="*/ 1577 w 3716"/>
                    <a:gd name="T11" fmla="*/ 2200 h 3791"/>
                    <a:gd name="T12" fmla="*/ 1452 w 3716"/>
                    <a:gd name="T13" fmla="*/ 2312 h 3791"/>
                    <a:gd name="T14" fmla="*/ 1538 w 3716"/>
                    <a:gd name="T15" fmla="*/ 2140 h 3791"/>
                    <a:gd name="T16" fmla="*/ 1380 w 3716"/>
                    <a:gd name="T17" fmla="*/ 2336 h 3791"/>
                    <a:gd name="T18" fmla="*/ 1679 w 3716"/>
                    <a:gd name="T19" fmla="*/ 2365 h 3791"/>
                    <a:gd name="T20" fmla="*/ 1538 w 3716"/>
                    <a:gd name="T21" fmla="*/ 2098 h 3791"/>
                    <a:gd name="T22" fmla="*/ 2200 w 3716"/>
                    <a:gd name="T23" fmla="*/ 1819 h 3791"/>
                    <a:gd name="T24" fmla="*/ 2814 w 3716"/>
                    <a:gd name="T25" fmla="*/ 1566 h 3791"/>
                    <a:gd name="T26" fmla="*/ 2160 w 3716"/>
                    <a:gd name="T27" fmla="*/ 1622 h 3791"/>
                    <a:gd name="T28" fmla="*/ 2840 w 3716"/>
                    <a:gd name="T29" fmla="*/ 1434 h 3791"/>
                    <a:gd name="T30" fmla="*/ 2169 w 3716"/>
                    <a:gd name="T31" fmla="*/ 1404 h 3791"/>
                    <a:gd name="T32" fmla="*/ 2814 w 3716"/>
                    <a:gd name="T33" fmla="*/ 1303 h 3791"/>
                    <a:gd name="T34" fmla="*/ 2200 w 3716"/>
                    <a:gd name="T35" fmla="*/ 1048 h 3791"/>
                    <a:gd name="T36" fmla="*/ 2183 w 3716"/>
                    <a:gd name="T37" fmla="*/ 1131 h 3791"/>
                    <a:gd name="T38" fmla="*/ 2828 w 3716"/>
                    <a:gd name="T39" fmla="*/ 891 h 3791"/>
                    <a:gd name="T40" fmla="*/ 2157 w 3716"/>
                    <a:gd name="T41" fmla="*/ 921 h 3791"/>
                    <a:gd name="T42" fmla="*/ 2282 w 3716"/>
                    <a:gd name="T43" fmla="*/ 724 h 3791"/>
                    <a:gd name="T44" fmla="*/ 3028 w 3716"/>
                    <a:gd name="T45" fmla="*/ 410 h 3791"/>
                    <a:gd name="T46" fmla="*/ 1956 w 3716"/>
                    <a:gd name="T47" fmla="*/ 2021 h 3791"/>
                    <a:gd name="T48" fmla="*/ 2499 w 3716"/>
                    <a:gd name="T49" fmla="*/ 214 h 3791"/>
                    <a:gd name="T50" fmla="*/ 1737 w 3716"/>
                    <a:gd name="T51" fmla="*/ 566 h 3791"/>
                    <a:gd name="T52" fmla="*/ 1508 w 3716"/>
                    <a:gd name="T53" fmla="*/ 1384 h 3791"/>
                    <a:gd name="T54" fmla="*/ 1970 w 3716"/>
                    <a:gd name="T55" fmla="*/ 2076 h 3791"/>
                    <a:gd name="T56" fmla="*/ 2816 w 3716"/>
                    <a:gd name="T57" fmla="*/ 2175 h 3791"/>
                    <a:gd name="T58" fmla="*/ 3424 w 3716"/>
                    <a:gd name="T59" fmla="*/ 1612 h 3791"/>
                    <a:gd name="T60" fmla="*/ 3391 w 3716"/>
                    <a:gd name="T61" fmla="*/ 758 h 3791"/>
                    <a:gd name="T62" fmla="*/ 2740 w 3716"/>
                    <a:gd name="T63" fmla="*/ 243 h 3791"/>
                    <a:gd name="T64" fmla="*/ 3072 w 3716"/>
                    <a:gd name="T65" fmla="*/ 292 h 3791"/>
                    <a:gd name="T66" fmla="*/ 3574 w 3716"/>
                    <a:gd name="T67" fmla="*/ 1043 h 3791"/>
                    <a:gd name="T68" fmla="*/ 3325 w 3716"/>
                    <a:gd name="T69" fmla="*/ 1931 h 3791"/>
                    <a:gd name="T70" fmla="*/ 2499 w 3716"/>
                    <a:gd name="T71" fmla="*/ 2312 h 3791"/>
                    <a:gd name="T72" fmla="*/ 1671 w 3716"/>
                    <a:gd name="T73" fmla="*/ 1931 h 3791"/>
                    <a:gd name="T74" fmla="*/ 1424 w 3716"/>
                    <a:gd name="T75" fmla="*/ 1043 h 3791"/>
                    <a:gd name="T76" fmla="*/ 1925 w 3716"/>
                    <a:gd name="T77" fmla="*/ 292 h 3791"/>
                    <a:gd name="T78" fmla="*/ 2239 w 3716"/>
                    <a:gd name="T79" fmla="*/ 115 h 3791"/>
                    <a:gd name="T80" fmla="*/ 1521 w 3716"/>
                    <a:gd name="T81" fmla="*/ 648 h 3791"/>
                    <a:gd name="T82" fmla="*/ 1420 w 3716"/>
                    <a:gd name="T83" fmla="*/ 1562 h 3791"/>
                    <a:gd name="T84" fmla="*/ 2001 w 3716"/>
                    <a:gd name="T85" fmla="*/ 2239 h 3791"/>
                    <a:gd name="T86" fmla="*/ 2920 w 3716"/>
                    <a:gd name="T87" fmla="*/ 2274 h 3791"/>
                    <a:gd name="T88" fmla="*/ 3549 w 3716"/>
                    <a:gd name="T89" fmla="*/ 1643 h 3791"/>
                    <a:gd name="T90" fmla="*/ 3516 w 3716"/>
                    <a:gd name="T91" fmla="*/ 721 h 3791"/>
                    <a:gd name="T92" fmla="*/ 2840 w 3716"/>
                    <a:gd name="T93" fmla="*/ 138 h 3791"/>
                    <a:gd name="T94" fmla="*/ 3034 w 3716"/>
                    <a:gd name="T95" fmla="*/ 125 h 3791"/>
                    <a:gd name="T96" fmla="*/ 3660 w 3716"/>
                    <a:gd name="T97" fmla="*/ 851 h 3791"/>
                    <a:gd name="T98" fmla="*/ 3549 w 3716"/>
                    <a:gd name="T99" fmla="*/ 1836 h 3791"/>
                    <a:gd name="T100" fmla="*/ 2778 w 3716"/>
                    <a:gd name="T101" fmla="*/ 2408 h 3791"/>
                    <a:gd name="T102" fmla="*/ 1883 w 3716"/>
                    <a:gd name="T103" fmla="*/ 2272 h 3791"/>
                    <a:gd name="T104" fmla="*/ 1794 w 3716"/>
                    <a:gd name="T105" fmla="*/ 2269 h 3791"/>
                    <a:gd name="T106" fmla="*/ 1501 w 3716"/>
                    <a:gd name="T107" fmla="*/ 2523 h 3791"/>
                    <a:gd name="T108" fmla="*/ 364 w 3716"/>
                    <a:gd name="T109" fmla="*/ 3786 h 3791"/>
                    <a:gd name="T110" fmla="*/ 0 w 3716"/>
                    <a:gd name="T111" fmla="*/ 3484 h 3791"/>
                    <a:gd name="T112" fmla="*/ 1166 w 3716"/>
                    <a:gd name="T113" fmla="*/ 2274 h 3791"/>
                    <a:gd name="T114" fmla="*/ 1356 w 3716"/>
                    <a:gd name="T115" fmla="*/ 2087 h 3791"/>
                    <a:gd name="T116" fmla="*/ 1384 w 3716"/>
                    <a:gd name="T117" fmla="*/ 1714 h 3791"/>
                    <a:gd name="T118" fmla="*/ 1338 w 3716"/>
                    <a:gd name="T119" fmla="*/ 851 h 3791"/>
                    <a:gd name="T120" fmla="*/ 1963 w 3716"/>
                    <a:gd name="T121" fmla="*/ 125 h 3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16" h="3791">
                      <a:moveTo>
                        <a:pt x="1192" y="2399"/>
                      </a:moveTo>
                      <a:lnTo>
                        <a:pt x="1211" y="2401"/>
                      </a:lnTo>
                      <a:lnTo>
                        <a:pt x="1226" y="2410"/>
                      </a:lnTo>
                      <a:lnTo>
                        <a:pt x="1234" y="2421"/>
                      </a:lnTo>
                      <a:lnTo>
                        <a:pt x="1238" y="2434"/>
                      </a:lnTo>
                      <a:lnTo>
                        <a:pt x="1238" y="2447"/>
                      </a:lnTo>
                      <a:lnTo>
                        <a:pt x="1234" y="2459"/>
                      </a:lnTo>
                      <a:lnTo>
                        <a:pt x="1226" y="2471"/>
                      </a:lnTo>
                      <a:lnTo>
                        <a:pt x="201" y="3498"/>
                      </a:lnTo>
                      <a:lnTo>
                        <a:pt x="190" y="3506"/>
                      </a:lnTo>
                      <a:lnTo>
                        <a:pt x="177" y="3510"/>
                      </a:lnTo>
                      <a:lnTo>
                        <a:pt x="164" y="3510"/>
                      </a:lnTo>
                      <a:lnTo>
                        <a:pt x="152" y="3506"/>
                      </a:lnTo>
                      <a:lnTo>
                        <a:pt x="140" y="3498"/>
                      </a:lnTo>
                      <a:lnTo>
                        <a:pt x="132" y="3487"/>
                      </a:lnTo>
                      <a:lnTo>
                        <a:pt x="129" y="3474"/>
                      </a:lnTo>
                      <a:lnTo>
                        <a:pt x="129" y="3461"/>
                      </a:lnTo>
                      <a:lnTo>
                        <a:pt x="132" y="3449"/>
                      </a:lnTo>
                      <a:lnTo>
                        <a:pt x="140" y="3437"/>
                      </a:lnTo>
                      <a:lnTo>
                        <a:pt x="1166" y="2410"/>
                      </a:lnTo>
                      <a:lnTo>
                        <a:pt x="1171" y="2405"/>
                      </a:lnTo>
                      <a:lnTo>
                        <a:pt x="1175" y="2403"/>
                      </a:lnTo>
                      <a:lnTo>
                        <a:pt x="1177" y="2402"/>
                      </a:lnTo>
                      <a:lnTo>
                        <a:pt x="1180" y="2402"/>
                      </a:lnTo>
                      <a:lnTo>
                        <a:pt x="1184" y="2401"/>
                      </a:lnTo>
                      <a:lnTo>
                        <a:pt x="1192" y="2399"/>
                      </a:lnTo>
                      <a:close/>
                      <a:moveTo>
                        <a:pt x="1179" y="2359"/>
                      </a:moveTo>
                      <a:lnTo>
                        <a:pt x="1168" y="2360"/>
                      </a:lnTo>
                      <a:lnTo>
                        <a:pt x="1156" y="2366"/>
                      </a:lnTo>
                      <a:lnTo>
                        <a:pt x="1147" y="2373"/>
                      </a:lnTo>
                      <a:lnTo>
                        <a:pt x="1137" y="2380"/>
                      </a:lnTo>
                      <a:lnTo>
                        <a:pt x="110" y="3408"/>
                      </a:lnTo>
                      <a:lnTo>
                        <a:pt x="97" y="3427"/>
                      </a:lnTo>
                      <a:lnTo>
                        <a:pt x="87" y="3448"/>
                      </a:lnTo>
                      <a:lnTo>
                        <a:pt x="85" y="3469"/>
                      </a:lnTo>
                      <a:lnTo>
                        <a:pt x="87" y="3491"/>
                      </a:lnTo>
                      <a:lnTo>
                        <a:pt x="97" y="3512"/>
                      </a:lnTo>
                      <a:lnTo>
                        <a:pt x="110" y="3529"/>
                      </a:lnTo>
                      <a:lnTo>
                        <a:pt x="261" y="3681"/>
                      </a:lnTo>
                      <a:lnTo>
                        <a:pt x="279" y="3695"/>
                      </a:lnTo>
                      <a:lnTo>
                        <a:pt x="300" y="3703"/>
                      </a:lnTo>
                      <a:lnTo>
                        <a:pt x="322" y="3707"/>
                      </a:lnTo>
                      <a:lnTo>
                        <a:pt x="344" y="3703"/>
                      </a:lnTo>
                      <a:lnTo>
                        <a:pt x="363" y="3695"/>
                      </a:lnTo>
                      <a:lnTo>
                        <a:pt x="382" y="3681"/>
                      </a:lnTo>
                      <a:lnTo>
                        <a:pt x="1409" y="2652"/>
                      </a:lnTo>
                      <a:lnTo>
                        <a:pt x="1423" y="2633"/>
                      </a:lnTo>
                      <a:lnTo>
                        <a:pt x="1431" y="2614"/>
                      </a:lnTo>
                      <a:lnTo>
                        <a:pt x="1434" y="2592"/>
                      </a:lnTo>
                      <a:lnTo>
                        <a:pt x="1431" y="2570"/>
                      </a:lnTo>
                      <a:lnTo>
                        <a:pt x="1423" y="2549"/>
                      </a:lnTo>
                      <a:lnTo>
                        <a:pt x="1409" y="2531"/>
                      </a:lnTo>
                      <a:lnTo>
                        <a:pt x="1257" y="2380"/>
                      </a:lnTo>
                      <a:lnTo>
                        <a:pt x="1230" y="2360"/>
                      </a:lnTo>
                      <a:lnTo>
                        <a:pt x="1217" y="2360"/>
                      </a:lnTo>
                      <a:lnTo>
                        <a:pt x="1209" y="2360"/>
                      </a:lnTo>
                      <a:lnTo>
                        <a:pt x="1205" y="2360"/>
                      </a:lnTo>
                      <a:lnTo>
                        <a:pt x="1200" y="2360"/>
                      </a:lnTo>
                      <a:lnTo>
                        <a:pt x="1193" y="2359"/>
                      </a:lnTo>
                      <a:lnTo>
                        <a:pt x="1179" y="2359"/>
                      </a:lnTo>
                      <a:close/>
                      <a:moveTo>
                        <a:pt x="1538" y="2140"/>
                      </a:moveTo>
                      <a:lnTo>
                        <a:pt x="1554" y="2144"/>
                      </a:lnTo>
                      <a:lnTo>
                        <a:pt x="1568" y="2153"/>
                      </a:lnTo>
                      <a:lnTo>
                        <a:pt x="1577" y="2167"/>
                      </a:lnTo>
                      <a:lnTo>
                        <a:pt x="1580" y="2183"/>
                      </a:lnTo>
                      <a:lnTo>
                        <a:pt x="1577" y="2200"/>
                      </a:lnTo>
                      <a:lnTo>
                        <a:pt x="1568" y="2214"/>
                      </a:lnTo>
                      <a:lnTo>
                        <a:pt x="1554" y="2223"/>
                      </a:lnTo>
                      <a:lnTo>
                        <a:pt x="1538" y="2227"/>
                      </a:lnTo>
                      <a:lnTo>
                        <a:pt x="1521" y="2229"/>
                      </a:lnTo>
                      <a:lnTo>
                        <a:pt x="1507" y="2238"/>
                      </a:lnTo>
                      <a:lnTo>
                        <a:pt x="1498" y="2252"/>
                      </a:lnTo>
                      <a:lnTo>
                        <a:pt x="1494" y="2269"/>
                      </a:lnTo>
                      <a:lnTo>
                        <a:pt x="1492" y="2285"/>
                      </a:lnTo>
                      <a:lnTo>
                        <a:pt x="1483" y="2299"/>
                      </a:lnTo>
                      <a:lnTo>
                        <a:pt x="1469" y="2308"/>
                      </a:lnTo>
                      <a:lnTo>
                        <a:pt x="1452" y="2312"/>
                      </a:lnTo>
                      <a:lnTo>
                        <a:pt x="1436" y="2308"/>
                      </a:lnTo>
                      <a:lnTo>
                        <a:pt x="1422" y="2299"/>
                      </a:lnTo>
                      <a:lnTo>
                        <a:pt x="1413" y="2285"/>
                      </a:lnTo>
                      <a:lnTo>
                        <a:pt x="1409" y="2269"/>
                      </a:lnTo>
                      <a:lnTo>
                        <a:pt x="1413" y="2239"/>
                      </a:lnTo>
                      <a:lnTo>
                        <a:pt x="1422" y="2213"/>
                      </a:lnTo>
                      <a:lnTo>
                        <a:pt x="1438" y="2189"/>
                      </a:lnTo>
                      <a:lnTo>
                        <a:pt x="1457" y="2169"/>
                      </a:lnTo>
                      <a:lnTo>
                        <a:pt x="1482" y="2154"/>
                      </a:lnTo>
                      <a:lnTo>
                        <a:pt x="1508" y="2144"/>
                      </a:lnTo>
                      <a:lnTo>
                        <a:pt x="1538" y="2140"/>
                      </a:lnTo>
                      <a:close/>
                      <a:moveTo>
                        <a:pt x="1538" y="2098"/>
                      </a:moveTo>
                      <a:lnTo>
                        <a:pt x="1503" y="2101"/>
                      </a:lnTo>
                      <a:lnTo>
                        <a:pt x="1471" y="2111"/>
                      </a:lnTo>
                      <a:lnTo>
                        <a:pt x="1441" y="2126"/>
                      </a:lnTo>
                      <a:lnTo>
                        <a:pt x="1416" y="2148"/>
                      </a:lnTo>
                      <a:lnTo>
                        <a:pt x="1395" y="2174"/>
                      </a:lnTo>
                      <a:lnTo>
                        <a:pt x="1380" y="2202"/>
                      </a:lnTo>
                      <a:lnTo>
                        <a:pt x="1370" y="2235"/>
                      </a:lnTo>
                      <a:lnTo>
                        <a:pt x="1367" y="2269"/>
                      </a:lnTo>
                      <a:lnTo>
                        <a:pt x="1370" y="2304"/>
                      </a:lnTo>
                      <a:lnTo>
                        <a:pt x="1380" y="2336"/>
                      </a:lnTo>
                      <a:lnTo>
                        <a:pt x="1395" y="2365"/>
                      </a:lnTo>
                      <a:lnTo>
                        <a:pt x="1416" y="2390"/>
                      </a:lnTo>
                      <a:lnTo>
                        <a:pt x="1441" y="2411"/>
                      </a:lnTo>
                      <a:lnTo>
                        <a:pt x="1471" y="2427"/>
                      </a:lnTo>
                      <a:lnTo>
                        <a:pt x="1503" y="2436"/>
                      </a:lnTo>
                      <a:lnTo>
                        <a:pt x="1538" y="2440"/>
                      </a:lnTo>
                      <a:lnTo>
                        <a:pt x="1572" y="2436"/>
                      </a:lnTo>
                      <a:lnTo>
                        <a:pt x="1603" y="2427"/>
                      </a:lnTo>
                      <a:lnTo>
                        <a:pt x="1633" y="2411"/>
                      </a:lnTo>
                      <a:lnTo>
                        <a:pt x="1659" y="2390"/>
                      </a:lnTo>
                      <a:lnTo>
                        <a:pt x="1679" y="2365"/>
                      </a:lnTo>
                      <a:lnTo>
                        <a:pt x="1695" y="2336"/>
                      </a:lnTo>
                      <a:lnTo>
                        <a:pt x="1705" y="2304"/>
                      </a:lnTo>
                      <a:lnTo>
                        <a:pt x="1708" y="2269"/>
                      </a:lnTo>
                      <a:lnTo>
                        <a:pt x="1705" y="2235"/>
                      </a:lnTo>
                      <a:lnTo>
                        <a:pt x="1695" y="2202"/>
                      </a:lnTo>
                      <a:lnTo>
                        <a:pt x="1679" y="2174"/>
                      </a:lnTo>
                      <a:lnTo>
                        <a:pt x="1659" y="2148"/>
                      </a:lnTo>
                      <a:lnTo>
                        <a:pt x="1633" y="2126"/>
                      </a:lnTo>
                      <a:lnTo>
                        <a:pt x="1603" y="2111"/>
                      </a:lnTo>
                      <a:lnTo>
                        <a:pt x="1572" y="2101"/>
                      </a:lnTo>
                      <a:lnTo>
                        <a:pt x="1538" y="2098"/>
                      </a:lnTo>
                      <a:close/>
                      <a:moveTo>
                        <a:pt x="2200" y="1734"/>
                      </a:moveTo>
                      <a:lnTo>
                        <a:pt x="2798" y="1734"/>
                      </a:lnTo>
                      <a:lnTo>
                        <a:pt x="2814" y="1737"/>
                      </a:lnTo>
                      <a:lnTo>
                        <a:pt x="2828" y="1746"/>
                      </a:lnTo>
                      <a:lnTo>
                        <a:pt x="2837" y="1760"/>
                      </a:lnTo>
                      <a:lnTo>
                        <a:pt x="2840" y="1776"/>
                      </a:lnTo>
                      <a:lnTo>
                        <a:pt x="2837" y="1794"/>
                      </a:lnTo>
                      <a:lnTo>
                        <a:pt x="2828" y="1807"/>
                      </a:lnTo>
                      <a:lnTo>
                        <a:pt x="2814" y="1817"/>
                      </a:lnTo>
                      <a:lnTo>
                        <a:pt x="2798" y="1819"/>
                      </a:lnTo>
                      <a:lnTo>
                        <a:pt x="2200" y="1819"/>
                      </a:lnTo>
                      <a:lnTo>
                        <a:pt x="2183" y="1817"/>
                      </a:lnTo>
                      <a:lnTo>
                        <a:pt x="2169" y="1807"/>
                      </a:lnTo>
                      <a:lnTo>
                        <a:pt x="2160" y="1794"/>
                      </a:lnTo>
                      <a:lnTo>
                        <a:pt x="2157" y="1776"/>
                      </a:lnTo>
                      <a:lnTo>
                        <a:pt x="2160" y="1760"/>
                      </a:lnTo>
                      <a:lnTo>
                        <a:pt x="2169" y="1746"/>
                      </a:lnTo>
                      <a:lnTo>
                        <a:pt x="2183" y="1737"/>
                      </a:lnTo>
                      <a:lnTo>
                        <a:pt x="2200" y="1734"/>
                      </a:lnTo>
                      <a:close/>
                      <a:moveTo>
                        <a:pt x="2200" y="1562"/>
                      </a:moveTo>
                      <a:lnTo>
                        <a:pt x="2798" y="1562"/>
                      </a:lnTo>
                      <a:lnTo>
                        <a:pt x="2814" y="1566"/>
                      </a:lnTo>
                      <a:lnTo>
                        <a:pt x="2828" y="1575"/>
                      </a:lnTo>
                      <a:lnTo>
                        <a:pt x="2837" y="1589"/>
                      </a:lnTo>
                      <a:lnTo>
                        <a:pt x="2840" y="1606"/>
                      </a:lnTo>
                      <a:lnTo>
                        <a:pt x="2837" y="1622"/>
                      </a:lnTo>
                      <a:lnTo>
                        <a:pt x="2828" y="1636"/>
                      </a:lnTo>
                      <a:lnTo>
                        <a:pt x="2814" y="1645"/>
                      </a:lnTo>
                      <a:lnTo>
                        <a:pt x="2798" y="1648"/>
                      </a:lnTo>
                      <a:lnTo>
                        <a:pt x="2200" y="1648"/>
                      </a:lnTo>
                      <a:lnTo>
                        <a:pt x="2183" y="1645"/>
                      </a:lnTo>
                      <a:lnTo>
                        <a:pt x="2169" y="1636"/>
                      </a:lnTo>
                      <a:lnTo>
                        <a:pt x="2160" y="1622"/>
                      </a:lnTo>
                      <a:lnTo>
                        <a:pt x="2157" y="1606"/>
                      </a:lnTo>
                      <a:lnTo>
                        <a:pt x="2160" y="1589"/>
                      </a:lnTo>
                      <a:lnTo>
                        <a:pt x="2169" y="1575"/>
                      </a:lnTo>
                      <a:lnTo>
                        <a:pt x="2183" y="1566"/>
                      </a:lnTo>
                      <a:lnTo>
                        <a:pt x="2200" y="1562"/>
                      </a:lnTo>
                      <a:close/>
                      <a:moveTo>
                        <a:pt x="2200" y="1392"/>
                      </a:moveTo>
                      <a:lnTo>
                        <a:pt x="2798" y="1392"/>
                      </a:lnTo>
                      <a:lnTo>
                        <a:pt x="2814" y="1395"/>
                      </a:lnTo>
                      <a:lnTo>
                        <a:pt x="2828" y="1404"/>
                      </a:lnTo>
                      <a:lnTo>
                        <a:pt x="2837" y="1418"/>
                      </a:lnTo>
                      <a:lnTo>
                        <a:pt x="2840" y="1434"/>
                      </a:lnTo>
                      <a:lnTo>
                        <a:pt x="2837" y="1450"/>
                      </a:lnTo>
                      <a:lnTo>
                        <a:pt x="2828" y="1464"/>
                      </a:lnTo>
                      <a:lnTo>
                        <a:pt x="2814" y="1473"/>
                      </a:lnTo>
                      <a:lnTo>
                        <a:pt x="2798" y="1477"/>
                      </a:lnTo>
                      <a:lnTo>
                        <a:pt x="2200" y="1477"/>
                      </a:lnTo>
                      <a:lnTo>
                        <a:pt x="2183" y="1473"/>
                      </a:lnTo>
                      <a:lnTo>
                        <a:pt x="2169" y="1464"/>
                      </a:lnTo>
                      <a:lnTo>
                        <a:pt x="2160" y="1450"/>
                      </a:lnTo>
                      <a:lnTo>
                        <a:pt x="2157" y="1434"/>
                      </a:lnTo>
                      <a:lnTo>
                        <a:pt x="2160" y="1418"/>
                      </a:lnTo>
                      <a:lnTo>
                        <a:pt x="2169" y="1404"/>
                      </a:lnTo>
                      <a:lnTo>
                        <a:pt x="2183" y="1395"/>
                      </a:lnTo>
                      <a:lnTo>
                        <a:pt x="2200" y="1392"/>
                      </a:lnTo>
                      <a:close/>
                      <a:moveTo>
                        <a:pt x="2200" y="1220"/>
                      </a:moveTo>
                      <a:lnTo>
                        <a:pt x="2798" y="1220"/>
                      </a:lnTo>
                      <a:lnTo>
                        <a:pt x="2814" y="1223"/>
                      </a:lnTo>
                      <a:lnTo>
                        <a:pt x="2828" y="1233"/>
                      </a:lnTo>
                      <a:lnTo>
                        <a:pt x="2837" y="1246"/>
                      </a:lnTo>
                      <a:lnTo>
                        <a:pt x="2840" y="1263"/>
                      </a:lnTo>
                      <a:lnTo>
                        <a:pt x="2837" y="1280"/>
                      </a:lnTo>
                      <a:lnTo>
                        <a:pt x="2828" y="1294"/>
                      </a:lnTo>
                      <a:lnTo>
                        <a:pt x="2814" y="1303"/>
                      </a:lnTo>
                      <a:lnTo>
                        <a:pt x="2798" y="1305"/>
                      </a:lnTo>
                      <a:lnTo>
                        <a:pt x="2200" y="1305"/>
                      </a:lnTo>
                      <a:lnTo>
                        <a:pt x="2183" y="1303"/>
                      </a:lnTo>
                      <a:lnTo>
                        <a:pt x="2169" y="1294"/>
                      </a:lnTo>
                      <a:lnTo>
                        <a:pt x="2160" y="1280"/>
                      </a:lnTo>
                      <a:lnTo>
                        <a:pt x="2157" y="1263"/>
                      </a:lnTo>
                      <a:lnTo>
                        <a:pt x="2160" y="1246"/>
                      </a:lnTo>
                      <a:lnTo>
                        <a:pt x="2169" y="1233"/>
                      </a:lnTo>
                      <a:lnTo>
                        <a:pt x="2183" y="1223"/>
                      </a:lnTo>
                      <a:lnTo>
                        <a:pt x="2200" y="1220"/>
                      </a:lnTo>
                      <a:close/>
                      <a:moveTo>
                        <a:pt x="2200" y="1048"/>
                      </a:moveTo>
                      <a:lnTo>
                        <a:pt x="2798" y="1048"/>
                      </a:lnTo>
                      <a:lnTo>
                        <a:pt x="2814" y="1052"/>
                      </a:lnTo>
                      <a:lnTo>
                        <a:pt x="2828" y="1061"/>
                      </a:lnTo>
                      <a:lnTo>
                        <a:pt x="2837" y="1075"/>
                      </a:lnTo>
                      <a:lnTo>
                        <a:pt x="2840" y="1092"/>
                      </a:lnTo>
                      <a:lnTo>
                        <a:pt x="2837" y="1108"/>
                      </a:lnTo>
                      <a:lnTo>
                        <a:pt x="2828" y="1122"/>
                      </a:lnTo>
                      <a:lnTo>
                        <a:pt x="2814" y="1131"/>
                      </a:lnTo>
                      <a:lnTo>
                        <a:pt x="2798" y="1135"/>
                      </a:lnTo>
                      <a:lnTo>
                        <a:pt x="2200" y="1135"/>
                      </a:lnTo>
                      <a:lnTo>
                        <a:pt x="2183" y="1131"/>
                      </a:lnTo>
                      <a:lnTo>
                        <a:pt x="2169" y="1122"/>
                      </a:lnTo>
                      <a:lnTo>
                        <a:pt x="2160" y="1108"/>
                      </a:lnTo>
                      <a:lnTo>
                        <a:pt x="2157" y="1092"/>
                      </a:lnTo>
                      <a:lnTo>
                        <a:pt x="2160" y="1075"/>
                      </a:lnTo>
                      <a:lnTo>
                        <a:pt x="2169" y="1061"/>
                      </a:lnTo>
                      <a:lnTo>
                        <a:pt x="2183" y="1052"/>
                      </a:lnTo>
                      <a:lnTo>
                        <a:pt x="2200" y="1048"/>
                      </a:lnTo>
                      <a:close/>
                      <a:moveTo>
                        <a:pt x="2200" y="878"/>
                      </a:moveTo>
                      <a:lnTo>
                        <a:pt x="2798" y="878"/>
                      </a:lnTo>
                      <a:lnTo>
                        <a:pt x="2814" y="881"/>
                      </a:lnTo>
                      <a:lnTo>
                        <a:pt x="2828" y="891"/>
                      </a:lnTo>
                      <a:lnTo>
                        <a:pt x="2837" y="904"/>
                      </a:lnTo>
                      <a:lnTo>
                        <a:pt x="2840" y="921"/>
                      </a:lnTo>
                      <a:lnTo>
                        <a:pt x="2837" y="937"/>
                      </a:lnTo>
                      <a:lnTo>
                        <a:pt x="2828" y="950"/>
                      </a:lnTo>
                      <a:lnTo>
                        <a:pt x="2814" y="960"/>
                      </a:lnTo>
                      <a:lnTo>
                        <a:pt x="2798" y="963"/>
                      </a:lnTo>
                      <a:lnTo>
                        <a:pt x="2200" y="963"/>
                      </a:lnTo>
                      <a:lnTo>
                        <a:pt x="2183" y="960"/>
                      </a:lnTo>
                      <a:lnTo>
                        <a:pt x="2169" y="950"/>
                      </a:lnTo>
                      <a:lnTo>
                        <a:pt x="2160" y="937"/>
                      </a:lnTo>
                      <a:lnTo>
                        <a:pt x="2157" y="921"/>
                      </a:lnTo>
                      <a:lnTo>
                        <a:pt x="2160" y="904"/>
                      </a:lnTo>
                      <a:lnTo>
                        <a:pt x="2169" y="891"/>
                      </a:lnTo>
                      <a:lnTo>
                        <a:pt x="2183" y="881"/>
                      </a:lnTo>
                      <a:lnTo>
                        <a:pt x="2200" y="878"/>
                      </a:lnTo>
                      <a:close/>
                      <a:moveTo>
                        <a:pt x="2200" y="553"/>
                      </a:moveTo>
                      <a:lnTo>
                        <a:pt x="2090" y="664"/>
                      </a:lnTo>
                      <a:lnTo>
                        <a:pt x="2200" y="664"/>
                      </a:lnTo>
                      <a:lnTo>
                        <a:pt x="2200" y="553"/>
                      </a:lnTo>
                      <a:close/>
                      <a:moveTo>
                        <a:pt x="2285" y="492"/>
                      </a:moveTo>
                      <a:lnTo>
                        <a:pt x="2285" y="706"/>
                      </a:lnTo>
                      <a:lnTo>
                        <a:pt x="2282" y="724"/>
                      </a:lnTo>
                      <a:lnTo>
                        <a:pt x="2272" y="736"/>
                      </a:lnTo>
                      <a:lnTo>
                        <a:pt x="2259" y="745"/>
                      </a:lnTo>
                      <a:lnTo>
                        <a:pt x="2243" y="749"/>
                      </a:lnTo>
                      <a:lnTo>
                        <a:pt x="2029" y="749"/>
                      </a:lnTo>
                      <a:lnTo>
                        <a:pt x="2029" y="1948"/>
                      </a:lnTo>
                      <a:lnTo>
                        <a:pt x="2969" y="1948"/>
                      </a:lnTo>
                      <a:lnTo>
                        <a:pt x="2969" y="492"/>
                      </a:lnTo>
                      <a:lnTo>
                        <a:pt x="2285" y="492"/>
                      </a:lnTo>
                      <a:close/>
                      <a:moveTo>
                        <a:pt x="2243" y="407"/>
                      </a:moveTo>
                      <a:lnTo>
                        <a:pt x="3011" y="407"/>
                      </a:lnTo>
                      <a:lnTo>
                        <a:pt x="3028" y="410"/>
                      </a:lnTo>
                      <a:lnTo>
                        <a:pt x="3041" y="419"/>
                      </a:lnTo>
                      <a:lnTo>
                        <a:pt x="3051" y="433"/>
                      </a:lnTo>
                      <a:lnTo>
                        <a:pt x="3054" y="449"/>
                      </a:lnTo>
                      <a:lnTo>
                        <a:pt x="3054" y="1991"/>
                      </a:lnTo>
                      <a:lnTo>
                        <a:pt x="3051" y="2008"/>
                      </a:lnTo>
                      <a:lnTo>
                        <a:pt x="3041" y="2021"/>
                      </a:lnTo>
                      <a:lnTo>
                        <a:pt x="3028" y="2030"/>
                      </a:lnTo>
                      <a:lnTo>
                        <a:pt x="3011" y="2033"/>
                      </a:lnTo>
                      <a:lnTo>
                        <a:pt x="1986" y="2033"/>
                      </a:lnTo>
                      <a:lnTo>
                        <a:pt x="1969" y="2030"/>
                      </a:lnTo>
                      <a:lnTo>
                        <a:pt x="1956" y="2021"/>
                      </a:lnTo>
                      <a:lnTo>
                        <a:pt x="1947" y="2008"/>
                      </a:lnTo>
                      <a:lnTo>
                        <a:pt x="1944" y="1991"/>
                      </a:lnTo>
                      <a:lnTo>
                        <a:pt x="1944" y="706"/>
                      </a:lnTo>
                      <a:lnTo>
                        <a:pt x="1945" y="696"/>
                      </a:lnTo>
                      <a:lnTo>
                        <a:pt x="1949" y="686"/>
                      </a:lnTo>
                      <a:lnTo>
                        <a:pt x="1956" y="676"/>
                      </a:lnTo>
                      <a:lnTo>
                        <a:pt x="2213" y="419"/>
                      </a:lnTo>
                      <a:lnTo>
                        <a:pt x="2221" y="413"/>
                      </a:lnTo>
                      <a:lnTo>
                        <a:pt x="2231" y="408"/>
                      </a:lnTo>
                      <a:lnTo>
                        <a:pt x="2243" y="407"/>
                      </a:lnTo>
                      <a:close/>
                      <a:moveTo>
                        <a:pt x="2499" y="214"/>
                      </a:moveTo>
                      <a:lnTo>
                        <a:pt x="2416" y="218"/>
                      </a:lnTo>
                      <a:lnTo>
                        <a:pt x="2336" y="227"/>
                      </a:lnTo>
                      <a:lnTo>
                        <a:pt x="2257" y="243"/>
                      </a:lnTo>
                      <a:lnTo>
                        <a:pt x="2182" y="265"/>
                      </a:lnTo>
                      <a:lnTo>
                        <a:pt x="2108" y="293"/>
                      </a:lnTo>
                      <a:lnTo>
                        <a:pt x="2037" y="326"/>
                      </a:lnTo>
                      <a:lnTo>
                        <a:pt x="1970" y="365"/>
                      </a:lnTo>
                      <a:lnTo>
                        <a:pt x="1906" y="408"/>
                      </a:lnTo>
                      <a:lnTo>
                        <a:pt x="1845" y="456"/>
                      </a:lnTo>
                      <a:lnTo>
                        <a:pt x="1788" y="509"/>
                      </a:lnTo>
                      <a:lnTo>
                        <a:pt x="1737" y="566"/>
                      </a:lnTo>
                      <a:lnTo>
                        <a:pt x="1688" y="626"/>
                      </a:lnTo>
                      <a:lnTo>
                        <a:pt x="1645" y="690"/>
                      </a:lnTo>
                      <a:lnTo>
                        <a:pt x="1607" y="758"/>
                      </a:lnTo>
                      <a:lnTo>
                        <a:pt x="1574" y="828"/>
                      </a:lnTo>
                      <a:lnTo>
                        <a:pt x="1546" y="902"/>
                      </a:lnTo>
                      <a:lnTo>
                        <a:pt x="1524" y="978"/>
                      </a:lnTo>
                      <a:lnTo>
                        <a:pt x="1508" y="1056"/>
                      </a:lnTo>
                      <a:lnTo>
                        <a:pt x="1498" y="1138"/>
                      </a:lnTo>
                      <a:lnTo>
                        <a:pt x="1494" y="1220"/>
                      </a:lnTo>
                      <a:lnTo>
                        <a:pt x="1498" y="1303"/>
                      </a:lnTo>
                      <a:lnTo>
                        <a:pt x="1508" y="1384"/>
                      </a:lnTo>
                      <a:lnTo>
                        <a:pt x="1524" y="1462"/>
                      </a:lnTo>
                      <a:lnTo>
                        <a:pt x="1546" y="1538"/>
                      </a:lnTo>
                      <a:lnTo>
                        <a:pt x="1574" y="1612"/>
                      </a:lnTo>
                      <a:lnTo>
                        <a:pt x="1607" y="1683"/>
                      </a:lnTo>
                      <a:lnTo>
                        <a:pt x="1645" y="1750"/>
                      </a:lnTo>
                      <a:lnTo>
                        <a:pt x="1688" y="1814"/>
                      </a:lnTo>
                      <a:lnTo>
                        <a:pt x="1737" y="1875"/>
                      </a:lnTo>
                      <a:lnTo>
                        <a:pt x="1788" y="1932"/>
                      </a:lnTo>
                      <a:lnTo>
                        <a:pt x="1845" y="1984"/>
                      </a:lnTo>
                      <a:lnTo>
                        <a:pt x="1906" y="2032"/>
                      </a:lnTo>
                      <a:lnTo>
                        <a:pt x="1970" y="2076"/>
                      </a:lnTo>
                      <a:lnTo>
                        <a:pt x="2037" y="2114"/>
                      </a:lnTo>
                      <a:lnTo>
                        <a:pt x="2108" y="2147"/>
                      </a:lnTo>
                      <a:lnTo>
                        <a:pt x="2182" y="2175"/>
                      </a:lnTo>
                      <a:lnTo>
                        <a:pt x="2257" y="2197"/>
                      </a:lnTo>
                      <a:lnTo>
                        <a:pt x="2336" y="2213"/>
                      </a:lnTo>
                      <a:lnTo>
                        <a:pt x="2416" y="2223"/>
                      </a:lnTo>
                      <a:lnTo>
                        <a:pt x="2499" y="2227"/>
                      </a:lnTo>
                      <a:lnTo>
                        <a:pt x="2580" y="2223"/>
                      </a:lnTo>
                      <a:lnTo>
                        <a:pt x="2662" y="2213"/>
                      </a:lnTo>
                      <a:lnTo>
                        <a:pt x="2740" y="2197"/>
                      </a:lnTo>
                      <a:lnTo>
                        <a:pt x="2816" y="2175"/>
                      </a:lnTo>
                      <a:lnTo>
                        <a:pt x="2890" y="2147"/>
                      </a:lnTo>
                      <a:lnTo>
                        <a:pt x="2960" y="2114"/>
                      </a:lnTo>
                      <a:lnTo>
                        <a:pt x="3028" y="2076"/>
                      </a:lnTo>
                      <a:lnTo>
                        <a:pt x="3092" y="2032"/>
                      </a:lnTo>
                      <a:lnTo>
                        <a:pt x="3152" y="1984"/>
                      </a:lnTo>
                      <a:lnTo>
                        <a:pt x="3208" y="1932"/>
                      </a:lnTo>
                      <a:lnTo>
                        <a:pt x="3261" y="1875"/>
                      </a:lnTo>
                      <a:lnTo>
                        <a:pt x="3309" y="1814"/>
                      </a:lnTo>
                      <a:lnTo>
                        <a:pt x="3352" y="1750"/>
                      </a:lnTo>
                      <a:lnTo>
                        <a:pt x="3391" y="1683"/>
                      </a:lnTo>
                      <a:lnTo>
                        <a:pt x="3424" y="1612"/>
                      </a:lnTo>
                      <a:lnTo>
                        <a:pt x="3452" y="1538"/>
                      </a:lnTo>
                      <a:lnTo>
                        <a:pt x="3474" y="1462"/>
                      </a:lnTo>
                      <a:lnTo>
                        <a:pt x="3490" y="1384"/>
                      </a:lnTo>
                      <a:lnTo>
                        <a:pt x="3499" y="1303"/>
                      </a:lnTo>
                      <a:lnTo>
                        <a:pt x="3502" y="1220"/>
                      </a:lnTo>
                      <a:lnTo>
                        <a:pt x="3499" y="1138"/>
                      </a:lnTo>
                      <a:lnTo>
                        <a:pt x="3490" y="1056"/>
                      </a:lnTo>
                      <a:lnTo>
                        <a:pt x="3474" y="978"/>
                      </a:lnTo>
                      <a:lnTo>
                        <a:pt x="3452" y="902"/>
                      </a:lnTo>
                      <a:lnTo>
                        <a:pt x="3424" y="828"/>
                      </a:lnTo>
                      <a:lnTo>
                        <a:pt x="3391" y="758"/>
                      </a:lnTo>
                      <a:lnTo>
                        <a:pt x="3352" y="690"/>
                      </a:lnTo>
                      <a:lnTo>
                        <a:pt x="3309" y="626"/>
                      </a:lnTo>
                      <a:lnTo>
                        <a:pt x="3261" y="566"/>
                      </a:lnTo>
                      <a:lnTo>
                        <a:pt x="3208" y="509"/>
                      </a:lnTo>
                      <a:lnTo>
                        <a:pt x="3152" y="456"/>
                      </a:lnTo>
                      <a:lnTo>
                        <a:pt x="3092" y="408"/>
                      </a:lnTo>
                      <a:lnTo>
                        <a:pt x="3028" y="365"/>
                      </a:lnTo>
                      <a:lnTo>
                        <a:pt x="2960" y="326"/>
                      </a:lnTo>
                      <a:lnTo>
                        <a:pt x="2890" y="293"/>
                      </a:lnTo>
                      <a:lnTo>
                        <a:pt x="2816" y="265"/>
                      </a:lnTo>
                      <a:lnTo>
                        <a:pt x="2740" y="243"/>
                      </a:lnTo>
                      <a:lnTo>
                        <a:pt x="2662" y="227"/>
                      </a:lnTo>
                      <a:lnTo>
                        <a:pt x="2580" y="218"/>
                      </a:lnTo>
                      <a:lnTo>
                        <a:pt x="2499" y="214"/>
                      </a:lnTo>
                      <a:close/>
                      <a:moveTo>
                        <a:pt x="2499" y="128"/>
                      </a:moveTo>
                      <a:lnTo>
                        <a:pt x="2588" y="133"/>
                      </a:lnTo>
                      <a:lnTo>
                        <a:pt x="2676" y="143"/>
                      </a:lnTo>
                      <a:lnTo>
                        <a:pt x="2761" y="160"/>
                      </a:lnTo>
                      <a:lnTo>
                        <a:pt x="2843" y="185"/>
                      </a:lnTo>
                      <a:lnTo>
                        <a:pt x="2923" y="214"/>
                      </a:lnTo>
                      <a:lnTo>
                        <a:pt x="2999" y="250"/>
                      </a:lnTo>
                      <a:lnTo>
                        <a:pt x="3072" y="292"/>
                      </a:lnTo>
                      <a:lnTo>
                        <a:pt x="3142" y="339"/>
                      </a:lnTo>
                      <a:lnTo>
                        <a:pt x="3208" y="392"/>
                      </a:lnTo>
                      <a:lnTo>
                        <a:pt x="3269" y="448"/>
                      </a:lnTo>
                      <a:lnTo>
                        <a:pt x="3325" y="509"/>
                      </a:lnTo>
                      <a:lnTo>
                        <a:pt x="3378" y="575"/>
                      </a:lnTo>
                      <a:lnTo>
                        <a:pt x="3425" y="645"/>
                      </a:lnTo>
                      <a:lnTo>
                        <a:pt x="3467" y="719"/>
                      </a:lnTo>
                      <a:lnTo>
                        <a:pt x="3502" y="795"/>
                      </a:lnTo>
                      <a:lnTo>
                        <a:pt x="3532" y="876"/>
                      </a:lnTo>
                      <a:lnTo>
                        <a:pt x="3556" y="957"/>
                      </a:lnTo>
                      <a:lnTo>
                        <a:pt x="3574" y="1043"/>
                      </a:lnTo>
                      <a:lnTo>
                        <a:pt x="3584" y="1130"/>
                      </a:lnTo>
                      <a:lnTo>
                        <a:pt x="3588" y="1220"/>
                      </a:lnTo>
                      <a:lnTo>
                        <a:pt x="3584" y="1310"/>
                      </a:lnTo>
                      <a:lnTo>
                        <a:pt x="3574" y="1397"/>
                      </a:lnTo>
                      <a:lnTo>
                        <a:pt x="3556" y="1483"/>
                      </a:lnTo>
                      <a:lnTo>
                        <a:pt x="3532" y="1566"/>
                      </a:lnTo>
                      <a:lnTo>
                        <a:pt x="3502" y="1645"/>
                      </a:lnTo>
                      <a:lnTo>
                        <a:pt x="3467" y="1722"/>
                      </a:lnTo>
                      <a:lnTo>
                        <a:pt x="3425" y="1795"/>
                      </a:lnTo>
                      <a:lnTo>
                        <a:pt x="3378" y="1865"/>
                      </a:lnTo>
                      <a:lnTo>
                        <a:pt x="3325" y="1931"/>
                      </a:lnTo>
                      <a:lnTo>
                        <a:pt x="3269" y="1992"/>
                      </a:lnTo>
                      <a:lnTo>
                        <a:pt x="3208" y="2049"/>
                      </a:lnTo>
                      <a:lnTo>
                        <a:pt x="3142" y="2101"/>
                      </a:lnTo>
                      <a:lnTo>
                        <a:pt x="3072" y="2148"/>
                      </a:lnTo>
                      <a:lnTo>
                        <a:pt x="2999" y="2190"/>
                      </a:lnTo>
                      <a:lnTo>
                        <a:pt x="2923" y="2226"/>
                      </a:lnTo>
                      <a:lnTo>
                        <a:pt x="2843" y="2257"/>
                      </a:lnTo>
                      <a:lnTo>
                        <a:pt x="2761" y="2280"/>
                      </a:lnTo>
                      <a:lnTo>
                        <a:pt x="2676" y="2297"/>
                      </a:lnTo>
                      <a:lnTo>
                        <a:pt x="2588" y="2308"/>
                      </a:lnTo>
                      <a:lnTo>
                        <a:pt x="2499" y="2312"/>
                      </a:lnTo>
                      <a:lnTo>
                        <a:pt x="2409" y="2308"/>
                      </a:lnTo>
                      <a:lnTo>
                        <a:pt x="2322" y="2297"/>
                      </a:lnTo>
                      <a:lnTo>
                        <a:pt x="2237" y="2280"/>
                      </a:lnTo>
                      <a:lnTo>
                        <a:pt x="2154" y="2257"/>
                      </a:lnTo>
                      <a:lnTo>
                        <a:pt x="2075" y="2226"/>
                      </a:lnTo>
                      <a:lnTo>
                        <a:pt x="1998" y="2190"/>
                      </a:lnTo>
                      <a:lnTo>
                        <a:pt x="1925" y="2148"/>
                      </a:lnTo>
                      <a:lnTo>
                        <a:pt x="1855" y="2101"/>
                      </a:lnTo>
                      <a:lnTo>
                        <a:pt x="1790" y="2049"/>
                      </a:lnTo>
                      <a:lnTo>
                        <a:pt x="1729" y="1992"/>
                      </a:lnTo>
                      <a:lnTo>
                        <a:pt x="1671" y="1931"/>
                      </a:lnTo>
                      <a:lnTo>
                        <a:pt x="1620" y="1865"/>
                      </a:lnTo>
                      <a:lnTo>
                        <a:pt x="1572" y="1795"/>
                      </a:lnTo>
                      <a:lnTo>
                        <a:pt x="1531" y="1722"/>
                      </a:lnTo>
                      <a:lnTo>
                        <a:pt x="1495" y="1645"/>
                      </a:lnTo>
                      <a:lnTo>
                        <a:pt x="1464" y="1566"/>
                      </a:lnTo>
                      <a:lnTo>
                        <a:pt x="1441" y="1483"/>
                      </a:lnTo>
                      <a:lnTo>
                        <a:pt x="1424" y="1397"/>
                      </a:lnTo>
                      <a:lnTo>
                        <a:pt x="1413" y="1310"/>
                      </a:lnTo>
                      <a:lnTo>
                        <a:pt x="1409" y="1220"/>
                      </a:lnTo>
                      <a:lnTo>
                        <a:pt x="1413" y="1130"/>
                      </a:lnTo>
                      <a:lnTo>
                        <a:pt x="1424" y="1043"/>
                      </a:lnTo>
                      <a:lnTo>
                        <a:pt x="1441" y="957"/>
                      </a:lnTo>
                      <a:lnTo>
                        <a:pt x="1464" y="876"/>
                      </a:lnTo>
                      <a:lnTo>
                        <a:pt x="1495" y="795"/>
                      </a:lnTo>
                      <a:lnTo>
                        <a:pt x="1531" y="719"/>
                      </a:lnTo>
                      <a:lnTo>
                        <a:pt x="1572" y="645"/>
                      </a:lnTo>
                      <a:lnTo>
                        <a:pt x="1620" y="575"/>
                      </a:lnTo>
                      <a:lnTo>
                        <a:pt x="1671" y="509"/>
                      </a:lnTo>
                      <a:lnTo>
                        <a:pt x="1729" y="448"/>
                      </a:lnTo>
                      <a:lnTo>
                        <a:pt x="1790" y="392"/>
                      </a:lnTo>
                      <a:lnTo>
                        <a:pt x="1855" y="339"/>
                      </a:lnTo>
                      <a:lnTo>
                        <a:pt x="1925" y="292"/>
                      </a:lnTo>
                      <a:lnTo>
                        <a:pt x="1998" y="250"/>
                      </a:lnTo>
                      <a:lnTo>
                        <a:pt x="2075" y="214"/>
                      </a:lnTo>
                      <a:lnTo>
                        <a:pt x="2154" y="185"/>
                      </a:lnTo>
                      <a:lnTo>
                        <a:pt x="2237" y="160"/>
                      </a:lnTo>
                      <a:lnTo>
                        <a:pt x="2322" y="143"/>
                      </a:lnTo>
                      <a:lnTo>
                        <a:pt x="2409" y="133"/>
                      </a:lnTo>
                      <a:lnTo>
                        <a:pt x="2499" y="128"/>
                      </a:lnTo>
                      <a:close/>
                      <a:moveTo>
                        <a:pt x="2499" y="85"/>
                      </a:moveTo>
                      <a:lnTo>
                        <a:pt x="2410" y="89"/>
                      </a:lnTo>
                      <a:lnTo>
                        <a:pt x="2324" y="99"/>
                      </a:lnTo>
                      <a:lnTo>
                        <a:pt x="2239" y="115"/>
                      </a:lnTo>
                      <a:lnTo>
                        <a:pt x="2157" y="138"/>
                      </a:lnTo>
                      <a:lnTo>
                        <a:pt x="2077" y="167"/>
                      </a:lnTo>
                      <a:lnTo>
                        <a:pt x="2001" y="201"/>
                      </a:lnTo>
                      <a:lnTo>
                        <a:pt x="1928" y="241"/>
                      </a:lnTo>
                      <a:lnTo>
                        <a:pt x="1857" y="286"/>
                      </a:lnTo>
                      <a:lnTo>
                        <a:pt x="1791" y="335"/>
                      </a:lnTo>
                      <a:lnTo>
                        <a:pt x="1728" y="390"/>
                      </a:lnTo>
                      <a:lnTo>
                        <a:pt x="1669" y="448"/>
                      </a:lnTo>
                      <a:lnTo>
                        <a:pt x="1615" y="510"/>
                      </a:lnTo>
                      <a:lnTo>
                        <a:pt x="1566" y="577"/>
                      </a:lnTo>
                      <a:lnTo>
                        <a:pt x="1521" y="648"/>
                      </a:lnTo>
                      <a:lnTo>
                        <a:pt x="1482" y="721"/>
                      </a:lnTo>
                      <a:lnTo>
                        <a:pt x="1447" y="798"/>
                      </a:lnTo>
                      <a:lnTo>
                        <a:pt x="1420" y="878"/>
                      </a:lnTo>
                      <a:lnTo>
                        <a:pt x="1397" y="960"/>
                      </a:lnTo>
                      <a:lnTo>
                        <a:pt x="1380" y="1045"/>
                      </a:lnTo>
                      <a:lnTo>
                        <a:pt x="1370" y="1131"/>
                      </a:lnTo>
                      <a:lnTo>
                        <a:pt x="1367" y="1220"/>
                      </a:lnTo>
                      <a:lnTo>
                        <a:pt x="1370" y="1309"/>
                      </a:lnTo>
                      <a:lnTo>
                        <a:pt x="1380" y="1395"/>
                      </a:lnTo>
                      <a:lnTo>
                        <a:pt x="1397" y="1480"/>
                      </a:lnTo>
                      <a:lnTo>
                        <a:pt x="1420" y="1562"/>
                      </a:lnTo>
                      <a:lnTo>
                        <a:pt x="1447" y="1643"/>
                      </a:lnTo>
                      <a:lnTo>
                        <a:pt x="1482" y="1719"/>
                      </a:lnTo>
                      <a:lnTo>
                        <a:pt x="1521" y="1792"/>
                      </a:lnTo>
                      <a:lnTo>
                        <a:pt x="1566" y="1863"/>
                      </a:lnTo>
                      <a:lnTo>
                        <a:pt x="1615" y="1930"/>
                      </a:lnTo>
                      <a:lnTo>
                        <a:pt x="1669" y="1993"/>
                      </a:lnTo>
                      <a:lnTo>
                        <a:pt x="1728" y="2052"/>
                      </a:lnTo>
                      <a:lnTo>
                        <a:pt x="1791" y="2106"/>
                      </a:lnTo>
                      <a:lnTo>
                        <a:pt x="1857" y="2155"/>
                      </a:lnTo>
                      <a:lnTo>
                        <a:pt x="1928" y="2200"/>
                      </a:lnTo>
                      <a:lnTo>
                        <a:pt x="2001" y="2239"/>
                      </a:lnTo>
                      <a:lnTo>
                        <a:pt x="2077" y="2274"/>
                      </a:lnTo>
                      <a:lnTo>
                        <a:pt x="2157" y="2302"/>
                      </a:lnTo>
                      <a:lnTo>
                        <a:pt x="2239" y="2325"/>
                      </a:lnTo>
                      <a:lnTo>
                        <a:pt x="2324" y="2341"/>
                      </a:lnTo>
                      <a:lnTo>
                        <a:pt x="2410" y="2351"/>
                      </a:lnTo>
                      <a:lnTo>
                        <a:pt x="2499" y="2355"/>
                      </a:lnTo>
                      <a:lnTo>
                        <a:pt x="2587" y="2351"/>
                      </a:lnTo>
                      <a:lnTo>
                        <a:pt x="2674" y="2341"/>
                      </a:lnTo>
                      <a:lnTo>
                        <a:pt x="2759" y="2325"/>
                      </a:lnTo>
                      <a:lnTo>
                        <a:pt x="2840" y="2302"/>
                      </a:lnTo>
                      <a:lnTo>
                        <a:pt x="2920" y="2274"/>
                      </a:lnTo>
                      <a:lnTo>
                        <a:pt x="2997" y="2239"/>
                      </a:lnTo>
                      <a:lnTo>
                        <a:pt x="3070" y="2200"/>
                      </a:lnTo>
                      <a:lnTo>
                        <a:pt x="3140" y="2155"/>
                      </a:lnTo>
                      <a:lnTo>
                        <a:pt x="3207" y="2106"/>
                      </a:lnTo>
                      <a:lnTo>
                        <a:pt x="3269" y="2052"/>
                      </a:lnTo>
                      <a:lnTo>
                        <a:pt x="3328" y="1993"/>
                      </a:lnTo>
                      <a:lnTo>
                        <a:pt x="3382" y="1930"/>
                      </a:lnTo>
                      <a:lnTo>
                        <a:pt x="3431" y="1863"/>
                      </a:lnTo>
                      <a:lnTo>
                        <a:pt x="3476" y="1792"/>
                      </a:lnTo>
                      <a:lnTo>
                        <a:pt x="3516" y="1719"/>
                      </a:lnTo>
                      <a:lnTo>
                        <a:pt x="3549" y="1643"/>
                      </a:lnTo>
                      <a:lnTo>
                        <a:pt x="3578" y="1562"/>
                      </a:lnTo>
                      <a:lnTo>
                        <a:pt x="3601" y="1480"/>
                      </a:lnTo>
                      <a:lnTo>
                        <a:pt x="3617" y="1395"/>
                      </a:lnTo>
                      <a:lnTo>
                        <a:pt x="3628" y="1309"/>
                      </a:lnTo>
                      <a:lnTo>
                        <a:pt x="3631" y="1220"/>
                      </a:lnTo>
                      <a:lnTo>
                        <a:pt x="3628" y="1131"/>
                      </a:lnTo>
                      <a:lnTo>
                        <a:pt x="3617" y="1045"/>
                      </a:lnTo>
                      <a:lnTo>
                        <a:pt x="3601" y="960"/>
                      </a:lnTo>
                      <a:lnTo>
                        <a:pt x="3578" y="878"/>
                      </a:lnTo>
                      <a:lnTo>
                        <a:pt x="3549" y="798"/>
                      </a:lnTo>
                      <a:lnTo>
                        <a:pt x="3516" y="721"/>
                      </a:lnTo>
                      <a:lnTo>
                        <a:pt x="3476" y="648"/>
                      </a:lnTo>
                      <a:lnTo>
                        <a:pt x="3431" y="577"/>
                      </a:lnTo>
                      <a:lnTo>
                        <a:pt x="3382" y="510"/>
                      </a:lnTo>
                      <a:lnTo>
                        <a:pt x="3328" y="448"/>
                      </a:lnTo>
                      <a:lnTo>
                        <a:pt x="3269" y="390"/>
                      </a:lnTo>
                      <a:lnTo>
                        <a:pt x="3207" y="335"/>
                      </a:lnTo>
                      <a:lnTo>
                        <a:pt x="3140" y="286"/>
                      </a:lnTo>
                      <a:lnTo>
                        <a:pt x="3070" y="241"/>
                      </a:lnTo>
                      <a:lnTo>
                        <a:pt x="2997" y="201"/>
                      </a:lnTo>
                      <a:lnTo>
                        <a:pt x="2920" y="167"/>
                      </a:lnTo>
                      <a:lnTo>
                        <a:pt x="2840" y="138"/>
                      </a:lnTo>
                      <a:lnTo>
                        <a:pt x="2759" y="115"/>
                      </a:lnTo>
                      <a:lnTo>
                        <a:pt x="2674" y="99"/>
                      </a:lnTo>
                      <a:lnTo>
                        <a:pt x="2587" y="89"/>
                      </a:lnTo>
                      <a:lnTo>
                        <a:pt x="2499" y="85"/>
                      </a:lnTo>
                      <a:close/>
                      <a:moveTo>
                        <a:pt x="2499" y="0"/>
                      </a:moveTo>
                      <a:lnTo>
                        <a:pt x="2594" y="4"/>
                      </a:lnTo>
                      <a:lnTo>
                        <a:pt x="2687" y="15"/>
                      </a:lnTo>
                      <a:lnTo>
                        <a:pt x="2778" y="32"/>
                      </a:lnTo>
                      <a:lnTo>
                        <a:pt x="2867" y="57"/>
                      </a:lnTo>
                      <a:lnTo>
                        <a:pt x="2952" y="88"/>
                      </a:lnTo>
                      <a:lnTo>
                        <a:pt x="3034" y="125"/>
                      </a:lnTo>
                      <a:lnTo>
                        <a:pt x="3113" y="167"/>
                      </a:lnTo>
                      <a:lnTo>
                        <a:pt x="3188" y="214"/>
                      </a:lnTo>
                      <a:lnTo>
                        <a:pt x="3260" y="269"/>
                      </a:lnTo>
                      <a:lnTo>
                        <a:pt x="3328" y="326"/>
                      </a:lnTo>
                      <a:lnTo>
                        <a:pt x="3391" y="390"/>
                      </a:lnTo>
                      <a:lnTo>
                        <a:pt x="3448" y="457"/>
                      </a:lnTo>
                      <a:lnTo>
                        <a:pt x="3502" y="529"/>
                      </a:lnTo>
                      <a:lnTo>
                        <a:pt x="3549" y="605"/>
                      </a:lnTo>
                      <a:lnTo>
                        <a:pt x="3592" y="683"/>
                      </a:lnTo>
                      <a:lnTo>
                        <a:pt x="3629" y="766"/>
                      </a:lnTo>
                      <a:lnTo>
                        <a:pt x="3660" y="851"/>
                      </a:lnTo>
                      <a:lnTo>
                        <a:pt x="3684" y="940"/>
                      </a:lnTo>
                      <a:lnTo>
                        <a:pt x="3701" y="1031"/>
                      </a:lnTo>
                      <a:lnTo>
                        <a:pt x="3713" y="1124"/>
                      </a:lnTo>
                      <a:lnTo>
                        <a:pt x="3716" y="1220"/>
                      </a:lnTo>
                      <a:lnTo>
                        <a:pt x="3713" y="1316"/>
                      </a:lnTo>
                      <a:lnTo>
                        <a:pt x="3701" y="1409"/>
                      </a:lnTo>
                      <a:lnTo>
                        <a:pt x="3684" y="1500"/>
                      </a:lnTo>
                      <a:lnTo>
                        <a:pt x="3660" y="1589"/>
                      </a:lnTo>
                      <a:lnTo>
                        <a:pt x="3629" y="1674"/>
                      </a:lnTo>
                      <a:lnTo>
                        <a:pt x="3592" y="1757"/>
                      </a:lnTo>
                      <a:lnTo>
                        <a:pt x="3549" y="1836"/>
                      </a:lnTo>
                      <a:lnTo>
                        <a:pt x="3502" y="1911"/>
                      </a:lnTo>
                      <a:lnTo>
                        <a:pt x="3448" y="1984"/>
                      </a:lnTo>
                      <a:lnTo>
                        <a:pt x="3391" y="2050"/>
                      </a:lnTo>
                      <a:lnTo>
                        <a:pt x="3328" y="2114"/>
                      </a:lnTo>
                      <a:lnTo>
                        <a:pt x="3260" y="2173"/>
                      </a:lnTo>
                      <a:lnTo>
                        <a:pt x="3188" y="2226"/>
                      </a:lnTo>
                      <a:lnTo>
                        <a:pt x="3113" y="2274"/>
                      </a:lnTo>
                      <a:lnTo>
                        <a:pt x="3034" y="2317"/>
                      </a:lnTo>
                      <a:lnTo>
                        <a:pt x="2952" y="2353"/>
                      </a:lnTo>
                      <a:lnTo>
                        <a:pt x="2867" y="2383"/>
                      </a:lnTo>
                      <a:lnTo>
                        <a:pt x="2778" y="2408"/>
                      </a:lnTo>
                      <a:lnTo>
                        <a:pt x="2687" y="2426"/>
                      </a:lnTo>
                      <a:lnTo>
                        <a:pt x="2594" y="2436"/>
                      </a:lnTo>
                      <a:lnTo>
                        <a:pt x="2499" y="2440"/>
                      </a:lnTo>
                      <a:lnTo>
                        <a:pt x="2411" y="2437"/>
                      </a:lnTo>
                      <a:lnTo>
                        <a:pt x="2326" y="2427"/>
                      </a:lnTo>
                      <a:lnTo>
                        <a:pt x="2241" y="2412"/>
                      </a:lnTo>
                      <a:lnTo>
                        <a:pt x="2159" y="2390"/>
                      </a:lnTo>
                      <a:lnTo>
                        <a:pt x="2077" y="2364"/>
                      </a:lnTo>
                      <a:lnTo>
                        <a:pt x="1997" y="2330"/>
                      </a:lnTo>
                      <a:lnTo>
                        <a:pt x="1918" y="2293"/>
                      </a:lnTo>
                      <a:lnTo>
                        <a:pt x="1883" y="2272"/>
                      </a:lnTo>
                      <a:lnTo>
                        <a:pt x="1848" y="2249"/>
                      </a:lnTo>
                      <a:lnTo>
                        <a:pt x="1815" y="2224"/>
                      </a:lnTo>
                      <a:lnTo>
                        <a:pt x="1782" y="2200"/>
                      </a:lnTo>
                      <a:lnTo>
                        <a:pt x="1786" y="2211"/>
                      </a:lnTo>
                      <a:lnTo>
                        <a:pt x="1788" y="2216"/>
                      </a:lnTo>
                      <a:lnTo>
                        <a:pt x="1790" y="2221"/>
                      </a:lnTo>
                      <a:lnTo>
                        <a:pt x="1791" y="2226"/>
                      </a:lnTo>
                      <a:lnTo>
                        <a:pt x="1791" y="2230"/>
                      </a:lnTo>
                      <a:lnTo>
                        <a:pt x="1791" y="2238"/>
                      </a:lnTo>
                      <a:lnTo>
                        <a:pt x="1792" y="2251"/>
                      </a:lnTo>
                      <a:lnTo>
                        <a:pt x="1794" y="2269"/>
                      </a:lnTo>
                      <a:lnTo>
                        <a:pt x="1791" y="2311"/>
                      </a:lnTo>
                      <a:lnTo>
                        <a:pt x="1780" y="2350"/>
                      </a:lnTo>
                      <a:lnTo>
                        <a:pt x="1766" y="2387"/>
                      </a:lnTo>
                      <a:lnTo>
                        <a:pt x="1745" y="2420"/>
                      </a:lnTo>
                      <a:lnTo>
                        <a:pt x="1718" y="2450"/>
                      </a:lnTo>
                      <a:lnTo>
                        <a:pt x="1688" y="2477"/>
                      </a:lnTo>
                      <a:lnTo>
                        <a:pt x="1655" y="2497"/>
                      </a:lnTo>
                      <a:lnTo>
                        <a:pt x="1618" y="2512"/>
                      </a:lnTo>
                      <a:lnTo>
                        <a:pt x="1579" y="2523"/>
                      </a:lnTo>
                      <a:lnTo>
                        <a:pt x="1538" y="2526"/>
                      </a:lnTo>
                      <a:lnTo>
                        <a:pt x="1501" y="2523"/>
                      </a:lnTo>
                      <a:lnTo>
                        <a:pt x="1513" y="2551"/>
                      </a:lnTo>
                      <a:lnTo>
                        <a:pt x="1518" y="2580"/>
                      </a:lnTo>
                      <a:lnTo>
                        <a:pt x="1518" y="2609"/>
                      </a:lnTo>
                      <a:lnTo>
                        <a:pt x="1513" y="2636"/>
                      </a:lnTo>
                      <a:lnTo>
                        <a:pt x="1502" y="2662"/>
                      </a:lnTo>
                      <a:lnTo>
                        <a:pt x="1487" y="2687"/>
                      </a:lnTo>
                      <a:lnTo>
                        <a:pt x="1469" y="2713"/>
                      </a:lnTo>
                      <a:lnTo>
                        <a:pt x="443" y="3741"/>
                      </a:lnTo>
                      <a:lnTo>
                        <a:pt x="418" y="3762"/>
                      </a:lnTo>
                      <a:lnTo>
                        <a:pt x="393" y="3777"/>
                      </a:lnTo>
                      <a:lnTo>
                        <a:pt x="364" y="3786"/>
                      </a:lnTo>
                      <a:lnTo>
                        <a:pt x="336" y="3791"/>
                      </a:lnTo>
                      <a:lnTo>
                        <a:pt x="307" y="3791"/>
                      </a:lnTo>
                      <a:lnTo>
                        <a:pt x="278" y="3786"/>
                      </a:lnTo>
                      <a:lnTo>
                        <a:pt x="251" y="3777"/>
                      </a:lnTo>
                      <a:lnTo>
                        <a:pt x="224" y="3762"/>
                      </a:lnTo>
                      <a:lnTo>
                        <a:pt x="201" y="3741"/>
                      </a:lnTo>
                      <a:lnTo>
                        <a:pt x="49" y="3590"/>
                      </a:lnTo>
                      <a:lnTo>
                        <a:pt x="30" y="3566"/>
                      </a:lnTo>
                      <a:lnTo>
                        <a:pt x="15" y="3541"/>
                      </a:lnTo>
                      <a:lnTo>
                        <a:pt x="5" y="3513"/>
                      </a:lnTo>
                      <a:lnTo>
                        <a:pt x="0" y="3484"/>
                      </a:lnTo>
                      <a:lnTo>
                        <a:pt x="0" y="3455"/>
                      </a:lnTo>
                      <a:lnTo>
                        <a:pt x="5" y="3426"/>
                      </a:lnTo>
                      <a:lnTo>
                        <a:pt x="15" y="3398"/>
                      </a:lnTo>
                      <a:lnTo>
                        <a:pt x="30" y="3372"/>
                      </a:lnTo>
                      <a:lnTo>
                        <a:pt x="49" y="3349"/>
                      </a:lnTo>
                      <a:lnTo>
                        <a:pt x="1077" y="2319"/>
                      </a:lnTo>
                      <a:lnTo>
                        <a:pt x="1095" y="2303"/>
                      </a:lnTo>
                      <a:lnTo>
                        <a:pt x="1114" y="2290"/>
                      </a:lnTo>
                      <a:lnTo>
                        <a:pt x="1131" y="2282"/>
                      </a:lnTo>
                      <a:lnTo>
                        <a:pt x="1148" y="2276"/>
                      </a:lnTo>
                      <a:lnTo>
                        <a:pt x="1166" y="2274"/>
                      </a:lnTo>
                      <a:lnTo>
                        <a:pt x="1185" y="2273"/>
                      </a:lnTo>
                      <a:lnTo>
                        <a:pt x="1206" y="2272"/>
                      </a:lnTo>
                      <a:lnTo>
                        <a:pt x="1230" y="2272"/>
                      </a:lnTo>
                      <a:lnTo>
                        <a:pt x="1256" y="2283"/>
                      </a:lnTo>
                      <a:lnTo>
                        <a:pt x="1284" y="2293"/>
                      </a:lnTo>
                      <a:lnTo>
                        <a:pt x="1282" y="2269"/>
                      </a:lnTo>
                      <a:lnTo>
                        <a:pt x="1285" y="2228"/>
                      </a:lnTo>
                      <a:lnTo>
                        <a:pt x="1294" y="2188"/>
                      </a:lnTo>
                      <a:lnTo>
                        <a:pt x="1310" y="2151"/>
                      </a:lnTo>
                      <a:lnTo>
                        <a:pt x="1331" y="2117"/>
                      </a:lnTo>
                      <a:lnTo>
                        <a:pt x="1356" y="2087"/>
                      </a:lnTo>
                      <a:lnTo>
                        <a:pt x="1386" y="2062"/>
                      </a:lnTo>
                      <a:lnTo>
                        <a:pt x="1420" y="2041"/>
                      </a:lnTo>
                      <a:lnTo>
                        <a:pt x="1456" y="2025"/>
                      </a:lnTo>
                      <a:lnTo>
                        <a:pt x="1495" y="2016"/>
                      </a:lnTo>
                      <a:lnTo>
                        <a:pt x="1538" y="2012"/>
                      </a:lnTo>
                      <a:lnTo>
                        <a:pt x="1579" y="2016"/>
                      </a:lnTo>
                      <a:lnTo>
                        <a:pt x="1530" y="1962"/>
                      </a:lnTo>
                      <a:lnTo>
                        <a:pt x="1486" y="1904"/>
                      </a:lnTo>
                      <a:lnTo>
                        <a:pt x="1447" y="1843"/>
                      </a:lnTo>
                      <a:lnTo>
                        <a:pt x="1414" y="1780"/>
                      </a:lnTo>
                      <a:lnTo>
                        <a:pt x="1384" y="1714"/>
                      </a:lnTo>
                      <a:lnTo>
                        <a:pt x="1359" y="1646"/>
                      </a:lnTo>
                      <a:lnTo>
                        <a:pt x="1337" y="1577"/>
                      </a:lnTo>
                      <a:lnTo>
                        <a:pt x="1318" y="1507"/>
                      </a:lnTo>
                      <a:lnTo>
                        <a:pt x="1305" y="1435"/>
                      </a:lnTo>
                      <a:lnTo>
                        <a:pt x="1294" y="1364"/>
                      </a:lnTo>
                      <a:lnTo>
                        <a:pt x="1286" y="1291"/>
                      </a:lnTo>
                      <a:lnTo>
                        <a:pt x="1282" y="1220"/>
                      </a:lnTo>
                      <a:lnTo>
                        <a:pt x="1285" y="1124"/>
                      </a:lnTo>
                      <a:lnTo>
                        <a:pt x="1295" y="1031"/>
                      </a:lnTo>
                      <a:lnTo>
                        <a:pt x="1314" y="940"/>
                      </a:lnTo>
                      <a:lnTo>
                        <a:pt x="1338" y="851"/>
                      </a:lnTo>
                      <a:lnTo>
                        <a:pt x="1368" y="766"/>
                      </a:lnTo>
                      <a:lnTo>
                        <a:pt x="1405" y="683"/>
                      </a:lnTo>
                      <a:lnTo>
                        <a:pt x="1447" y="605"/>
                      </a:lnTo>
                      <a:lnTo>
                        <a:pt x="1495" y="529"/>
                      </a:lnTo>
                      <a:lnTo>
                        <a:pt x="1548" y="457"/>
                      </a:lnTo>
                      <a:lnTo>
                        <a:pt x="1607" y="390"/>
                      </a:lnTo>
                      <a:lnTo>
                        <a:pt x="1670" y="326"/>
                      </a:lnTo>
                      <a:lnTo>
                        <a:pt x="1737" y="269"/>
                      </a:lnTo>
                      <a:lnTo>
                        <a:pt x="1809" y="214"/>
                      </a:lnTo>
                      <a:lnTo>
                        <a:pt x="1884" y="167"/>
                      </a:lnTo>
                      <a:lnTo>
                        <a:pt x="1963" y="125"/>
                      </a:lnTo>
                      <a:lnTo>
                        <a:pt x="2046" y="88"/>
                      </a:lnTo>
                      <a:lnTo>
                        <a:pt x="2131" y="57"/>
                      </a:lnTo>
                      <a:lnTo>
                        <a:pt x="2220" y="32"/>
                      </a:lnTo>
                      <a:lnTo>
                        <a:pt x="2310" y="15"/>
                      </a:lnTo>
                      <a:lnTo>
                        <a:pt x="2403" y="4"/>
                      </a:lnTo>
                      <a:lnTo>
                        <a:pt x="2499" y="0"/>
                      </a:lnTo>
                      <a:close/>
                    </a:path>
                  </a:pathLst>
                </a:custGeom>
                <a:solidFill>
                  <a:schemeClr val="bg1"/>
                </a:solidFill>
                <a:ln w="6350">
                  <a:noFill/>
                  <a:prstDash val="solid"/>
                  <a:round/>
                  <a:headEnd/>
                  <a:tailEnd/>
                </a:ln>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425" name="Oval 16">
                  <a:extLst>
                    <a:ext uri="{FF2B5EF4-FFF2-40B4-BE49-F238E27FC236}">
                      <a16:creationId xmlns:a16="http://schemas.microsoft.com/office/drawing/2014/main" id="{77943D61-A53F-454B-903C-1E8422F5203A}"/>
                    </a:ext>
                  </a:extLst>
                </p:cNvPr>
                <p:cNvSpPr>
                  <a:spLocks noChangeArrowheads="1"/>
                </p:cNvSpPr>
                <p:nvPr/>
              </p:nvSpPr>
              <p:spPr bwMode="auto">
                <a:xfrm>
                  <a:off x="3874719" y="4589662"/>
                  <a:ext cx="54864" cy="54864"/>
                </a:xfrm>
                <a:prstGeom prst="ellipse">
                  <a:avLst/>
                </a:prstGeom>
                <a:solidFill>
                  <a:schemeClr val="bg1"/>
                </a:solidFill>
                <a:ln w="6350">
                  <a:solidFill>
                    <a:schemeClr val="accent1"/>
                  </a:solidFill>
                  <a:round/>
                  <a:headEnd/>
                  <a:tailEnd/>
                </a:ln>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grpSp>
          <p:grpSp>
            <p:nvGrpSpPr>
              <p:cNvPr id="426" name="Group 425">
                <a:extLst>
                  <a:ext uri="{FF2B5EF4-FFF2-40B4-BE49-F238E27FC236}">
                    <a16:creationId xmlns:a16="http://schemas.microsoft.com/office/drawing/2014/main" id="{DD27FD64-9143-4E7C-8C17-4FF2E1B01DAB}"/>
                  </a:ext>
                </a:extLst>
              </p:cNvPr>
              <p:cNvGrpSpPr/>
              <p:nvPr/>
            </p:nvGrpSpPr>
            <p:grpSpPr>
              <a:xfrm>
                <a:off x="579883" y="3614242"/>
                <a:ext cx="320040" cy="320040"/>
                <a:chOff x="263070" y="1884893"/>
                <a:chExt cx="927100" cy="927100"/>
              </a:xfrm>
            </p:grpSpPr>
            <p:sp>
              <p:nvSpPr>
                <p:cNvPr id="427" name="Oval 426">
                  <a:extLst>
                    <a:ext uri="{FF2B5EF4-FFF2-40B4-BE49-F238E27FC236}">
                      <a16:creationId xmlns:a16="http://schemas.microsoft.com/office/drawing/2014/main" id="{47A65CD6-29F8-436D-A28F-1C22C5C852C1}"/>
                    </a:ext>
                  </a:extLst>
                </p:cNvPr>
                <p:cNvSpPr/>
                <p:nvPr/>
              </p:nvSpPr>
              <p:spPr>
                <a:xfrm>
                  <a:off x="263070" y="1884893"/>
                  <a:ext cx="927100" cy="927100"/>
                </a:xfrm>
                <a:prstGeom prst="ellipse">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defRPr/>
                  </a:pPr>
                  <a:endParaRPr lang="en-US" sz="2400" dirty="0">
                    <a:solidFill>
                      <a:srgbClr val="000000"/>
                    </a:solidFill>
                    <a:latin typeface="Arial" panose="020B0604020202020204" pitchFamily="34" charset="0"/>
                    <a:cs typeface="Arial" panose="020B0604020202020204" pitchFamily="34" charset="0"/>
                  </a:endParaRPr>
                </a:p>
              </p:txBody>
            </p:sp>
            <p:grpSp>
              <p:nvGrpSpPr>
                <p:cNvPr id="428" name="Group 115">
                  <a:extLst>
                    <a:ext uri="{FF2B5EF4-FFF2-40B4-BE49-F238E27FC236}">
                      <a16:creationId xmlns:a16="http://schemas.microsoft.com/office/drawing/2014/main" id="{7AF99BFC-3D07-4975-A6DC-68A2A400E6FB}"/>
                    </a:ext>
                  </a:extLst>
                </p:cNvPr>
                <p:cNvGrpSpPr>
                  <a:grpSpLocks noChangeAspect="1"/>
                </p:cNvGrpSpPr>
                <p:nvPr/>
              </p:nvGrpSpPr>
              <p:grpSpPr bwMode="auto">
                <a:xfrm>
                  <a:off x="390524" y="2065472"/>
                  <a:ext cx="669926" cy="550594"/>
                  <a:chOff x="299" y="1367"/>
                  <a:chExt cx="320" cy="263"/>
                </a:xfrm>
              </p:grpSpPr>
              <p:sp>
                <p:nvSpPr>
                  <p:cNvPr id="430" name="Freeform 116">
                    <a:extLst>
                      <a:ext uri="{FF2B5EF4-FFF2-40B4-BE49-F238E27FC236}">
                        <a16:creationId xmlns:a16="http://schemas.microsoft.com/office/drawing/2014/main" id="{CE5D8BD8-E5A2-49E1-9382-380DB13CFD81}"/>
                      </a:ext>
                    </a:extLst>
                  </p:cNvPr>
                  <p:cNvSpPr>
                    <a:spLocks noEditPoints="1"/>
                  </p:cNvSpPr>
                  <p:nvPr/>
                </p:nvSpPr>
                <p:spPr bwMode="auto">
                  <a:xfrm>
                    <a:off x="540" y="1530"/>
                    <a:ext cx="79" cy="100"/>
                  </a:xfrm>
                  <a:custGeom>
                    <a:avLst/>
                    <a:gdLst>
                      <a:gd name="T0" fmla="*/ 220 w 220"/>
                      <a:gd name="T1" fmla="*/ 215 h 281"/>
                      <a:gd name="T2" fmla="*/ 155 w 220"/>
                      <a:gd name="T3" fmla="*/ 276 h 281"/>
                      <a:gd name="T4" fmla="*/ 73 w 220"/>
                      <a:gd name="T5" fmla="*/ 227 h 281"/>
                      <a:gd name="T6" fmla="*/ 110 w 220"/>
                      <a:gd name="T7" fmla="*/ 136 h 281"/>
                      <a:gd name="T8" fmla="*/ 127 w 220"/>
                      <a:gd name="T9" fmla="*/ 106 h 281"/>
                      <a:gd name="T10" fmla="*/ 57 w 220"/>
                      <a:gd name="T11" fmla="*/ 36 h 281"/>
                      <a:gd name="T12" fmla="*/ 0 w 220"/>
                      <a:gd name="T13" fmla="*/ 36 h 281"/>
                      <a:gd name="T14" fmla="*/ 0 w 220"/>
                      <a:gd name="T15" fmla="*/ 3 h 281"/>
                      <a:gd name="T16" fmla="*/ 86 w 220"/>
                      <a:gd name="T17" fmla="*/ 4 h 281"/>
                      <a:gd name="T18" fmla="*/ 161 w 220"/>
                      <a:gd name="T19" fmla="*/ 103 h 281"/>
                      <a:gd name="T20" fmla="*/ 182 w 220"/>
                      <a:gd name="T21" fmla="*/ 138 h 281"/>
                      <a:gd name="T22" fmla="*/ 220 w 220"/>
                      <a:gd name="T23" fmla="*/ 191 h 281"/>
                      <a:gd name="T24" fmla="*/ 220 w 220"/>
                      <a:gd name="T25" fmla="*/ 215 h 281"/>
                      <a:gd name="T26" fmla="*/ 145 w 220"/>
                      <a:gd name="T27" fmla="*/ 163 h 281"/>
                      <a:gd name="T28" fmla="*/ 104 w 220"/>
                      <a:gd name="T29" fmla="*/ 201 h 281"/>
                      <a:gd name="T30" fmla="*/ 144 w 220"/>
                      <a:gd name="T31" fmla="*/ 243 h 281"/>
                      <a:gd name="T32" fmla="*/ 184 w 220"/>
                      <a:gd name="T33" fmla="*/ 203 h 281"/>
                      <a:gd name="T34" fmla="*/ 145 w 220"/>
                      <a:gd name="T35" fmla="*/ 163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0" h="281">
                        <a:moveTo>
                          <a:pt x="220" y="215"/>
                        </a:moveTo>
                        <a:cubicBezTo>
                          <a:pt x="209" y="247"/>
                          <a:pt x="191" y="271"/>
                          <a:pt x="155" y="276"/>
                        </a:cubicBezTo>
                        <a:cubicBezTo>
                          <a:pt x="118" y="281"/>
                          <a:pt x="84" y="261"/>
                          <a:pt x="73" y="227"/>
                        </a:cubicBezTo>
                        <a:cubicBezTo>
                          <a:pt x="61" y="191"/>
                          <a:pt x="76" y="152"/>
                          <a:pt x="110" y="136"/>
                        </a:cubicBezTo>
                        <a:cubicBezTo>
                          <a:pt x="126" y="129"/>
                          <a:pt x="128" y="120"/>
                          <a:pt x="127" y="106"/>
                        </a:cubicBezTo>
                        <a:cubicBezTo>
                          <a:pt x="126" y="63"/>
                          <a:pt x="101" y="37"/>
                          <a:pt x="57" y="36"/>
                        </a:cubicBezTo>
                        <a:cubicBezTo>
                          <a:pt x="39" y="36"/>
                          <a:pt x="20" y="36"/>
                          <a:pt x="0" y="36"/>
                        </a:cubicBezTo>
                        <a:cubicBezTo>
                          <a:pt x="0" y="24"/>
                          <a:pt x="0" y="14"/>
                          <a:pt x="0" y="3"/>
                        </a:cubicBezTo>
                        <a:cubicBezTo>
                          <a:pt x="29" y="3"/>
                          <a:pt x="58" y="0"/>
                          <a:pt x="86" y="4"/>
                        </a:cubicBezTo>
                        <a:cubicBezTo>
                          <a:pt x="131" y="11"/>
                          <a:pt x="161" y="52"/>
                          <a:pt x="161" y="103"/>
                        </a:cubicBezTo>
                        <a:cubicBezTo>
                          <a:pt x="162" y="120"/>
                          <a:pt x="164" y="131"/>
                          <a:pt x="182" y="138"/>
                        </a:cubicBezTo>
                        <a:cubicBezTo>
                          <a:pt x="204" y="147"/>
                          <a:pt x="213" y="169"/>
                          <a:pt x="220" y="191"/>
                        </a:cubicBezTo>
                        <a:cubicBezTo>
                          <a:pt x="220" y="199"/>
                          <a:pt x="220" y="207"/>
                          <a:pt x="220" y="215"/>
                        </a:cubicBezTo>
                        <a:close/>
                        <a:moveTo>
                          <a:pt x="145" y="163"/>
                        </a:moveTo>
                        <a:cubicBezTo>
                          <a:pt x="124" y="163"/>
                          <a:pt x="105" y="180"/>
                          <a:pt x="104" y="201"/>
                        </a:cubicBezTo>
                        <a:cubicBezTo>
                          <a:pt x="103" y="222"/>
                          <a:pt x="123" y="243"/>
                          <a:pt x="144" y="243"/>
                        </a:cubicBezTo>
                        <a:cubicBezTo>
                          <a:pt x="165" y="242"/>
                          <a:pt x="184" y="224"/>
                          <a:pt x="184" y="203"/>
                        </a:cubicBezTo>
                        <a:cubicBezTo>
                          <a:pt x="184" y="181"/>
                          <a:pt x="167" y="163"/>
                          <a:pt x="145" y="163"/>
                        </a:cubicBezTo>
                        <a:close/>
                      </a:path>
                    </a:pathLst>
                  </a:custGeom>
                  <a:noFill/>
                  <a:ln w="31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431" name="Freeform 117">
                    <a:extLst>
                      <a:ext uri="{FF2B5EF4-FFF2-40B4-BE49-F238E27FC236}">
                        <a16:creationId xmlns:a16="http://schemas.microsoft.com/office/drawing/2014/main" id="{BB4BA802-BAF4-448F-BD09-78B298D74688}"/>
                      </a:ext>
                    </a:extLst>
                  </p:cNvPr>
                  <p:cNvSpPr>
                    <a:spLocks noEditPoints="1"/>
                  </p:cNvSpPr>
                  <p:nvPr/>
                </p:nvSpPr>
                <p:spPr bwMode="auto">
                  <a:xfrm>
                    <a:off x="299" y="1369"/>
                    <a:ext cx="79" cy="99"/>
                  </a:xfrm>
                  <a:custGeom>
                    <a:avLst/>
                    <a:gdLst>
                      <a:gd name="T0" fmla="*/ 0 w 223"/>
                      <a:gd name="T1" fmla="*/ 66 h 281"/>
                      <a:gd name="T2" fmla="*/ 86 w 223"/>
                      <a:gd name="T3" fmla="*/ 5 h 281"/>
                      <a:gd name="T4" fmla="*/ 151 w 223"/>
                      <a:gd name="T5" fmla="*/ 70 h 281"/>
                      <a:gd name="T6" fmla="*/ 111 w 223"/>
                      <a:gd name="T7" fmla="*/ 144 h 281"/>
                      <a:gd name="T8" fmla="*/ 93 w 223"/>
                      <a:gd name="T9" fmla="*/ 176 h 281"/>
                      <a:gd name="T10" fmla="*/ 162 w 223"/>
                      <a:gd name="T11" fmla="*/ 245 h 281"/>
                      <a:gd name="T12" fmla="*/ 223 w 223"/>
                      <a:gd name="T13" fmla="*/ 245 h 281"/>
                      <a:gd name="T14" fmla="*/ 221 w 223"/>
                      <a:gd name="T15" fmla="*/ 278 h 281"/>
                      <a:gd name="T16" fmla="*/ 134 w 223"/>
                      <a:gd name="T17" fmla="*/ 277 h 281"/>
                      <a:gd name="T18" fmla="*/ 59 w 223"/>
                      <a:gd name="T19" fmla="*/ 178 h 281"/>
                      <a:gd name="T20" fmla="*/ 38 w 223"/>
                      <a:gd name="T21" fmla="*/ 143 h 281"/>
                      <a:gd name="T22" fmla="*/ 0 w 223"/>
                      <a:gd name="T23" fmla="*/ 90 h 281"/>
                      <a:gd name="T24" fmla="*/ 0 w 223"/>
                      <a:gd name="T25" fmla="*/ 66 h 281"/>
                      <a:gd name="T26" fmla="*/ 76 w 223"/>
                      <a:gd name="T27" fmla="*/ 118 h 281"/>
                      <a:gd name="T28" fmla="*/ 116 w 223"/>
                      <a:gd name="T29" fmla="*/ 79 h 281"/>
                      <a:gd name="T30" fmla="*/ 77 w 223"/>
                      <a:gd name="T31" fmla="*/ 38 h 281"/>
                      <a:gd name="T32" fmla="*/ 36 w 223"/>
                      <a:gd name="T33" fmla="*/ 79 h 281"/>
                      <a:gd name="T34" fmla="*/ 76 w 223"/>
                      <a:gd name="T35" fmla="*/ 11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281">
                        <a:moveTo>
                          <a:pt x="0" y="66"/>
                        </a:moveTo>
                        <a:cubicBezTo>
                          <a:pt x="19" y="19"/>
                          <a:pt x="46" y="0"/>
                          <a:pt x="86" y="5"/>
                        </a:cubicBezTo>
                        <a:cubicBezTo>
                          <a:pt x="121" y="9"/>
                          <a:pt x="144" y="33"/>
                          <a:pt x="151" y="70"/>
                        </a:cubicBezTo>
                        <a:cubicBezTo>
                          <a:pt x="156" y="98"/>
                          <a:pt x="139" y="132"/>
                          <a:pt x="111" y="144"/>
                        </a:cubicBezTo>
                        <a:cubicBezTo>
                          <a:pt x="93" y="151"/>
                          <a:pt x="92" y="162"/>
                          <a:pt x="93" y="176"/>
                        </a:cubicBezTo>
                        <a:cubicBezTo>
                          <a:pt x="94" y="219"/>
                          <a:pt x="120" y="244"/>
                          <a:pt x="162" y="245"/>
                        </a:cubicBezTo>
                        <a:cubicBezTo>
                          <a:pt x="182" y="245"/>
                          <a:pt x="202" y="245"/>
                          <a:pt x="223" y="245"/>
                        </a:cubicBezTo>
                        <a:cubicBezTo>
                          <a:pt x="222" y="257"/>
                          <a:pt x="221" y="267"/>
                          <a:pt x="221" y="278"/>
                        </a:cubicBezTo>
                        <a:cubicBezTo>
                          <a:pt x="191" y="278"/>
                          <a:pt x="162" y="281"/>
                          <a:pt x="134" y="277"/>
                        </a:cubicBezTo>
                        <a:cubicBezTo>
                          <a:pt x="89" y="270"/>
                          <a:pt x="59" y="229"/>
                          <a:pt x="59" y="178"/>
                        </a:cubicBezTo>
                        <a:cubicBezTo>
                          <a:pt x="59" y="161"/>
                          <a:pt x="56" y="150"/>
                          <a:pt x="38" y="143"/>
                        </a:cubicBezTo>
                        <a:cubicBezTo>
                          <a:pt x="16" y="134"/>
                          <a:pt x="7" y="112"/>
                          <a:pt x="0" y="90"/>
                        </a:cubicBezTo>
                        <a:cubicBezTo>
                          <a:pt x="0" y="82"/>
                          <a:pt x="0" y="74"/>
                          <a:pt x="0" y="66"/>
                        </a:cubicBezTo>
                        <a:close/>
                        <a:moveTo>
                          <a:pt x="76" y="118"/>
                        </a:moveTo>
                        <a:cubicBezTo>
                          <a:pt x="98" y="118"/>
                          <a:pt x="116" y="100"/>
                          <a:pt x="116" y="79"/>
                        </a:cubicBezTo>
                        <a:cubicBezTo>
                          <a:pt x="116" y="58"/>
                          <a:pt x="97" y="39"/>
                          <a:pt x="77" y="38"/>
                        </a:cubicBezTo>
                        <a:cubicBezTo>
                          <a:pt x="55" y="38"/>
                          <a:pt x="36" y="58"/>
                          <a:pt x="36" y="79"/>
                        </a:cubicBezTo>
                        <a:cubicBezTo>
                          <a:pt x="36" y="101"/>
                          <a:pt x="54" y="118"/>
                          <a:pt x="76" y="118"/>
                        </a:cubicBezTo>
                        <a:close/>
                      </a:path>
                    </a:pathLst>
                  </a:custGeom>
                  <a:noFill/>
                  <a:ln w="31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432" name="Freeform 118">
                    <a:extLst>
                      <a:ext uri="{FF2B5EF4-FFF2-40B4-BE49-F238E27FC236}">
                        <a16:creationId xmlns:a16="http://schemas.microsoft.com/office/drawing/2014/main" id="{F1D3798C-E32F-49D4-9184-103974D11904}"/>
                      </a:ext>
                    </a:extLst>
                  </p:cNvPr>
                  <p:cNvSpPr>
                    <a:spLocks noEditPoints="1"/>
                  </p:cNvSpPr>
                  <p:nvPr/>
                </p:nvSpPr>
                <p:spPr bwMode="auto">
                  <a:xfrm>
                    <a:off x="540" y="1367"/>
                    <a:ext cx="79" cy="101"/>
                  </a:xfrm>
                  <a:custGeom>
                    <a:avLst/>
                    <a:gdLst>
                      <a:gd name="T0" fmla="*/ 220 w 220"/>
                      <a:gd name="T1" fmla="*/ 100 h 287"/>
                      <a:gd name="T2" fmla="*/ 169 w 220"/>
                      <a:gd name="T3" fmla="*/ 157 h 287"/>
                      <a:gd name="T4" fmla="*/ 162 w 220"/>
                      <a:gd name="T5" fmla="*/ 181 h 287"/>
                      <a:gd name="T6" fmla="*/ 83 w 220"/>
                      <a:gd name="T7" fmla="*/ 283 h 287"/>
                      <a:gd name="T8" fmla="*/ 0 w 220"/>
                      <a:gd name="T9" fmla="*/ 284 h 287"/>
                      <a:gd name="T10" fmla="*/ 0 w 220"/>
                      <a:gd name="T11" fmla="*/ 251 h 287"/>
                      <a:gd name="T12" fmla="*/ 59 w 220"/>
                      <a:gd name="T13" fmla="*/ 251 h 287"/>
                      <a:gd name="T14" fmla="*/ 127 w 220"/>
                      <a:gd name="T15" fmla="*/ 165 h 287"/>
                      <a:gd name="T16" fmla="*/ 112 w 220"/>
                      <a:gd name="T17" fmla="*/ 153 h 287"/>
                      <a:gd name="T18" fmla="*/ 69 w 220"/>
                      <a:gd name="T19" fmla="*/ 82 h 287"/>
                      <a:gd name="T20" fmla="*/ 118 w 220"/>
                      <a:gd name="T21" fmla="*/ 15 h 287"/>
                      <a:gd name="T22" fmla="*/ 215 w 220"/>
                      <a:gd name="T23" fmla="*/ 59 h 287"/>
                      <a:gd name="T24" fmla="*/ 220 w 220"/>
                      <a:gd name="T25" fmla="*/ 72 h 287"/>
                      <a:gd name="T26" fmla="*/ 220 w 220"/>
                      <a:gd name="T27" fmla="*/ 100 h 287"/>
                      <a:gd name="T28" fmla="*/ 145 w 220"/>
                      <a:gd name="T29" fmla="*/ 124 h 287"/>
                      <a:gd name="T30" fmla="*/ 184 w 220"/>
                      <a:gd name="T31" fmla="*/ 85 h 287"/>
                      <a:gd name="T32" fmla="*/ 145 w 220"/>
                      <a:gd name="T33" fmla="*/ 45 h 287"/>
                      <a:gd name="T34" fmla="*/ 104 w 220"/>
                      <a:gd name="T35" fmla="*/ 86 h 287"/>
                      <a:gd name="T36" fmla="*/ 145 w 220"/>
                      <a:gd name="T37" fmla="*/ 12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 h="287">
                        <a:moveTo>
                          <a:pt x="220" y="100"/>
                        </a:moveTo>
                        <a:cubicBezTo>
                          <a:pt x="210" y="125"/>
                          <a:pt x="195" y="146"/>
                          <a:pt x="169" y="157"/>
                        </a:cubicBezTo>
                        <a:cubicBezTo>
                          <a:pt x="164" y="159"/>
                          <a:pt x="162" y="173"/>
                          <a:pt x="162" y="181"/>
                        </a:cubicBezTo>
                        <a:cubicBezTo>
                          <a:pt x="161" y="235"/>
                          <a:pt x="130" y="278"/>
                          <a:pt x="83" y="283"/>
                        </a:cubicBezTo>
                        <a:cubicBezTo>
                          <a:pt x="56" y="287"/>
                          <a:pt x="29" y="284"/>
                          <a:pt x="0" y="284"/>
                        </a:cubicBezTo>
                        <a:cubicBezTo>
                          <a:pt x="0" y="273"/>
                          <a:pt x="0" y="263"/>
                          <a:pt x="0" y="251"/>
                        </a:cubicBezTo>
                        <a:cubicBezTo>
                          <a:pt x="20" y="251"/>
                          <a:pt x="40" y="251"/>
                          <a:pt x="59" y="251"/>
                        </a:cubicBezTo>
                        <a:cubicBezTo>
                          <a:pt x="106" y="249"/>
                          <a:pt x="137" y="211"/>
                          <a:pt x="127" y="165"/>
                        </a:cubicBezTo>
                        <a:cubicBezTo>
                          <a:pt x="126" y="160"/>
                          <a:pt x="118" y="156"/>
                          <a:pt x="112" y="153"/>
                        </a:cubicBezTo>
                        <a:cubicBezTo>
                          <a:pt x="83" y="138"/>
                          <a:pt x="68" y="113"/>
                          <a:pt x="69" y="82"/>
                        </a:cubicBezTo>
                        <a:cubicBezTo>
                          <a:pt x="71" y="50"/>
                          <a:pt x="87" y="27"/>
                          <a:pt x="118" y="15"/>
                        </a:cubicBezTo>
                        <a:cubicBezTo>
                          <a:pt x="157" y="0"/>
                          <a:pt x="201" y="20"/>
                          <a:pt x="215" y="59"/>
                        </a:cubicBezTo>
                        <a:cubicBezTo>
                          <a:pt x="217" y="64"/>
                          <a:pt x="218" y="68"/>
                          <a:pt x="220" y="72"/>
                        </a:cubicBezTo>
                        <a:cubicBezTo>
                          <a:pt x="220" y="81"/>
                          <a:pt x="220" y="91"/>
                          <a:pt x="220" y="100"/>
                        </a:cubicBezTo>
                        <a:close/>
                        <a:moveTo>
                          <a:pt x="145" y="124"/>
                        </a:moveTo>
                        <a:cubicBezTo>
                          <a:pt x="167" y="124"/>
                          <a:pt x="184" y="107"/>
                          <a:pt x="184" y="85"/>
                        </a:cubicBezTo>
                        <a:cubicBezTo>
                          <a:pt x="184" y="64"/>
                          <a:pt x="166" y="45"/>
                          <a:pt x="145" y="45"/>
                        </a:cubicBezTo>
                        <a:cubicBezTo>
                          <a:pt x="124" y="44"/>
                          <a:pt x="104" y="64"/>
                          <a:pt x="104" y="86"/>
                        </a:cubicBezTo>
                        <a:cubicBezTo>
                          <a:pt x="105" y="107"/>
                          <a:pt x="123" y="124"/>
                          <a:pt x="145" y="124"/>
                        </a:cubicBezTo>
                        <a:close/>
                      </a:path>
                    </a:pathLst>
                  </a:custGeom>
                  <a:noFill/>
                  <a:ln w="31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433" name="Freeform 119">
                    <a:extLst>
                      <a:ext uri="{FF2B5EF4-FFF2-40B4-BE49-F238E27FC236}">
                        <a16:creationId xmlns:a16="http://schemas.microsoft.com/office/drawing/2014/main" id="{BDD0C6AC-1C05-468D-A3AA-D0CA8F18739E}"/>
                      </a:ext>
                    </a:extLst>
                  </p:cNvPr>
                  <p:cNvSpPr>
                    <a:spLocks noEditPoints="1"/>
                  </p:cNvSpPr>
                  <p:nvPr/>
                </p:nvSpPr>
                <p:spPr bwMode="auto">
                  <a:xfrm>
                    <a:off x="299" y="1531"/>
                    <a:ext cx="78" cy="99"/>
                  </a:xfrm>
                  <a:custGeom>
                    <a:avLst/>
                    <a:gdLst>
                      <a:gd name="T0" fmla="*/ 0 w 220"/>
                      <a:gd name="T1" fmla="*/ 185 h 280"/>
                      <a:gd name="T2" fmla="*/ 51 w 220"/>
                      <a:gd name="T3" fmla="*/ 128 h 280"/>
                      <a:gd name="T4" fmla="*/ 58 w 220"/>
                      <a:gd name="T5" fmla="*/ 108 h 280"/>
                      <a:gd name="T6" fmla="*/ 85 w 220"/>
                      <a:gd name="T7" fmla="*/ 29 h 280"/>
                      <a:gd name="T8" fmla="*/ 151 w 220"/>
                      <a:gd name="T9" fmla="*/ 0 h 280"/>
                      <a:gd name="T10" fmla="*/ 220 w 220"/>
                      <a:gd name="T11" fmla="*/ 0 h 280"/>
                      <a:gd name="T12" fmla="*/ 220 w 220"/>
                      <a:gd name="T13" fmla="*/ 34 h 280"/>
                      <a:gd name="T14" fmla="*/ 167 w 220"/>
                      <a:gd name="T15" fmla="*/ 34 h 280"/>
                      <a:gd name="T16" fmla="*/ 93 w 220"/>
                      <a:gd name="T17" fmla="*/ 117 h 280"/>
                      <a:gd name="T18" fmla="*/ 110 w 220"/>
                      <a:gd name="T19" fmla="*/ 133 h 280"/>
                      <a:gd name="T20" fmla="*/ 151 w 220"/>
                      <a:gd name="T21" fmla="*/ 203 h 280"/>
                      <a:gd name="T22" fmla="*/ 105 w 220"/>
                      <a:gd name="T23" fmla="*/ 269 h 280"/>
                      <a:gd name="T24" fmla="*/ 27 w 220"/>
                      <a:gd name="T25" fmla="*/ 256 h 280"/>
                      <a:gd name="T26" fmla="*/ 0 w 220"/>
                      <a:gd name="T27" fmla="*/ 213 h 280"/>
                      <a:gd name="T28" fmla="*/ 0 w 220"/>
                      <a:gd name="T29" fmla="*/ 185 h 280"/>
                      <a:gd name="T30" fmla="*/ 116 w 220"/>
                      <a:gd name="T31" fmla="*/ 200 h 280"/>
                      <a:gd name="T32" fmla="*/ 77 w 220"/>
                      <a:gd name="T33" fmla="*/ 161 h 280"/>
                      <a:gd name="T34" fmla="*/ 36 w 220"/>
                      <a:gd name="T35" fmla="*/ 200 h 280"/>
                      <a:gd name="T36" fmla="*/ 76 w 220"/>
                      <a:gd name="T37" fmla="*/ 240 h 280"/>
                      <a:gd name="T38" fmla="*/ 116 w 220"/>
                      <a:gd name="T39" fmla="*/ 20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 h="280">
                        <a:moveTo>
                          <a:pt x="0" y="185"/>
                        </a:moveTo>
                        <a:cubicBezTo>
                          <a:pt x="10" y="160"/>
                          <a:pt x="24" y="139"/>
                          <a:pt x="51" y="128"/>
                        </a:cubicBezTo>
                        <a:cubicBezTo>
                          <a:pt x="56" y="126"/>
                          <a:pt x="58" y="115"/>
                          <a:pt x="58" y="108"/>
                        </a:cubicBezTo>
                        <a:cubicBezTo>
                          <a:pt x="57" y="78"/>
                          <a:pt x="64" y="51"/>
                          <a:pt x="85" y="29"/>
                        </a:cubicBezTo>
                        <a:cubicBezTo>
                          <a:pt x="103" y="11"/>
                          <a:pt x="125" y="0"/>
                          <a:pt x="151" y="0"/>
                        </a:cubicBezTo>
                        <a:cubicBezTo>
                          <a:pt x="173" y="0"/>
                          <a:pt x="196" y="0"/>
                          <a:pt x="220" y="0"/>
                        </a:cubicBezTo>
                        <a:cubicBezTo>
                          <a:pt x="220" y="11"/>
                          <a:pt x="220" y="21"/>
                          <a:pt x="220" y="34"/>
                        </a:cubicBezTo>
                        <a:cubicBezTo>
                          <a:pt x="203" y="34"/>
                          <a:pt x="185" y="34"/>
                          <a:pt x="167" y="34"/>
                        </a:cubicBezTo>
                        <a:cubicBezTo>
                          <a:pt x="116" y="34"/>
                          <a:pt x="87" y="66"/>
                          <a:pt x="93" y="117"/>
                        </a:cubicBezTo>
                        <a:cubicBezTo>
                          <a:pt x="94" y="123"/>
                          <a:pt x="103" y="129"/>
                          <a:pt x="110" y="133"/>
                        </a:cubicBezTo>
                        <a:cubicBezTo>
                          <a:pt x="137" y="148"/>
                          <a:pt x="152" y="172"/>
                          <a:pt x="151" y="203"/>
                        </a:cubicBezTo>
                        <a:cubicBezTo>
                          <a:pt x="150" y="233"/>
                          <a:pt x="134" y="257"/>
                          <a:pt x="105" y="269"/>
                        </a:cubicBezTo>
                        <a:cubicBezTo>
                          <a:pt x="76" y="280"/>
                          <a:pt x="49" y="277"/>
                          <a:pt x="27" y="256"/>
                        </a:cubicBezTo>
                        <a:cubicBezTo>
                          <a:pt x="15" y="245"/>
                          <a:pt x="9" y="228"/>
                          <a:pt x="0" y="213"/>
                        </a:cubicBezTo>
                        <a:cubicBezTo>
                          <a:pt x="0" y="204"/>
                          <a:pt x="0" y="194"/>
                          <a:pt x="0" y="185"/>
                        </a:cubicBezTo>
                        <a:close/>
                        <a:moveTo>
                          <a:pt x="116" y="200"/>
                        </a:moveTo>
                        <a:cubicBezTo>
                          <a:pt x="116" y="178"/>
                          <a:pt x="99" y="161"/>
                          <a:pt x="77" y="161"/>
                        </a:cubicBezTo>
                        <a:cubicBezTo>
                          <a:pt x="53" y="161"/>
                          <a:pt x="36" y="178"/>
                          <a:pt x="36" y="200"/>
                        </a:cubicBezTo>
                        <a:cubicBezTo>
                          <a:pt x="36" y="222"/>
                          <a:pt x="55" y="240"/>
                          <a:pt x="76" y="240"/>
                        </a:cubicBezTo>
                        <a:cubicBezTo>
                          <a:pt x="97" y="240"/>
                          <a:pt x="116" y="221"/>
                          <a:pt x="116" y="200"/>
                        </a:cubicBezTo>
                        <a:close/>
                      </a:path>
                    </a:pathLst>
                  </a:custGeom>
                  <a:noFill/>
                  <a:ln w="31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434" name="Freeform 120">
                    <a:extLst>
                      <a:ext uri="{FF2B5EF4-FFF2-40B4-BE49-F238E27FC236}">
                        <a16:creationId xmlns:a16="http://schemas.microsoft.com/office/drawing/2014/main" id="{1244FA2C-F9C0-4F03-AF10-E74BD1CC176A}"/>
                      </a:ext>
                    </a:extLst>
                  </p:cNvPr>
                  <p:cNvSpPr>
                    <a:spLocks noEditPoints="1"/>
                  </p:cNvSpPr>
                  <p:nvPr/>
                </p:nvSpPr>
                <p:spPr bwMode="auto">
                  <a:xfrm>
                    <a:off x="299" y="1472"/>
                    <a:ext cx="78" cy="55"/>
                  </a:xfrm>
                  <a:custGeom>
                    <a:avLst/>
                    <a:gdLst>
                      <a:gd name="T0" fmla="*/ 0 w 221"/>
                      <a:gd name="T1" fmla="*/ 64 h 155"/>
                      <a:gd name="T2" fmla="*/ 84 w 221"/>
                      <a:gd name="T3" fmla="*/ 4 h 155"/>
                      <a:gd name="T4" fmla="*/ 150 w 221"/>
                      <a:gd name="T5" fmla="*/ 60 h 155"/>
                      <a:gd name="T6" fmla="*/ 221 w 221"/>
                      <a:gd name="T7" fmla="*/ 60 h 155"/>
                      <a:gd name="T8" fmla="*/ 221 w 221"/>
                      <a:gd name="T9" fmla="*/ 96 h 155"/>
                      <a:gd name="T10" fmla="*/ 150 w 221"/>
                      <a:gd name="T11" fmla="*/ 96 h 155"/>
                      <a:gd name="T12" fmla="*/ 82 w 221"/>
                      <a:gd name="T13" fmla="*/ 152 h 155"/>
                      <a:gd name="T14" fmla="*/ 0 w 221"/>
                      <a:gd name="T15" fmla="*/ 92 h 155"/>
                      <a:gd name="T16" fmla="*/ 0 w 221"/>
                      <a:gd name="T17" fmla="*/ 64 h 155"/>
                      <a:gd name="T18" fmla="*/ 75 w 221"/>
                      <a:gd name="T19" fmla="*/ 39 h 155"/>
                      <a:gd name="T20" fmla="*/ 36 w 221"/>
                      <a:gd name="T21" fmla="*/ 78 h 155"/>
                      <a:gd name="T22" fmla="*/ 77 w 221"/>
                      <a:gd name="T23" fmla="*/ 117 h 155"/>
                      <a:gd name="T24" fmla="*/ 116 w 221"/>
                      <a:gd name="T25" fmla="*/ 77 h 155"/>
                      <a:gd name="T26" fmla="*/ 75 w 221"/>
                      <a:gd name="T27" fmla="*/ 3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155">
                        <a:moveTo>
                          <a:pt x="0" y="64"/>
                        </a:moveTo>
                        <a:cubicBezTo>
                          <a:pt x="20" y="17"/>
                          <a:pt x="43" y="0"/>
                          <a:pt x="84" y="4"/>
                        </a:cubicBezTo>
                        <a:cubicBezTo>
                          <a:pt x="119" y="7"/>
                          <a:pt x="138" y="29"/>
                          <a:pt x="150" y="60"/>
                        </a:cubicBezTo>
                        <a:cubicBezTo>
                          <a:pt x="173" y="60"/>
                          <a:pt x="197" y="60"/>
                          <a:pt x="221" y="60"/>
                        </a:cubicBezTo>
                        <a:cubicBezTo>
                          <a:pt x="221" y="72"/>
                          <a:pt x="221" y="83"/>
                          <a:pt x="221" y="96"/>
                        </a:cubicBezTo>
                        <a:cubicBezTo>
                          <a:pt x="197" y="96"/>
                          <a:pt x="174" y="96"/>
                          <a:pt x="150" y="96"/>
                        </a:cubicBezTo>
                        <a:cubicBezTo>
                          <a:pt x="137" y="127"/>
                          <a:pt x="118" y="150"/>
                          <a:pt x="82" y="152"/>
                        </a:cubicBezTo>
                        <a:cubicBezTo>
                          <a:pt x="42" y="155"/>
                          <a:pt x="20" y="138"/>
                          <a:pt x="0" y="92"/>
                        </a:cubicBezTo>
                        <a:cubicBezTo>
                          <a:pt x="0" y="83"/>
                          <a:pt x="0" y="73"/>
                          <a:pt x="0" y="64"/>
                        </a:cubicBezTo>
                        <a:close/>
                        <a:moveTo>
                          <a:pt x="75" y="39"/>
                        </a:moveTo>
                        <a:cubicBezTo>
                          <a:pt x="54" y="39"/>
                          <a:pt x="36" y="56"/>
                          <a:pt x="36" y="78"/>
                        </a:cubicBezTo>
                        <a:cubicBezTo>
                          <a:pt x="36" y="100"/>
                          <a:pt x="55" y="118"/>
                          <a:pt x="77" y="117"/>
                        </a:cubicBezTo>
                        <a:cubicBezTo>
                          <a:pt x="99" y="117"/>
                          <a:pt x="116" y="98"/>
                          <a:pt x="116" y="77"/>
                        </a:cubicBezTo>
                        <a:cubicBezTo>
                          <a:pt x="115" y="56"/>
                          <a:pt x="97" y="38"/>
                          <a:pt x="75" y="39"/>
                        </a:cubicBezTo>
                        <a:close/>
                      </a:path>
                    </a:pathLst>
                  </a:custGeom>
                  <a:noFill/>
                  <a:ln w="31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435" name="Freeform 121">
                    <a:extLst>
                      <a:ext uri="{FF2B5EF4-FFF2-40B4-BE49-F238E27FC236}">
                        <a16:creationId xmlns:a16="http://schemas.microsoft.com/office/drawing/2014/main" id="{AAECF39E-7DDF-4905-875B-9B824E9337B5}"/>
                      </a:ext>
                    </a:extLst>
                  </p:cNvPr>
                  <p:cNvSpPr>
                    <a:spLocks noEditPoints="1"/>
                  </p:cNvSpPr>
                  <p:nvPr/>
                </p:nvSpPr>
                <p:spPr bwMode="auto">
                  <a:xfrm>
                    <a:off x="540" y="1472"/>
                    <a:ext cx="79" cy="54"/>
                  </a:xfrm>
                  <a:custGeom>
                    <a:avLst/>
                    <a:gdLst>
                      <a:gd name="T0" fmla="*/ 220 w 220"/>
                      <a:gd name="T1" fmla="*/ 92 h 153"/>
                      <a:gd name="T2" fmla="*/ 146 w 220"/>
                      <a:gd name="T3" fmla="*/ 152 h 153"/>
                      <a:gd name="T4" fmla="*/ 77 w 220"/>
                      <a:gd name="T5" fmla="*/ 110 h 153"/>
                      <a:gd name="T6" fmla="*/ 53 w 220"/>
                      <a:gd name="T7" fmla="*/ 96 h 153"/>
                      <a:gd name="T8" fmla="*/ 0 w 220"/>
                      <a:gd name="T9" fmla="*/ 96 h 153"/>
                      <a:gd name="T10" fmla="*/ 0 w 220"/>
                      <a:gd name="T11" fmla="*/ 61 h 153"/>
                      <a:gd name="T12" fmla="*/ 70 w 220"/>
                      <a:gd name="T13" fmla="*/ 61 h 153"/>
                      <a:gd name="T14" fmla="*/ 136 w 220"/>
                      <a:gd name="T15" fmla="*/ 4 h 153"/>
                      <a:gd name="T16" fmla="*/ 220 w 220"/>
                      <a:gd name="T17" fmla="*/ 64 h 153"/>
                      <a:gd name="T18" fmla="*/ 220 w 220"/>
                      <a:gd name="T19" fmla="*/ 92 h 153"/>
                      <a:gd name="T20" fmla="*/ 145 w 220"/>
                      <a:gd name="T21" fmla="*/ 39 h 153"/>
                      <a:gd name="T22" fmla="*/ 104 w 220"/>
                      <a:gd name="T23" fmla="*/ 77 h 153"/>
                      <a:gd name="T24" fmla="*/ 143 w 220"/>
                      <a:gd name="T25" fmla="*/ 117 h 153"/>
                      <a:gd name="T26" fmla="*/ 184 w 220"/>
                      <a:gd name="T27" fmla="*/ 78 h 153"/>
                      <a:gd name="T28" fmla="*/ 145 w 220"/>
                      <a:gd name="T29" fmla="*/ 3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153">
                        <a:moveTo>
                          <a:pt x="220" y="92"/>
                        </a:moveTo>
                        <a:cubicBezTo>
                          <a:pt x="207" y="127"/>
                          <a:pt x="186" y="152"/>
                          <a:pt x="146" y="152"/>
                        </a:cubicBezTo>
                        <a:cubicBezTo>
                          <a:pt x="113" y="153"/>
                          <a:pt x="91" y="138"/>
                          <a:pt x="77" y="110"/>
                        </a:cubicBezTo>
                        <a:cubicBezTo>
                          <a:pt x="71" y="98"/>
                          <a:pt x="65" y="95"/>
                          <a:pt x="53" y="96"/>
                        </a:cubicBezTo>
                        <a:cubicBezTo>
                          <a:pt x="36" y="97"/>
                          <a:pt x="19" y="96"/>
                          <a:pt x="0" y="96"/>
                        </a:cubicBezTo>
                        <a:cubicBezTo>
                          <a:pt x="0" y="84"/>
                          <a:pt x="0" y="73"/>
                          <a:pt x="0" y="61"/>
                        </a:cubicBezTo>
                        <a:cubicBezTo>
                          <a:pt x="24" y="61"/>
                          <a:pt x="47" y="61"/>
                          <a:pt x="70" y="61"/>
                        </a:cubicBezTo>
                        <a:cubicBezTo>
                          <a:pt x="82" y="29"/>
                          <a:pt x="101" y="7"/>
                          <a:pt x="136" y="4"/>
                        </a:cubicBezTo>
                        <a:cubicBezTo>
                          <a:pt x="177" y="0"/>
                          <a:pt x="200" y="17"/>
                          <a:pt x="220" y="64"/>
                        </a:cubicBezTo>
                        <a:cubicBezTo>
                          <a:pt x="220" y="73"/>
                          <a:pt x="220" y="83"/>
                          <a:pt x="220" y="92"/>
                        </a:cubicBezTo>
                        <a:close/>
                        <a:moveTo>
                          <a:pt x="145" y="39"/>
                        </a:moveTo>
                        <a:cubicBezTo>
                          <a:pt x="123" y="38"/>
                          <a:pt x="105" y="56"/>
                          <a:pt x="104" y="77"/>
                        </a:cubicBezTo>
                        <a:cubicBezTo>
                          <a:pt x="104" y="98"/>
                          <a:pt x="121" y="117"/>
                          <a:pt x="143" y="117"/>
                        </a:cubicBezTo>
                        <a:cubicBezTo>
                          <a:pt x="166" y="118"/>
                          <a:pt x="184" y="100"/>
                          <a:pt x="184" y="78"/>
                        </a:cubicBezTo>
                        <a:cubicBezTo>
                          <a:pt x="184" y="56"/>
                          <a:pt x="166" y="39"/>
                          <a:pt x="145" y="39"/>
                        </a:cubicBezTo>
                        <a:close/>
                      </a:path>
                    </a:pathLst>
                  </a:custGeom>
                  <a:noFill/>
                  <a:ln w="31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436" name="Freeform 122">
                    <a:extLst>
                      <a:ext uri="{FF2B5EF4-FFF2-40B4-BE49-F238E27FC236}">
                        <a16:creationId xmlns:a16="http://schemas.microsoft.com/office/drawing/2014/main" id="{C2A07146-22C7-40D7-BEDA-08E6DAF7958C}"/>
                      </a:ext>
                    </a:extLst>
                  </p:cNvPr>
                  <p:cNvSpPr>
                    <a:spLocks noEditPoints="1"/>
                  </p:cNvSpPr>
                  <p:nvPr/>
                </p:nvSpPr>
                <p:spPr bwMode="auto">
                  <a:xfrm>
                    <a:off x="388" y="1369"/>
                    <a:ext cx="141" cy="186"/>
                  </a:xfrm>
                  <a:custGeom>
                    <a:avLst/>
                    <a:gdLst>
                      <a:gd name="T0" fmla="*/ 115 w 397"/>
                      <a:gd name="T1" fmla="*/ 522 h 522"/>
                      <a:gd name="T2" fmla="*/ 115 w 397"/>
                      <a:gd name="T3" fmla="*/ 522 h 522"/>
                      <a:gd name="T4" fmla="*/ 239 w 397"/>
                      <a:gd name="T5" fmla="*/ 522 h 522"/>
                      <a:gd name="T6" fmla="*/ 177 w 397"/>
                      <a:gd name="T7" fmla="*/ 522 h 522"/>
                      <a:gd name="T8" fmla="*/ 115 w 397"/>
                      <a:gd name="T9" fmla="*/ 522 h 522"/>
                      <a:gd name="T10" fmla="*/ 47 w 397"/>
                      <a:gd name="T11" fmla="*/ 522 h 522"/>
                      <a:gd name="T12" fmla="*/ 0 w 397"/>
                      <a:gd name="T13" fmla="*/ 474 h 522"/>
                      <a:gd name="T14" fmla="*/ 0 w 397"/>
                      <a:gd name="T15" fmla="*/ 264 h 522"/>
                      <a:gd name="T16" fmla="*/ 50 w 397"/>
                      <a:gd name="T17" fmla="*/ 214 h 522"/>
                      <a:gd name="T18" fmla="*/ 262 w 397"/>
                      <a:gd name="T19" fmla="*/ 214 h 522"/>
                      <a:gd name="T20" fmla="*/ 289 w 397"/>
                      <a:gd name="T21" fmla="*/ 214 h 522"/>
                      <a:gd name="T22" fmla="*/ 284 w 397"/>
                      <a:gd name="T23" fmla="*/ 139 h 522"/>
                      <a:gd name="T24" fmla="*/ 191 w 397"/>
                      <a:gd name="T25" fmla="*/ 72 h 522"/>
                      <a:gd name="T26" fmla="*/ 113 w 397"/>
                      <a:gd name="T27" fmla="*/ 152 h 522"/>
                      <a:gd name="T28" fmla="*/ 86 w 397"/>
                      <a:gd name="T29" fmla="*/ 177 h 522"/>
                      <a:gd name="T30" fmla="*/ 47 w 397"/>
                      <a:gd name="T31" fmla="*/ 127 h 522"/>
                      <a:gd name="T32" fmla="*/ 210 w 397"/>
                      <a:gd name="T33" fmla="*/ 4 h 522"/>
                      <a:gd name="T34" fmla="*/ 352 w 397"/>
                      <a:gd name="T35" fmla="*/ 143 h 522"/>
                      <a:gd name="T36" fmla="*/ 357 w 397"/>
                      <a:gd name="T37" fmla="*/ 212 h 522"/>
                      <a:gd name="T38" fmla="*/ 396 w 397"/>
                      <a:gd name="T39" fmla="*/ 267 h 522"/>
                      <a:gd name="T40" fmla="*/ 396 w 397"/>
                      <a:gd name="T41" fmla="*/ 475 h 522"/>
                      <a:gd name="T42" fmla="*/ 350 w 397"/>
                      <a:gd name="T43" fmla="*/ 522 h 522"/>
                      <a:gd name="T44" fmla="*/ 239 w 397"/>
                      <a:gd name="T45" fmla="*/ 522 h 522"/>
                      <a:gd name="T46" fmla="*/ 196 w 397"/>
                      <a:gd name="T47" fmla="*/ 304 h 522"/>
                      <a:gd name="T48" fmla="*/ 166 w 397"/>
                      <a:gd name="T49" fmla="*/ 329 h 522"/>
                      <a:gd name="T50" fmla="*/ 167 w 397"/>
                      <a:gd name="T51" fmla="*/ 366 h 522"/>
                      <a:gd name="T52" fmla="*/ 180 w 397"/>
                      <a:gd name="T53" fmla="*/ 419 h 522"/>
                      <a:gd name="T54" fmla="*/ 200 w 397"/>
                      <a:gd name="T55" fmla="*/ 455 h 522"/>
                      <a:gd name="T56" fmla="*/ 220 w 397"/>
                      <a:gd name="T57" fmla="*/ 419 h 522"/>
                      <a:gd name="T58" fmla="*/ 233 w 397"/>
                      <a:gd name="T59" fmla="*/ 365 h 522"/>
                      <a:gd name="T60" fmla="*/ 196 w 397"/>
                      <a:gd name="T61" fmla="*/ 304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7" h="522">
                        <a:moveTo>
                          <a:pt x="115" y="522"/>
                        </a:moveTo>
                        <a:cubicBezTo>
                          <a:pt x="115" y="522"/>
                          <a:pt x="115" y="522"/>
                          <a:pt x="115" y="522"/>
                        </a:cubicBezTo>
                        <a:moveTo>
                          <a:pt x="239" y="522"/>
                        </a:moveTo>
                        <a:cubicBezTo>
                          <a:pt x="218" y="522"/>
                          <a:pt x="197" y="522"/>
                          <a:pt x="177" y="522"/>
                        </a:cubicBezTo>
                        <a:moveTo>
                          <a:pt x="115" y="522"/>
                        </a:moveTo>
                        <a:cubicBezTo>
                          <a:pt x="82" y="522"/>
                          <a:pt x="56" y="522"/>
                          <a:pt x="47" y="522"/>
                        </a:cubicBezTo>
                        <a:cubicBezTo>
                          <a:pt x="14" y="522"/>
                          <a:pt x="0" y="507"/>
                          <a:pt x="0" y="474"/>
                        </a:cubicBezTo>
                        <a:cubicBezTo>
                          <a:pt x="0" y="404"/>
                          <a:pt x="0" y="334"/>
                          <a:pt x="0" y="264"/>
                        </a:cubicBezTo>
                        <a:cubicBezTo>
                          <a:pt x="0" y="227"/>
                          <a:pt x="13" y="214"/>
                          <a:pt x="50" y="214"/>
                        </a:cubicBezTo>
                        <a:cubicBezTo>
                          <a:pt x="121" y="214"/>
                          <a:pt x="192" y="214"/>
                          <a:pt x="262" y="214"/>
                        </a:cubicBezTo>
                        <a:cubicBezTo>
                          <a:pt x="270" y="214"/>
                          <a:pt x="278" y="214"/>
                          <a:pt x="289" y="214"/>
                        </a:cubicBezTo>
                        <a:cubicBezTo>
                          <a:pt x="287" y="187"/>
                          <a:pt x="288" y="162"/>
                          <a:pt x="284" y="139"/>
                        </a:cubicBezTo>
                        <a:cubicBezTo>
                          <a:pt x="275" y="95"/>
                          <a:pt x="236" y="69"/>
                          <a:pt x="191" y="72"/>
                        </a:cubicBezTo>
                        <a:cubicBezTo>
                          <a:pt x="151" y="75"/>
                          <a:pt x="114" y="111"/>
                          <a:pt x="113" y="152"/>
                        </a:cubicBezTo>
                        <a:cubicBezTo>
                          <a:pt x="112" y="172"/>
                          <a:pt x="105" y="177"/>
                          <a:pt x="86" y="177"/>
                        </a:cubicBezTo>
                        <a:cubicBezTo>
                          <a:pt x="40" y="176"/>
                          <a:pt x="38" y="174"/>
                          <a:pt x="47" y="127"/>
                        </a:cubicBezTo>
                        <a:cubicBezTo>
                          <a:pt x="63" y="51"/>
                          <a:pt x="131" y="0"/>
                          <a:pt x="210" y="4"/>
                        </a:cubicBezTo>
                        <a:cubicBezTo>
                          <a:pt x="281" y="8"/>
                          <a:pt x="345" y="70"/>
                          <a:pt x="352" y="143"/>
                        </a:cubicBezTo>
                        <a:cubicBezTo>
                          <a:pt x="355" y="166"/>
                          <a:pt x="355" y="188"/>
                          <a:pt x="357" y="212"/>
                        </a:cubicBezTo>
                        <a:cubicBezTo>
                          <a:pt x="390" y="223"/>
                          <a:pt x="396" y="232"/>
                          <a:pt x="396" y="267"/>
                        </a:cubicBezTo>
                        <a:cubicBezTo>
                          <a:pt x="396" y="337"/>
                          <a:pt x="397" y="406"/>
                          <a:pt x="396" y="475"/>
                        </a:cubicBezTo>
                        <a:cubicBezTo>
                          <a:pt x="396" y="507"/>
                          <a:pt x="382" y="522"/>
                          <a:pt x="350" y="522"/>
                        </a:cubicBezTo>
                        <a:cubicBezTo>
                          <a:pt x="325" y="522"/>
                          <a:pt x="284" y="522"/>
                          <a:pt x="239" y="522"/>
                        </a:cubicBezTo>
                        <a:moveTo>
                          <a:pt x="196" y="304"/>
                        </a:moveTo>
                        <a:cubicBezTo>
                          <a:pt x="185" y="312"/>
                          <a:pt x="171" y="319"/>
                          <a:pt x="166" y="329"/>
                        </a:cubicBezTo>
                        <a:cubicBezTo>
                          <a:pt x="161" y="339"/>
                          <a:pt x="160" y="359"/>
                          <a:pt x="167" y="366"/>
                        </a:cubicBezTo>
                        <a:cubicBezTo>
                          <a:pt x="182" y="382"/>
                          <a:pt x="180" y="400"/>
                          <a:pt x="180" y="419"/>
                        </a:cubicBezTo>
                        <a:cubicBezTo>
                          <a:pt x="180" y="435"/>
                          <a:pt x="177" y="455"/>
                          <a:pt x="200" y="455"/>
                        </a:cubicBezTo>
                        <a:cubicBezTo>
                          <a:pt x="222" y="455"/>
                          <a:pt x="219" y="435"/>
                          <a:pt x="220" y="419"/>
                        </a:cubicBezTo>
                        <a:cubicBezTo>
                          <a:pt x="220" y="400"/>
                          <a:pt x="219" y="383"/>
                          <a:pt x="233" y="365"/>
                        </a:cubicBezTo>
                        <a:cubicBezTo>
                          <a:pt x="250" y="342"/>
                          <a:pt x="228" y="308"/>
                          <a:pt x="196" y="304"/>
                        </a:cubicBezTo>
                        <a:close/>
                      </a:path>
                    </a:pathLst>
                  </a:custGeom>
                  <a:noFill/>
                  <a:ln w="31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437" name="Freeform 123">
                    <a:extLst>
                      <a:ext uri="{FF2B5EF4-FFF2-40B4-BE49-F238E27FC236}">
                        <a16:creationId xmlns:a16="http://schemas.microsoft.com/office/drawing/2014/main" id="{5B84C5E7-BD85-4B2B-84F9-1E36E932B669}"/>
                      </a:ext>
                    </a:extLst>
                  </p:cNvPr>
                  <p:cNvSpPr>
                    <a:spLocks/>
                  </p:cNvSpPr>
                  <p:nvPr/>
                </p:nvSpPr>
                <p:spPr bwMode="auto">
                  <a:xfrm>
                    <a:off x="577" y="1588"/>
                    <a:ext cx="29" cy="28"/>
                  </a:xfrm>
                  <a:custGeom>
                    <a:avLst/>
                    <a:gdLst>
                      <a:gd name="T0" fmla="*/ 42 w 81"/>
                      <a:gd name="T1" fmla="*/ 0 h 80"/>
                      <a:gd name="T2" fmla="*/ 81 w 81"/>
                      <a:gd name="T3" fmla="*/ 40 h 80"/>
                      <a:gd name="T4" fmla="*/ 41 w 81"/>
                      <a:gd name="T5" fmla="*/ 80 h 80"/>
                      <a:gd name="T6" fmla="*/ 1 w 81"/>
                      <a:gd name="T7" fmla="*/ 38 h 80"/>
                      <a:gd name="T8" fmla="*/ 42 w 81"/>
                      <a:gd name="T9" fmla="*/ 0 h 80"/>
                    </a:gdLst>
                    <a:ahLst/>
                    <a:cxnLst>
                      <a:cxn ang="0">
                        <a:pos x="T0" y="T1"/>
                      </a:cxn>
                      <a:cxn ang="0">
                        <a:pos x="T2" y="T3"/>
                      </a:cxn>
                      <a:cxn ang="0">
                        <a:pos x="T4" y="T5"/>
                      </a:cxn>
                      <a:cxn ang="0">
                        <a:pos x="T6" y="T7"/>
                      </a:cxn>
                      <a:cxn ang="0">
                        <a:pos x="T8" y="T9"/>
                      </a:cxn>
                    </a:cxnLst>
                    <a:rect l="0" t="0" r="r" b="b"/>
                    <a:pathLst>
                      <a:path w="81" h="80">
                        <a:moveTo>
                          <a:pt x="42" y="0"/>
                        </a:moveTo>
                        <a:cubicBezTo>
                          <a:pt x="64" y="0"/>
                          <a:pt x="81" y="18"/>
                          <a:pt x="81" y="40"/>
                        </a:cubicBezTo>
                        <a:cubicBezTo>
                          <a:pt x="81" y="61"/>
                          <a:pt x="62" y="79"/>
                          <a:pt x="41" y="80"/>
                        </a:cubicBezTo>
                        <a:cubicBezTo>
                          <a:pt x="20" y="80"/>
                          <a:pt x="0" y="59"/>
                          <a:pt x="1" y="38"/>
                        </a:cubicBezTo>
                        <a:cubicBezTo>
                          <a:pt x="2" y="17"/>
                          <a:pt x="21" y="0"/>
                          <a:pt x="42" y="0"/>
                        </a:cubicBezTo>
                        <a:close/>
                      </a:path>
                    </a:pathLst>
                  </a:custGeom>
                  <a:noFill/>
                  <a:ln w="31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438" name="Freeform 124">
                    <a:extLst>
                      <a:ext uri="{FF2B5EF4-FFF2-40B4-BE49-F238E27FC236}">
                        <a16:creationId xmlns:a16="http://schemas.microsoft.com/office/drawing/2014/main" id="{08E95EBD-128C-481C-A78B-6BC605557D91}"/>
                      </a:ext>
                    </a:extLst>
                  </p:cNvPr>
                  <p:cNvSpPr>
                    <a:spLocks/>
                  </p:cNvSpPr>
                  <p:nvPr/>
                </p:nvSpPr>
                <p:spPr bwMode="auto">
                  <a:xfrm>
                    <a:off x="311" y="1382"/>
                    <a:ext cx="29" cy="29"/>
                  </a:xfrm>
                  <a:custGeom>
                    <a:avLst/>
                    <a:gdLst>
                      <a:gd name="T0" fmla="*/ 40 w 80"/>
                      <a:gd name="T1" fmla="*/ 80 h 80"/>
                      <a:gd name="T2" fmla="*/ 0 w 80"/>
                      <a:gd name="T3" fmla="*/ 41 h 80"/>
                      <a:gd name="T4" fmla="*/ 41 w 80"/>
                      <a:gd name="T5" fmla="*/ 0 h 80"/>
                      <a:gd name="T6" fmla="*/ 80 w 80"/>
                      <a:gd name="T7" fmla="*/ 41 h 80"/>
                      <a:gd name="T8" fmla="*/ 40 w 80"/>
                      <a:gd name="T9" fmla="*/ 80 h 80"/>
                    </a:gdLst>
                    <a:ahLst/>
                    <a:cxnLst>
                      <a:cxn ang="0">
                        <a:pos x="T0" y="T1"/>
                      </a:cxn>
                      <a:cxn ang="0">
                        <a:pos x="T2" y="T3"/>
                      </a:cxn>
                      <a:cxn ang="0">
                        <a:pos x="T4" y="T5"/>
                      </a:cxn>
                      <a:cxn ang="0">
                        <a:pos x="T6" y="T7"/>
                      </a:cxn>
                      <a:cxn ang="0">
                        <a:pos x="T8" y="T9"/>
                      </a:cxn>
                    </a:cxnLst>
                    <a:rect l="0" t="0" r="r" b="b"/>
                    <a:pathLst>
                      <a:path w="80" h="80">
                        <a:moveTo>
                          <a:pt x="40" y="80"/>
                        </a:moveTo>
                        <a:cubicBezTo>
                          <a:pt x="18" y="80"/>
                          <a:pt x="0" y="63"/>
                          <a:pt x="0" y="41"/>
                        </a:cubicBezTo>
                        <a:cubicBezTo>
                          <a:pt x="0" y="20"/>
                          <a:pt x="19" y="0"/>
                          <a:pt x="41" y="0"/>
                        </a:cubicBezTo>
                        <a:cubicBezTo>
                          <a:pt x="61" y="1"/>
                          <a:pt x="80" y="20"/>
                          <a:pt x="80" y="41"/>
                        </a:cubicBezTo>
                        <a:cubicBezTo>
                          <a:pt x="80" y="62"/>
                          <a:pt x="62" y="80"/>
                          <a:pt x="40" y="80"/>
                        </a:cubicBezTo>
                        <a:close/>
                      </a:path>
                    </a:pathLst>
                  </a:custGeom>
                  <a:noFill/>
                  <a:ln w="31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439" name="Freeform 125">
                    <a:extLst>
                      <a:ext uri="{FF2B5EF4-FFF2-40B4-BE49-F238E27FC236}">
                        <a16:creationId xmlns:a16="http://schemas.microsoft.com/office/drawing/2014/main" id="{6CAFC707-637B-4403-8AC0-876CE6FB9DFE}"/>
                      </a:ext>
                    </a:extLst>
                  </p:cNvPr>
                  <p:cNvSpPr>
                    <a:spLocks/>
                  </p:cNvSpPr>
                  <p:nvPr/>
                </p:nvSpPr>
                <p:spPr bwMode="auto">
                  <a:xfrm>
                    <a:off x="577" y="1382"/>
                    <a:ext cx="29" cy="29"/>
                  </a:xfrm>
                  <a:custGeom>
                    <a:avLst/>
                    <a:gdLst>
                      <a:gd name="T0" fmla="*/ 41 w 80"/>
                      <a:gd name="T1" fmla="*/ 80 h 80"/>
                      <a:gd name="T2" fmla="*/ 0 w 80"/>
                      <a:gd name="T3" fmla="*/ 42 h 80"/>
                      <a:gd name="T4" fmla="*/ 41 w 80"/>
                      <a:gd name="T5" fmla="*/ 1 h 80"/>
                      <a:gd name="T6" fmla="*/ 80 w 80"/>
                      <a:gd name="T7" fmla="*/ 41 h 80"/>
                      <a:gd name="T8" fmla="*/ 41 w 80"/>
                      <a:gd name="T9" fmla="*/ 80 h 80"/>
                    </a:gdLst>
                    <a:ahLst/>
                    <a:cxnLst>
                      <a:cxn ang="0">
                        <a:pos x="T0" y="T1"/>
                      </a:cxn>
                      <a:cxn ang="0">
                        <a:pos x="T2" y="T3"/>
                      </a:cxn>
                      <a:cxn ang="0">
                        <a:pos x="T4" y="T5"/>
                      </a:cxn>
                      <a:cxn ang="0">
                        <a:pos x="T6" y="T7"/>
                      </a:cxn>
                      <a:cxn ang="0">
                        <a:pos x="T8" y="T9"/>
                      </a:cxn>
                    </a:cxnLst>
                    <a:rect l="0" t="0" r="r" b="b"/>
                    <a:pathLst>
                      <a:path w="80" h="80">
                        <a:moveTo>
                          <a:pt x="41" y="80"/>
                        </a:moveTo>
                        <a:cubicBezTo>
                          <a:pt x="19" y="80"/>
                          <a:pt x="1" y="63"/>
                          <a:pt x="0" y="42"/>
                        </a:cubicBezTo>
                        <a:cubicBezTo>
                          <a:pt x="0" y="20"/>
                          <a:pt x="20" y="0"/>
                          <a:pt x="41" y="1"/>
                        </a:cubicBezTo>
                        <a:cubicBezTo>
                          <a:pt x="62" y="1"/>
                          <a:pt x="80" y="20"/>
                          <a:pt x="80" y="41"/>
                        </a:cubicBezTo>
                        <a:cubicBezTo>
                          <a:pt x="80" y="63"/>
                          <a:pt x="63" y="80"/>
                          <a:pt x="41" y="80"/>
                        </a:cubicBezTo>
                        <a:close/>
                      </a:path>
                    </a:pathLst>
                  </a:custGeom>
                  <a:noFill/>
                  <a:ln w="31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440" name="Freeform 126">
                    <a:extLst>
                      <a:ext uri="{FF2B5EF4-FFF2-40B4-BE49-F238E27FC236}">
                        <a16:creationId xmlns:a16="http://schemas.microsoft.com/office/drawing/2014/main" id="{61801ADE-4885-4EFA-B654-8128A8A10C76}"/>
                      </a:ext>
                    </a:extLst>
                  </p:cNvPr>
                  <p:cNvSpPr>
                    <a:spLocks/>
                  </p:cNvSpPr>
                  <p:nvPr/>
                </p:nvSpPr>
                <p:spPr bwMode="auto">
                  <a:xfrm>
                    <a:off x="311" y="1588"/>
                    <a:ext cx="29" cy="28"/>
                  </a:xfrm>
                  <a:custGeom>
                    <a:avLst/>
                    <a:gdLst>
                      <a:gd name="T0" fmla="*/ 80 w 80"/>
                      <a:gd name="T1" fmla="*/ 39 h 79"/>
                      <a:gd name="T2" fmla="*/ 40 w 80"/>
                      <a:gd name="T3" fmla="*/ 79 h 79"/>
                      <a:gd name="T4" fmla="*/ 0 w 80"/>
                      <a:gd name="T5" fmla="*/ 39 h 79"/>
                      <a:gd name="T6" fmla="*/ 41 w 80"/>
                      <a:gd name="T7" fmla="*/ 0 h 79"/>
                      <a:gd name="T8" fmla="*/ 80 w 80"/>
                      <a:gd name="T9" fmla="*/ 39 h 79"/>
                    </a:gdLst>
                    <a:ahLst/>
                    <a:cxnLst>
                      <a:cxn ang="0">
                        <a:pos x="T0" y="T1"/>
                      </a:cxn>
                      <a:cxn ang="0">
                        <a:pos x="T2" y="T3"/>
                      </a:cxn>
                      <a:cxn ang="0">
                        <a:pos x="T4" y="T5"/>
                      </a:cxn>
                      <a:cxn ang="0">
                        <a:pos x="T6" y="T7"/>
                      </a:cxn>
                      <a:cxn ang="0">
                        <a:pos x="T8" y="T9"/>
                      </a:cxn>
                    </a:cxnLst>
                    <a:rect l="0" t="0" r="r" b="b"/>
                    <a:pathLst>
                      <a:path w="80" h="79">
                        <a:moveTo>
                          <a:pt x="80" y="39"/>
                        </a:moveTo>
                        <a:cubicBezTo>
                          <a:pt x="80" y="60"/>
                          <a:pt x="61" y="79"/>
                          <a:pt x="40" y="79"/>
                        </a:cubicBezTo>
                        <a:cubicBezTo>
                          <a:pt x="19" y="79"/>
                          <a:pt x="0" y="61"/>
                          <a:pt x="0" y="39"/>
                        </a:cubicBezTo>
                        <a:cubicBezTo>
                          <a:pt x="0" y="17"/>
                          <a:pt x="17" y="0"/>
                          <a:pt x="41" y="0"/>
                        </a:cubicBezTo>
                        <a:cubicBezTo>
                          <a:pt x="63" y="0"/>
                          <a:pt x="80" y="17"/>
                          <a:pt x="80" y="39"/>
                        </a:cubicBezTo>
                        <a:close/>
                      </a:path>
                    </a:pathLst>
                  </a:custGeom>
                  <a:noFill/>
                  <a:ln w="31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441" name="Freeform 127">
                    <a:extLst>
                      <a:ext uri="{FF2B5EF4-FFF2-40B4-BE49-F238E27FC236}">
                        <a16:creationId xmlns:a16="http://schemas.microsoft.com/office/drawing/2014/main" id="{67B0C8CE-16E2-427B-80F9-2EB607408073}"/>
                      </a:ext>
                    </a:extLst>
                  </p:cNvPr>
                  <p:cNvSpPr>
                    <a:spLocks/>
                  </p:cNvSpPr>
                  <p:nvPr/>
                </p:nvSpPr>
                <p:spPr bwMode="auto">
                  <a:xfrm>
                    <a:off x="311" y="1485"/>
                    <a:ext cx="29" cy="29"/>
                  </a:xfrm>
                  <a:custGeom>
                    <a:avLst/>
                    <a:gdLst>
                      <a:gd name="T0" fmla="*/ 39 w 80"/>
                      <a:gd name="T1" fmla="*/ 1 h 80"/>
                      <a:gd name="T2" fmla="*/ 80 w 80"/>
                      <a:gd name="T3" fmla="*/ 39 h 80"/>
                      <a:gd name="T4" fmla="*/ 41 w 80"/>
                      <a:gd name="T5" fmla="*/ 79 h 80"/>
                      <a:gd name="T6" fmla="*/ 0 w 80"/>
                      <a:gd name="T7" fmla="*/ 40 h 80"/>
                      <a:gd name="T8" fmla="*/ 39 w 80"/>
                      <a:gd name="T9" fmla="*/ 1 h 80"/>
                    </a:gdLst>
                    <a:ahLst/>
                    <a:cxnLst>
                      <a:cxn ang="0">
                        <a:pos x="T0" y="T1"/>
                      </a:cxn>
                      <a:cxn ang="0">
                        <a:pos x="T2" y="T3"/>
                      </a:cxn>
                      <a:cxn ang="0">
                        <a:pos x="T4" y="T5"/>
                      </a:cxn>
                      <a:cxn ang="0">
                        <a:pos x="T6" y="T7"/>
                      </a:cxn>
                      <a:cxn ang="0">
                        <a:pos x="T8" y="T9"/>
                      </a:cxn>
                    </a:cxnLst>
                    <a:rect l="0" t="0" r="r" b="b"/>
                    <a:pathLst>
                      <a:path w="80" h="80">
                        <a:moveTo>
                          <a:pt x="39" y="1"/>
                        </a:moveTo>
                        <a:cubicBezTo>
                          <a:pt x="61" y="0"/>
                          <a:pt x="79" y="18"/>
                          <a:pt x="80" y="39"/>
                        </a:cubicBezTo>
                        <a:cubicBezTo>
                          <a:pt x="80" y="60"/>
                          <a:pt x="63" y="79"/>
                          <a:pt x="41" y="79"/>
                        </a:cubicBezTo>
                        <a:cubicBezTo>
                          <a:pt x="19" y="80"/>
                          <a:pt x="0" y="62"/>
                          <a:pt x="0" y="40"/>
                        </a:cubicBezTo>
                        <a:cubicBezTo>
                          <a:pt x="0" y="18"/>
                          <a:pt x="18" y="1"/>
                          <a:pt x="39" y="1"/>
                        </a:cubicBezTo>
                        <a:close/>
                      </a:path>
                    </a:pathLst>
                  </a:custGeom>
                  <a:noFill/>
                  <a:ln w="31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442" name="Freeform 128">
                    <a:extLst>
                      <a:ext uri="{FF2B5EF4-FFF2-40B4-BE49-F238E27FC236}">
                        <a16:creationId xmlns:a16="http://schemas.microsoft.com/office/drawing/2014/main" id="{8FFFB8AB-F602-4F3D-B8AB-CAE81A01083B}"/>
                      </a:ext>
                    </a:extLst>
                  </p:cNvPr>
                  <p:cNvSpPr>
                    <a:spLocks/>
                  </p:cNvSpPr>
                  <p:nvPr/>
                </p:nvSpPr>
                <p:spPr bwMode="auto">
                  <a:xfrm>
                    <a:off x="577" y="1485"/>
                    <a:ext cx="29" cy="29"/>
                  </a:xfrm>
                  <a:custGeom>
                    <a:avLst/>
                    <a:gdLst>
                      <a:gd name="T0" fmla="*/ 41 w 80"/>
                      <a:gd name="T1" fmla="*/ 1 h 80"/>
                      <a:gd name="T2" fmla="*/ 80 w 80"/>
                      <a:gd name="T3" fmla="*/ 40 h 80"/>
                      <a:gd name="T4" fmla="*/ 39 w 80"/>
                      <a:gd name="T5" fmla="*/ 79 h 80"/>
                      <a:gd name="T6" fmla="*/ 0 w 80"/>
                      <a:gd name="T7" fmla="*/ 39 h 80"/>
                      <a:gd name="T8" fmla="*/ 41 w 80"/>
                      <a:gd name="T9" fmla="*/ 1 h 80"/>
                    </a:gdLst>
                    <a:ahLst/>
                    <a:cxnLst>
                      <a:cxn ang="0">
                        <a:pos x="T0" y="T1"/>
                      </a:cxn>
                      <a:cxn ang="0">
                        <a:pos x="T2" y="T3"/>
                      </a:cxn>
                      <a:cxn ang="0">
                        <a:pos x="T4" y="T5"/>
                      </a:cxn>
                      <a:cxn ang="0">
                        <a:pos x="T6" y="T7"/>
                      </a:cxn>
                      <a:cxn ang="0">
                        <a:pos x="T8" y="T9"/>
                      </a:cxn>
                    </a:cxnLst>
                    <a:rect l="0" t="0" r="r" b="b"/>
                    <a:pathLst>
                      <a:path w="80" h="80">
                        <a:moveTo>
                          <a:pt x="41" y="1"/>
                        </a:moveTo>
                        <a:cubicBezTo>
                          <a:pt x="62" y="1"/>
                          <a:pt x="80" y="18"/>
                          <a:pt x="80" y="40"/>
                        </a:cubicBezTo>
                        <a:cubicBezTo>
                          <a:pt x="80" y="62"/>
                          <a:pt x="62" y="80"/>
                          <a:pt x="39" y="79"/>
                        </a:cubicBezTo>
                        <a:cubicBezTo>
                          <a:pt x="17" y="79"/>
                          <a:pt x="0" y="60"/>
                          <a:pt x="0" y="39"/>
                        </a:cubicBezTo>
                        <a:cubicBezTo>
                          <a:pt x="1" y="18"/>
                          <a:pt x="19" y="0"/>
                          <a:pt x="41" y="1"/>
                        </a:cubicBezTo>
                        <a:close/>
                      </a:path>
                    </a:pathLst>
                  </a:custGeom>
                  <a:noFill/>
                  <a:ln w="31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443" name="Freeform 129">
                    <a:extLst>
                      <a:ext uri="{FF2B5EF4-FFF2-40B4-BE49-F238E27FC236}">
                        <a16:creationId xmlns:a16="http://schemas.microsoft.com/office/drawing/2014/main" id="{7EDD4850-FC1B-4A52-A22A-15907C74FC9F}"/>
                      </a:ext>
                    </a:extLst>
                  </p:cNvPr>
                  <p:cNvSpPr>
                    <a:spLocks/>
                  </p:cNvSpPr>
                  <p:nvPr/>
                </p:nvSpPr>
                <p:spPr bwMode="auto">
                  <a:xfrm>
                    <a:off x="445" y="1477"/>
                    <a:ext cx="32" cy="54"/>
                  </a:xfrm>
                  <a:custGeom>
                    <a:avLst/>
                    <a:gdLst>
                      <a:gd name="T0" fmla="*/ 36 w 90"/>
                      <a:gd name="T1" fmla="*/ 0 h 151"/>
                      <a:gd name="T2" fmla="*/ 73 w 90"/>
                      <a:gd name="T3" fmla="*/ 61 h 151"/>
                      <a:gd name="T4" fmla="*/ 60 w 90"/>
                      <a:gd name="T5" fmla="*/ 115 h 151"/>
                      <a:gd name="T6" fmla="*/ 40 w 90"/>
                      <a:gd name="T7" fmla="*/ 151 h 151"/>
                      <a:gd name="T8" fmla="*/ 20 w 90"/>
                      <a:gd name="T9" fmla="*/ 115 h 151"/>
                      <a:gd name="T10" fmla="*/ 7 w 90"/>
                      <a:gd name="T11" fmla="*/ 62 h 151"/>
                      <a:gd name="T12" fmla="*/ 6 w 90"/>
                      <a:gd name="T13" fmla="*/ 25 h 151"/>
                      <a:gd name="T14" fmla="*/ 36 w 90"/>
                      <a:gd name="T15" fmla="*/ 0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151">
                        <a:moveTo>
                          <a:pt x="36" y="0"/>
                        </a:moveTo>
                        <a:cubicBezTo>
                          <a:pt x="68" y="4"/>
                          <a:pt x="90" y="38"/>
                          <a:pt x="73" y="61"/>
                        </a:cubicBezTo>
                        <a:cubicBezTo>
                          <a:pt x="59" y="79"/>
                          <a:pt x="60" y="96"/>
                          <a:pt x="60" y="115"/>
                        </a:cubicBezTo>
                        <a:cubicBezTo>
                          <a:pt x="59" y="131"/>
                          <a:pt x="62" y="151"/>
                          <a:pt x="40" y="151"/>
                        </a:cubicBezTo>
                        <a:cubicBezTo>
                          <a:pt x="17" y="151"/>
                          <a:pt x="20" y="131"/>
                          <a:pt x="20" y="115"/>
                        </a:cubicBezTo>
                        <a:cubicBezTo>
                          <a:pt x="20" y="96"/>
                          <a:pt x="22" y="78"/>
                          <a:pt x="7" y="62"/>
                        </a:cubicBezTo>
                        <a:cubicBezTo>
                          <a:pt x="0" y="55"/>
                          <a:pt x="1" y="35"/>
                          <a:pt x="6" y="25"/>
                        </a:cubicBezTo>
                        <a:cubicBezTo>
                          <a:pt x="11" y="15"/>
                          <a:pt x="25" y="8"/>
                          <a:pt x="36" y="0"/>
                        </a:cubicBezTo>
                        <a:close/>
                      </a:path>
                    </a:pathLst>
                  </a:custGeom>
                  <a:noFill/>
                  <a:ln w="31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444" name="Line 130">
                    <a:extLst>
                      <a:ext uri="{FF2B5EF4-FFF2-40B4-BE49-F238E27FC236}">
                        <a16:creationId xmlns:a16="http://schemas.microsoft.com/office/drawing/2014/main" id="{2063BBC5-A9D9-4BB4-8314-C29066698E3C}"/>
                      </a:ext>
                    </a:extLst>
                  </p:cNvPr>
                  <p:cNvSpPr>
                    <a:spLocks noChangeShapeType="1"/>
                  </p:cNvSpPr>
                  <p:nvPr/>
                </p:nvSpPr>
                <p:spPr bwMode="auto">
                  <a:xfrm>
                    <a:off x="434" y="1555"/>
                    <a:ext cx="0" cy="0"/>
                  </a:xfrm>
                  <a:prstGeom prst="line">
                    <a:avLst/>
                  </a:prstGeom>
                  <a:noFill/>
                  <a:ln w="31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grpSp>
            <p:sp>
              <p:nvSpPr>
                <p:cNvPr id="429" name="Oval 18">
                  <a:extLst>
                    <a:ext uri="{FF2B5EF4-FFF2-40B4-BE49-F238E27FC236}">
                      <a16:creationId xmlns:a16="http://schemas.microsoft.com/office/drawing/2014/main" id="{79ED503B-8795-4962-A356-98F8EE2F9DD2}"/>
                    </a:ext>
                  </a:extLst>
                </p:cNvPr>
                <p:cNvSpPr>
                  <a:spLocks noChangeArrowheads="1"/>
                </p:cNvSpPr>
                <p:nvPr/>
              </p:nvSpPr>
              <p:spPr bwMode="auto">
                <a:xfrm>
                  <a:off x="674115" y="2453097"/>
                  <a:ext cx="19287" cy="19287"/>
                </a:xfrm>
                <a:prstGeom prst="ellipse">
                  <a:avLst/>
                </a:prstGeom>
                <a:solidFill>
                  <a:schemeClr val="bg1"/>
                </a:solidFill>
                <a:ln w="3175">
                  <a:solidFill>
                    <a:schemeClr val="accent1"/>
                  </a:solidFill>
                  <a:round/>
                  <a:headEnd/>
                  <a:tailEnd/>
                </a:ln>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grpSp>
          <p:grpSp>
            <p:nvGrpSpPr>
              <p:cNvPr id="445" name="Group 444">
                <a:extLst>
                  <a:ext uri="{FF2B5EF4-FFF2-40B4-BE49-F238E27FC236}">
                    <a16:creationId xmlns:a16="http://schemas.microsoft.com/office/drawing/2014/main" id="{961F511A-A7F0-4B20-BEE0-5641D42C4BD1}"/>
                  </a:ext>
                </a:extLst>
              </p:cNvPr>
              <p:cNvGrpSpPr/>
              <p:nvPr/>
            </p:nvGrpSpPr>
            <p:grpSpPr>
              <a:xfrm>
                <a:off x="579883" y="4315136"/>
                <a:ext cx="320040" cy="320040"/>
                <a:chOff x="7959725" y="2922060"/>
                <a:chExt cx="927100" cy="927100"/>
              </a:xfrm>
            </p:grpSpPr>
            <p:sp>
              <p:nvSpPr>
                <p:cNvPr id="446" name="Oval 445">
                  <a:extLst>
                    <a:ext uri="{FF2B5EF4-FFF2-40B4-BE49-F238E27FC236}">
                      <a16:creationId xmlns:a16="http://schemas.microsoft.com/office/drawing/2014/main" id="{D6773AEF-5590-474D-BA06-54D5AA46ADC7}"/>
                    </a:ext>
                  </a:extLst>
                </p:cNvPr>
                <p:cNvSpPr/>
                <p:nvPr/>
              </p:nvSpPr>
              <p:spPr>
                <a:xfrm>
                  <a:off x="7959725" y="2922060"/>
                  <a:ext cx="927100" cy="927100"/>
                </a:xfrm>
                <a:prstGeom prst="ellipse">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defRPr/>
                  </a:pPr>
                  <a:endParaRPr lang="en-US" sz="2400" dirty="0">
                    <a:solidFill>
                      <a:srgbClr val="000000"/>
                    </a:solidFill>
                    <a:latin typeface="Arial" panose="020B0604020202020204" pitchFamily="34" charset="0"/>
                    <a:cs typeface="Arial" panose="020B0604020202020204" pitchFamily="34" charset="0"/>
                  </a:endParaRPr>
                </a:p>
              </p:txBody>
            </p:sp>
            <p:grpSp>
              <p:nvGrpSpPr>
                <p:cNvPr id="447" name="Group 446">
                  <a:extLst>
                    <a:ext uri="{FF2B5EF4-FFF2-40B4-BE49-F238E27FC236}">
                      <a16:creationId xmlns:a16="http://schemas.microsoft.com/office/drawing/2014/main" id="{0079AC33-B8AC-4A5B-840C-DD4AB15B752C}"/>
                    </a:ext>
                  </a:extLst>
                </p:cNvPr>
                <p:cNvGrpSpPr/>
                <p:nvPr/>
              </p:nvGrpSpPr>
              <p:grpSpPr>
                <a:xfrm>
                  <a:off x="8144762" y="3041808"/>
                  <a:ext cx="557026" cy="687604"/>
                  <a:chOff x="1749320" y="4036949"/>
                  <a:chExt cx="557026" cy="687604"/>
                </a:xfrm>
              </p:grpSpPr>
              <p:grpSp>
                <p:nvGrpSpPr>
                  <p:cNvPr id="448" name="Group 331">
                    <a:extLst>
                      <a:ext uri="{FF2B5EF4-FFF2-40B4-BE49-F238E27FC236}">
                        <a16:creationId xmlns:a16="http://schemas.microsoft.com/office/drawing/2014/main" id="{F4B148F0-4BF5-425A-901B-ECD1A0AD8483}"/>
                      </a:ext>
                    </a:extLst>
                  </p:cNvPr>
                  <p:cNvGrpSpPr>
                    <a:grpSpLocks noChangeAspect="1"/>
                  </p:cNvGrpSpPr>
                  <p:nvPr/>
                </p:nvGrpSpPr>
                <p:grpSpPr bwMode="auto">
                  <a:xfrm>
                    <a:off x="1749320" y="4062349"/>
                    <a:ext cx="557026" cy="662204"/>
                    <a:chOff x="4029" y="2308"/>
                    <a:chExt cx="662" cy="787"/>
                  </a:xfrm>
                  <a:noFill/>
                </p:grpSpPr>
                <p:sp>
                  <p:nvSpPr>
                    <p:cNvPr id="450" name="Freeform 333">
                      <a:extLst>
                        <a:ext uri="{FF2B5EF4-FFF2-40B4-BE49-F238E27FC236}">
                          <a16:creationId xmlns:a16="http://schemas.microsoft.com/office/drawing/2014/main" id="{F49F7326-733A-4700-B109-26E07A47F92B}"/>
                        </a:ext>
                      </a:extLst>
                    </p:cNvPr>
                    <p:cNvSpPr>
                      <a:spLocks/>
                    </p:cNvSpPr>
                    <p:nvPr/>
                  </p:nvSpPr>
                  <p:spPr bwMode="auto">
                    <a:xfrm>
                      <a:off x="4029" y="2308"/>
                      <a:ext cx="529" cy="198"/>
                    </a:xfrm>
                    <a:custGeom>
                      <a:avLst/>
                      <a:gdLst>
                        <a:gd name="T0" fmla="*/ 1427 w 2646"/>
                        <a:gd name="T1" fmla="*/ 3 h 992"/>
                        <a:gd name="T2" fmla="*/ 1626 w 2646"/>
                        <a:gd name="T3" fmla="*/ 13 h 992"/>
                        <a:gd name="T4" fmla="*/ 1815 w 2646"/>
                        <a:gd name="T5" fmla="*/ 36 h 992"/>
                        <a:gd name="T6" fmla="*/ 1991 w 2646"/>
                        <a:gd name="T7" fmla="*/ 69 h 992"/>
                        <a:gd name="T8" fmla="*/ 2151 w 2646"/>
                        <a:gd name="T9" fmla="*/ 109 h 992"/>
                        <a:gd name="T10" fmla="*/ 2292 w 2646"/>
                        <a:gd name="T11" fmla="*/ 159 h 992"/>
                        <a:gd name="T12" fmla="*/ 2414 w 2646"/>
                        <a:gd name="T13" fmla="*/ 215 h 992"/>
                        <a:gd name="T14" fmla="*/ 2513 w 2646"/>
                        <a:gd name="T15" fmla="*/ 279 h 992"/>
                        <a:gd name="T16" fmla="*/ 2585 w 2646"/>
                        <a:gd name="T17" fmla="*/ 347 h 992"/>
                        <a:gd name="T18" fmla="*/ 2631 w 2646"/>
                        <a:gd name="T19" fmla="*/ 419 h 992"/>
                        <a:gd name="T20" fmla="*/ 2646 w 2646"/>
                        <a:gd name="T21" fmla="*/ 496 h 992"/>
                        <a:gd name="T22" fmla="*/ 2631 w 2646"/>
                        <a:gd name="T23" fmla="*/ 573 h 992"/>
                        <a:gd name="T24" fmla="*/ 2585 w 2646"/>
                        <a:gd name="T25" fmla="*/ 646 h 992"/>
                        <a:gd name="T26" fmla="*/ 2513 w 2646"/>
                        <a:gd name="T27" fmla="*/ 714 h 992"/>
                        <a:gd name="T28" fmla="*/ 2414 w 2646"/>
                        <a:gd name="T29" fmla="*/ 777 h 992"/>
                        <a:gd name="T30" fmla="*/ 2292 w 2646"/>
                        <a:gd name="T31" fmla="*/ 833 h 992"/>
                        <a:gd name="T32" fmla="*/ 2151 w 2646"/>
                        <a:gd name="T33" fmla="*/ 882 h 992"/>
                        <a:gd name="T34" fmla="*/ 1991 w 2646"/>
                        <a:gd name="T35" fmla="*/ 923 h 992"/>
                        <a:gd name="T36" fmla="*/ 1815 w 2646"/>
                        <a:gd name="T37" fmla="*/ 956 h 992"/>
                        <a:gd name="T38" fmla="*/ 1626 w 2646"/>
                        <a:gd name="T39" fmla="*/ 979 h 992"/>
                        <a:gd name="T40" fmla="*/ 1427 w 2646"/>
                        <a:gd name="T41" fmla="*/ 991 h 992"/>
                        <a:gd name="T42" fmla="*/ 1220 w 2646"/>
                        <a:gd name="T43" fmla="*/ 991 h 992"/>
                        <a:gd name="T44" fmla="*/ 1020 w 2646"/>
                        <a:gd name="T45" fmla="*/ 979 h 992"/>
                        <a:gd name="T46" fmla="*/ 831 w 2646"/>
                        <a:gd name="T47" fmla="*/ 956 h 992"/>
                        <a:gd name="T48" fmla="*/ 655 w 2646"/>
                        <a:gd name="T49" fmla="*/ 923 h 992"/>
                        <a:gd name="T50" fmla="*/ 495 w 2646"/>
                        <a:gd name="T51" fmla="*/ 882 h 992"/>
                        <a:gd name="T52" fmla="*/ 354 w 2646"/>
                        <a:gd name="T53" fmla="*/ 833 h 992"/>
                        <a:gd name="T54" fmla="*/ 232 w 2646"/>
                        <a:gd name="T55" fmla="*/ 777 h 992"/>
                        <a:gd name="T56" fmla="*/ 134 w 2646"/>
                        <a:gd name="T57" fmla="*/ 714 h 992"/>
                        <a:gd name="T58" fmla="*/ 61 w 2646"/>
                        <a:gd name="T59" fmla="*/ 646 h 992"/>
                        <a:gd name="T60" fmla="*/ 16 w 2646"/>
                        <a:gd name="T61" fmla="*/ 573 h 992"/>
                        <a:gd name="T62" fmla="*/ 0 w 2646"/>
                        <a:gd name="T63" fmla="*/ 496 h 992"/>
                        <a:gd name="T64" fmla="*/ 16 w 2646"/>
                        <a:gd name="T65" fmla="*/ 419 h 992"/>
                        <a:gd name="T66" fmla="*/ 61 w 2646"/>
                        <a:gd name="T67" fmla="*/ 347 h 992"/>
                        <a:gd name="T68" fmla="*/ 134 w 2646"/>
                        <a:gd name="T69" fmla="*/ 279 h 992"/>
                        <a:gd name="T70" fmla="*/ 232 w 2646"/>
                        <a:gd name="T71" fmla="*/ 215 h 992"/>
                        <a:gd name="T72" fmla="*/ 354 w 2646"/>
                        <a:gd name="T73" fmla="*/ 159 h 992"/>
                        <a:gd name="T74" fmla="*/ 495 w 2646"/>
                        <a:gd name="T75" fmla="*/ 109 h 992"/>
                        <a:gd name="T76" fmla="*/ 655 w 2646"/>
                        <a:gd name="T77" fmla="*/ 69 h 992"/>
                        <a:gd name="T78" fmla="*/ 831 w 2646"/>
                        <a:gd name="T79" fmla="*/ 36 h 992"/>
                        <a:gd name="T80" fmla="*/ 1020 w 2646"/>
                        <a:gd name="T81" fmla="*/ 13 h 992"/>
                        <a:gd name="T82" fmla="*/ 1220 w 2646"/>
                        <a:gd name="T83" fmla="*/ 3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46" h="992">
                          <a:moveTo>
                            <a:pt x="1323" y="0"/>
                          </a:moveTo>
                          <a:lnTo>
                            <a:pt x="1427" y="3"/>
                          </a:lnTo>
                          <a:lnTo>
                            <a:pt x="1528" y="6"/>
                          </a:lnTo>
                          <a:lnTo>
                            <a:pt x="1626" y="13"/>
                          </a:lnTo>
                          <a:lnTo>
                            <a:pt x="1723" y="24"/>
                          </a:lnTo>
                          <a:lnTo>
                            <a:pt x="1815" y="36"/>
                          </a:lnTo>
                          <a:lnTo>
                            <a:pt x="1905" y="51"/>
                          </a:lnTo>
                          <a:lnTo>
                            <a:pt x="1991" y="69"/>
                          </a:lnTo>
                          <a:lnTo>
                            <a:pt x="2073" y="88"/>
                          </a:lnTo>
                          <a:lnTo>
                            <a:pt x="2151" y="109"/>
                          </a:lnTo>
                          <a:lnTo>
                            <a:pt x="2224" y="133"/>
                          </a:lnTo>
                          <a:lnTo>
                            <a:pt x="2292" y="159"/>
                          </a:lnTo>
                          <a:lnTo>
                            <a:pt x="2356" y="186"/>
                          </a:lnTo>
                          <a:lnTo>
                            <a:pt x="2414" y="215"/>
                          </a:lnTo>
                          <a:lnTo>
                            <a:pt x="2466" y="246"/>
                          </a:lnTo>
                          <a:lnTo>
                            <a:pt x="2513" y="279"/>
                          </a:lnTo>
                          <a:lnTo>
                            <a:pt x="2552" y="312"/>
                          </a:lnTo>
                          <a:lnTo>
                            <a:pt x="2585" y="347"/>
                          </a:lnTo>
                          <a:lnTo>
                            <a:pt x="2611" y="383"/>
                          </a:lnTo>
                          <a:lnTo>
                            <a:pt x="2631" y="419"/>
                          </a:lnTo>
                          <a:lnTo>
                            <a:pt x="2643" y="458"/>
                          </a:lnTo>
                          <a:lnTo>
                            <a:pt x="2646" y="496"/>
                          </a:lnTo>
                          <a:lnTo>
                            <a:pt x="2643" y="534"/>
                          </a:lnTo>
                          <a:lnTo>
                            <a:pt x="2631" y="573"/>
                          </a:lnTo>
                          <a:lnTo>
                            <a:pt x="2611" y="610"/>
                          </a:lnTo>
                          <a:lnTo>
                            <a:pt x="2585" y="646"/>
                          </a:lnTo>
                          <a:lnTo>
                            <a:pt x="2552" y="681"/>
                          </a:lnTo>
                          <a:lnTo>
                            <a:pt x="2513" y="714"/>
                          </a:lnTo>
                          <a:lnTo>
                            <a:pt x="2466" y="746"/>
                          </a:lnTo>
                          <a:lnTo>
                            <a:pt x="2414" y="777"/>
                          </a:lnTo>
                          <a:lnTo>
                            <a:pt x="2356" y="806"/>
                          </a:lnTo>
                          <a:lnTo>
                            <a:pt x="2292" y="833"/>
                          </a:lnTo>
                          <a:lnTo>
                            <a:pt x="2224" y="858"/>
                          </a:lnTo>
                          <a:lnTo>
                            <a:pt x="2151" y="882"/>
                          </a:lnTo>
                          <a:lnTo>
                            <a:pt x="2073" y="904"/>
                          </a:lnTo>
                          <a:lnTo>
                            <a:pt x="1991" y="923"/>
                          </a:lnTo>
                          <a:lnTo>
                            <a:pt x="1905" y="941"/>
                          </a:lnTo>
                          <a:lnTo>
                            <a:pt x="1815" y="956"/>
                          </a:lnTo>
                          <a:lnTo>
                            <a:pt x="1723" y="969"/>
                          </a:lnTo>
                          <a:lnTo>
                            <a:pt x="1626" y="979"/>
                          </a:lnTo>
                          <a:lnTo>
                            <a:pt x="1528" y="986"/>
                          </a:lnTo>
                          <a:lnTo>
                            <a:pt x="1427" y="991"/>
                          </a:lnTo>
                          <a:lnTo>
                            <a:pt x="1323" y="992"/>
                          </a:lnTo>
                          <a:lnTo>
                            <a:pt x="1220" y="991"/>
                          </a:lnTo>
                          <a:lnTo>
                            <a:pt x="1118" y="986"/>
                          </a:lnTo>
                          <a:lnTo>
                            <a:pt x="1020" y="979"/>
                          </a:lnTo>
                          <a:lnTo>
                            <a:pt x="923" y="969"/>
                          </a:lnTo>
                          <a:lnTo>
                            <a:pt x="831" y="956"/>
                          </a:lnTo>
                          <a:lnTo>
                            <a:pt x="742" y="941"/>
                          </a:lnTo>
                          <a:lnTo>
                            <a:pt x="655" y="923"/>
                          </a:lnTo>
                          <a:lnTo>
                            <a:pt x="573" y="904"/>
                          </a:lnTo>
                          <a:lnTo>
                            <a:pt x="495" y="882"/>
                          </a:lnTo>
                          <a:lnTo>
                            <a:pt x="423" y="858"/>
                          </a:lnTo>
                          <a:lnTo>
                            <a:pt x="354" y="833"/>
                          </a:lnTo>
                          <a:lnTo>
                            <a:pt x="290" y="806"/>
                          </a:lnTo>
                          <a:lnTo>
                            <a:pt x="232" y="777"/>
                          </a:lnTo>
                          <a:lnTo>
                            <a:pt x="181" y="746"/>
                          </a:lnTo>
                          <a:lnTo>
                            <a:pt x="134" y="714"/>
                          </a:lnTo>
                          <a:lnTo>
                            <a:pt x="94" y="681"/>
                          </a:lnTo>
                          <a:lnTo>
                            <a:pt x="61" y="646"/>
                          </a:lnTo>
                          <a:lnTo>
                            <a:pt x="35" y="610"/>
                          </a:lnTo>
                          <a:lnTo>
                            <a:pt x="16" y="573"/>
                          </a:lnTo>
                          <a:lnTo>
                            <a:pt x="4" y="534"/>
                          </a:lnTo>
                          <a:lnTo>
                            <a:pt x="0" y="496"/>
                          </a:lnTo>
                          <a:lnTo>
                            <a:pt x="4" y="458"/>
                          </a:lnTo>
                          <a:lnTo>
                            <a:pt x="16" y="419"/>
                          </a:lnTo>
                          <a:lnTo>
                            <a:pt x="35" y="383"/>
                          </a:lnTo>
                          <a:lnTo>
                            <a:pt x="61" y="347"/>
                          </a:lnTo>
                          <a:lnTo>
                            <a:pt x="94" y="312"/>
                          </a:lnTo>
                          <a:lnTo>
                            <a:pt x="134" y="279"/>
                          </a:lnTo>
                          <a:lnTo>
                            <a:pt x="181" y="246"/>
                          </a:lnTo>
                          <a:lnTo>
                            <a:pt x="232" y="215"/>
                          </a:lnTo>
                          <a:lnTo>
                            <a:pt x="290" y="186"/>
                          </a:lnTo>
                          <a:lnTo>
                            <a:pt x="354" y="159"/>
                          </a:lnTo>
                          <a:lnTo>
                            <a:pt x="423" y="133"/>
                          </a:lnTo>
                          <a:lnTo>
                            <a:pt x="495" y="109"/>
                          </a:lnTo>
                          <a:lnTo>
                            <a:pt x="573" y="88"/>
                          </a:lnTo>
                          <a:lnTo>
                            <a:pt x="655" y="69"/>
                          </a:lnTo>
                          <a:lnTo>
                            <a:pt x="742" y="51"/>
                          </a:lnTo>
                          <a:lnTo>
                            <a:pt x="831" y="36"/>
                          </a:lnTo>
                          <a:lnTo>
                            <a:pt x="923" y="24"/>
                          </a:lnTo>
                          <a:lnTo>
                            <a:pt x="1020" y="13"/>
                          </a:lnTo>
                          <a:lnTo>
                            <a:pt x="1118" y="6"/>
                          </a:lnTo>
                          <a:lnTo>
                            <a:pt x="1220" y="3"/>
                          </a:lnTo>
                          <a:lnTo>
                            <a:pt x="1323" y="0"/>
                          </a:lnTo>
                          <a:close/>
                        </a:path>
                      </a:pathLst>
                    </a:custGeom>
                    <a:noFill/>
                    <a:ln w="3175">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457119">
                        <a:defRPr/>
                      </a:pPr>
                      <a:endParaRPr lang="en-US" kern="0" dirty="0">
                        <a:solidFill>
                          <a:srgbClr val="000000"/>
                        </a:solidFill>
                        <a:latin typeface="Arial" panose="020B0604020202020204" pitchFamily="34" charset="0"/>
                        <a:cs typeface="Arial" panose="020B0604020202020204" pitchFamily="34" charset="0"/>
                      </a:endParaRPr>
                    </a:p>
                  </p:txBody>
                </p:sp>
                <p:sp>
                  <p:nvSpPr>
                    <p:cNvPr id="451" name="Freeform 334">
                      <a:extLst>
                        <a:ext uri="{FF2B5EF4-FFF2-40B4-BE49-F238E27FC236}">
                          <a16:creationId xmlns:a16="http://schemas.microsoft.com/office/drawing/2014/main" id="{4AB11299-ECFB-4A0E-9A9D-2CA57F615497}"/>
                        </a:ext>
                      </a:extLst>
                    </p:cNvPr>
                    <p:cNvSpPr>
                      <a:spLocks/>
                    </p:cNvSpPr>
                    <p:nvPr/>
                  </p:nvSpPr>
                  <p:spPr bwMode="auto">
                    <a:xfrm>
                      <a:off x="4029" y="2449"/>
                      <a:ext cx="529" cy="239"/>
                    </a:xfrm>
                    <a:custGeom>
                      <a:avLst/>
                      <a:gdLst>
                        <a:gd name="T0" fmla="*/ 0 w 2646"/>
                        <a:gd name="T1" fmla="*/ 5 h 1193"/>
                        <a:gd name="T2" fmla="*/ 4 w 2646"/>
                        <a:gd name="T3" fmla="*/ 29 h 1193"/>
                        <a:gd name="T4" fmla="*/ 17 w 2646"/>
                        <a:gd name="T5" fmla="*/ 69 h 1193"/>
                        <a:gd name="T6" fmla="*/ 46 w 2646"/>
                        <a:gd name="T7" fmla="*/ 121 h 1193"/>
                        <a:gd name="T8" fmla="*/ 93 w 2646"/>
                        <a:gd name="T9" fmla="*/ 181 h 1193"/>
                        <a:gd name="T10" fmla="*/ 166 w 2646"/>
                        <a:gd name="T11" fmla="*/ 246 h 1193"/>
                        <a:gd name="T12" fmla="*/ 271 w 2646"/>
                        <a:gd name="T13" fmla="*/ 310 h 1193"/>
                        <a:gd name="T14" fmla="*/ 411 w 2646"/>
                        <a:gd name="T15" fmla="*/ 371 h 1193"/>
                        <a:gd name="T16" fmla="*/ 594 w 2646"/>
                        <a:gd name="T17" fmla="*/ 423 h 1193"/>
                        <a:gd name="T18" fmla="*/ 822 w 2646"/>
                        <a:gd name="T19" fmla="*/ 462 h 1193"/>
                        <a:gd name="T20" fmla="*/ 1104 w 2646"/>
                        <a:gd name="T21" fmla="*/ 486 h 1193"/>
                        <a:gd name="T22" fmla="*/ 1436 w 2646"/>
                        <a:gd name="T23" fmla="*/ 490 h 1193"/>
                        <a:gd name="T24" fmla="*/ 1736 w 2646"/>
                        <a:gd name="T25" fmla="*/ 473 h 1193"/>
                        <a:gd name="T26" fmla="*/ 1983 w 2646"/>
                        <a:gd name="T27" fmla="*/ 437 h 1193"/>
                        <a:gd name="T28" fmla="*/ 2179 w 2646"/>
                        <a:gd name="T29" fmla="*/ 389 h 1193"/>
                        <a:gd name="T30" fmla="*/ 2333 w 2646"/>
                        <a:gd name="T31" fmla="*/ 332 h 1193"/>
                        <a:gd name="T32" fmla="*/ 2449 w 2646"/>
                        <a:gd name="T33" fmla="*/ 268 h 1193"/>
                        <a:gd name="T34" fmla="*/ 2532 w 2646"/>
                        <a:gd name="T35" fmla="*/ 203 h 1193"/>
                        <a:gd name="T36" fmla="*/ 2587 w 2646"/>
                        <a:gd name="T37" fmla="*/ 141 h 1193"/>
                        <a:gd name="T38" fmla="*/ 2621 w 2646"/>
                        <a:gd name="T39" fmla="*/ 85 h 1193"/>
                        <a:gd name="T40" fmla="*/ 2639 w 2646"/>
                        <a:gd name="T41" fmla="*/ 41 h 1193"/>
                        <a:gd name="T42" fmla="*/ 2646 w 2646"/>
                        <a:gd name="T43" fmla="*/ 11 h 1193"/>
                        <a:gd name="T44" fmla="*/ 2646 w 2646"/>
                        <a:gd name="T45" fmla="*/ 0 h 1193"/>
                        <a:gd name="T46" fmla="*/ 2646 w 2646"/>
                        <a:gd name="T47" fmla="*/ 676 h 1193"/>
                        <a:gd name="T48" fmla="*/ 2641 w 2646"/>
                        <a:gd name="T49" fmla="*/ 701 h 1193"/>
                        <a:gd name="T50" fmla="*/ 2628 w 2646"/>
                        <a:gd name="T51" fmla="*/ 743 h 1193"/>
                        <a:gd name="T52" fmla="*/ 2600 w 2646"/>
                        <a:gd name="T53" fmla="*/ 800 h 1193"/>
                        <a:gd name="T54" fmla="*/ 2551 w 2646"/>
                        <a:gd name="T55" fmla="*/ 863 h 1193"/>
                        <a:gd name="T56" fmla="*/ 2478 w 2646"/>
                        <a:gd name="T57" fmla="*/ 932 h 1193"/>
                        <a:gd name="T58" fmla="*/ 2373 w 2646"/>
                        <a:gd name="T59" fmla="*/ 1000 h 1193"/>
                        <a:gd name="T60" fmla="*/ 2232 w 2646"/>
                        <a:gd name="T61" fmla="*/ 1065 h 1193"/>
                        <a:gd name="T62" fmla="*/ 2049 w 2646"/>
                        <a:gd name="T63" fmla="*/ 1120 h 1193"/>
                        <a:gd name="T64" fmla="*/ 1820 w 2646"/>
                        <a:gd name="T65" fmla="*/ 1163 h 1193"/>
                        <a:gd name="T66" fmla="*/ 1539 w 2646"/>
                        <a:gd name="T67" fmla="*/ 1189 h 1193"/>
                        <a:gd name="T68" fmla="*/ 1206 w 2646"/>
                        <a:gd name="T69" fmla="*/ 1192 h 1193"/>
                        <a:gd name="T70" fmla="*/ 907 w 2646"/>
                        <a:gd name="T71" fmla="*/ 1174 h 1193"/>
                        <a:gd name="T72" fmla="*/ 661 w 2646"/>
                        <a:gd name="T73" fmla="*/ 1136 h 1193"/>
                        <a:gd name="T74" fmla="*/ 464 w 2646"/>
                        <a:gd name="T75" fmla="*/ 1083 h 1193"/>
                        <a:gd name="T76" fmla="*/ 311 w 2646"/>
                        <a:gd name="T77" fmla="*/ 1021 h 1193"/>
                        <a:gd name="T78" fmla="*/ 195 w 2646"/>
                        <a:gd name="T79" fmla="*/ 951 h 1193"/>
                        <a:gd name="T80" fmla="*/ 113 w 2646"/>
                        <a:gd name="T81" fmla="*/ 881 h 1193"/>
                        <a:gd name="T82" fmla="*/ 58 w 2646"/>
                        <a:gd name="T83" fmla="*/ 814 h 1193"/>
                        <a:gd name="T84" fmla="*/ 24 w 2646"/>
                        <a:gd name="T85" fmla="*/ 754 h 1193"/>
                        <a:gd name="T86" fmla="*/ 7 w 2646"/>
                        <a:gd name="T87" fmla="*/ 706 h 1193"/>
                        <a:gd name="T88" fmla="*/ 0 w 2646"/>
                        <a:gd name="T89" fmla="*/ 674 h 1193"/>
                        <a:gd name="T90" fmla="*/ 0 w 2646"/>
                        <a:gd name="T91" fmla="*/ 662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46" h="1193">
                          <a:moveTo>
                            <a:pt x="0" y="0"/>
                          </a:moveTo>
                          <a:lnTo>
                            <a:pt x="0" y="1"/>
                          </a:lnTo>
                          <a:lnTo>
                            <a:pt x="0" y="5"/>
                          </a:lnTo>
                          <a:lnTo>
                            <a:pt x="0" y="11"/>
                          </a:lnTo>
                          <a:lnTo>
                            <a:pt x="2" y="19"/>
                          </a:lnTo>
                          <a:lnTo>
                            <a:pt x="4" y="29"/>
                          </a:lnTo>
                          <a:lnTo>
                            <a:pt x="7" y="41"/>
                          </a:lnTo>
                          <a:lnTo>
                            <a:pt x="12" y="54"/>
                          </a:lnTo>
                          <a:lnTo>
                            <a:pt x="17" y="69"/>
                          </a:lnTo>
                          <a:lnTo>
                            <a:pt x="25" y="85"/>
                          </a:lnTo>
                          <a:lnTo>
                            <a:pt x="34" y="102"/>
                          </a:lnTo>
                          <a:lnTo>
                            <a:pt x="46" y="121"/>
                          </a:lnTo>
                          <a:lnTo>
                            <a:pt x="59" y="141"/>
                          </a:lnTo>
                          <a:lnTo>
                            <a:pt x="75" y="161"/>
                          </a:lnTo>
                          <a:lnTo>
                            <a:pt x="93" y="181"/>
                          </a:lnTo>
                          <a:lnTo>
                            <a:pt x="114" y="203"/>
                          </a:lnTo>
                          <a:lnTo>
                            <a:pt x="138" y="225"/>
                          </a:lnTo>
                          <a:lnTo>
                            <a:pt x="166" y="246"/>
                          </a:lnTo>
                          <a:lnTo>
                            <a:pt x="197" y="268"/>
                          </a:lnTo>
                          <a:lnTo>
                            <a:pt x="232" y="290"/>
                          </a:lnTo>
                          <a:lnTo>
                            <a:pt x="271" y="310"/>
                          </a:lnTo>
                          <a:lnTo>
                            <a:pt x="313" y="332"/>
                          </a:lnTo>
                          <a:lnTo>
                            <a:pt x="360" y="351"/>
                          </a:lnTo>
                          <a:lnTo>
                            <a:pt x="411" y="371"/>
                          </a:lnTo>
                          <a:lnTo>
                            <a:pt x="467" y="389"/>
                          </a:lnTo>
                          <a:lnTo>
                            <a:pt x="527" y="406"/>
                          </a:lnTo>
                          <a:lnTo>
                            <a:pt x="594" y="423"/>
                          </a:lnTo>
                          <a:lnTo>
                            <a:pt x="665" y="437"/>
                          </a:lnTo>
                          <a:lnTo>
                            <a:pt x="740" y="452"/>
                          </a:lnTo>
                          <a:lnTo>
                            <a:pt x="822" y="462"/>
                          </a:lnTo>
                          <a:lnTo>
                            <a:pt x="910" y="473"/>
                          </a:lnTo>
                          <a:lnTo>
                            <a:pt x="1004" y="480"/>
                          </a:lnTo>
                          <a:lnTo>
                            <a:pt x="1104" y="486"/>
                          </a:lnTo>
                          <a:lnTo>
                            <a:pt x="1210" y="490"/>
                          </a:lnTo>
                          <a:lnTo>
                            <a:pt x="1323" y="491"/>
                          </a:lnTo>
                          <a:lnTo>
                            <a:pt x="1436" y="490"/>
                          </a:lnTo>
                          <a:lnTo>
                            <a:pt x="1542" y="486"/>
                          </a:lnTo>
                          <a:lnTo>
                            <a:pt x="1642" y="480"/>
                          </a:lnTo>
                          <a:lnTo>
                            <a:pt x="1736" y="473"/>
                          </a:lnTo>
                          <a:lnTo>
                            <a:pt x="1824" y="462"/>
                          </a:lnTo>
                          <a:lnTo>
                            <a:pt x="1906" y="452"/>
                          </a:lnTo>
                          <a:lnTo>
                            <a:pt x="1983" y="437"/>
                          </a:lnTo>
                          <a:lnTo>
                            <a:pt x="2053" y="423"/>
                          </a:lnTo>
                          <a:lnTo>
                            <a:pt x="2119" y="406"/>
                          </a:lnTo>
                          <a:lnTo>
                            <a:pt x="2179" y="389"/>
                          </a:lnTo>
                          <a:lnTo>
                            <a:pt x="2236" y="371"/>
                          </a:lnTo>
                          <a:lnTo>
                            <a:pt x="2286" y="351"/>
                          </a:lnTo>
                          <a:lnTo>
                            <a:pt x="2333" y="332"/>
                          </a:lnTo>
                          <a:lnTo>
                            <a:pt x="2375" y="310"/>
                          </a:lnTo>
                          <a:lnTo>
                            <a:pt x="2414" y="290"/>
                          </a:lnTo>
                          <a:lnTo>
                            <a:pt x="2449" y="268"/>
                          </a:lnTo>
                          <a:lnTo>
                            <a:pt x="2480" y="246"/>
                          </a:lnTo>
                          <a:lnTo>
                            <a:pt x="2508" y="225"/>
                          </a:lnTo>
                          <a:lnTo>
                            <a:pt x="2532" y="203"/>
                          </a:lnTo>
                          <a:lnTo>
                            <a:pt x="2553" y="181"/>
                          </a:lnTo>
                          <a:lnTo>
                            <a:pt x="2572" y="161"/>
                          </a:lnTo>
                          <a:lnTo>
                            <a:pt x="2587" y="141"/>
                          </a:lnTo>
                          <a:lnTo>
                            <a:pt x="2600" y="121"/>
                          </a:lnTo>
                          <a:lnTo>
                            <a:pt x="2612" y="102"/>
                          </a:lnTo>
                          <a:lnTo>
                            <a:pt x="2621" y="85"/>
                          </a:lnTo>
                          <a:lnTo>
                            <a:pt x="2629" y="69"/>
                          </a:lnTo>
                          <a:lnTo>
                            <a:pt x="2634" y="54"/>
                          </a:lnTo>
                          <a:lnTo>
                            <a:pt x="2639" y="41"/>
                          </a:lnTo>
                          <a:lnTo>
                            <a:pt x="2643" y="29"/>
                          </a:lnTo>
                          <a:lnTo>
                            <a:pt x="2644" y="19"/>
                          </a:lnTo>
                          <a:lnTo>
                            <a:pt x="2646" y="11"/>
                          </a:lnTo>
                          <a:lnTo>
                            <a:pt x="2646" y="5"/>
                          </a:lnTo>
                          <a:lnTo>
                            <a:pt x="2646" y="1"/>
                          </a:lnTo>
                          <a:lnTo>
                            <a:pt x="2646" y="0"/>
                          </a:lnTo>
                          <a:lnTo>
                            <a:pt x="2646" y="670"/>
                          </a:lnTo>
                          <a:lnTo>
                            <a:pt x="2646" y="671"/>
                          </a:lnTo>
                          <a:lnTo>
                            <a:pt x="2646" y="676"/>
                          </a:lnTo>
                          <a:lnTo>
                            <a:pt x="2645" y="682"/>
                          </a:lnTo>
                          <a:lnTo>
                            <a:pt x="2644" y="690"/>
                          </a:lnTo>
                          <a:lnTo>
                            <a:pt x="2641" y="701"/>
                          </a:lnTo>
                          <a:lnTo>
                            <a:pt x="2639" y="713"/>
                          </a:lnTo>
                          <a:lnTo>
                            <a:pt x="2634" y="728"/>
                          </a:lnTo>
                          <a:lnTo>
                            <a:pt x="2628" y="743"/>
                          </a:lnTo>
                          <a:lnTo>
                            <a:pt x="2621" y="761"/>
                          </a:lnTo>
                          <a:lnTo>
                            <a:pt x="2611" y="779"/>
                          </a:lnTo>
                          <a:lnTo>
                            <a:pt x="2600" y="800"/>
                          </a:lnTo>
                          <a:lnTo>
                            <a:pt x="2586" y="820"/>
                          </a:lnTo>
                          <a:lnTo>
                            <a:pt x="2570" y="842"/>
                          </a:lnTo>
                          <a:lnTo>
                            <a:pt x="2551" y="863"/>
                          </a:lnTo>
                          <a:lnTo>
                            <a:pt x="2529" y="886"/>
                          </a:lnTo>
                          <a:lnTo>
                            <a:pt x="2505" y="909"/>
                          </a:lnTo>
                          <a:lnTo>
                            <a:pt x="2478" y="932"/>
                          </a:lnTo>
                          <a:lnTo>
                            <a:pt x="2446" y="956"/>
                          </a:lnTo>
                          <a:lnTo>
                            <a:pt x="2411" y="979"/>
                          </a:lnTo>
                          <a:lnTo>
                            <a:pt x="2373" y="1000"/>
                          </a:lnTo>
                          <a:lnTo>
                            <a:pt x="2331" y="1023"/>
                          </a:lnTo>
                          <a:lnTo>
                            <a:pt x="2284" y="1045"/>
                          </a:lnTo>
                          <a:lnTo>
                            <a:pt x="2232" y="1065"/>
                          </a:lnTo>
                          <a:lnTo>
                            <a:pt x="2177" y="1084"/>
                          </a:lnTo>
                          <a:lnTo>
                            <a:pt x="2115" y="1103"/>
                          </a:lnTo>
                          <a:lnTo>
                            <a:pt x="2049" y="1120"/>
                          </a:lnTo>
                          <a:lnTo>
                            <a:pt x="1978" y="1137"/>
                          </a:lnTo>
                          <a:lnTo>
                            <a:pt x="1902" y="1151"/>
                          </a:lnTo>
                          <a:lnTo>
                            <a:pt x="1820" y="1163"/>
                          </a:lnTo>
                          <a:lnTo>
                            <a:pt x="1732" y="1174"/>
                          </a:lnTo>
                          <a:lnTo>
                            <a:pt x="1639" y="1183"/>
                          </a:lnTo>
                          <a:lnTo>
                            <a:pt x="1539" y="1189"/>
                          </a:lnTo>
                          <a:lnTo>
                            <a:pt x="1433" y="1192"/>
                          </a:lnTo>
                          <a:lnTo>
                            <a:pt x="1319" y="1193"/>
                          </a:lnTo>
                          <a:lnTo>
                            <a:pt x="1206" y="1192"/>
                          </a:lnTo>
                          <a:lnTo>
                            <a:pt x="1099" y="1189"/>
                          </a:lnTo>
                          <a:lnTo>
                            <a:pt x="999" y="1183"/>
                          </a:lnTo>
                          <a:lnTo>
                            <a:pt x="907" y="1174"/>
                          </a:lnTo>
                          <a:lnTo>
                            <a:pt x="819" y="1163"/>
                          </a:lnTo>
                          <a:lnTo>
                            <a:pt x="737" y="1150"/>
                          </a:lnTo>
                          <a:lnTo>
                            <a:pt x="661" y="1136"/>
                          </a:lnTo>
                          <a:lnTo>
                            <a:pt x="590" y="1119"/>
                          </a:lnTo>
                          <a:lnTo>
                            <a:pt x="524" y="1102"/>
                          </a:lnTo>
                          <a:lnTo>
                            <a:pt x="464" y="1083"/>
                          </a:lnTo>
                          <a:lnTo>
                            <a:pt x="408" y="1063"/>
                          </a:lnTo>
                          <a:lnTo>
                            <a:pt x="358" y="1042"/>
                          </a:lnTo>
                          <a:lnTo>
                            <a:pt x="311" y="1021"/>
                          </a:lnTo>
                          <a:lnTo>
                            <a:pt x="268" y="998"/>
                          </a:lnTo>
                          <a:lnTo>
                            <a:pt x="230" y="975"/>
                          </a:lnTo>
                          <a:lnTo>
                            <a:pt x="195" y="951"/>
                          </a:lnTo>
                          <a:lnTo>
                            <a:pt x="165" y="928"/>
                          </a:lnTo>
                          <a:lnTo>
                            <a:pt x="137" y="904"/>
                          </a:lnTo>
                          <a:lnTo>
                            <a:pt x="113" y="881"/>
                          </a:lnTo>
                          <a:lnTo>
                            <a:pt x="91" y="858"/>
                          </a:lnTo>
                          <a:lnTo>
                            <a:pt x="73" y="836"/>
                          </a:lnTo>
                          <a:lnTo>
                            <a:pt x="58" y="814"/>
                          </a:lnTo>
                          <a:lnTo>
                            <a:pt x="45" y="794"/>
                          </a:lnTo>
                          <a:lnTo>
                            <a:pt x="34" y="773"/>
                          </a:lnTo>
                          <a:lnTo>
                            <a:pt x="24" y="754"/>
                          </a:lnTo>
                          <a:lnTo>
                            <a:pt x="17" y="736"/>
                          </a:lnTo>
                          <a:lnTo>
                            <a:pt x="11" y="720"/>
                          </a:lnTo>
                          <a:lnTo>
                            <a:pt x="7" y="706"/>
                          </a:lnTo>
                          <a:lnTo>
                            <a:pt x="4" y="693"/>
                          </a:lnTo>
                          <a:lnTo>
                            <a:pt x="1" y="682"/>
                          </a:lnTo>
                          <a:lnTo>
                            <a:pt x="0" y="674"/>
                          </a:lnTo>
                          <a:lnTo>
                            <a:pt x="0" y="668"/>
                          </a:lnTo>
                          <a:lnTo>
                            <a:pt x="0" y="664"/>
                          </a:lnTo>
                          <a:lnTo>
                            <a:pt x="0" y="662"/>
                          </a:lnTo>
                          <a:lnTo>
                            <a:pt x="0" y="0"/>
                          </a:lnTo>
                          <a:close/>
                        </a:path>
                      </a:pathLst>
                    </a:custGeom>
                    <a:noFill/>
                    <a:ln w="3175">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457119">
                        <a:defRPr/>
                      </a:pPr>
                      <a:endParaRPr lang="en-US" kern="0" dirty="0">
                        <a:solidFill>
                          <a:srgbClr val="000000"/>
                        </a:solidFill>
                        <a:latin typeface="Arial" panose="020B0604020202020204" pitchFamily="34" charset="0"/>
                        <a:cs typeface="Arial" panose="020B0604020202020204" pitchFamily="34" charset="0"/>
                      </a:endParaRPr>
                    </a:p>
                  </p:txBody>
                </p:sp>
                <p:sp>
                  <p:nvSpPr>
                    <p:cNvPr id="452" name="Freeform 335">
                      <a:extLst>
                        <a:ext uri="{FF2B5EF4-FFF2-40B4-BE49-F238E27FC236}">
                          <a16:creationId xmlns:a16="http://schemas.microsoft.com/office/drawing/2014/main" id="{449F3A95-1D3A-4E15-AEAE-C6C9CAEDFF83}"/>
                        </a:ext>
                      </a:extLst>
                    </p:cNvPr>
                    <p:cNvSpPr>
                      <a:spLocks/>
                    </p:cNvSpPr>
                    <p:nvPr/>
                  </p:nvSpPr>
                  <p:spPr bwMode="auto">
                    <a:xfrm>
                      <a:off x="4029" y="2627"/>
                      <a:ext cx="529" cy="239"/>
                    </a:xfrm>
                    <a:custGeom>
                      <a:avLst/>
                      <a:gdLst>
                        <a:gd name="T0" fmla="*/ 0 w 2646"/>
                        <a:gd name="T1" fmla="*/ 4 h 1193"/>
                        <a:gd name="T2" fmla="*/ 4 w 2646"/>
                        <a:gd name="T3" fmla="*/ 29 h 1193"/>
                        <a:gd name="T4" fmla="*/ 17 w 2646"/>
                        <a:gd name="T5" fmla="*/ 68 h 1193"/>
                        <a:gd name="T6" fmla="*/ 46 w 2646"/>
                        <a:gd name="T7" fmla="*/ 121 h 1193"/>
                        <a:gd name="T8" fmla="*/ 93 w 2646"/>
                        <a:gd name="T9" fmla="*/ 181 h 1193"/>
                        <a:gd name="T10" fmla="*/ 166 w 2646"/>
                        <a:gd name="T11" fmla="*/ 245 h 1193"/>
                        <a:gd name="T12" fmla="*/ 271 w 2646"/>
                        <a:gd name="T13" fmla="*/ 309 h 1193"/>
                        <a:gd name="T14" fmla="*/ 411 w 2646"/>
                        <a:gd name="T15" fmla="*/ 369 h 1193"/>
                        <a:gd name="T16" fmla="*/ 594 w 2646"/>
                        <a:gd name="T17" fmla="*/ 422 h 1193"/>
                        <a:gd name="T18" fmla="*/ 822 w 2646"/>
                        <a:gd name="T19" fmla="*/ 462 h 1193"/>
                        <a:gd name="T20" fmla="*/ 1104 w 2646"/>
                        <a:gd name="T21" fmla="*/ 486 h 1193"/>
                        <a:gd name="T22" fmla="*/ 1436 w 2646"/>
                        <a:gd name="T23" fmla="*/ 489 h 1193"/>
                        <a:gd name="T24" fmla="*/ 1736 w 2646"/>
                        <a:gd name="T25" fmla="*/ 471 h 1193"/>
                        <a:gd name="T26" fmla="*/ 1983 w 2646"/>
                        <a:gd name="T27" fmla="*/ 437 h 1193"/>
                        <a:gd name="T28" fmla="*/ 2179 w 2646"/>
                        <a:gd name="T29" fmla="*/ 389 h 1193"/>
                        <a:gd name="T30" fmla="*/ 2333 w 2646"/>
                        <a:gd name="T31" fmla="*/ 330 h 1193"/>
                        <a:gd name="T32" fmla="*/ 2449 w 2646"/>
                        <a:gd name="T33" fmla="*/ 266 h 1193"/>
                        <a:gd name="T34" fmla="*/ 2532 w 2646"/>
                        <a:gd name="T35" fmla="*/ 201 h 1193"/>
                        <a:gd name="T36" fmla="*/ 2587 w 2646"/>
                        <a:gd name="T37" fmla="*/ 140 h 1193"/>
                        <a:gd name="T38" fmla="*/ 2621 w 2646"/>
                        <a:gd name="T39" fmla="*/ 85 h 1193"/>
                        <a:gd name="T40" fmla="*/ 2639 w 2646"/>
                        <a:gd name="T41" fmla="*/ 41 h 1193"/>
                        <a:gd name="T42" fmla="*/ 2646 w 2646"/>
                        <a:gd name="T43" fmla="*/ 10 h 1193"/>
                        <a:gd name="T44" fmla="*/ 2646 w 2646"/>
                        <a:gd name="T45" fmla="*/ 0 h 1193"/>
                        <a:gd name="T46" fmla="*/ 2645 w 2646"/>
                        <a:gd name="T47" fmla="*/ 681 h 1193"/>
                        <a:gd name="T48" fmla="*/ 2631 w 2646"/>
                        <a:gd name="T49" fmla="*/ 736 h 1193"/>
                        <a:gd name="T50" fmla="*/ 2553 w 2646"/>
                        <a:gd name="T51" fmla="*/ 757 h 1193"/>
                        <a:gd name="T52" fmla="*/ 2336 w 2646"/>
                        <a:gd name="T53" fmla="*/ 786 h 1193"/>
                        <a:gd name="T54" fmla="*/ 2139 w 2646"/>
                        <a:gd name="T55" fmla="*/ 869 h 1193"/>
                        <a:gd name="T56" fmla="*/ 1973 w 2646"/>
                        <a:gd name="T57" fmla="*/ 995 h 1193"/>
                        <a:gd name="T58" fmla="*/ 1843 w 2646"/>
                        <a:gd name="T59" fmla="*/ 1159 h 1193"/>
                        <a:gd name="T60" fmla="*/ 1604 w 2646"/>
                        <a:gd name="T61" fmla="*/ 1184 h 1193"/>
                        <a:gd name="T62" fmla="*/ 1319 w 2646"/>
                        <a:gd name="T63" fmla="*/ 1193 h 1193"/>
                        <a:gd name="T64" fmla="*/ 999 w 2646"/>
                        <a:gd name="T65" fmla="*/ 1182 h 1193"/>
                        <a:gd name="T66" fmla="*/ 737 w 2646"/>
                        <a:gd name="T67" fmla="*/ 1150 h 1193"/>
                        <a:gd name="T68" fmla="*/ 524 w 2646"/>
                        <a:gd name="T69" fmla="*/ 1102 h 1193"/>
                        <a:gd name="T70" fmla="*/ 358 w 2646"/>
                        <a:gd name="T71" fmla="*/ 1042 h 1193"/>
                        <a:gd name="T72" fmla="*/ 230 w 2646"/>
                        <a:gd name="T73" fmla="*/ 974 h 1193"/>
                        <a:gd name="T74" fmla="*/ 137 w 2646"/>
                        <a:gd name="T75" fmla="*/ 904 h 1193"/>
                        <a:gd name="T76" fmla="*/ 73 w 2646"/>
                        <a:gd name="T77" fmla="*/ 835 h 1193"/>
                        <a:gd name="T78" fmla="*/ 34 w 2646"/>
                        <a:gd name="T79" fmla="*/ 773 h 1193"/>
                        <a:gd name="T80" fmla="*/ 11 w 2646"/>
                        <a:gd name="T81" fmla="*/ 720 h 1193"/>
                        <a:gd name="T82" fmla="*/ 1 w 2646"/>
                        <a:gd name="T83" fmla="*/ 681 h 1193"/>
                        <a:gd name="T84" fmla="*/ 0 w 2646"/>
                        <a:gd name="T85" fmla="*/ 662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46" h="1193">
                          <a:moveTo>
                            <a:pt x="0" y="0"/>
                          </a:moveTo>
                          <a:lnTo>
                            <a:pt x="0" y="1"/>
                          </a:lnTo>
                          <a:lnTo>
                            <a:pt x="0" y="4"/>
                          </a:lnTo>
                          <a:lnTo>
                            <a:pt x="0" y="10"/>
                          </a:lnTo>
                          <a:lnTo>
                            <a:pt x="2" y="18"/>
                          </a:lnTo>
                          <a:lnTo>
                            <a:pt x="4" y="29"/>
                          </a:lnTo>
                          <a:lnTo>
                            <a:pt x="7" y="41"/>
                          </a:lnTo>
                          <a:lnTo>
                            <a:pt x="12" y="54"/>
                          </a:lnTo>
                          <a:lnTo>
                            <a:pt x="17" y="68"/>
                          </a:lnTo>
                          <a:lnTo>
                            <a:pt x="25" y="85"/>
                          </a:lnTo>
                          <a:lnTo>
                            <a:pt x="34" y="102"/>
                          </a:lnTo>
                          <a:lnTo>
                            <a:pt x="46" y="121"/>
                          </a:lnTo>
                          <a:lnTo>
                            <a:pt x="59" y="140"/>
                          </a:lnTo>
                          <a:lnTo>
                            <a:pt x="75" y="161"/>
                          </a:lnTo>
                          <a:lnTo>
                            <a:pt x="93" y="181"/>
                          </a:lnTo>
                          <a:lnTo>
                            <a:pt x="114" y="201"/>
                          </a:lnTo>
                          <a:lnTo>
                            <a:pt x="138" y="223"/>
                          </a:lnTo>
                          <a:lnTo>
                            <a:pt x="166" y="245"/>
                          </a:lnTo>
                          <a:lnTo>
                            <a:pt x="197" y="266"/>
                          </a:lnTo>
                          <a:lnTo>
                            <a:pt x="232" y="288"/>
                          </a:lnTo>
                          <a:lnTo>
                            <a:pt x="271" y="309"/>
                          </a:lnTo>
                          <a:lnTo>
                            <a:pt x="313" y="330"/>
                          </a:lnTo>
                          <a:lnTo>
                            <a:pt x="360" y="350"/>
                          </a:lnTo>
                          <a:lnTo>
                            <a:pt x="411" y="369"/>
                          </a:lnTo>
                          <a:lnTo>
                            <a:pt x="467" y="389"/>
                          </a:lnTo>
                          <a:lnTo>
                            <a:pt x="527" y="405"/>
                          </a:lnTo>
                          <a:lnTo>
                            <a:pt x="594" y="422"/>
                          </a:lnTo>
                          <a:lnTo>
                            <a:pt x="665" y="437"/>
                          </a:lnTo>
                          <a:lnTo>
                            <a:pt x="740" y="450"/>
                          </a:lnTo>
                          <a:lnTo>
                            <a:pt x="822" y="462"/>
                          </a:lnTo>
                          <a:lnTo>
                            <a:pt x="910" y="471"/>
                          </a:lnTo>
                          <a:lnTo>
                            <a:pt x="1004" y="480"/>
                          </a:lnTo>
                          <a:lnTo>
                            <a:pt x="1104" y="486"/>
                          </a:lnTo>
                          <a:lnTo>
                            <a:pt x="1210" y="489"/>
                          </a:lnTo>
                          <a:lnTo>
                            <a:pt x="1323" y="491"/>
                          </a:lnTo>
                          <a:lnTo>
                            <a:pt x="1436" y="489"/>
                          </a:lnTo>
                          <a:lnTo>
                            <a:pt x="1542" y="486"/>
                          </a:lnTo>
                          <a:lnTo>
                            <a:pt x="1642" y="480"/>
                          </a:lnTo>
                          <a:lnTo>
                            <a:pt x="1736" y="471"/>
                          </a:lnTo>
                          <a:lnTo>
                            <a:pt x="1824" y="462"/>
                          </a:lnTo>
                          <a:lnTo>
                            <a:pt x="1906" y="450"/>
                          </a:lnTo>
                          <a:lnTo>
                            <a:pt x="1983" y="437"/>
                          </a:lnTo>
                          <a:lnTo>
                            <a:pt x="2053" y="422"/>
                          </a:lnTo>
                          <a:lnTo>
                            <a:pt x="2119" y="405"/>
                          </a:lnTo>
                          <a:lnTo>
                            <a:pt x="2179" y="389"/>
                          </a:lnTo>
                          <a:lnTo>
                            <a:pt x="2236" y="369"/>
                          </a:lnTo>
                          <a:lnTo>
                            <a:pt x="2286" y="350"/>
                          </a:lnTo>
                          <a:lnTo>
                            <a:pt x="2333" y="330"/>
                          </a:lnTo>
                          <a:lnTo>
                            <a:pt x="2375" y="309"/>
                          </a:lnTo>
                          <a:lnTo>
                            <a:pt x="2414" y="288"/>
                          </a:lnTo>
                          <a:lnTo>
                            <a:pt x="2449" y="266"/>
                          </a:lnTo>
                          <a:lnTo>
                            <a:pt x="2480" y="245"/>
                          </a:lnTo>
                          <a:lnTo>
                            <a:pt x="2508" y="223"/>
                          </a:lnTo>
                          <a:lnTo>
                            <a:pt x="2532" y="201"/>
                          </a:lnTo>
                          <a:lnTo>
                            <a:pt x="2553" y="181"/>
                          </a:lnTo>
                          <a:lnTo>
                            <a:pt x="2572" y="161"/>
                          </a:lnTo>
                          <a:lnTo>
                            <a:pt x="2587" y="140"/>
                          </a:lnTo>
                          <a:lnTo>
                            <a:pt x="2600" y="121"/>
                          </a:lnTo>
                          <a:lnTo>
                            <a:pt x="2612" y="102"/>
                          </a:lnTo>
                          <a:lnTo>
                            <a:pt x="2621" y="85"/>
                          </a:lnTo>
                          <a:lnTo>
                            <a:pt x="2629" y="68"/>
                          </a:lnTo>
                          <a:lnTo>
                            <a:pt x="2634" y="54"/>
                          </a:lnTo>
                          <a:lnTo>
                            <a:pt x="2639" y="41"/>
                          </a:lnTo>
                          <a:lnTo>
                            <a:pt x="2643" y="29"/>
                          </a:lnTo>
                          <a:lnTo>
                            <a:pt x="2644" y="18"/>
                          </a:lnTo>
                          <a:lnTo>
                            <a:pt x="2646" y="10"/>
                          </a:lnTo>
                          <a:lnTo>
                            <a:pt x="2646" y="4"/>
                          </a:lnTo>
                          <a:lnTo>
                            <a:pt x="2646" y="1"/>
                          </a:lnTo>
                          <a:lnTo>
                            <a:pt x="2646" y="0"/>
                          </a:lnTo>
                          <a:lnTo>
                            <a:pt x="2646" y="669"/>
                          </a:lnTo>
                          <a:lnTo>
                            <a:pt x="2646" y="672"/>
                          </a:lnTo>
                          <a:lnTo>
                            <a:pt x="2645" y="681"/>
                          </a:lnTo>
                          <a:lnTo>
                            <a:pt x="2643" y="695"/>
                          </a:lnTo>
                          <a:lnTo>
                            <a:pt x="2639" y="713"/>
                          </a:lnTo>
                          <a:lnTo>
                            <a:pt x="2631" y="736"/>
                          </a:lnTo>
                          <a:lnTo>
                            <a:pt x="2620" y="761"/>
                          </a:lnTo>
                          <a:lnTo>
                            <a:pt x="2587" y="758"/>
                          </a:lnTo>
                          <a:lnTo>
                            <a:pt x="2553" y="757"/>
                          </a:lnTo>
                          <a:lnTo>
                            <a:pt x="2479" y="761"/>
                          </a:lnTo>
                          <a:lnTo>
                            <a:pt x="2407" y="770"/>
                          </a:lnTo>
                          <a:lnTo>
                            <a:pt x="2336" y="786"/>
                          </a:lnTo>
                          <a:lnTo>
                            <a:pt x="2268" y="809"/>
                          </a:lnTo>
                          <a:lnTo>
                            <a:pt x="2202" y="835"/>
                          </a:lnTo>
                          <a:lnTo>
                            <a:pt x="2139" y="869"/>
                          </a:lnTo>
                          <a:lnTo>
                            <a:pt x="2080" y="906"/>
                          </a:lnTo>
                          <a:lnTo>
                            <a:pt x="2025" y="948"/>
                          </a:lnTo>
                          <a:lnTo>
                            <a:pt x="1973" y="995"/>
                          </a:lnTo>
                          <a:lnTo>
                            <a:pt x="1925" y="1046"/>
                          </a:lnTo>
                          <a:lnTo>
                            <a:pt x="1882" y="1100"/>
                          </a:lnTo>
                          <a:lnTo>
                            <a:pt x="1843" y="1159"/>
                          </a:lnTo>
                          <a:lnTo>
                            <a:pt x="1769" y="1169"/>
                          </a:lnTo>
                          <a:lnTo>
                            <a:pt x="1688" y="1177"/>
                          </a:lnTo>
                          <a:lnTo>
                            <a:pt x="1604" y="1184"/>
                          </a:lnTo>
                          <a:lnTo>
                            <a:pt x="1513" y="1189"/>
                          </a:lnTo>
                          <a:lnTo>
                            <a:pt x="1419" y="1192"/>
                          </a:lnTo>
                          <a:lnTo>
                            <a:pt x="1319" y="1193"/>
                          </a:lnTo>
                          <a:lnTo>
                            <a:pt x="1206" y="1192"/>
                          </a:lnTo>
                          <a:lnTo>
                            <a:pt x="1099" y="1188"/>
                          </a:lnTo>
                          <a:lnTo>
                            <a:pt x="999" y="1182"/>
                          </a:lnTo>
                          <a:lnTo>
                            <a:pt x="907" y="1172"/>
                          </a:lnTo>
                          <a:lnTo>
                            <a:pt x="819" y="1162"/>
                          </a:lnTo>
                          <a:lnTo>
                            <a:pt x="737" y="1150"/>
                          </a:lnTo>
                          <a:lnTo>
                            <a:pt x="661" y="1135"/>
                          </a:lnTo>
                          <a:lnTo>
                            <a:pt x="590" y="1118"/>
                          </a:lnTo>
                          <a:lnTo>
                            <a:pt x="524" y="1102"/>
                          </a:lnTo>
                          <a:lnTo>
                            <a:pt x="464" y="1082"/>
                          </a:lnTo>
                          <a:lnTo>
                            <a:pt x="408" y="1062"/>
                          </a:lnTo>
                          <a:lnTo>
                            <a:pt x="358" y="1042"/>
                          </a:lnTo>
                          <a:lnTo>
                            <a:pt x="311" y="1019"/>
                          </a:lnTo>
                          <a:lnTo>
                            <a:pt x="268" y="997"/>
                          </a:lnTo>
                          <a:lnTo>
                            <a:pt x="230" y="974"/>
                          </a:lnTo>
                          <a:lnTo>
                            <a:pt x="195" y="950"/>
                          </a:lnTo>
                          <a:lnTo>
                            <a:pt x="165" y="928"/>
                          </a:lnTo>
                          <a:lnTo>
                            <a:pt x="137" y="904"/>
                          </a:lnTo>
                          <a:lnTo>
                            <a:pt x="113" y="881"/>
                          </a:lnTo>
                          <a:lnTo>
                            <a:pt x="91" y="858"/>
                          </a:lnTo>
                          <a:lnTo>
                            <a:pt x="73" y="835"/>
                          </a:lnTo>
                          <a:lnTo>
                            <a:pt x="58" y="814"/>
                          </a:lnTo>
                          <a:lnTo>
                            <a:pt x="45" y="792"/>
                          </a:lnTo>
                          <a:lnTo>
                            <a:pt x="34" y="773"/>
                          </a:lnTo>
                          <a:lnTo>
                            <a:pt x="24" y="754"/>
                          </a:lnTo>
                          <a:lnTo>
                            <a:pt x="17" y="736"/>
                          </a:lnTo>
                          <a:lnTo>
                            <a:pt x="11" y="720"/>
                          </a:lnTo>
                          <a:lnTo>
                            <a:pt x="7" y="706"/>
                          </a:lnTo>
                          <a:lnTo>
                            <a:pt x="4" y="692"/>
                          </a:lnTo>
                          <a:lnTo>
                            <a:pt x="1" y="681"/>
                          </a:lnTo>
                          <a:lnTo>
                            <a:pt x="0" y="673"/>
                          </a:lnTo>
                          <a:lnTo>
                            <a:pt x="0" y="667"/>
                          </a:lnTo>
                          <a:lnTo>
                            <a:pt x="0" y="662"/>
                          </a:lnTo>
                          <a:lnTo>
                            <a:pt x="0" y="661"/>
                          </a:lnTo>
                          <a:lnTo>
                            <a:pt x="0" y="0"/>
                          </a:lnTo>
                          <a:close/>
                        </a:path>
                      </a:pathLst>
                    </a:custGeom>
                    <a:noFill/>
                    <a:ln w="3175">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457119">
                        <a:defRPr/>
                      </a:pPr>
                      <a:endParaRPr lang="en-US" kern="0" dirty="0">
                        <a:solidFill>
                          <a:srgbClr val="000000"/>
                        </a:solidFill>
                        <a:latin typeface="Arial" panose="020B0604020202020204" pitchFamily="34" charset="0"/>
                        <a:cs typeface="Arial" panose="020B0604020202020204" pitchFamily="34" charset="0"/>
                      </a:endParaRPr>
                    </a:p>
                  </p:txBody>
                </p:sp>
                <p:sp>
                  <p:nvSpPr>
                    <p:cNvPr id="453" name="Freeform 336">
                      <a:extLst>
                        <a:ext uri="{FF2B5EF4-FFF2-40B4-BE49-F238E27FC236}">
                          <a16:creationId xmlns:a16="http://schemas.microsoft.com/office/drawing/2014/main" id="{2134AA14-0B1E-49E5-B348-F032ACF6BAC5}"/>
                        </a:ext>
                      </a:extLst>
                    </p:cNvPr>
                    <p:cNvSpPr>
                      <a:spLocks/>
                    </p:cNvSpPr>
                    <p:nvPr/>
                  </p:nvSpPr>
                  <p:spPr bwMode="auto">
                    <a:xfrm>
                      <a:off x="4029" y="2800"/>
                      <a:ext cx="370" cy="239"/>
                    </a:xfrm>
                    <a:custGeom>
                      <a:avLst/>
                      <a:gdLst>
                        <a:gd name="T0" fmla="*/ 0 w 1852"/>
                        <a:gd name="T1" fmla="*/ 1 h 1194"/>
                        <a:gd name="T2" fmla="*/ 0 w 1852"/>
                        <a:gd name="T3" fmla="*/ 11 h 1194"/>
                        <a:gd name="T4" fmla="*/ 4 w 1852"/>
                        <a:gd name="T5" fmla="*/ 29 h 1194"/>
                        <a:gd name="T6" fmla="*/ 12 w 1852"/>
                        <a:gd name="T7" fmla="*/ 54 h 1194"/>
                        <a:gd name="T8" fmla="*/ 25 w 1852"/>
                        <a:gd name="T9" fmla="*/ 85 h 1194"/>
                        <a:gd name="T10" fmla="*/ 46 w 1852"/>
                        <a:gd name="T11" fmla="*/ 121 h 1194"/>
                        <a:gd name="T12" fmla="*/ 75 w 1852"/>
                        <a:gd name="T13" fmla="*/ 161 h 1194"/>
                        <a:gd name="T14" fmla="*/ 114 w 1852"/>
                        <a:gd name="T15" fmla="*/ 203 h 1194"/>
                        <a:gd name="T16" fmla="*/ 166 w 1852"/>
                        <a:gd name="T17" fmla="*/ 246 h 1194"/>
                        <a:gd name="T18" fmla="*/ 232 w 1852"/>
                        <a:gd name="T19" fmla="*/ 289 h 1194"/>
                        <a:gd name="T20" fmla="*/ 313 w 1852"/>
                        <a:gd name="T21" fmla="*/ 331 h 1194"/>
                        <a:gd name="T22" fmla="*/ 411 w 1852"/>
                        <a:gd name="T23" fmla="*/ 371 h 1194"/>
                        <a:gd name="T24" fmla="*/ 527 w 1852"/>
                        <a:gd name="T25" fmla="*/ 407 h 1194"/>
                        <a:gd name="T26" fmla="*/ 665 w 1852"/>
                        <a:gd name="T27" fmla="*/ 438 h 1194"/>
                        <a:gd name="T28" fmla="*/ 822 w 1852"/>
                        <a:gd name="T29" fmla="*/ 463 h 1194"/>
                        <a:gd name="T30" fmla="*/ 1004 w 1852"/>
                        <a:gd name="T31" fmla="*/ 481 h 1194"/>
                        <a:gd name="T32" fmla="*/ 1210 w 1852"/>
                        <a:gd name="T33" fmla="*/ 491 h 1194"/>
                        <a:gd name="T34" fmla="*/ 1421 w 1852"/>
                        <a:gd name="T35" fmla="*/ 491 h 1194"/>
                        <a:gd name="T36" fmla="*/ 1601 w 1852"/>
                        <a:gd name="T37" fmla="*/ 484 h 1194"/>
                        <a:gd name="T38" fmla="*/ 1764 w 1852"/>
                        <a:gd name="T39" fmla="*/ 470 h 1194"/>
                        <a:gd name="T40" fmla="*/ 1735 w 1852"/>
                        <a:gd name="T41" fmla="*/ 592 h 1194"/>
                        <a:gd name="T42" fmla="*/ 1724 w 1852"/>
                        <a:gd name="T43" fmla="*/ 720 h 1194"/>
                        <a:gd name="T44" fmla="*/ 1736 w 1852"/>
                        <a:gd name="T45" fmla="*/ 856 h 1194"/>
                        <a:gd name="T46" fmla="*/ 1767 w 1852"/>
                        <a:gd name="T47" fmla="*/ 983 h 1194"/>
                        <a:gd name="T48" fmla="*/ 1819 w 1852"/>
                        <a:gd name="T49" fmla="*/ 1103 h 1194"/>
                        <a:gd name="T50" fmla="*/ 1775 w 1852"/>
                        <a:gd name="T51" fmla="*/ 1169 h 1194"/>
                        <a:gd name="T52" fmla="*/ 1608 w 1852"/>
                        <a:gd name="T53" fmla="*/ 1185 h 1194"/>
                        <a:gd name="T54" fmla="*/ 1421 w 1852"/>
                        <a:gd name="T55" fmla="*/ 1193 h 1194"/>
                        <a:gd name="T56" fmla="*/ 1206 w 1852"/>
                        <a:gd name="T57" fmla="*/ 1193 h 1194"/>
                        <a:gd name="T58" fmla="*/ 999 w 1852"/>
                        <a:gd name="T59" fmla="*/ 1182 h 1194"/>
                        <a:gd name="T60" fmla="*/ 819 w 1852"/>
                        <a:gd name="T61" fmla="*/ 1163 h 1194"/>
                        <a:gd name="T62" fmla="*/ 661 w 1852"/>
                        <a:gd name="T63" fmla="*/ 1135 h 1194"/>
                        <a:gd name="T64" fmla="*/ 524 w 1852"/>
                        <a:gd name="T65" fmla="*/ 1102 h 1194"/>
                        <a:gd name="T66" fmla="*/ 408 w 1852"/>
                        <a:gd name="T67" fmla="*/ 1063 h 1194"/>
                        <a:gd name="T68" fmla="*/ 311 w 1852"/>
                        <a:gd name="T69" fmla="*/ 1020 h 1194"/>
                        <a:gd name="T70" fmla="*/ 230 w 1852"/>
                        <a:gd name="T71" fmla="*/ 975 h 1194"/>
                        <a:gd name="T72" fmla="*/ 165 w 1852"/>
                        <a:gd name="T73" fmla="*/ 928 h 1194"/>
                        <a:gd name="T74" fmla="*/ 113 w 1852"/>
                        <a:gd name="T75" fmla="*/ 881 h 1194"/>
                        <a:gd name="T76" fmla="*/ 73 w 1852"/>
                        <a:gd name="T77" fmla="*/ 835 h 1194"/>
                        <a:gd name="T78" fmla="*/ 45 w 1852"/>
                        <a:gd name="T79" fmla="*/ 793 h 1194"/>
                        <a:gd name="T80" fmla="*/ 24 w 1852"/>
                        <a:gd name="T81" fmla="*/ 754 h 1194"/>
                        <a:gd name="T82" fmla="*/ 11 w 1852"/>
                        <a:gd name="T83" fmla="*/ 720 h 1194"/>
                        <a:gd name="T84" fmla="*/ 4 w 1852"/>
                        <a:gd name="T85" fmla="*/ 694 h 1194"/>
                        <a:gd name="T86" fmla="*/ 0 w 1852"/>
                        <a:gd name="T87" fmla="*/ 673 h 1194"/>
                        <a:gd name="T88" fmla="*/ 0 w 1852"/>
                        <a:gd name="T89" fmla="*/ 664 h 1194"/>
                        <a:gd name="T90" fmla="*/ 0 w 1852"/>
                        <a:gd name="T91" fmla="*/ 0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52" h="1194">
                          <a:moveTo>
                            <a:pt x="0" y="0"/>
                          </a:moveTo>
                          <a:lnTo>
                            <a:pt x="0" y="1"/>
                          </a:lnTo>
                          <a:lnTo>
                            <a:pt x="0" y="5"/>
                          </a:lnTo>
                          <a:lnTo>
                            <a:pt x="0" y="11"/>
                          </a:lnTo>
                          <a:lnTo>
                            <a:pt x="2" y="19"/>
                          </a:lnTo>
                          <a:lnTo>
                            <a:pt x="4" y="29"/>
                          </a:lnTo>
                          <a:lnTo>
                            <a:pt x="7" y="41"/>
                          </a:lnTo>
                          <a:lnTo>
                            <a:pt x="12" y="54"/>
                          </a:lnTo>
                          <a:lnTo>
                            <a:pt x="17" y="70"/>
                          </a:lnTo>
                          <a:lnTo>
                            <a:pt x="25" y="85"/>
                          </a:lnTo>
                          <a:lnTo>
                            <a:pt x="34" y="103"/>
                          </a:lnTo>
                          <a:lnTo>
                            <a:pt x="46" y="121"/>
                          </a:lnTo>
                          <a:lnTo>
                            <a:pt x="59" y="140"/>
                          </a:lnTo>
                          <a:lnTo>
                            <a:pt x="75" y="161"/>
                          </a:lnTo>
                          <a:lnTo>
                            <a:pt x="93" y="181"/>
                          </a:lnTo>
                          <a:lnTo>
                            <a:pt x="114" y="203"/>
                          </a:lnTo>
                          <a:lnTo>
                            <a:pt x="138" y="224"/>
                          </a:lnTo>
                          <a:lnTo>
                            <a:pt x="166" y="246"/>
                          </a:lnTo>
                          <a:lnTo>
                            <a:pt x="197" y="268"/>
                          </a:lnTo>
                          <a:lnTo>
                            <a:pt x="232" y="289"/>
                          </a:lnTo>
                          <a:lnTo>
                            <a:pt x="271" y="311"/>
                          </a:lnTo>
                          <a:lnTo>
                            <a:pt x="313" y="331"/>
                          </a:lnTo>
                          <a:lnTo>
                            <a:pt x="360" y="352"/>
                          </a:lnTo>
                          <a:lnTo>
                            <a:pt x="411" y="371"/>
                          </a:lnTo>
                          <a:lnTo>
                            <a:pt x="467" y="389"/>
                          </a:lnTo>
                          <a:lnTo>
                            <a:pt x="527" y="407"/>
                          </a:lnTo>
                          <a:lnTo>
                            <a:pt x="594" y="422"/>
                          </a:lnTo>
                          <a:lnTo>
                            <a:pt x="665" y="438"/>
                          </a:lnTo>
                          <a:lnTo>
                            <a:pt x="740" y="451"/>
                          </a:lnTo>
                          <a:lnTo>
                            <a:pt x="822" y="463"/>
                          </a:lnTo>
                          <a:lnTo>
                            <a:pt x="910" y="473"/>
                          </a:lnTo>
                          <a:lnTo>
                            <a:pt x="1004" y="481"/>
                          </a:lnTo>
                          <a:lnTo>
                            <a:pt x="1104" y="487"/>
                          </a:lnTo>
                          <a:lnTo>
                            <a:pt x="1210" y="491"/>
                          </a:lnTo>
                          <a:lnTo>
                            <a:pt x="1323" y="492"/>
                          </a:lnTo>
                          <a:lnTo>
                            <a:pt x="1421" y="491"/>
                          </a:lnTo>
                          <a:lnTo>
                            <a:pt x="1513" y="489"/>
                          </a:lnTo>
                          <a:lnTo>
                            <a:pt x="1601" y="484"/>
                          </a:lnTo>
                          <a:lnTo>
                            <a:pt x="1684" y="478"/>
                          </a:lnTo>
                          <a:lnTo>
                            <a:pt x="1764" y="470"/>
                          </a:lnTo>
                          <a:lnTo>
                            <a:pt x="1747" y="531"/>
                          </a:lnTo>
                          <a:lnTo>
                            <a:pt x="1735" y="592"/>
                          </a:lnTo>
                          <a:lnTo>
                            <a:pt x="1726" y="655"/>
                          </a:lnTo>
                          <a:lnTo>
                            <a:pt x="1724" y="720"/>
                          </a:lnTo>
                          <a:lnTo>
                            <a:pt x="1728" y="789"/>
                          </a:lnTo>
                          <a:lnTo>
                            <a:pt x="1736" y="856"/>
                          </a:lnTo>
                          <a:lnTo>
                            <a:pt x="1749" y="921"/>
                          </a:lnTo>
                          <a:lnTo>
                            <a:pt x="1767" y="983"/>
                          </a:lnTo>
                          <a:lnTo>
                            <a:pt x="1791" y="1044"/>
                          </a:lnTo>
                          <a:lnTo>
                            <a:pt x="1819" y="1103"/>
                          </a:lnTo>
                          <a:lnTo>
                            <a:pt x="1852" y="1158"/>
                          </a:lnTo>
                          <a:lnTo>
                            <a:pt x="1775" y="1169"/>
                          </a:lnTo>
                          <a:lnTo>
                            <a:pt x="1694" y="1178"/>
                          </a:lnTo>
                          <a:lnTo>
                            <a:pt x="1608" y="1185"/>
                          </a:lnTo>
                          <a:lnTo>
                            <a:pt x="1517" y="1190"/>
                          </a:lnTo>
                          <a:lnTo>
                            <a:pt x="1421" y="1193"/>
                          </a:lnTo>
                          <a:lnTo>
                            <a:pt x="1319" y="1194"/>
                          </a:lnTo>
                          <a:lnTo>
                            <a:pt x="1206" y="1193"/>
                          </a:lnTo>
                          <a:lnTo>
                            <a:pt x="1099" y="1188"/>
                          </a:lnTo>
                          <a:lnTo>
                            <a:pt x="999" y="1182"/>
                          </a:lnTo>
                          <a:lnTo>
                            <a:pt x="907" y="1174"/>
                          </a:lnTo>
                          <a:lnTo>
                            <a:pt x="819" y="1163"/>
                          </a:lnTo>
                          <a:lnTo>
                            <a:pt x="737" y="1150"/>
                          </a:lnTo>
                          <a:lnTo>
                            <a:pt x="661" y="1135"/>
                          </a:lnTo>
                          <a:lnTo>
                            <a:pt x="590" y="1120"/>
                          </a:lnTo>
                          <a:lnTo>
                            <a:pt x="524" y="1102"/>
                          </a:lnTo>
                          <a:lnTo>
                            <a:pt x="464" y="1083"/>
                          </a:lnTo>
                          <a:lnTo>
                            <a:pt x="408" y="1063"/>
                          </a:lnTo>
                          <a:lnTo>
                            <a:pt x="358" y="1042"/>
                          </a:lnTo>
                          <a:lnTo>
                            <a:pt x="311" y="1020"/>
                          </a:lnTo>
                          <a:lnTo>
                            <a:pt x="268" y="997"/>
                          </a:lnTo>
                          <a:lnTo>
                            <a:pt x="230" y="975"/>
                          </a:lnTo>
                          <a:lnTo>
                            <a:pt x="195" y="952"/>
                          </a:lnTo>
                          <a:lnTo>
                            <a:pt x="165" y="928"/>
                          </a:lnTo>
                          <a:lnTo>
                            <a:pt x="137" y="905"/>
                          </a:lnTo>
                          <a:lnTo>
                            <a:pt x="113" y="881"/>
                          </a:lnTo>
                          <a:lnTo>
                            <a:pt x="91" y="858"/>
                          </a:lnTo>
                          <a:lnTo>
                            <a:pt x="73" y="835"/>
                          </a:lnTo>
                          <a:lnTo>
                            <a:pt x="58" y="814"/>
                          </a:lnTo>
                          <a:lnTo>
                            <a:pt x="45" y="793"/>
                          </a:lnTo>
                          <a:lnTo>
                            <a:pt x="34" y="773"/>
                          </a:lnTo>
                          <a:lnTo>
                            <a:pt x="24" y="754"/>
                          </a:lnTo>
                          <a:lnTo>
                            <a:pt x="17" y="737"/>
                          </a:lnTo>
                          <a:lnTo>
                            <a:pt x="11" y="720"/>
                          </a:lnTo>
                          <a:lnTo>
                            <a:pt x="7" y="706"/>
                          </a:lnTo>
                          <a:lnTo>
                            <a:pt x="4" y="694"/>
                          </a:lnTo>
                          <a:lnTo>
                            <a:pt x="1" y="683"/>
                          </a:lnTo>
                          <a:lnTo>
                            <a:pt x="0" y="673"/>
                          </a:lnTo>
                          <a:lnTo>
                            <a:pt x="0" y="667"/>
                          </a:lnTo>
                          <a:lnTo>
                            <a:pt x="0" y="664"/>
                          </a:lnTo>
                          <a:lnTo>
                            <a:pt x="0" y="663"/>
                          </a:lnTo>
                          <a:lnTo>
                            <a:pt x="0" y="0"/>
                          </a:lnTo>
                          <a:close/>
                        </a:path>
                      </a:pathLst>
                    </a:custGeom>
                    <a:noFill/>
                    <a:ln w="3175">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457119">
                        <a:defRPr/>
                      </a:pPr>
                      <a:endParaRPr lang="en-US" kern="0" dirty="0">
                        <a:solidFill>
                          <a:srgbClr val="000000"/>
                        </a:solidFill>
                        <a:latin typeface="Arial" panose="020B0604020202020204" pitchFamily="34" charset="0"/>
                        <a:cs typeface="Arial" panose="020B0604020202020204" pitchFamily="34" charset="0"/>
                      </a:endParaRPr>
                    </a:p>
                  </p:txBody>
                </p:sp>
                <p:sp>
                  <p:nvSpPr>
                    <p:cNvPr id="454" name="Freeform 337">
                      <a:extLst>
                        <a:ext uri="{FF2B5EF4-FFF2-40B4-BE49-F238E27FC236}">
                          <a16:creationId xmlns:a16="http://schemas.microsoft.com/office/drawing/2014/main" id="{5399D31B-9987-489D-A438-65BB18EC24BE}"/>
                        </a:ext>
                      </a:extLst>
                    </p:cNvPr>
                    <p:cNvSpPr>
                      <a:spLocks noEditPoints="1"/>
                    </p:cNvSpPr>
                    <p:nvPr/>
                  </p:nvSpPr>
                  <p:spPr bwMode="auto">
                    <a:xfrm>
                      <a:off x="4388" y="2793"/>
                      <a:ext cx="303" cy="302"/>
                    </a:xfrm>
                    <a:custGeom>
                      <a:avLst/>
                      <a:gdLst>
                        <a:gd name="T0" fmla="*/ 618 w 1513"/>
                        <a:gd name="T1" fmla="*/ 578 h 1508"/>
                        <a:gd name="T2" fmla="*/ 539 w 1513"/>
                        <a:gd name="T3" fmla="*/ 637 h 1508"/>
                        <a:gd name="T4" fmla="*/ 376 w 1513"/>
                        <a:gd name="T5" fmla="*/ 836 h 1508"/>
                        <a:gd name="T6" fmla="*/ 345 w 1513"/>
                        <a:gd name="T7" fmla="*/ 968 h 1508"/>
                        <a:gd name="T8" fmla="*/ 390 w 1513"/>
                        <a:gd name="T9" fmla="*/ 1094 h 1508"/>
                        <a:gd name="T10" fmla="*/ 492 w 1513"/>
                        <a:gd name="T11" fmla="*/ 1171 h 1508"/>
                        <a:gd name="T12" fmla="*/ 632 w 1513"/>
                        <a:gd name="T13" fmla="*/ 1179 h 1508"/>
                        <a:gd name="T14" fmla="*/ 754 w 1513"/>
                        <a:gd name="T15" fmla="*/ 1102 h 1508"/>
                        <a:gd name="T16" fmla="*/ 742 w 1513"/>
                        <a:gd name="T17" fmla="*/ 973 h 1508"/>
                        <a:gd name="T18" fmla="*/ 616 w 1513"/>
                        <a:gd name="T19" fmla="*/ 1088 h 1508"/>
                        <a:gd name="T20" fmla="*/ 511 w 1513"/>
                        <a:gd name="T21" fmla="*/ 1077 h 1508"/>
                        <a:gd name="T22" fmla="*/ 452 w 1513"/>
                        <a:gd name="T23" fmla="*/ 1017 h 1508"/>
                        <a:gd name="T24" fmla="*/ 443 w 1513"/>
                        <a:gd name="T25" fmla="*/ 914 h 1508"/>
                        <a:gd name="T26" fmla="*/ 551 w 1513"/>
                        <a:gd name="T27" fmla="*/ 769 h 1508"/>
                        <a:gd name="T28" fmla="*/ 642 w 1513"/>
                        <a:gd name="T29" fmla="*/ 670 h 1508"/>
                        <a:gd name="T30" fmla="*/ 714 w 1513"/>
                        <a:gd name="T31" fmla="*/ 650 h 1508"/>
                        <a:gd name="T32" fmla="*/ 803 w 1513"/>
                        <a:gd name="T33" fmla="*/ 681 h 1508"/>
                        <a:gd name="T34" fmla="*/ 853 w 1513"/>
                        <a:gd name="T35" fmla="*/ 741 h 1508"/>
                        <a:gd name="T36" fmla="*/ 882 w 1513"/>
                        <a:gd name="T37" fmla="*/ 628 h 1508"/>
                        <a:gd name="T38" fmla="*/ 818 w 1513"/>
                        <a:gd name="T39" fmla="*/ 583 h 1508"/>
                        <a:gd name="T40" fmla="*/ 743 w 1513"/>
                        <a:gd name="T41" fmla="*/ 559 h 1508"/>
                        <a:gd name="T42" fmla="*/ 876 w 1513"/>
                        <a:gd name="T43" fmla="*/ 297 h 1508"/>
                        <a:gd name="T44" fmla="*/ 759 w 1513"/>
                        <a:gd name="T45" fmla="*/ 371 h 1508"/>
                        <a:gd name="T46" fmla="*/ 772 w 1513"/>
                        <a:gd name="T47" fmla="*/ 501 h 1508"/>
                        <a:gd name="T48" fmla="*/ 865 w 1513"/>
                        <a:gd name="T49" fmla="*/ 402 h 1508"/>
                        <a:gd name="T50" fmla="*/ 974 w 1513"/>
                        <a:gd name="T51" fmla="*/ 386 h 1508"/>
                        <a:gd name="T52" fmla="*/ 1061 w 1513"/>
                        <a:gd name="T53" fmla="*/ 455 h 1508"/>
                        <a:gd name="T54" fmla="*/ 1071 w 1513"/>
                        <a:gd name="T55" fmla="*/ 560 h 1508"/>
                        <a:gd name="T56" fmla="*/ 964 w 1513"/>
                        <a:gd name="T57" fmla="*/ 706 h 1508"/>
                        <a:gd name="T58" fmla="*/ 871 w 1513"/>
                        <a:gd name="T59" fmla="*/ 805 h 1508"/>
                        <a:gd name="T60" fmla="*/ 800 w 1513"/>
                        <a:gd name="T61" fmla="*/ 824 h 1508"/>
                        <a:gd name="T62" fmla="*/ 711 w 1513"/>
                        <a:gd name="T63" fmla="*/ 793 h 1508"/>
                        <a:gd name="T64" fmla="*/ 660 w 1513"/>
                        <a:gd name="T65" fmla="*/ 733 h 1508"/>
                        <a:gd name="T66" fmla="*/ 631 w 1513"/>
                        <a:gd name="T67" fmla="*/ 845 h 1508"/>
                        <a:gd name="T68" fmla="*/ 726 w 1513"/>
                        <a:gd name="T69" fmla="*/ 904 h 1508"/>
                        <a:gd name="T70" fmla="*/ 770 w 1513"/>
                        <a:gd name="T71" fmla="*/ 915 h 1508"/>
                        <a:gd name="T72" fmla="*/ 895 w 1513"/>
                        <a:gd name="T73" fmla="*/ 896 h 1508"/>
                        <a:gd name="T74" fmla="*/ 976 w 1513"/>
                        <a:gd name="T75" fmla="*/ 837 h 1508"/>
                        <a:gd name="T76" fmla="*/ 1116 w 1513"/>
                        <a:gd name="T77" fmla="*/ 667 h 1508"/>
                        <a:gd name="T78" fmla="*/ 1169 w 1513"/>
                        <a:gd name="T79" fmla="*/ 533 h 1508"/>
                        <a:gd name="T80" fmla="*/ 1135 w 1513"/>
                        <a:gd name="T81" fmla="*/ 396 h 1508"/>
                        <a:gd name="T82" fmla="*/ 1020 w 1513"/>
                        <a:gd name="T83" fmla="*/ 303 h 1508"/>
                        <a:gd name="T84" fmla="*/ 788 w 1513"/>
                        <a:gd name="T85" fmla="*/ 2 h 1508"/>
                        <a:gd name="T86" fmla="*/ 1026 w 1513"/>
                        <a:gd name="T87" fmla="*/ 51 h 1508"/>
                        <a:gd name="T88" fmla="*/ 1262 w 1513"/>
                        <a:gd name="T89" fmla="*/ 194 h 1508"/>
                        <a:gd name="T90" fmla="*/ 1429 w 1513"/>
                        <a:gd name="T91" fmla="*/ 411 h 1508"/>
                        <a:gd name="T92" fmla="*/ 1509 w 1513"/>
                        <a:gd name="T93" fmla="*/ 681 h 1508"/>
                        <a:gd name="T94" fmla="*/ 1482 w 1513"/>
                        <a:gd name="T95" fmla="*/ 965 h 1508"/>
                        <a:gd name="T96" fmla="*/ 1358 w 1513"/>
                        <a:gd name="T97" fmla="*/ 1210 h 1508"/>
                        <a:gd name="T98" fmla="*/ 1157 w 1513"/>
                        <a:gd name="T99" fmla="*/ 1393 h 1508"/>
                        <a:gd name="T100" fmla="*/ 901 w 1513"/>
                        <a:gd name="T101" fmla="*/ 1495 h 1508"/>
                        <a:gd name="T102" fmla="*/ 613 w 1513"/>
                        <a:gd name="T103" fmla="*/ 1495 h 1508"/>
                        <a:gd name="T104" fmla="*/ 356 w 1513"/>
                        <a:gd name="T105" fmla="*/ 1393 h 1508"/>
                        <a:gd name="T106" fmla="*/ 156 w 1513"/>
                        <a:gd name="T107" fmla="*/ 1210 h 1508"/>
                        <a:gd name="T108" fmla="*/ 32 w 1513"/>
                        <a:gd name="T109" fmla="*/ 965 h 1508"/>
                        <a:gd name="T110" fmla="*/ 3 w 1513"/>
                        <a:gd name="T111" fmla="*/ 695 h 1508"/>
                        <a:gd name="T112" fmla="*/ 57 w 1513"/>
                        <a:gd name="T113" fmla="*/ 471 h 1508"/>
                        <a:gd name="T114" fmla="*/ 192 w 1513"/>
                        <a:gd name="T115" fmla="*/ 255 h 1508"/>
                        <a:gd name="T116" fmla="*/ 410 w 1513"/>
                        <a:gd name="T117" fmla="*/ 84 h 1508"/>
                        <a:gd name="T118" fmla="*/ 683 w 1513"/>
                        <a:gd name="T119" fmla="*/ 4 h 1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13" h="1508">
                          <a:moveTo>
                            <a:pt x="725" y="557"/>
                          </a:moveTo>
                          <a:lnTo>
                            <a:pt x="689" y="559"/>
                          </a:lnTo>
                          <a:lnTo>
                            <a:pt x="653" y="566"/>
                          </a:lnTo>
                          <a:lnTo>
                            <a:pt x="618" y="578"/>
                          </a:lnTo>
                          <a:lnTo>
                            <a:pt x="586" y="596"/>
                          </a:lnTo>
                          <a:lnTo>
                            <a:pt x="563" y="614"/>
                          </a:lnTo>
                          <a:lnTo>
                            <a:pt x="542" y="634"/>
                          </a:lnTo>
                          <a:lnTo>
                            <a:pt x="539" y="637"/>
                          </a:lnTo>
                          <a:lnTo>
                            <a:pt x="535" y="641"/>
                          </a:lnTo>
                          <a:lnTo>
                            <a:pt x="506" y="676"/>
                          </a:lnTo>
                          <a:lnTo>
                            <a:pt x="398" y="807"/>
                          </a:lnTo>
                          <a:lnTo>
                            <a:pt x="376" y="836"/>
                          </a:lnTo>
                          <a:lnTo>
                            <a:pt x="360" y="867"/>
                          </a:lnTo>
                          <a:lnTo>
                            <a:pt x="351" y="901"/>
                          </a:lnTo>
                          <a:lnTo>
                            <a:pt x="345" y="933"/>
                          </a:lnTo>
                          <a:lnTo>
                            <a:pt x="345" y="968"/>
                          </a:lnTo>
                          <a:lnTo>
                            <a:pt x="348" y="1000"/>
                          </a:lnTo>
                          <a:lnTo>
                            <a:pt x="358" y="1033"/>
                          </a:lnTo>
                          <a:lnTo>
                            <a:pt x="372" y="1064"/>
                          </a:lnTo>
                          <a:lnTo>
                            <a:pt x="390" y="1094"/>
                          </a:lnTo>
                          <a:lnTo>
                            <a:pt x="407" y="1114"/>
                          </a:lnTo>
                          <a:lnTo>
                            <a:pt x="428" y="1132"/>
                          </a:lnTo>
                          <a:lnTo>
                            <a:pt x="459" y="1154"/>
                          </a:lnTo>
                          <a:lnTo>
                            <a:pt x="492" y="1171"/>
                          </a:lnTo>
                          <a:lnTo>
                            <a:pt x="527" y="1180"/>
                          </a:lnTo>
                          <a:lnTo>
                            <a:pt x="561" y="1185"/>
                          </a:lnTo>
                          <a:lnTo>
                            <a:pt x="598" y="1185"/>
                          </a:lnTo>
                          <a:lnTo>
                            <a:pt x="632" y="1179"/>
                          </a:lnTo>
                          <a:lnTo>
                            <a:pt x="666" y="1167"/>
                          </a:lnTo>
                          <a:lnTo>
                            <a:pt x="699" y="1151"/>
                          </a:lnTo>
                          <a:lnTo>
                            <a:pt x="729" y="1129"/>
                          </a:lnTo>
                          <a:lnTo>
                            <a:pt x="754" y="1102"/>
                          </a:lnTo>
                          <a:lnTo>
                            <a:pt x="864" y="971"/>
                          </a:lnTo>
                          <a:lnTo>
                            <a:pt x="823" y="977"/>
                          </a:lnTo>
                          <a:lnTo>
                            <a:pt x="782" y="977"/>
                          </a:lnTo>
                          <a:lnTo>
                            <a:pt x="742" y="973"/>
                          </a:lnTo>
                          <a:lnTo>
                            <a:pt x="683" y="1043"/>
                          </a:lnTo>
                          <a:lnTo>
                            <a:pt x="663" y="1063"/>
                          </a:lnTo>
                          <a:lnTo>
                            <a:pt x="640" y="1078"/>
                          </a:lnTo>
                          <a:lnTo>
                            <a:pt x="616" y="1088"/>
                          </a:lnTo>
                          <a:lnTo>
                            <a:pt x="589" y="1093"/>
                          </a:lnTo>
                          <a:lnTo>
                            <a:pt x="563" y="1093"/>
                          </a:lnTo>
                          <a:lnTo>
                            <a:pt x="536" y="1088"/>
                          </a:lnTo>
                          <a:lnTo>
                            <a:pt x="511" y="1077"/>
                          </a:lnTo>
                          <a:lnTo>
                            <a:pt x="487" y="1061"/>
                          </a:lnTo>
                          <a:lnTo>
                            <a:pt x="486" y="1060"/>
                          </a:lnTo>
                          <a:lnTo>
                            <a:pt x="466" y="1040"/>
                          </a:lnTo>
                          <a:lnTo>
                            <a:pt x="452" y="1017"/>
                          </a:lnTo>
                          <a:lnTo>
                            <a:pt x="442" y="992"/>
                          </a:lnTo>
                          <a:lnTo>
                            <a:pt x="437" y="967"/>
                          </a:lnTo>
                          <a:lnTo>
                            <a:pt x="437" y="940"/>
                          </a:lnTo>
                          <a:lnTo>
                            <a:pt x="443" y="914"/>
                          </a:lnTo>
                          <a:lnTo>
                            <a:pt x="453" y="889"/>
                          </a:lnTo>
                          <a:lnTo>
                            <a:pt x="469" y="866"/>
                          </a:lnTo>
                          <a:lnTo>
                            <a:pt x="528" y="796"/>
                          </a:lnTo>
                          <a:lnTo>
                            <a:pt x="551" y="769"/>
                          </a:lnTo>
                          <a:lnTo>
                            <a:pt x="575" y="740"/>
                          </a:lnTo>
                          <a:lnTo>
                            <a:pt x="607" y="700"/>
                          </a:lnTo>
                          <a:lnTo>
                            <a:pt x="624" y="683"/>
                          </a:lnTo>
                          <a:lnTo>
                            <a:pt x="642" y="670"/>
                          </a:lnTo>
                          <a:lnTo>
                            <a:pt x="663" y="659"/>
                          </a:lnTo>
                          <a:lnTo>
                            <a:pt x="679" y="655"/>
                          </a:lnTo>
                          <a:lnTo>
                            <a:pt x="697" y="651"/>
                          </a:lnTo>
                          <a:lnTo>
                            <a:pt x="714" y="650"/>
                          </a:lnTo>
                          <a:lnTo>
                            <a:pt x="730" y="651"/>
                          </a:lnTo>
                          <a:lnTo>
                            <a:pt x="756" y="656"/>
                          </a:lnTo>
                          <a:lnTo>
                            <a:pt x="781" y="667"/>
                          </a:lnTo>
                          <a:lnTo>
                            <a:pt x="803" y="681"/>
                          </a:lnTo>
                          <a:lnTo>
                            <a:pt x="824" y="703"/>
                          </a:lnTo>
                          <a:lnTo>
                            <a:pt x="840" y="728"/>
                          </a:lnTo>
                          <a:lnTo>
                            <a:pt x="847" y="747"/>
                          </a:lnTo>
                          <a:lnTo>
                            <a:pt x="853" y="741"/>
                          </a:lnTo>
                          <a:lnTo>
                            <a:pt x="859" y="735"/>
                          </a:lnTo>
                          <a:lnTo>
                            <a:pt x="913" y="670"/>
                          </a:lnTo>
                          <a:lnTo>
                            <a:pt x="899" y="649"/>
                          </a:lnTo>
                          <a:lnTo>
                            <a:pt x="882" y="628"/>
                          </a:lnTo>
                          <a:lnTo>
                            <a:pt x="862" y="610"/>
                          </a:lnTo>
                          <a:lnTo>
                            <a:pt x="852" y="603"/>
                          </a:lnTo>
                          <a:lnTo>
                            <a:pt x="842" y="596"/>
                          </a:lnTo>
                          <a:lnTo>
                            <a:pt x="818" y="583"/>
                          </a:lnTo>
                          <a:lnTo>
                            <a:pt x="794" y="572"/>
                          </a:lnTo>
                          <a:lnTo>
                            <a:pt x="778" y="566"/>
                          </a:lnTo>
                          <a:lnTo>
                            <a:pt x="761" y="562"/>
                          </a:lnTo>
                          <a:lnTo>
                            <a:pt x="743" y="559"/>
                          </a:lnTo>
                          <a:lnTo>
                            <a:pt x="725" y="557"/>
                          </a:lnTo>
                          <a:close/>
                          <a:moveTo>
                            <a:pt x="948" y="288"/>
                          </a:moveTo>
                          <a:lnTo>
                            <a:pt x="912" y="290"/>
                          </a:lnTo>
                          <a:lnTo>
                            <a:pt x="876" y="297"/>
                          </a:lnTo>
                          <a:lnTo>
                            <a:pt x="842" y="309"/>
                          </a:lnTo>
                          <a:lnTo>
                            <a:pt x="812" y="326"/>
                          </a:lnTo>
                          <a:lnTo>
                            <a:pt x="784" y="346"/>
                          </a:lnTo>
                          <a:lnTo>
                            <a:pt x="759" y="371"/>
                          </a:lnTo>
                          <a:lnTo>
                            <a:pt x="651" y="502"/>
                          </a:lnTo>
                          <a:lnTo>
                            <a:pt x="690" y="496"/>
                          </a:lnTo>
                          <a:lnTo>
                            <a:pt x="731" y="496"/>
                          </a:lnTo>
                          <a:lnTo>
                            <a:pt x="772" y="501"/>
                          </a:lnTo>
                          <a:lnTo>
                            <a:pt x="830" y="431"/>
                          </a:lnTo>
                          <a:lnTo>
                            <a:pt x="836" y="425"/>
                          </a:lnTo>
                          <a:lnTo>
                            <a:pt x="842" y="420"/>
                          </a:lnTo>
                          <a:lnTo>
                            <a:pt x="865" y="402"/>
                          </a:lnTo>
                          <a:lnTo>
                            <a:pt x="890" y="389"/>
                          </a:lnTo>
                          <a:lnTo>
                            <a:pt x="918" y="382"/>
                          </a:lnTo>
                          <a:lnTo>
                            <a:pt x="947" y="381"/>
                          </a:lnTo>
                          <a:lnTo>
                            <a:pt x="974" y="386"/>
                          </a:lnTo>
                          <a:lnTo>
                            <a:pt x="1002" y="396"/>
                          </a:lnTo>
                          <a:lnTo>
                            <a:pt x="1026" y="412"/>
                          </a:lnTo>
                          <a:lnTo>
                            <a:pt x="1047" y="432"/>
                          </a:lnTo>
                          <a:lnTo>
                            <a:pt x="1061" y="455"/>
                          </a:lnTo>
                          <a:lnTo>
                            <a:pt x="1071" y="480"/>
                          </a:lnTo>
                          <a:lnTo>
                            <a:pt x="1077" y="507"/>
                          </a:lnTo>
                          <a:lnTo>
                            <a:pt x="1076" y="533"/>
                          </a:lnTo>
                          <a:lnTo>
                            <a:pt x="1071" y="560"/>
                          </a:lnTo>
                          <a:lnTo>
                            <a:pt x="1061" y="585"/>
                          </a:lnTo>
                          <a:lnTo>
                            <a:pt x="1045" y="608"/>
                          </a:lnTo>
                          <a:lnTo>
                            <a:pt x="986" y="679"/>
                          </a:lnTo>
                          <a:lnTo>
                            <a:pt x="964" y="706"/>
                          </a:lnTo>
                          <a:lnTo>
                            <a:pt x="939" y="735"/>
                          </a:lnTo>
                          <a:lnTo>
                            <a:pt x="907" y="775"/>
                          </a:lnTo>
                          <a:lnTo>
                            <a:pt x="890" y="791"/>
                          </a:lnTo>
                          <a:lnTo>
                            <a:pt x="871" y="805"/>
                          </a:lnTo>
                          <a:lnTo>
                            <a:pt x="850" y="814"/>
                          </a:lnTo>
                          <a:lnTo>
                            <a:pt x="834" y="820"/>
                          </a:lnTo>
                          <a:lnTo>
                            <a:pt x="817" y="823"/>
                          </a:lnTo>
                          <a:lnTo>
                            <a:pt x="800" y="824"/>
                          </a:lnTo>
                          <a:lnTo>
                            <a:pt x="783" y="824"/>
                          </a:lnTo>
                          <a:lnTo>
                            <a:pt x="758" y="818"/>
                          </a:lnTo>
                          <a:lnTo>
                            <a:pt x="734" y="808"/>
                          </a:lnTo>
                          <a:lnTo>
                            <a:pt x="711" y="793"/>
                          </a:lnTo>
                          <a:lnTo>
                            <a:pt x="691" y="773"/>
                          </a:lnTo>
                          <a:lnTo>
                            <a:pt x="677" y="752"/>
                          </a:lnTo>
                          <a:lnTo>
                            <a:pt x="666" y="728"/>
                          </a:lnTo>
                          <a:lnTo>
                            <a:pt x="660" y="733"/>
                          </a:lnTo>
                          <a:lnTo>
                            <a:pt x="654" y="740"/>
                          </a:lnTo>
                          <a:lnTo>
                            <a:pt x="601" y="805"/>
                          </a:lnTo>
                          <a:lnTo>
                            <a:pt x="614" y="825"/>
                          </a:lnTo>
                          <a:lnTo>
                            <a:pt x="631" y="845"/>
                          </a:lnTo>
                          <a:lnTo>
                            <a:pt x="652" y="863"/>
                          </a:lnTo>
                          <a:lnTo>
                            <a:pt x="684" y="886"/>
                          </a:lnTo>
                          <a:lnTo>
                            <a:pt x="719" y="903"/>
                          </a:lnTo>
                          <a:lnTo>
                            <a:pt x="726" y="904"/>
                          </a:lnTo>
                          <a:lnTo>
                            <a:pt x="734" y="907"/>
                          </a:lnTo>
                          <a:lnTo>
                            <a:pt x="743" y="909"/>
                          </a:lnTo>
                          <a:lnTo>
                            <a:pt x="752" y="911"/>
                          </a:lnTo>
                          <a:lnTo>
                            <a:pt x="770" y="915"/>
                          </a:lnTo>
                          <a:lnTo>
                            <a:pt x="789" y="916"/>
                          </a:lnTo>
                          <a:lnTo>
                            <a:pt x="825" y="915"/>
                          </a:lnTo>
                          <a:lnTo>
                            <a:pt x="861" y="909"/>
                          </a:lnTo>
                          <a:lnTo>
                            <a:pt x="895" y="896"/>
                          </a:lnTo>
                          <a:lnTo>
                            <a:pt x="927" y="879"/>
                          </a:lnTo>
                          <a:lnTo>
                            <a:pt x="950" y="861"/>
                          </a:lnTo>
                          <a:lnTo>
                            <a:pt x="972" y="841"/>
                          </a:lnTo>
                          <a:lnTo>
                            <a:pt x="976" y="837"/>
                          </a:lnTo>
                          <a:lnTo>
                            <a:pt x="978" y="833"/>
                          </a:lnTo>
                          <a:lnTo>
                            <a:pt x="1008" y="797"/>
                          </a:lnTo>
                          <a:lnTo>
                            <a:pt x="1008" y="797"/>
                          </a:lnTo>
                          <a:lnTo>
                            <a:pt x="1116" y="667"/>
                          </a:lnTo>
                          <a:lnTo>
                            <a:pt x="1138" y="637"/>
                          </a:lnTo>
                          <a:lnTo>
                            <a:pt x="1154" y="603"/>
                          </a:lnTo>
                          <a:lnTo>
                            <a:pt x="1165" y="568"/>
                          </a:lnTo>
                          <a:lnTo>
                            <a:pt x="1169" y="533"/>
                          </a:lnTo>
                          <a:lnTo>
                            <a:pt x="1168" y="497"/>
                          </a:lnTo>
                          <a:lnTo>
                            <a:pt x="1162" y="462"/>
                          </a:lnTo>
                          <a:lnTo>
                            <a:pt x="1151" y="429"/>
                          </a:lnTo>
                          <a:lnTo>
                            <a:pt x="1135" y="396"/>
                          </a:lnTo>
                          <a:lnTo>
                            <a:pt x="1113" y="368"/>
                          </a:lnTo>
                          <a:lnTo>
                            <a:pt x="1085" y="341"/>
                          </a:lnTo>
                          <a:lnTo>
                            <a:pt x="1054" y="320"/>
                          </a:lnTo>
                          <a:lnTo>
                            <a:pt x="1020" y="303"/>
                          </a:lnTo>
                          <a:lnTo>
                            <a:pt x="984" y="293"/>
                          </a:lnTo>
                          <a:lnTo>
                            <a:pt x="948" y="288"/>
                          </a:lnTo>
                          <a:close/>
                          <a:moveTo>
                            <a:pt x="756" y="0"/>
                          </a:moveTo>
                          <a:lnTo>
                            <a:pt x="788" y="2"/>
                          </a:lnTo>
                          <a:lnTo>
                            <a:pt x="818" y="4"/>
                          </a:lnTo>
                          <a:lnTo>
                            <a:pt x="889" y="14"/>
                          </a:lnTo>
                          <a:lnTo>
                            <a:pt x="959" y="29"/>
                          </a:lnTo>
                          <a:lnTo>
                            <a:pt x="1026" y="51"/>
                          </a:lnTo>
                          <a:lnTo>
                            <a:pt x="1090" y="78"/>
                          </a:lnTo>
                          <a:lnTo>
                            <a:pt x="1151" y="112"/>
                          </a:lnTo>
                          <a:lnTo>
                            <a:pt x="1208" y="150"/>
                          </a:lnTo>
                          <a:lnTo>
                            <a:pt x="1262" y="194"/>
                          </a:lnTo>
                          <a:lnTo>
                            <a:pt x="1310" y="243"/>
                          </a:lnTo>
                          <a:lnTo>
                            <a:pt x="1356" y="294"/>
                          </a:lnTo>
                          <a:lnTo>
                            <a:pt x="1396" y="351"/>
                          </a:lnTo>
                          <a:lnTo>
                            <a:pt x="1429" y="411"/>
                          </a:lnTo>
                          <a:lnTo>
                            <a:pt x="1458" y="474"/>
                          </a:lnTo>
                          <a:lnTo>
                            <a:pt x="1481" y="541"/>
                          </a:lnTo>
                          <a:lnTo>
                            <a:pt x="1498" y="610"/>
                          </a:lnTo>
                          <a:lnTo>
                            <a:pt x="1509" y="681"/>
                          </a:lnTo>
                          <a:lnTo>
                            <a:pt x="1513" y="754"/>
                          </a:lnTo>
                          <a:lnTo>
                            <a:pt x="1509" y="827"/>
                          </a:lnTo>
                          <a:lnTo>
                            <a:pt x="1499" y="898"/>
                          </a:lnTo>
                          <a:lnTo>
                            <a:pt x="1482" y="965"/>
                          </a:lnTo>
                          <a:lnTo>
                            <a:pt x="1460" y="1031"/>
                          </a:lnTo>
                          <a:lnTo>
                            <a:pt x="1432" y="1095"/>
                          </a:lnTo>
                          <a:lnTo>
                            <a:pt x="1397" y="1154"/>
                          </a:lnTo>
                          <a:lnTo>
                            <a:pt x="1358" y="1210"/>
                          </a:lnTo>
                          <a:lnTo>
                            <a:pt x="1315" y="1263"/>
                          </a:lnTo>
                          <a:lnTo>
                            <a:pt x="1267" y="1311"/>
                          </a:lnTo>
                          <a:lnTo>
                            <a:pt x="1214" y="1354"/>
                          </a:lnTo>
                          <a:lnTo>
                            <a:pt x="1157" y="1393"/>
                          </a:lnTo>
                          <a:lnTo>
                            <a:pt x="1098" y="1428"/>
                          </a:lnTo>
                          <a:lnTo>
                            <a:pt x="1035" y="1455"/>
                          </a:lnTo>
                          <a:lnTo>
                            <a:pt x="968" y="1478"/>
                          </a:lnTo>
                          <a:lnTo>
                            <a:pt x="901" y="1495"/>
                          </a:lnTo>
                          <a:lnTo>
                            <a:pt x="830" y="1504"/>
                          </a:lnTo>
                          <a:lnTo>
                            <a:pt x="756" y="1508"/>
                          </a:lnTo>
                          <a:lnTo>
                            <a:pt x="684" y="1504"/>
                          </a:lnTo>
                          <a:lnTo>
                            <a:pt x="613" y="1495"/>
                          </a:lnTo>
                          <a:lnTo>
                            <a:pt x="545" y="1478"/>
                          </a:lnTo>
                          <a:lnTo>
                            <a:pt x="478" y="1455"/>
                          </a:lnTo>
                          <a:lnTo>
                            <a:pt x="416" y="1426"/>
                          </a:lnTo>
                          <a:lnTo>
                            <a:pt x="356" y="1393"/>
                          </a:lnTo>
                          <a:lnTo>
                            <a:pt x="300" y="1354"/>
                          </a:lnTo>
                          <a:lnTo>
                            <a:pt x="247" y="1310"/>
                          </a:lnTo>
                          <a:lnTo>
                            <a:pt x="199" y="1262"/>
                          </a:lnTo>
                          <a:lnTo>
                            <a:pt x="156" y="1210"/>
                          </a:lnTo>
                          <a:lnTo>
                            <a:pt x="117" y="1154"/>
                          </a:lnTo>
                          <a:lnTo>
                            <a:pt x="82" y="1094"/>
                          </a:lnTo>
                          <a:lnTo>
                            <a:pt x="55" y="1031"/>
                          </a:lnTo>
                          <a:lnTo>
                            <a:pt x="32" y="965"/>
                          </a:lnTo>
                          <a:lnTo>
                            <a:pt x="15" y="897"/>
                          </a:lnTo>
                          <a:lnTo>
                            <a:pt x="4" y="827"/>
                          </a:lnTo>
                          <a:lnTo>
                            <a:pt x="0" y="754"/>
                          </a:lnTo>
                          <a:lnTo>
                            <a:pt x="3" y="695"/>
                          </a:lnTo>
                          <a:lnTo>
                            <a:pt x="10" y="638"/>
                          </a:lnTo>
                          <a:lnTo>
                            <a:pt x="21" y="581"/>
                          </a:lnTo>
                          <a:lnTo>
                            <a:pt x="37" y="526"/>
                          </a:lnTo>
                          <a:lnTo>
                            <a:pt x="57" y="471"/>
                          </a:lnTo>
                          <a:lnTo>
                            <a:pt x="81" y="418"/>
                          </a:lnTo>
                          <a:lnTo>
                            <a:pt x="110" y="366"/>
                          </a:lnTo>
                          <a:lnTo>
                            <a:pt x="149" y="309"/>
                          </a:lnTo>
                          <a:lnTo>
                            <a:pt x="192" y="255"/>
                          </a:lnTo>
                          <a:lnTo>
                            <a:pt x="240" y="206"/>
                          </a:lnTo>
                          <a:lnTo>
                            <a:pt x="293" y="160"/>
                          </a:lnTo>
                          <a:lnTo>
                            <a:pt x="350" y="120"/>
                          </a:lnTo>
                          <a:lnTo>
                            <a:pt x="410" y="84"/>
                          </a:lnTo>
                          <a:lnTo>
                            <a:pt x="474" y="56"/>
                          </a:lnTo>
                          <a:lnTo>
                            <a:pt x="541" y="33"/>
                          </a:lnTo>
                          <a:lnTo>
                            <a:pt x="611" y="15"/>
                          </a:lnTo>
                          <a:lnTo>
                            <a:pt x="683" y="4"/>
                          </a:lnTo>
                          <a:lnTo>
                            <a:pt x="756" y="0"/>
                          </a:lnTo>
                          <a:close/>
                        </a:path>
                      </a:pathLst>
                    </a:custGeom>
                    <a:noFill/>
                    <a:ln w="3175">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457119">
                        <a:defRPr/>
                      </a:pPr>
                      <a:endParaRPr lang="en-US" kern="0" dirty="0">
                        <a:solidFill>
                          <a:srgbClr val="000000"/>
                        </a:solidFill>
                        <a:latin typeface="Arial" panose="020B0604020202020204" pitchFamily="34" charset="0"/>
                        <a:cs typeface="Arial" panose="020B0604020202020204" pitchFamily="34" charset="0"/>
                      </a:endParaRPr>
                    </a:p>
                  </p:txBody>
                </p:sp>
              </p:grpSp>
              <p:sp>
                <p:nvSpPr>
                  <p:cNvPr id="449" name="Oval 448">
                    <a:extLst>
                      <a:ext uri="{FF2B5EF4-FFF2-40B4-BE49-F238E27FC236}">
                        <a16:creationId xmlns:a16="http://schemas.microsoft.com/office/drawing/2014/main" id="{CBA7BD6B-EEA5-4DFE-9A0D-890FD61D9F3E}"/>
                      </a:ext>
                    </a:extLst>
                  </p:cNvPr>
                  <p:cNvSpPr/>
                  <p:nvPr/>
                </p:nvSpPr>
                <p:spPr>
                  <a:xfrm>
                    <a:off x="1969104" y="4036949"/>
                    <a:ext cx="45720" cy="45720"/>
                  </a:xfrm>
                  <a:prstGeom prst="ellipse">
                    <a:avLst/>
                  </a:prstGeom>
                  <a:solidFill>
                    <a:schemeClr val="bg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defRPr/>
                    </a:pPr>
                    <a:endParaRPr lang="en-US" sz="2400" dirty="0">
                      <a:solidFill>
                        <a:srgbClr val="000000"/>
                      </a:solidFill>
                      <a:latin typeface="Arial" panose="020B0604020202020204" pitchFamily="34" charset="0"/>
                      <a:cs typeface="Arial" panose="020B0604020202020204" pitchFamily="34" charset="0"/>
                    </a:endParaRPr>
                  </a:p>
                </p:txBody>
              </p:sp>
            </p:grpSp>
          </p:grpSp>
        </p:grpSp>
        <p:sp>
          <p:nvSpPr>
            <p:cNvPr id="456" name="TextBox 455">
              <a:extLst>
                <a:ext uri="{FF2B5EF4-FFF2-40B4-BE49-F238E27FC236}">
                  <a16:creationId xmlns:a16="http://schemas.microsoft.com/office/drawing/2014/main" id="{AB375758-1993-4622-A6B8-976529A07903}"/>
                </a:ext>
              </a:extLst>
            </p:cNvPr>
            <p:cNvSpPr txBox="1"/>
            <p:nvPr/>
          </p:nvSpPr>
          <p:spPr>
            <a:xfrm>
              <a:off x="413005" y="3374341"/>
              <a:ext cx="653796" cy="16483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24384" tIns="24384" rIns="24384" bIns="24384" numCol="1" spcCol="1270" anchor="ctr" anchorCtr="0">
              <a:noAutofit/>
            </a:bodyPr>
            <a:lstStyle/>
            <a:p>
              <a:pPr marL="0" lvl="1" algn="ctr" defTabSz="622252">
                <a:spcBef>
                  <a:spcPct val="0"/>
                </a:spcBef>
                <a:spcAft>
                  <a:spcPts val="400"/>
                </a:spcAft>
                <a:buClr>
                  <a:srgbClr val="00B49D"/>
                </a:buClr>
                <a:defRPr/>
              </a:pPr>
              <a:r>
                <a:rPr lang="en-US" sz="800" b="1" dirty="0">
                  <a:solidFill>
                    <a:srgbClr val="000000"/>
                  </a:solidFill>
                  <a:latin typeface="Arial" panose="020B0604020202020204" pitchFamily="34" charset="0"/>
                  <a:cs typeface="Arial" panose="020B0604020202020204" pitchFamily="34" charset="0"/>
                </a:rPr>
                <a:t>Alerts &amp; Analysis</a:t>
              </a:r>
            </a:p>
          </p:txBody>
        </p:sp>
        <p:sp>
          <p:nvSpPr>
            <p:cNvPr id="457" name="TextBox 456">
              <a:extLst>
                <a:ext uri="{FF2B5EF4-FFF2-40B4-BE49-F238E27FC236}">
                  <a16:creationId xmlns:a16="http://schemas.microsoft.com/office/drawing/2014/main" id="{B3784104-4A08-4BF3-A731-4FF1CCA98671}"/>
                </a:ext>
              </a:extLst>
            </p:cNvPr>
            <p:cNvSpPr txBox="1"/>
            <p:nvPr/>
          </p:nvSpPr>
          <p:spPr>
            <a:xfrm>
              <a:off x="413005" y="4009350"/>
              <a:ext cx="653796" cy="16483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24384" tIns="24384" rIns="24384" bIns="24384" numCol="1" spcCol="1270" anchor="ctr" anchorCtr="0">
              <a:noAutofit/>
            </a:bodyPr>
            <a:lstStyle/>
            <a:p>
              <a:pPr marL="0" lvl="1" algn="ctr" defTabSz="622252">
                <a:spcBef>
                  <a:spcPct val="0"/>
                </a:spcBef>
                <a:spcAft>
                  <a:spcPts val="400"/>
                </a:spcAft>
                <a:buClr>
                  <a:srgbClr val="00B49D"/>
                </a:buClr>
                <a:defRPr/>
              </a:pPr>
              <a:r>
                <a:rPr lang="en-US" sz="800" b="1" dirty="0">
                  <a:solidFill>
                    <a:srgbClr val="000000"/>
                  </a:solidFill>
                  <a:latin typeface="Arial" panose="020B0604020202020204" pitchFamily="34" charset="0"/>
                  <a:cs typeface="Arial" panose="020B0604020202020204" pitchFamily="34" charset="0"/>
                </a:rPr>
                <a:t>Vulnerability Management</a:t>
              </a:r>
            </a:p>
          </p:txBody>
        </p:sp>
        <p:sp>
          <p:nvSpPr>
            <p:cNvPr id="458" name="TextBox 457">
              <a:extLst>
                <a:ext uri="{FF2B5EF4-FFF2-40B4-BE49-F238E27FC236}">
                  <a16:creationId xmlns:a16="http://schemas.microsoft.com/office/drawing/2014/main" id="{70849C30-9CA0-43C5-9A18-63F5C75844D2}"/>
                </a:ext>
              </a:extLst>
            </p:cNvPr>
            <p:cNvSpPr txBox="1"/>
            <p:nvPr/>
          </p:nvSpPr>
          <p:spPr>
            <a:xfrm>
              <a:off x="413005" y="4644357"/>
              <a:ext cx="653796" cy="16483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24384" tIns="24384" rIns="24384" bIns="24384" numCol="1" spcCol="1270" anchor="ctr" anchorCtr="0">
              <a:noAutofit/>
            </a:bodyPr>
            <a:lstStyle/>
            <a:p>
              <a:pPr marL="0" lvl="1" algn="ctr" defTabSz="622252">
                <a:spcBef>
                  <a:spcPct val="0"/>
                </a:spcBef>
                <a:spcAft>
                  <a:spcPts val="400"/>
                </a:spcAft>
                <a:buClr>
                  <a:srgbClr val="00B49D"/>
                </a:buClr>
                <a:defRPr/>
              </a:pPr>
              <a:r>
                <a:rPr lang="en-US" sz="800" b="1" dirty="0">
                  <a:solidFill>
                    <a:srgbClr val="000000"/>
                  </a:solidFill>
                  <a:latin typeface="Arial" panose="020B0604020202020204" pitchFamily="34" charset="0"/>
                  <a:cs typeface="Arial" panose="020B0604020202020204" pitchFamily="34" charset="0"/>
                </a:rPr>
                <a:t>OT Assets</a:t>
              </a:r>
            </a:p>
          </p:txBody>
        </p:sp>
        <p:cxnSp>
          <p:nvCxnSpPr>
            <p:cNvPr id="12" name="Straight Arrow Connector 11">
              <a:extLst>
                <a:ext uri="{FF2B5EF4-FFF2-40B4-BE49-F238E27FC236}">
                  <a16:creationId xmlns:a16="http://schemas.microsoft.com/office/drawing/2014/main" id="{FD8EC8ED-1DBB-4036-815A-0E0119702B9D}"/>
                </a:ext>
              </a:extLst>
            </p:cNvPr>
            <p:cNvCxnSpPr>
              <a:cxnSpLocks/>
            </p:cNvCxnSpPr>
            <p:nvPr/>
          </p:nvCxnSpPr>
          <p:spPr>
            <a:xfrm flipH="1" flipV="1">
              <a:off x="941117" y="3215803"/>
              <a:ext cx="419924" cy="379714"/>
            </a:xfrm>
            <a:prstGeom prst="straightConnector1">
              <a:avLst/>
            </a:prstGeom>
            <a:ln w="9525">
              <a:solidFill>
                <a:schemeClr val="accent2"/>
              </a:solidFill>
              <a:headEnd type="non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59" name="Straight Arrow Connector 458">
              <a:extLst>
                <a:ext uri="{FF2B5EF4-FFF2-40B4-BE49-F238E27FC236}">
                  <a16:creationId xmlns:a16="http://schemas.microsoft.com/office/drawing/2014/main" id="{10C74399-6FFF-4E88-8670-ACEA588818D0}"/>
                </a:ext>
              </a:extLst>
            </p:cNvPr>
            <p:cNvCxnSpPr>
              <a:cxnSpLocks/>
            </p:cNvCxnSpPr>
            <p:nvPr/>
          </p:nvCxnSpPr>
          <p:spPr>
            <a:xfrm flipH="1">
              <a:off x="935361" y="4025393"/>
              <a:ext cx="495707" cy="397361"/>
            </a:xfrm>
            <a:prstGeom prst="straightConnector1">
              <a:avLst/>
            </a:prstGeom>
            <a:ln w="9525">
              <a:solidFill>
                <a:schemeClr val="accent2"/>
              </a:solidFill>
              <a:headEnd type="non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0029281A-68CD-4DEA-9CFC-28F91F2EC7EF}"/>
                </a:ext>
              </a:extLst>
            </p:cNvPr>
            <p:cNvCxnSpPr/>
            <p:nvPr/>
          </p:nvCxnSpPr>
          <p:spPr>
            <a:xfrm flipH="1">
              <a:off x="999237" y="3799916"/>
              <a:ext cx="384377" cy="0"/>
            </a:xfrm>
            <a:prstGeom prst="straightConnector1">
              <a:avLst/>
            </a:prstGeom>
            <a:ln w="9525">
              <a:solidFill>
                <a:schemeClr val="accent2"/>
              </a:solidFill>
              <a:headEnd type="none"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293" name="TextBox 292">
              <a:extLst>
                <a:ext uri="{FF2B5EF4-FFF2-40B4-BE49-F238E27FC236}">
                  <a16:creationId xmlns:a16="http://schemas.microsoft.com/office/drawing/2014/main" id="{7AF34FB7-F1D5-4C8A-AE94-2C4A8CD15D8C}"/>
                </a:ext>
              </a:extLst>
            </p:cNvPr>
            <p:cNvSpPr txBox="1"/>
            <p:nvPr/>
          </p:nvSpPr>
          <p:spPr>
            <a:xfrm>
              <a:off x="882905" y="3037791"/>
              <a:ext cx="653796" cy="16483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24384" tIns="24384" rIns="24384" bIns="24384" numCol="1" spcCol="1270" anchor="ctr" anchorCtr="0">
              <a:noAutofit/>
            </a:bodyPr>
            <a:lstStyle/>
            <a:p>
              <a:pPr marL="0" lvl="1" algn="ctr" defTabSz="622252">
                <a:spcBef>
                  <a:spcPct val="0"/>
                </a:spcBef>
                <a:spcAft>
                  <a:spcPts val="400"/>
                </a:spcAft>
                <a:buClr>
                  <a:srgbClr val="00B49D"/>
                </a:buClr>
                <a:defRPr/>
              </a:pPr>
              <a:r>
                <a:rPr lang="en-US" sz="800" b="1" dirty="0">
                  <a:solidFill>
                    <a:srgbClr val="000000"/>
                  </a:solidFill>
                  <a:latin typeface="Arial" panose="020B0604020202020204" pitchFamily="34" charset="0"/>
                  <a:cs typeface="Arial" panose="020B0604020202020204" pitchFamily="34" charset="0"/>
                </a:rPr>
                <a:t>SIEM &amp; SOC</a:t>
              </a:r>
            </a:p>
          </p:txBody>
        </p:sp>
      </p:grpSp>
      <p:sp>
        <p:nvSpPr>
          <p:cNvPr id="29" name="Rectangle 28">
            <a:extLst>
              <a:ext uri="{FF2B5EF4-FFF2-40B4-BE49-F238E27FC236}">
                <a16:creationId xmlns:a16="http://schemas.microsoft.com/office/drawing/2014/main" id="{81CD331C-9E00-416F-AC1E-4895042FA4BA}"/>
              </a:ext>
            </a:extLst>
          </p:cNvPr>
          <p:cNvSpPr/>
          <p:nvPr/>
        </p:nvSpPr>
        <p:spPr>
          <a:xfrm>
            <a:off x="5069503" y="4856306"/>
            <a:ext cx="2077156" cy="1158913"/>
          </a:xfrm>
          <a:prstGeom prst="rect">
            <a:avLst/>
          </a:prstGeom>
          <a:ln>
            <a:noFill/>
          </a:ln>
        </p:spPr>
      </p:sp>
      <p:grpSp>
        <p:nvGrpSpPr>
          <p:cNvPr id="99" name="Group 98">
            <a:extLst>
              <a:ext uri="{FF2B5EF4-FFF2-40B4-BE49-F238E27FC236}">
                <a16:creationId xmlns:a16="http://schemas.microsoft.com/office/drawing/2014/main" id="{715156CD-8240-4177-9C71-FCD67379D450}"/>
              </a:ext>
            </a:extLst>
          </p:cNvPr>
          <p:cNvGrpSpPr/>
          <p:nvPr/>
        </p:nvGrpSpPr>
        <p:grpSpPr>
          <a:xfrm>
            <a:off x="5244503" y="4756359"/>
            <a:ext cx="1728540" cy="1483124"/>
            <a:chOff x="3802645" y="3876439"/>
            <a:chExt cx="1557866" cy="899577"/>
          </a:xfrm>
        </p:grpSpPr>
        <p:sp>
          <p:nvSpPr>
            <p:cNvPr id="30" name="Freeform: Shape 29">
              <a:extLst>
                <a:ext uri="{FF2B5EF4-FFF2-40B4-BE49-F238E27FC236}">
                  <a16:creationId xmlns:a16="http://schemas.microsoft.com/office/drawing/2014/main" id="{26C99E85-F6B7-422C-8A57-C9E3647B65C8}"/>
                </a:ext>
              </a:extLst>
            </p:cNvPr>
            <p:cNvSpPr/>
            <p:nvPr/>
          </p:nvSpPr>
          <p:spPr>
            <a:xfrm>
              <a:off x="4224538" y="3876439"/>
              <a:ext cx="714080" cy="398408"/>
            </a:xfrm>
            <a:custGeom>
              <a:avLst/>
              <a:gdLst>
                <a:gd name="connsiteX0" fmla="*/ 0 w 714080"/>
                <a:gd name="connsiteY0" fmla="*/ 398408 h 398408"/>
                <a:gd name="connsiteX1" fmla="*/ 357040 w 714080"/>
                <a:gd name="connsiteY1" fmla="*/ 0 h 398408"/>
                <a:gd name="connsiteX2" fmla="*/ 357040 w 714080"/>
                <a:gd name="connsiteY2" fmla="*/ 0 h 398408"/>
                <a:gd name="connsiteX3" fmla="*/ 714080 w 714080"/>
                <a:gd name="connsiteY3" fmla="*/ 398408 h 398408"/>
                <a:gd name="connsiteX4" fmla="*/ 0 w 714080"/>
                <a:gd name="connsiteY4" fmla="*/ 398408 h 398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080" h="398408">
                  <a:moveTo>
                    <a:pt x="0" y="398408"/>
                  </a:moveTo>
                  <a:lnTo>
                    <a:pt x="357040" y="0"/>
                  </a:lnTo>
                  <a:lnTo>
                    <a:pt x="357040" y="0"/>
                  </a:lnTo>
                  <a:lnTo>
                    <a:pt x="714080" y="398408"/>
                  </a:lnTo>
                  <a:lnTo>
                    <a:pt x="0" y="398408"/>
                  </a:lnTo>
                  <a:close/>
                </a:path>
              </a:pathLst>
            </a:custGeom>
            <a:solidFill>
              <a:schemeClr val="accent3">
                <a:lumMod val="60000"/>
                <a:lumOff val="40000"/>
              </a:schemeClr>
            </a:solidFill>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853" tIns="11853" rIns="11853" bIns="11853" numCol="1" spcCol="1270" anchor="ctr" anchorCtr="0">
              <a:noAutofit/>
            </a:bodyPr>
            <a:lstStyle/>
            <a:p>
              <a:pPr algn="ctr" defTabSz="414836">
                <a:lnSpc>
                  <a:spcPct val="90000"/>
                </a:lnSpc>
                <a:spcBef>
                  <a:spcPct val="0"/>
                </a:spcBef>
                <a:spcAft>
                  <a:spcPct val="35000"/>
                </a:spcAft>
                <a:defRPr/>
              </a:pPr>
              <a:endParaRPr lang="en-US" sz="933" dirty="0">
                <a:solidFill>
                  <a:srgbClr val="000000"/>
                </a:solidFill>
                <a:latin typeface="Arial" panose="020B0604020202020204" pitchFamily="34" charset="0"/>
                <a:cs typeface="Arial" panose="020B0604020202020204" pitchFamily="34" charset="0"/>
              </a:endParaRPr>
            </a:p>
            <a:p>
              <a:pPr algn="ctr" defTabSz="414836">
                <a:lnSpc>
                  <a:spcPct val="90000"/>
                </a:lnSpc>
                <a:spcBef>
                  <a:spcPct val="0"/>
                </a:spcBef>
                <a:spcAft>
                  <a:spcPct val="35000"/>
                </a:spcAft>
                <a:defRPr/>
              </a:pPr>
              <a:r>
                <a:rPr lang="en-US" sz="933" dirty="0">
                  <a:solidFill>
                    <a:srgbClr val="000000"/>
                  </a:solidFill>
                  <a:latin typeface="Arial" panose="020B0604020202020204" pitchFamily="34" charset="0"/>
                  <a:cs typeface="Arial" panose="020B0604020202020204" pitchFamily="34" charset="0"/>
                </a:rPr>
                <a:t>Policy</a:t>
              </a:r>
            </a:p>
          </p:txBody>
        </p:sp>
        <p:sp>
          <p:nvSpPr>
            <p:cNvPr id="31" name="Freeform: Shape 30">
              <a:extLst>
                <a:ext uri="{FF2B5EF4-FFF2-40B4-BE49-F238E27FC236}">
                  <a16:creationId xmlns:a16="http://schemas.microsoft.com/office/drawing/2014/main" id="{4172B5F4-8F4F-493A-B7B8-175892D7DBC2}"/>
                </a:ext>
              </a:extLst>
            </p:cNvPr>
            <p:cNvSpPr/>
            <p:nvPr/>
          </p:nvSpPr>
          <p:spPr>
            <a:xfrm>
              <a:off x="4012870" y="4290044"/>
              <a:ext cx="1137416" cy="236192"/>
            </a:xfrm>
            <a:custGeom>
              <a:avLst/>
              <a:gdLst>
                <a:gd name="connsiteX0" fmla="*/ 0 w 1137416"/>
                <a:gd name="connsiteY0" fmla="*/ 236192 h 236192"/>
                <a:gd name="connsiteX1" fmla="*/ 211668 w 1137416"/>
                <a:gd name="connsiteY1" fmla="*/ 0 h 236192"/>
                <a:gd name="connsiteX2" fmla="*/ 925748 w 1137416"/>
                <a:gd name="connsiteY2" fmla="*/ 0 h 236192"/>
                <a:gd name="connsiteX3" fmla="*/ 1137416 w 1137416"/>
                <a:gd name="connsiteY3" fmla="*/ 236192 h 236192"/>
                <a:gd name="connsiteX4" fmla="*/ 0 w 1137416"/>
                <a:gd name="connsiteY4" fmla="*/ 236192 h 23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416" h="236192">
                  <a:moveTo>
                    <a:pt x="0" y="236192"/>
                  </a:moveTo>
                  <a:lnTo>
                    <a:pt x="211668" y="0"/>
                  </a:lnTo>
                  <a:lnTo>
                    <a:pt x="925748" y="0"/>
                  </a:lnTo>
                  <a:lnTo>
                    <a:pt x="1137416" y="236192"/>
                  </a:lnTo>
                  <a:lnTo>
                    <a:pt x="0" y="236192"/>
                  </a:lnTo>
                  <a:close/>
                </a:path>
              </a:pathLst>
            </a:custGeom>
            <a:solidFill>
              <a:schemeClr val="accent6">
                <a:lumMod val="60000"/>
                <a:lumOff val="40000"/>
              </a:schemeClr>
            </a:solidFill>
            <a:ln>
              <a:noFill/>
            </a:ln>
          </p:spPr>
          <p:style>
            <a:lnRef idx="2">
              <a:scrgbClr r="0" g="0" b="0"/>
            </a:lnRef>
            <a:fillRef idx="1">
              <a:schemeClr val="accent2">
                <a:hueOff val="2377101"/>
                <a:satOff val="28603"/>
                <a:lumOff val="8235"/>
                <a:alphaOff val="0"/>
              </a:schemeClr>
            </a:fillRef>
            <a:effectRef idx="0">
              <a:schemeClr val="accent2">
                <a:hueOff val="2377101"/>
                <a:satOff val="28603"/>
                <a:lumOff val="8235"/>
                <a:alphaOff val="0"/>
              </a:schemeClr>
            </a:effectRef>
            <a:fontRef idx="minor">
              <a:schemeClr val="lt1"/>
            </a:fontRef>
          </p:style>
          <p:txBody>
            <a:bodyPr spcFirstLastPara="0" vert="horz" wrap="square" lIns="277251" tIns="11853" rIns="277251" bIns="11853" numCol="1" spcCol="1270" anchor="ctr" anchorCtr="0">
              <a:noAutofit/>
            </a:bodyPr>
            <a:lstStyle/>
            <a:p>
              <a:pPr algn="ctr" defTabSz="414836">
                <a:lnSpc>
                  <a:spcPct val="90000"/>
                </a:lnSpc>
                <a:spcBef>
                  <a:spcPct val="0"/>
                </a:spcBef>
                <a:spcAft>
                  <a:spcPct val="35000"/>
                </a:spcAft>
                <a:defRPr/>
              </a:pPr>
              <a:r>
                <a:rPr lang="en-US" sz="933" dirty="0">
                  <a:solidFill>
                    <a:srgbClr val="000000"/>
                  </a:solidFill>
                  <a:latin typeface="Arial" panose="020B0604020202020204" pitchFamily="34" charset="0"/>
                  <a:cs typeface="Arial" panose="020B0604020202020204" pitchFamily="34" charset="0"/>
                </a:rPr>
                <a:t>Standards</a:t>
              </a:r>
            </a:p>
          </p:txBody>
        </p:sp>
        <p:sp>
          <p:nvSpPr>
            <p:cNvPr id="96" name="Freeform: Shape 95">
              <a:extLst>
                <a:ext uri="{FF2B5EF4-FFF2-40B4-BE49-F238E27FC236}">
                  <a16:creationId xmlns:a16="http://schemas.microsoft.com/office/drawing/2014/main" id="{A5D644F5-5940-41E1-9A56-28706969526A}"/>
                </a:ext>
              </a:extLst>
            </p:cNvPr>
            <p:cNvSpPr/>
            <p:nvPr/>
          </p:nvSpPr>
          <p:spPr>
            <a:xfrm>
              <a:off x="3802645" y="4541433"/>
              <a:ext cx="1557866" cy="234583"/>
            </a:xfrm>
            <a:custGeom>
              <a:avLst/>
              <a:gdLst>
                <a:gd name="connsiteX0" fmla="*/ 0 w 1557866"/>
                <a:gd name="connsiteY0" fmla="*/ 234583 h 234583"/>
                <a:gd name="connsiteX1" fmla="*/ 210226 w 1557866"/>
                <a:gd name="connsiteY1" fmla="*/ 0 h 234583"/>
                <a:gd name="connsiteX2" fmla="*/ 1347640 w 1557866"/>
                <a:gd name="connsiteY2" fmla="*/ 0 h 234583"/>
                <a:gd name="connsiteX3" fmla="*/ 1557866 w 1557866"/>
                <a:gd name="connsiteY3" fmla="*/ 234583 h 234583"/>
                <a:gd name="connsiteX4" fmla="*/ 0 w 1557866"/>
                <a:gd name="connsiteY4" fmla="*/ 234583 h 234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66" h="234583">
                  <a:moveTo>
                    <a:pt x="0" y="234583"/>
                  </a:moveTo>
                  <a:lnTo>
                    <a:pt x="210226" y="0"/>
                  </a:lnTo>
                  <a:lnTo>
                    <a:pt x="1347640" y="0"/>
                  </a:lnTo>
                  <a:lnTo>
                    <a:pt x="1557866" y="234583"/>
                  </a:lnTo>
                  <a:lnTo>
                    <a:pt x="0" y="234583"/>
                  </a:lnTo>
                  <a:close/>
                </a:path>
              </a:pathLst>
            </a:custGeom>
            <a:solidFill>
              <a:schemeClr val="accent1">
                <a:lumMod val="60000"/>
                <a:lumOff val="40000"/>
              </a:schemeClr>
            </a:solidFill>
            <a:ln>
              <a:noFill/>
            </a:ln>
          </p:spPr>
          <p:style>
            <a:lnRef idx="2">
              <a:scrgbClr r="0" g="0" b="0"/>
            </a:lnRef>
            <a:fillRef idx="1">
              <a:schemeClr val="accent2">
                <a:hueOff val="4754201"/>
                <a:satOff val="57206"/>
                <a:lumOff val="16470"/>
                <a:alphaOff val="0"/>
              </a:schemeClr>
            </a:fillRef>
            <a:effectRef idx="0">
              <a:schemeClr val="accent2">
                <a:hueOff val="4754201"/>
                <a:satOff val="57206"/>
                <a:lumOff val="16470"/>
                <a:alphaOff val="0"/>
              </a:schemeClr>
            </a:effectRef>
            <a:fontRef idx="minor">
              <a:schemeClr val="lt1"/>
            </a:fontRef>
          </p:style>
          <p:txBody>
            <a:bodyPr spcFirstLastPara="0" vert="horz" wrap="square" lIns="375355" tIns="11853" rIns="375356" bIns="11853" numCol="1" spcCol="1270" anchor="ctr" anchorCtr="0">
              <a:noAutofit/>
            </a:bodyPr>
            <a:lstStyle/>
            <a:p>
              <a:pPr algn="ctr" defTabSz="414836">
                <a:lnSpc>
                  <a:spcPct val="90000"/>
                </a:lnSpc>
                <a:spcBef>
                  <a:spcPct val="0"/>
                </a:spcBef>
                <a:spcAft>
                  <a:spcPct val="35000"/>
                </a:spcAft>
                <a:defRPr/>
              </a:pPr>
              <a:r>
                <a:rPr lang="en-US" sz="933" dirty="0">
                  <a:solidFill>
                    <a:srgbClr val="FFFFFF"/>
                  </a:solidFill>
                  <a:latin typeface="Arial" panose="020B0604020202020204" pitchFamily="34" charset="0"/>
                  <a:cs typeface="Arial" panose="020B0604020202020204" pitchFamily="34" charset="0"/>
                </a:rPr>
                <a:t>Guidelines</a:t>
              </a:r>
            </a:p>
          </p:txBody>
        </p:sp>
      </p:grpSp>
      <p:grpSp>
        <p:nvGrpSpPr>
          <p:cNvPr id="606" name="Group 605">
            <a:extLst>
              <a:ext uri="{FF2B5EF4-FFF2-40B4-BE49-F238E27FC236}">
                <a16:creationId xmlns:a16="http://schemas.microsoft.com/office/drawing/2014/main" id="{5EB4F550-F2C9-46D4-86F3-2EFCC3F69219}"/>
              </a:ext>
            </a:extLst>
          </p:cNvPr>
          <p:cNvGrpSpPr/>
          <p:nvPr/>
        </p:nvGrpSpPr>
        <p:grpSpPr>
          <a:xfrm>
            <a:off x="3476992" y="4080565"/>
            <a:ext cx="609600" cy="609600"/>
            <a:chOff x="2462114" y="1884893"/>
            <a:chExt cx="927100" cy="927100"/>
          </a:xfrm>
        </p:grpSpPr>
        <p:sp>
          <p:nvSpPr>
            <p:cNvPr id="607" name="Oval 606">
              <a:extLst>
                <a:ext uri="{FF2B5EF4-FFF2-40B4-BE49-F238E27FC236}">
                  <a16:creationId xmlns:a16="http://schemas.microsoft.com/office/drawing/2014/main" id="{498ED5BD-341E-46F0-B705-865D7F7B4D89}"/>
                </a:ext>
              </a:extLst>
            </p:cNvPr>
            <p:cNvSpPr/>
            <p:nvPr/>
          </p:nvSpPr>
          <p:spPr>
            <a:xfrm>
              <a:off x="2462114" y="1884893"/>
              <a:ext cx="927100" cy="9271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defRPr/>
              </a:pPr>
              <a:endParaRPr lang="en-US" sz="2400" dirty="0">
                <a:solidFill>
                  <a:srgbClr val="000000"/>
                </a:solidFill>
                <a:latin typeface="Arial" panose="020B0604020202020204" pitchFamily="34" charset="0"/>
                <a:cs typeface="Arial" panose="020B0604020202020204" pitchFamily="34" charset="0"/>
              </a:endParaRPr>
            </a:p>
          </p:txBody>
        </p:sp>
        <p:grpSp>
          <p:nvGrpSpPr>
            <p:cNvPr id="608" name="Group 607">
              <a:extLst>
                <a:ext uri="{FF2B5EF4-FFF2-40B4-BE49-F238E27FC236}">
                  <a16:creationId xmlns:a16="http://schemas.microsoft.com/office/drawing/2014/main" id="{95974266-E088-42EA-BACA-F06347076BC9}"/>
                </a:ext>
              </a:extLst>
            </p:cNvPr>
            <p:cNvGrpSpPr/>
            <p:nvPr/>
          </p:nvGrpSpPr>
          <p:grpSpPr>
            <a:xfrm>
              <a:off x="2615486" y="2029316"/>
              <a:ext cx="620357" cy="638255"/>
              <a:chOff x="3597139" y="2344775"/>
              <a:chExt cx="620357" cy="638255"/>
            </a:xfrm>
          </p:grpSpPr>
          <p:sp>
            <p:nvSpPr>
              <p:cNvPr id="609" name="Freeform 288">
                <a:extLst>
                  <a:ext uri="{FF2B5EF4-FFF2-40B4-BE49-F238E27FC236}">
                    <a16:creationId xmlns:a16="http://schemas.microsoft.com/office/drawing/2014/main" id="{10578044-052D-49F5-9525-0330B1249FA6}"/>
                  </a:ext>
                </a:extLst>
              </p:cNvPr>
              <p:cNvSpPr>
                <a:spLocks noEditPoints="1"/>
              </p:cNvSpPr>
              <p:nvPr/>
            </p:nvSpPr>
            <p:spPr bwMode="auto">
              <a:xfrm>
                <a:off x="3597139" y="2358695"/>
                <a:ext cx="620357" cy="530884"/>
              </a:xfrm>
              <a:custGeom>
                <a:avLst/>
                <a:gdLst>
                  <a:gd name="T0" fmla="*/ 187 w 246"/>
                  <a:gd name="T1" fmla="*/ 194 h 212"/>
                  <a:gd name="T2" fmla="*/ 197 w 246"/>
                  <a:gd name="T3" fmla="*/ 187 h 212"/>
                  <a:gd name="T4" fmla="*/ 221 w 246"/>
                  <a:gd name="T5" fmla="*/ 185 h 212"/>
                  <a:gd name="T6" fmla="*/ 221 w 246"/>
                  <a:gd name="T7" fmla="*/ 49 h 212"/>
                  <a:gd name="T8" fmla="*/ 25 w 246"/>
                  <a:gd name="T9" fmla="*/ 117 h 212"/>
                  <a:gd name="T10" fmla="*/ 29 w 246"/>
                  <a:gd name="T11" fmla="*/ 187 h 212"/>
                  <a:gd name="T12" fmla="*/ 51 w 246"/>
                  <a:gd name="T13" fmla="*/ 188 h 212"/>
                  <a:gd name="T14" fmla="*/ 63 w 246"/>
                  <a:gd name="T15" fmla="*/ 211 h 212"/>
                  <a:gd name="T16" fmla="*/ 12 w 246"/>
                  <a:gd name="T17" fmla="*/ 210 h 212"/>
                  <a:gd name="T18" fmla="*/ 1 w 246"/>
                  <a:gd name="T19" fmla="*/ 196 h 212"/>
                  <a:gd name="T20" fmla="*/ 3 w 246"/>
                  <a:gd name="T21" fmla="*/ 11 h 212"/>
                  <a:gd name="T22" fmla="*/ 14 w 246"/>
                  <a:gd name="T23" fmla="*/ 2 h 212"/>
                  <a:gd name="T24" fmla="*/ 21 w 246"/>
                  <a:gd name="T25" fmla="*/ 7 h 212"/>
                  <a:gd name="T26" fmla="*/ 8 w 246"/>
                  <a:gd name="T27" fmla="*/ 15 h 212"/>
                  <a:gd name="T28" fmla="*/ 8 w 246"/>
                  <a:gd name="T29" fmla="*/ 194 h 212"/>
                  <a:gd name="T30" fmla="*/ 15 w 246"/>
                  <a:gd name="T31" fmla="*/ 203 h 212"/>
                  <a:gd name="T32" fmla="*/ 54 w 246"/>
                  <a:gd name="T33" fmla="*/ 205 h 212"/>
                  <a:gd name="T34" fmla="*/ 48 w 246"/>
                  <a:gd name="T35" fmla="*/ 194 h 212"/>
                  <a:gd name="T36" fmla="*/ 29 w 246"/>
                  <a:gd name="T37" fmla="*/ 193 h 212"/>
                  <a:gd name="T38" fmla="*/ 19 w 246"/>
                  <a:gd name="T39" fmla="*/ 188 h 212"/>
                  <a:gd name="T40" fmla="*/ 19 w 246"/>
                  <a:gd name="T41" fmla="*/ 43 h 212"/>
                  <a:gd name="T42" fmla="*/ 225 w 246"/>
                  <a:gd name="T43" fmla="*/ 43 h 212"/>
                  <a:gd name="T44" fmla="*/ 228 w 246"/>
                  <a:gd name="T45" fmla="*/ 185 h 212"/>
                  <a:gd name="T46" fmla="*/ 224 w 246"/>
                  <a:gd name="T47" fmla="*/ 192 h 212"/>
                  <a:gd name="T48" fmla="*/ 196 w 246"/>
                  <a:gd name="T49" fmla="*/ 194 h 212"/>
                  <a:gd name="T50" fmla="*/ 226 w 246"/>
                  <a:gd name="T51" fmla="*/ 205 h 212"/>
                  <a:gd name="T52" fmla="*/ 235 w 246"/>
                  <a:gd name="T53" fmla="*/ 201 h 212"/>
                  <a:gd name="T54" fmla="*/ 238 w 246"/>
                  <a:gd name="T55" fmla="*/ 196 h 212"/>
                  <a:gd name="T56" fmla="*/ 239 w 246"/>
                  <a:gd name="T57" fmla="*/ 19 h 212"/>
                  <a:gd name="T58" fmla="*/ 236 w 246"/>
                  <a:gd name="T59" fmla="*/ 12 h 212"/>
                  <a:gd name="T60" fmla="*/ 198 w 246"/>
                  <a:gd name="T61" fmla="*/ 3 h 212"/>
                  <a:gd name="T62" fmla="*/ 240 w 246"/>
                  <a:gd name="T63" fmla="*/ 7 h 212"/>
                  <a:gd name="T64" fmla="*/ 246 w 246"/>
                  <a:gd name="T65" fmla="*/ 18 h 212"/>
                  <a:gd name="T66" fmla="*/ 245 w 246"/>
                  <a:gd name="T67" fmla="*/ 198 h 212"/>
                  <a:gd name="T68" fmla="*/ 238 w 246"/>
                  <a:gd name="T69" fmla="*/ 207 h 212"/>
                  <a:gd name="T70" fmla="*/ 227 w 246"/>
                  <a:gd name="T71" fmla="*/ 211 h 212"/>
                  <a:gd name="T72" fmla="*/ 61 w 246"/>
                  <a:gd name="T73" fmla="*/ 37 h 212"/>
                  <a:gd name="T74" fmla="*/ 50 w 246"/>
                  <a:gd name="T75" fmla="*/ 32 h 212"/>
                  <a:gd name="T76" fmla="*/ 52 w 246"/>
                  <a:gd name="T77" fmla="*/ 17 h 212"/>
                  <a:gd name="T78" fmla="*/ 100 w 246"/>
                  <a:gd name="T79" fmla="*/ 15 h 212"/>
                  <a:gd name="T80" fmla="*/ 108 w 246"/>
                  <a:gd name="T81" fmla="*/ 23 h 212"/>
                  <a:gd name="T82" fmla="*/ 103 w 246"/>
                  <a:gd name="T83" fmla="*/ 35 h 212"/>
                  <a:gd name="T84" fmla="*/ 70 w 246"/>
                  <a:gd name="T85" fmla="*/ 31 h 212"/>
                  <a:gd name="T86" fmla="*/ 99 w 246"/>
                  <a:gd name="T87" fmla="*/ 29 h 212"/>
                  <a:gd name="T88" fmla="*/ 101 w 246"/>
                  <a:gd name="T89" fmla="*/ 25 h 212"/>
                  <a:gd name="T90" fmla="*/ 97 w 246"/>
                  <a:gd name="T91" fmla="*/ 21 h 212"/>
                  <a:gd name="T92" fmla="*/ 56 w 246"/>
                  <a:gd name="T93" fmla="*/ 23 h 212"/>
                  <a:gd name="T94" fmla="*/ 56 w 246"/>
                  <a:gd name="T95" fmla="*/ 29 h 212"/>
                  <a:gd name="T96" fmla="*/ 31 w 246"/>
                  <a:gd name="T97" fmla="*/ 37 h 212"/>
                  <a:gd name="T98" fmla="*/ 19 w 246"/>
                  <a:gd name="T99" fmla="*/ 32 h 212"/>
                  <a:gd name="T100" fmla="*/ 19 w 246"/>
                  <a:gd name="T101" fmla="*/ 19 h 212"/>
                  <a:gd name="T102" fmla="*/ 30 w 246"/>
                  <a:gd name="T103" fmla="*/ 14 h 212"/>
                  <a:gd name="T104" fmla="*/ 39 w 246"/>
                  <a:gd name="T105" fmla="*/ 20 h 212"/>
                  <a:gd name="T106" fmla="*/ 37 w 246"/>
                  <a:gd name="T107" fmla="*/ 34 h 212"/>
                  <a:gd name="T108" fmla="*/ 32 w 246"/>
                  <a:gd name="T109" fmla="*/ 30 h 212"/>
                  <a:gd name="T110" fmla="*/ 34 w 246"/>
                  <a:gd name="T111" fmla="*/ 24 h 212"/>
                  <a:gd name="T112" fmla="*/ 30 w 246"/>
                  <a:gd name="T113" fmla="*/ 21 h 212"/>
                  <a:gd name="T114" fmla="*/ 25 w 246"/>
                  <a:gd name="T115" fmla="*/ 23 h 212"/>
                  <a:gd name="T116" fmla="*/ 25 w 246"/>
                  <a:gd name="T117" fmla="*/ 28 h 212"/>
                  <a:gd name="T118" fmla="*/ 38 w 246"/>
                  <a:gd name="T119" fmla="*/ 2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 h="212">
                    <a:moveTo>
                      <a:pt x="221" y="212"/>
                    </a:moveTo>
                    <a:cubicBezTo>
                      <a:pt x="221" y="212"/>
                      <a:pt x="221" y="212"/>
                      <a:pt x="221" y="212"/>
                    </a:cubicBezTo>
                    <a:cubicBezTo>
                      <a:pt x="186" y="211"/>
                      <a:pt x="186" y="211"/>
                      <a:pt x="186" y="211"/>
                    </a:cubicBezTo>
                    <a:cubicBezTo>
                      <a:pt x="180" y="210"/>
                      <a:pt x="180" y="210"/>
                      <a:pt x="180" y="210"/>
                    </a:cubicBezTo>
                    <a:cubicBezTo>
                      <a:pt x="187" y="194"/>
                      <a:pt x="187" y="194"/>
                      <a:pt x="187" y="194"/>
                    </a:cubicBezTo>
                    <a:cubicBezTo>
                      <a:pt x="190" y="190"/>
                      <a:pt x="190" y="190"/>
                      <a:pt x="190" y="190"/>
                    </a:cubicBezTo>
                    <a:cubicBezTo>
                      <a:pt x="192" y="188"/>
                      <a:pt x="192" y="188"/>
                      <a:pt x="192" y="188"/>
                    </a:cubicBezTo>
                    <a:cubicBezTo>
                      <a:pt x="193" y="188"/>
                      <a:pt x="193" y="188"/>
                      <a:pt x="193" y="188"/>
                    </a:cubicBezTo>
                    <a:cubicBezTo>
                      <a:pt x="195" y="187"/>
                      <a:pt x="195" y="187"/>
                      <a:pt x="195" y="187"/>
                    </a:cubicBezTo>
                    <a:cubicBezTo>
                      <a:pt x="197" y="187"/>
                      <a:pt x="197" y="187"/>
                      <a:pt x="197" y="187"/>
                    </a:cubicBezTo>
                    <a:cubicBezTo>
                      <a:pt x="208" y="186"/>
                      <a:pt x="208" y="186"/>
                      <a:pt x="208" y="186"/>
                    </a:cubicBezTo>
                    <a:cubicBezTo>
                      <a:pt x="218" y="187"/>
                      <a:pt x="218" y="187"/>
                      <a:pt x="218" y="187"/>
                    </a:cubicBezTo>
                    <a:cubicBezTo>
                      <a:pt x="221" y="186"/>
                      <a:pt x="221" y="186"/>
                      <a:pt x="221" y="186"/>
                    </a:cubicBezTo>
                    <a:cubicBezTo>
                      <a:pt x="221" y="186"/>
                      <a:pt x="221" y="186"/>
                      <a:pt x="221" y="186"/>
                    </a:cubicBezTo>
                    <a:cubicBezTo>
                      <a:pt x="221" y="185"/>
                      <a:pt x="221" y="185"/>
                      <a:pt x="221" y="185"/>
                    </a:cubicBezTo>
                    <a:cubicBezTo>
                      <a:pt x="221" y="184"/>
                      <a:pt x="221" y="184"/>
                      <a:pt x="221" y="184"/>
                    </a:cubicBezTo>
                    <a:cubicBezTo>
                      <a:pt x="221" y="117"/>
                      <a:pt x="221" y="117"/>
                      <a:pt x="221" y="117"/>
                    </a:cubicBezTo>
                    <a:cubicBezTo>
                      <a:pt x="221" y="51"/>
                      <a:pt x="221" y="51"/>
                      <a:pt x="221" y="51"/>
                    </a:cubicBezTo>
                    <a:cubicBezTo>
                      <a:pt x="221" y="49"/>
                      <a:pt x="221" y="49"/>
                      <a:pt x="221" y="49"/>
                    </a:cubicBezTo>
                    <a:cubicBezTo>
                      <a:pt x="221" y="49"/>
                      <a:pt x="221" y="49"/>
                      <a:pt x="221" y="49"/>
                    </a:cubicBezTo>
                    <a:cubicBezTo>
                      <a:pt x="220" y="48"/>
                      <a:pt x="220" y="48"/>
                      <a:pt x="220" y="48"/>
                    </a:cubicBezTo>
                    <a:cubicBezTo>
                      <a:pt x="219" y="48"/>
                      <a:pt x="219" y="48"/>
                      <a:pt x="219" y="48"/>
                    </a:cubicBezTo>
                    <a:cubicBezTo>
                      <a:pt x="25" y="49"/>
                      <a:pt x="25" y="49"/>
                      <a:pt x="25" y="49"/>
                    </a:cubicBezTo>
                    <a:cubicBezTo>
                      <a:pt x="25" y="52"/>
                      <a:pt x="25" y="52"/>
                      <a:pt x="25" y="52"/>
                    </a:cubicBezTo>
                    <a:cubicBezTo>
                      <a:pt x="25" y="117"/>
                      <a:pt x="25" y="117"/>
                      <a:pt x="25" y="117"/>
                    </a:cubicBezTo>
                    <a:cubicBezTo>
                      <a:pt x="25" y="185"/>
                      <a:pt x="25" y="185"/>
                      <a:pt x="25" y="185"/>
                    </a:cubicBezTo>
                    <a:cubicBezTo>
                      <a:pt x="25" y="186"/>
                      <a:pt x="25" y="186"/>
                      <a:pt x="25" y="186"/>
                    </a:cubicBezTo>
                    <a:cubicBezTo>
                      <a:pt x="26" y="186"/>
                      <a:pt x="26" y="186"/>
                      <a:pt x="26" y="186"/>
                    </a:cubicBezTo>
                    <a:cubicBezTo>
                      <a:pt x="26" y="187"/>
                      <a:pt x="26" y="187"/>
                      <a:pt x="26" y="187"/>
                    </a:cubicBezTo>
                    <a:cubicBezTo>
                      <a:pt x="29" y="187"/>
                      <a:pt x="29" y="187"/>
                      <a:pt x="29" y="187"/>
                    </a:cubicBezTo>
                    <a:cubicBezTo>
                      <a:pt x="32" y="186"/>
                      <a:pt x="32" y="186"/>
                      <a:pt x="32" y="186"/>
                    </a:cubicBezTo>
                    <a:cubicBezTo>
                      <a:pt x="36" y="187"/>
                      <a:pt x="36" y="187"/>
                      <a:pt x="36" y="187"/>
                    </a:cubicBezTo>
                    <a:cubicBezTo>
                      <a:pt x="42" y="187"/>
                      <a:pt x="42" y="187"/>
                      <a:pt x="42" y="187"/>
                    </a:cubicBezTo>
                    <a:cubicBezTo>
                      <a:pt x="47" y="187"/>
                      <a:pt x="47" y="187"/>
                      <a:pt x="47" y="187"/>
                    </a:cubicBezTo>
                    <a:cubicBezTo>
                      <a:pt x="51" y="188"/>
                      <a:pt x="51" y="188"/>
                      <a:pt x="51" y="188"/>
                    </a:cubicBezTo>
                    <a:cubicBezTo>
                      <a:pt x="54" y="190"/>
                      <a:pt x="54" y="190"/>
                      <a:pt x="54" y="190"/>
                    </a:cubicBezTo>
                    <a:cubicBezTo>
                      <a:pt x="57" y="193"/>
                      <a:pt x="57" y="193"/>
                      <a:pt x="57" y="193"/>
                    </a:cubicBezTo>
                    <a:cubicBezTo>
                      <a:pt x="58" y="197"/>
                      <a:pt x="58" y="197"/>
                      <a:pt x="58" y="197"/>
                    </a:cubicBezTo>
                    <a:cubicBezTo>
                      <a:pt x="60" y="201"/>
                      <a:pt x="60" y="201"/>
                      <a:pt x="60" y="201"/>
                    </a:cubicBezTo>
                    <a:cubicBezTo>
                      <a:pt x="63" y="211"/>
                      <a:pt x="63" y="211"/>
                      <a:pt x="63" y="211"/>
                    </a:cubicBezTo>
                    <a:cubicBezTo>
                      <a:pt x="39" y="212"/>
                      <a:pt x="39" y="212"/>
                      <a:pt x="39" y="212"/>
                    </a:cubicBezTo>
                    <a:cubicBezTo>
                      <a:pt x="29" y="212"/>
                      <a:pt x="29" y="212"/>
                      <a:pt x="29" y="212"/>
                    </a:cubicBezTo>
                    <a:cubicBezTo>
                      <a:pt x="18" y="211"/>
                      <a:pt x="18" y="211"/>
                      <a:pt x="18" y="211"/>
                    </a:cubicBezTo>
                    <a:cubicBezTo>
                      <a:pt x="15" y="211"/>
                      <a:pt x="15" y="211"/>
                      <a:pt x="15" y="211"/>
                    </a:cubicBezTo>
                    <a:cubicBezTo>
                      <a:pt x="12" y="210"/>
                      <a:pt x="12" y="210"/>
                      <a:pt x="12" y="210"/>
                    </a:cubicBezTo>
                    <a:cubicBezTo>
                      <a:pt x="9" y="207"/>
                      <a:pt x="9" y="207"/>
                      <a:pt x="9" y="207"/>
                    </a:cubicBezTo>
                    <a:cubicBezTo>
                      <a:pt x="6" y="205"/>
                      <a:pt x="6" y="205"/>
                      <a:pt x="6" y="205"/>
                    </a:cubicBezTo>
                    <a:cubicBezTo>
                      <a:pt x="4" y="202"/>
                      <a:pt x="4" y="202"/>
                      <a:pt x="4" y="202"/>
                    </a:cubicBezTo>
                    <a:cubicBezTo>
                      <a:pt x="2" y="200"/>
                      <a:pt x="2" y="200"/>
                      <a:pt x="2" y="200"/>
                    </a:cubicBezTo>
                    <a:cubicBezTo>
                      <a:pt x="1" y="196"/>
                      <a:pt x="1" y="196"/>
                      <a:pt x="1" y="196"/>
                    </a:cubicBezTo>
                    <a:cubicBezTo>
                      <a:pt x="0" y="192"/>
                      <a:pt x="0" y="192"/>
                      <a:pt x="0" y="192"/>
                    </a:cubicBezTo>
                    <a:cubicBezTo>
                      <a:pt x="0" y="22"/>
                      <a:pt x="0" y="22"/>
                      <a:pt x="0" y="22"/>
                    </a:cubicBezTo>
                    <a:cubicBezTo>
                      <a:pt x="1" y="17"/>
                      <a:pt x="1" y="17"/>
                      <a:pt x="1" y="17"/>
                    </a:cubicBezTo>
                    <a:cubicBezTo>
                      <a:pt x="2" y="13"/>
                      <a:pt x="2" y="13"/>
                      <a:pt x="2" y="13"/>
                    </a:cubicBezTo>
                    <a:cubicBezTo>
                      <a:pt x="3" y="11"/>
                      <a:pt x="3" y="11"/>
                      <a:pt x="3" y="11"/>
                    </a:cubicBezTo>
                    <a:cubicBezTo>
                      <a:pt x="4" y="9"/>
                      <a:pt x="4" y="9"/>
                      <a:pt x="4" y="9"/>
                    </a:cubicBezTo>
                    <a:cubicBezTo>
                      <a:pt x="5" y="8"/>
                      <a:pt x="5" y="8"/>
                      <a:pt x="5" y="8"/>
                    </a:cubicBezTo>
                    <a:cubicBezTo>
                      <a:pt x="7" y="7"/>
                      <a:pt x="7" y="7"/>
                      <a:pt x="7" y="7"/>
                    </a:cubicBezTo>
                    <a:cubicBezTo>
                      <a:pt x="10" y="4"/>
                      <a:pt x="10" y="4"/>
                      <a:pt x="10" y="4"/>
                    </a:cubicBezTo>
                    <a:cubicBezTo>
                      <a:pt x="14" y="2"/>
                      <a:pt x="14" y="2"/>
                      <a:pt x="14" y="2"/>
                    </a:cubicBezTo>
                    <a:cubicBezTo>
                      <a:pt x="20" y="0"/>
                      <a:pt x="20" y="0"/>
                      <a:pt x="20" y="0"/>
                    </a:cubicBezTo>
                    <a:cubicBezTo>
                      <a:pt x="161" y="0"/>
                      <a:pt x="161" y="0"/>
                      <a:pt x="161" y="0"/>
                    </a:cubicBezTo>
                    <a:cubicBezTo>
                      <a:pt x="163" y="0"/>
                      <a:pt x="164" y="2"/>
                      <a:pt x="164" y="3"/>
                    </a:cubicBezTo>
                    <a:cubicBezTo>
                      <a:pt x="164" y="5"/>
                      <a:pt x="163" y="7"/>
                      <a:pt x="161" y="7"/>
                    </a:cubicBezTo>
                    <a:cubicBezTo>
                      <a:pt x="21" y="7"/>
                      <a:pt x="21" y="7"/>
                      <a:pt x="21" y="7"/>
                    </a:cubicBezTo>
                    <a:cubicBezTo>
                      <a:pt x="17" y="8"/>
                      <a:pt x="17" y="8"/>
                      <a:pt x="17" y="8"/>
                    </a:cubicBezTo>
                    <a:cubicBezTo>
                      <a:pt x="13" y="10"/>
                      <a:pt x="13" y="10"/>
                      <a:pt x="13" y="10"/>
                    </a:cubicBezTo>
                    <a:cubicBezTo>
                      <a:pt x="10" y="13"/>
                      <a:pt x="10" y="13"/>
                      <a:pt x="10" y="13"/>
                    </a:cubicBezTo>
                    <a:cubicBezTo>
                      <a:pt x="9" y="13"/>
                      <a:pt x="9" y="13"/>
                      <a:pt x="9" y="13"/>
                    </a:cubicBezTo>
                    <a:cubicBezTo>
                      <a:pt x="8" y="15"/>
                      <a:pt x="8" y="15"/>
                      <a:pt x="8" y="15"/>
                    </a:cubicBezTo>
                    <a:cubicBezTo>
                      <a:pt x="8" y="15"/>
                      <a:pt x="8" y="15"/>
                      <a:pt x="8" y="15"/>
                    </a:cubicBezTo>
                    <a:cubicBezTo>
                      <a:pt x="7" y="18"/>
                      <a:pt x="7" y="18"/>
                      <a:pt x="7" y="18"/>
                    </a:cubicBezTo>
                    <a:cubicBezTo>
                      <a:pt x="7" y="22"/>
                      <a:pt x="7" y="22"/>
                      <a:pt x="7" y="22"/>
                    </a:cubicBezTo>
                    <a:cubicBezTo>
                      <a:pt x="7" y="192"/>
                      <a:pt x="7" y="192"/>
                      <a:pt x="7" y="192"/>
                    </a:cubicBezTo>
                    <a:cubicBezTo>
                      <a:pt x="8" y="194"/>
                      <a:pt x="8" y="194"/>
                      <a:pt x="8" y="194"/>
                    </a:cubicBezTo>
                    <a:cubicBezTo>
                      <a:pt x="8" y="197"/>
                      <a:pt x="8" y="197"/>
                      <a:pt x="8" y="197"/>
                    </a:cubicBezTo>
                    <a:cubicBezTo>
                      <a:pt x="9" y="199"/>
                      <a:pt x="9" y="199"/>
                      <a:pt x="9" y="199"/>
                    </a:cubicBezTo>
                    <a:cubicBezTo>
                      <a:pt x="11" y="201"/>
                      <a:pt x="11" y="201"/>
                      <a:pt x="11" y="201"/>
                    </a:cubicBezTo>
                    <a:cubicBezTo>
                      <a:pt x="13" y="202"/>
                      <a:pt x="13" y="202"/>
                      <a:pt x="13" y="202"/>
                    </a:cubicBezTo>
                    <a:cubicBezTo>
                      <a:pt x="15" y="203"/>
                      <a:pt x="15" y="203"/>
                      <a:pt x="15" y="203"/>
                    </a:cubicBezTo>
                    <a:cubicBezTo>
                      <a:pt x="17" y="204"/>
                      <a:pt x="17" y="204"/>
                      <a:pt x="17" y="204"/>
                    </a:cubicBezTo>
                    <a:cubicBezTo>
                      <a:pt x="19" y="205"/>
                      <a:pt x="19" y="205"/>
                      <a:pt x="19" y="205"/>
                    </a:cubicBezTo>
                    <a:cubicBezTo>
                      <a:pt x="29" y="205"/>
                      <a:pt x="29" y="205"/>
                      <a:pt x="29" y="205"/>
                    </a:cubicBezTo>
                    <a:cubicBezTo>
                      <a:pt x="39" y="205"/>
                      <a:pt x="39" y="205"/>
                      <a:pt x="39" y="205"/>
                    </a:cubicBezTo>
                    <a:cubicBezTo>
                      <a:pt x="54" y="205"/>
                      <a:pt x="54" y="205"/>
                      <a:pt x="54" y="205"/>
                    </a:cubicBezTo>
                    <a:cubicBezTo>
                      <a:pt x="54" y="203"/>
                      <a:pt x="54" y="203"/>
                      <a:pt x="54" y="203"/>
                    </a:cubicBezTo>
                    <a:cubicBezTo>
                      <a:pt x="52" y="199"/>
                      <a:pt x="52" y="199"/>
                      <a:pt x="52" y="199"/>
                    </a:cubicBezTo>
                    <a:cubicBezTo>
                      <a:pt x="51" y="196"/>
                      <a:pt x="51" y="196"/>
                      <a:pt x="51" y="196"/>
                    </a:cubicBezTo>
                    <a:cubicBezTo>
                      <a:pt x="50" y="195"/>
                      <a:pt x="50" y="195"/>
                      <a:pt x="50" y="195"/>
                    </a:cubicBezTo>
                    <a:cubicBezTo>
                      <a:pt x="48" y="194"/>
                      <a:pt x="48" y="194"/>
                      <a:pt x="48" y="194"/>
                    </a:cubicBezTo>
                    <a:cubicBezTo>
                      <a:pt x="46" y="194"/>
                      <a:pt x="46" y="194"/>
                      <a:pt x="46" y="194"/>
                    </a:cubicBezTo>
                    <a:cubicBezTo>
                      <a:pt x="41" y="193"/>
                      <a:pt x="41" y="193"/>
                      <a:pt x="41" y="193"/>
                    </a:cubicBezTo>
                    <a:cubicBezTo>
                      <a:pt x="36" y="193"/>
                      <a:pt x="36" y="193"/>
                      <a:pt x="36" y="193"/>
                    </a:cubicBezTo>
                    <a:cubicBezTo>
                      <a:pt x="32" y="193"/>
                      <a:pt x="32" y="193"/>
                      <a:pt x="32" y="193"/>
                    </a:cubicBezTo>
                    <a:cubicBezTo>
                      <a:pt x="29" y="193"/>
                      <a:pt x="29" y="193"/>
                      <a:pt x="29" y="193"/>
                    </a:cubicBezTo>
                    <a:cubicBezTo>
                      <a:pt x="25" y="193"/>
                      <a:pt x="25" y="193"/>
                      <a:pt x="25" y="193"/>
                    </a:cubicBezTo>
                    <a:cubicBezTo>
                      <a:pt x="22" y="192"/>
                      <a:pt x="22" y="192"/>
                      <a:pt x="22" y="192"/>
                    </a:cubicBezTo>
                    <a:cubicBezTo>
                      <a:pt x="21" y="191"/>
                      <a:pt x="21" y="191"/>
                      <a:pt x="21" y="191"/>
                    </a:cubicBezTo>
                    <a:cubicBezTo>
                      <a:pt x="20" y="189"/>
                      <a:pt x="20" y="189"/>
                      <a:pt x="20" y="189"/>
                    </a:cubicBezTo>
                    <a:cubicBezTo>
                      <a:pt x="19" y="188"/>
                      <a:pt x="19" y="188"/>
                      <a:pt x="19" y="188"/>
                    </a:cubicBezTo>
                    <a:cubicBezTo>
                      <a:pt x="18" y="185"/>
                      <a:pt x="18" y="185"/>
                      <a:pt x="18" y="185"/>
                    </a:cubicBezTo>
                    <a:cubicBezTo>
                      <a:pt x="18" y="183"/>
                      <a:pt x="18" y="183"/>
                      <a:pt x="18" y="183"/>
                    </a:cubicBezTo>
                    <a:cubicBezTo>
                      <a:pt x="19" y="117"/>
                      <a:pt x="19" y="117"/>
                      <a:pt x="19" y="117"/>
                    </a:cubicBezTo>
                    <a:cubicBezTo>
                      <a:pt x="19" y="52"/>
                      <a:pt x="19" y="52"/>
                      <a:pt x="19" y="52"/>
                    </a:cubicBezTo>
                    <a:cubicBezTo>
                      <a:pt x="19" y="43"/>
                      <a:pt x="19" y="43"/>
                      <a:pt x="19" y="43"/>
                    </a:cubicBezTo>
                    <a:cubicBezTo>
                      <a:pt x="24" y="42"/>
                      <a:pt x="24" y="42"/>
                      <a:pt x="24" y="42"/>
                    </a:cubicBezTo>
                    <a:cubicBezTo>
                      <a:pt x="25" y="42"/>
                      <a:pt x="25" y="42"/>
                      <a:pt x="25" y="42"/>
                    </a:cubicBezTo>
                    <a:cubicBezTo>
                      <a:pt x="220" y="42"/>
                      <a:pt x="220" y="42"/>
                      <a:pt x="220" y="42"/>
                    </a:cubicBezTo>
                    <a:cubicBezTo>
                      <a:pt x="222" y="42"/>
                      <a:pt x="222" y="42"/>
                      <a:pt x="222" y="42"/>
                    </a:cubicBezTo>
                    <a:cubicBezTo>
                      <a:pt x="225" y="43"/>
                      <a:pt x="225" y="43"/>
                      <a:pt x="225" y="43"/>
                    </a:cubicBezTo>
                    <a:cubicBezTo>
                      <a:pt x="227" y="45"/>
                      <a:pt x="227" y="45"/>
                      <a:pt x="227" y="45"/>
                    </a:cubicBezTo>
                    <a:cubicBezTo>
                      <a:pt x="228" y="48"/>
                      <a:pt x="228" y="48"/>
                      <a:pt x="228" y="48"/>
                    </a:cubicBezTo>
                    <a:cubicBezTo>
                      <a:pt x="228" y="51"/>
                      <a:pt x="228" y="51"/>
                      <a:pt x="228" y="51"/>
                    </a:cubicBezTo>
                    <a:cubicBezTo>
                      <a:pt x="228" y="117"/>
                      <a:pt x="228" y="117"/>
                      <a:pt x="228" y="117"/>
                    </a:cubicBezTo>
                    <a:cubicBezTo>
                      <a:pt x="228" y="185"/>
                      <a:pt x="228" y="185"/>
                      <a:pt x="228" y="185"/>
                    </a:cubicBezTo>
                    <a:cubicBezTo>
                      <a:pt x="228" y="186"/>
                      <a:pt x="228" y="186"/>
                      <a:pt x="228" y="186"/>
                    </a:cubicBezTo>
                    <a:cubicBezTo>
                      <a:pt x="228" y="188"/>
                      <a:pt x="228" y="188"/>
                      <a:pt x="228" y="188"/>
                    </a:cubicBezTo>
                    <a:cubicBezTo>
                      <a:pt x="227" y="190"/>
                      <a:pt x="227" y="190"/>
                      <a:pt x="227" y="190"/>
                    </a:cubicBezTo>
                    <a:cubicBezTo>
                      <a:pt x="225" y="192"/>
                      <a:pt x="225" y="192"/>
                      <a:pt x="225" y="192"/>
                    </a:cubicBezTo>
                    <a:cubicBezTo>
                      <a:pt x="224" y="192"/>
                      <a:pt x="224" y="192"/>
                      <a:pt x="224" y="192"/>
                    </a:cubicBezTo>
                    <a:cubicBezTo>
                      <a:pt x="222" y="193"/>
                      <a:pt x="222" y="193"/>
                      <a:pt x="222" y="193"/>
                    </a:cubicBezTo>
                    <a:cubicBezTo>
                      <a:pt x="219" y="193"/>
                      <a:pt x="219" y="193"/>
                      <a:pt x="219" y="193"/>
                    </a:cubicBezTo>
                    <a:cubicBezTo>
                      <a:pt x="208" y="193"/>
                      <a:pt x="208" y="193"/>
                      <a:pt x="208" y="193"/>
                    </a:cubicBezTo>
                    <a:cubicBezTo>
                      <a:pt x="196" y="193"/>
                      <a:pt x="196" y="193"/>
                      <a:pt x="196" y="193"/>
                    </a:cubicBezTo>
                    <a:cubicBezTo>
                      <a:pt x="196" y="194"/>
                      <a:pt x="196" y="194"/>
                      <a:pt x="196" y="194"/>
                    </a:cubicBezTo>
                    <a:cubicBezTo>
                      <a:pt x="195" y="194"/>
                      <a:pt x="195" y="194"/>
                      <a:pt x="195" y="194"/>
                    </a:cubicBezTo>
                    <a:cubicBezTo>
                      <a:pt x="193" y="197"/>
                      <a:pt x="193" y="197"/>
                      <a:pt x="193" y="197"/>
                    </a:cubicBezTo>
                    <a:cubicBezTo>
                      <a:pt x="190" y="205"/>
                      <a:pt x="190" y="205"/>
                      <a:pt x="190" y="205"/>
                    </a:cubicBezTo>
                    <a:cubicBezTo>
                      <a:pt x="221" y="205"/>
                      <a:pt x="221" y="205"/>
                      <a:pt x="221" y="205"/>
                    </a:cubicBezTo>
                    <a:cubicBezTo>
                      <a:pt x="226" y="205"/>
                      <a:pt x="226" y="205"/>
                      <a:pt x="226" y="205"/>
                    </a:cubicBezTo>
                    <a:cubicBezTo>
                      <a:pt x="228" y="204"/>
                      <a:pt x="228" y="204"/>
                      <a:pt x="228" y="204"/>
                    </a:cubicBezTo>
                    <a:cubicBezTo>
                      <a:pt x="230" y="204"/>
                      <a:pt x="230" y="204"/>
                      <a:pt x="230" y="204"/>
                    </a:cubicBezTo>
                    <a:cubicBezTo>
                      <a:pt x="232" y="203"/>
                      <a:pt x="232" y="203"/>
                      <a:pt x="232" y="203"/>
                    </a:cubicBezTo>
                    <a:cubicBezTo>
                      <a:pt x="233" y="203"/>
                      <a:pt x="233" y="203"/>
                      <a:pt x="233" y="203"/>
                    </a:cubicBezTo>
                    <a:cubicBezTo>
                      <a:pt x="235" y="201"/>
                      <a:pt x="235" y="201"/>
                      <a:pt x="235" y="201"/>
                    </a:cubicBezTo>
                    <a:cubicBezTo>
                      <a:pt x="236" y="201"/>
                      <a:pt x="236" y="201"/>
                      <a:pt x="236" y="201"/>
                    </a:cubicBezTo>
                    <a:cubicBezTo>
                      <a:pt x="236" y="200"/>
                      <a:pt x="236" y="200"/>
                      <a:pt x="236" y="200"/>
                    </a:cubicBezTo>
                    <a:cubicBezTo>
                      <a:pt x="237" y="199"/>
                      <a:pt x="237" y="199"/>
                      <a:pt x="237" y="199"/>
                    </a:cubicBezTo>
                    <a:cubicBezTo>
                      <a:pt x="238" y="197"/>
                      <a:pt x="238" y="197"/>
                      <a:pt x="238" y="197"/>
                    </a:cubicBezTo>
                    <a:cubicBezTo>
                      <a:pt x="238" y="196"/>
                      <a:pt x="238" y="196"/>
                      <a:pt x="238" y="196"/>
                    </a:cubicBezTo>
                    <a:cubicBezTo>
                      <a:pt x="239" y="194"/>
                      <a:pt x="239" y="194"/>
                      <a:pt x="239" y="194"/>
                    </a:cubicBezTo>
                    <a:cubicBezTo>
                      <a:pt x="239" y="192"/>
                      <a:pt x="239" y="192"/>
                      <a:pt x="239" y="192"/>
                    </a:cubicBezTo>
                    <a:cubicBezTo>
                      <a:pt x="239" y="187"/>
                      <a:pt x="239" y="187"/>
                      <a:pt x="239" y="187"/>
                    </a:cubicBezTo>
                    <a:cubicBezTo>
                      <a:pt x="239" y="23"/>
                      <a:pt x="239" y="23"/>
                      <a:pt x="239" y="23"/>
                    </a:cubicBezTo>
                    <a:cubicBezTo>
                      <a:pt x="239" y="19"/>
                      <a:pt x="239" y="19"/>
                      <a:pt x="239" y="19"/>
                    </a:cubicBezTo>
                    <a:cubicBezTo>
                      <a:pt x="238" y="16"/>
                      <a:pt x="238" y="16"/>
                      <a:pt x="238" y="16"/>
                    </a:cubicBezTo>
                    <a:cubicBezTo>
                      <a:pt x="238" y="15"/>
                      <a:pt x="238" y="15"/>
                      <a:pt x="238" y="15"/>
                    </a:cubicBezTo>
                    <a:cubicBezTo>
                      <a:pt x="237" y="14"/>
                      <a:pt x="237" y="14"/>
                      <a:pt x="237" y="14"/>
                    </a:cubicBezTo>
                    <a:cubicBezTo>
                      <a:pt x="237" y="13"/>
                      <a:pt x="237" y="13"/>
                      <a:pt x="237" y="13"/>
                    </a:cubicBezTo>
                    <a:cubicBezTo>
                      <a:pt x="236" y="12"/>
                      <a:pt x="236" y="12"/>
                      <a:pt x="236" y="12"/>
                    </a:cubicBezTo>
                    <a:cubicBezTo>
                      <a:pt x="234" y="10"/>
                      <a:pt x="234" y="10"/>
                      <a:pt x="234" y="10"/>
                    </a:cubicBezTo>
                    <a:cubicBezTo>
                      <a:pt x="230" y="9"/>
                      <a:pt x="230" y="9"/>
                      <a:pt x="230" y="9"/>
                    </a:cubicBezTo>
                    <a:cubicBezTo>
                      <a:pt x="226" y="7"/>
                      <a:pt x="226" y="7"/>
                      <a:pt x="226" y="7"/>
                    </a:cubicBezTo>
                    <a:cubicBezTo>
                      <a:pt x="201" y="7"/>
                      <a:pt x="201" y="7"/>
                      <a:pt x="201" y="7"/>
                    </a:cubicBezTo>
                    <a:cubicBezTo>
                      <a:pt x="199" y="7"/>
                      <a:pt x="198" y="5"/>
                      <a:pt x="198" y="3"/>
                    </a:cubicBezTo>
                    <a:cubicBezTo>
                      <a:pt x="198" y="2"/>
                      <a:pt x="199" y="0"/>
                      <a:pt x="201" y="0"/>
                    </a:cubicBezTo>
                    <a:cubicBezTo>
                      <a:pt x="228" y="0"/>
                      <a:pt x="228" y="0"/>
                      <a:pt x="228" y="0"/>
                    </a:cubicBezTo>
                    <a:cubicBezTo>
                      <a:pt x="233" y="3"/>
                      <a:pt x="233" y="3"/>
                      <a:pt x="233" y="3"/>
                    </a:cubicBezTo>
                    <a:cubicBezTo>
                      <a:pt x="237" y="5"/>
                      <a:pt x="237" y="5"/>
                      <a:pt x="237" y="5"/>
                    </a:cubicBezTo>
                    <a:cubicBezTo>
                      <a:pt x="240" y="7"/>
                      <a:pt x="240" y="7"/>
                      <a:pt x="240" y="7"/>
                    </a:cubicBezTo>
                    <a:cubicBezTo>
                      <a:pt x="242" y="9"/>
                      <a:pt x="242" y="9"/>
                      <a:pt x="242" y="9"/>
                    </a:cubicBezTo>
                    <a:cubicBezTo>
                      <a:pt x="243" y="11"/>
                      <a:pt x="243" y="11"/>
                      <a:pt x="243" y="11"/>
                    </a:cubicBezTo>
                    <a:cubicBezTo>
                      <a:pt x="244" y="12"/>
                      <a:pt x="244" y="12"/>
                      <a:pt x="244" y="12"/>
                    </a:cubicBezTo>
                    <a:cubicBezTo>
                      <a:pt x="245" y="14"/>
                      <a:pt x="245" y="14"/>
                      <a:pt x="245" y="14"/>
                    </a:cubicBezTo>
                    <a:cubicBezTo>
                      <a:pt x="246" y="18"/>
                      <a:pt x="246" y="18"/>
                      <a:pt x="246" y="18"/>
                    </a:cubicBezTo>
                    <a:cubicBezTo>
                      <a:pt x="246" y="23"/>
                      <a:pt x="246" y="23"/>
                      <a:pt x="246" y="23"/>
                    </a:cubicBezTo>
                    <a:cubicBezTo>
                      <a:pt x="246" y="187"/>
                      <a:pt x="246" y="187"/>
                      <a:pt x="246" y="187"/>
                    </a:cubicBezTo>
                    <a:cubicBezTo>
                      <a:pt x="246" y="193"/>
                      <a:pt x="246" y="193"/>
                      <a:pt x="246" y="193"/>
                    </a:cubicBezTo>
                    <a:cubicBezTo>
                      <a:pt x="245" y="196"/>
                      <a:pt x="245" y="196"/>
                      <a:pt x="245" y="196"/>
                    </a:cubicBezTo>
                    <a:cubicBezTo>
                      <a:pt x="245" y="198"/>
                      <a:pt x="245" y="198"/>
                      <a:pt x="245" y="198"/>
                    </a:cubicBezTo>
                    <a:cubicBezTo>
                      <a:pt x="244" y="200"/>
                      <a:pt x="244" y="200"/>
                      <a:pt x="244" y="200"/>
                    </a:cubicBezTo>
                    <a:cubicBezTo>
                      <a:pt x="243" y="202"/>
                      <a:pt x="243" y="202"/>
                      <a:pt x="243" y="202"/>
                    </a:cubicBezTo>
                    <a:cubicBezTo>
                      <a:pt x="242" y="204"/>
                      <a:pt x="242" y="204"/>
                      <a:pt x="242" y="204"/>
                    </a:cubicBezTo>
                    <a:cubicBezTo>
                      <a:pt x="240" y="206"/>
                      <a:pt x="240" y="206"/>
                      <a:pt x="240" y="206"/>
                    </a:cubicBezTo>
                    <a:cubicBezTo>
                      <a:pt x="238" y="207"/>
                      <a:pt x="238" y="207"/>
                      <a:pt x="238" y="207"/>
                    </a:cubicBezTo>
                    <a:cubicBezTo>
                      <a:pt x="237" y="208"/>
                      <a:pt x="237" y="208"/>
                      <a:pt x="237" y="208"/>
                    </a:cubicBezTo>
                    <a:cubicBezTo>
                      <a:pt x="234" y="210"/>
                      <a:pt x="234" y="210"/>
                      <a:pt x="234" y="210"/>
                    </a:cubicBezTo>
                    <a:cubicBezTo>
                      <a:pt x="232" y="210"/>
                      <a:pt x="232" y="210"/>
                      <a:pt x="232" y="210"/>
                    </a:cubicBezTo>
                    <a:cubicBezTo>
                      <a:pt x="230" y="211"/>
                      <a:pt x="230" y="211"/>
                      <a:pt x="230" y="211"/>
                    </a:cubicBezTo>
                    <a:cubicBezTo>
                      <a:pt x="227" y="211"/>
                      <a:pt x="227" y="211"/>
                      <a:pt x="227" y="211"/>
                    </a:cubicBezTo>
                    <a:lnTo>
                      <a:pt x="221" y="212"/>
                    </a:lnTo>
                    <a:close/>
                    <a:moveTo>
                      <a:pt x="87" y="37"/>
                    </a:moveTo>
                    <a:cubicBezTo>
                      <a:pt x="78" y="37"/>
                      <a:pt x="78" y="37"/>
                      <a:pt x="78" y="37"/>
                    </a:cubicBezTo>
                    <a:cubicBezTo>
                      <a:pt x="70" y="37"/>
                      <a:pt x="70" y="37"/>
                      <a:pt x="70" y="37"/>
                    </a:cubicBezTo>
                    <a:cubicBezTo>
                      <a:pt x="61" y="37"/>
                      <a:pt x="61" y="37"/>
                      <a:pt x="61" y="37"/>
                    </a:cubicBezTo>
                    <a:cubicBezTo>
                      <a:pt x="58" y="37"/>
                      <a:pt x="58" y="37"/>
                      <a:pt x="58" y="37"/>
                    </a:cubicBezTo>
                    <a:cubicBezTo>
                      <a:pt x="56" y="36"/>
                      <a:pt x="56" y="36"/>
                      <a:pt x="56" y="36"/>
                    </a:cubicBezTo>
                    <a:cubicBezTo>
                      <a:pt x="54" y="35"/>
                      <a:pt x="54" y="35"/>
                      <a:pt x="54" y="35"/>
                    </a:cubicBezTo>
                    <a:cubicBezTo>
                      <a:pt x="52" y="34"/>
                      <a:pt x="52" y="34"/>
                      <a:pt x="52" y="34"/>
                    </a:cubicBezTo>
                    <a:cubicBezTo>
                      <a:pt x="50" y="32"/>
                      <a:pt x="50" y="32"/>
                      <a:pt x="50" y="32"/>
                    </a:cubicBezTo>
                    <a:cubicBezTo>
                      <a:pt x="49" y="29"/>
                      <a:pt x="49" y="29"/>
                      <a:pt x="49" y="29"/>
                    </a:cubicBezTo>
                    <a:cubicBezTo>
                      <a:pt x="48" y="26"/>
                      <a:pt x="48" y="26"/>
                      <a:pt x="48" y="26"/>
                    </a:cubicBezTo>
                    <a:cubicBezTo>
                      <a:pt x="49" y="21"/>
                      <a:pt x="49" y="21"/>
                      <a:pt x="49" y="21"/>
                    </a:cubicBezTo>
                    <a:cubicBezTo>
                      <a:pt x="51" y="19"/>
                      <a:pt x="51" y="19"/>
                      <a:pt x="51" y="19"/>
                    </a:cubicBezTo>
                    <a:cubicBezTo>
                      <a:pt x="52" y="17"/>
                      <a:pt x="52" y="17"/>
                      <a:pt x="52" y="17"/>
                    </a:cubicBezTo>
                    <a:cubicBezTo>
                      <a:pt x="54" y="16"/>
                      <a:pt x="54" y="16"/>
                      <a:pt x="54" y="16"/>
                    </a:cubicBezTo>
                    <a:cubicBezTo>
                      <a:pt x="57" y="15"/>
                      <a:pt x="57" y="15"/>
                      <a:pt x="57" y="15"/>
                    </a:cubicBezTo>
                    <a:cubicBezTo>
                      <a:pt x="59" y="15"/>
                      <a:pt x="59" y="15"/>
                      <a:pt x="59" y="15"/>
                    </a:cubicBezTo>
                    <a:cubicBezTo>
                      <a:pt x="98" y="15"/>
                      <a:pt x="98" y="15"/>
                      <a:pt x="98" y="15"/>
                    </a:cubicBezTo>
                    <a:cubicBezTo>
                      <a:pt x="100" y="15"/>
                      <a:pt x="100" y="15"/>
                      <a:pt x="100" y="15"/>
                    </a:cubicBezTo>
                    <a:cubicBezTo>
                      <a:pt x="102" y="16"/>
                      <a:pt x="102" y="16"/>
                      <a:pt x="102" y="16"/>
                    </a:cubicBezTo>
                    <a:cubicBezTo>
                      <a:pt x="104" y="18"/>
                      <a:pt x="104" y="18"/>
                      <a:pt x="104" y="18"/>
                    </a:cubicBezTo>
                    <a:cubicBezTo>
                      <a:pt x="106" y="19"/>
                      <a:pt x="106" y="19"/>
                      <a:pt x="106" y="19"/>
                    </a:cubicBezTo>
                    <a:cubicBezTo>
                      <a:pt x="107" y="21"/>
                      <a:pt x="107" y="21"/>
                      <a:pt x="107" y="21"/>
                    </a:cubicBezTo>
                    <a:cubicBezTo>
                      <a:pt x="108" y="23"/>
                      <a:pt x="108" y="23"/>
                      <a:pt x="108" y="23"/>
                    </a:cubicBezTo>
                    <a:cubicBezTo>
                      <a:pt x="108" y="28"/>
                      <a:pt x="108" y="28"/>
                      <a:pt x="108" y="28"/>
                    </a:cubicBezTo>
                    <a:cubicBezTo>
                      <a:pt x="107" y="30"/>
                      <a:pt x="107" y="30"/>
                      <a:pt x="107" y="30"/>
                    </a:cubicBezTo>
                    <a:cubicBezTo>
                      <a:pt x="106" y="32"/>
                      <a:pt x="106" y="32"/>
                      <a:pt x="106" y="32"/>
                    </a:cubicBezTo>
                    <a:cubicBezTo>
                      <a:pt x="104" y="34"/>
                      <a:pt x="104" y="34"/>
                      <a:pt x="104" y="34"/>
                    </a:cubicBezTo>
                    <a:cubicBezTo>
                      <a:pt x="103" y="35"/>
                      <a:pt x="103" y="35"/>
                      <a:pt x="103" y="35"/>
                    </a:cubicBezTo>
                    <a:cubicBezTo>
                      <a:pt x="100" y="36"/>
                      <a:pt x="100" y="36"/>
                      <a:pt x="100" y="36"/>
                    </a:cubicBezTo>
                    <a:cubicBezTo>
                      <a:pt x="96" y="37"/>
                      <a:pt x="96" y="37"/>
                      <a:pt x="96" y="37"/>
                    </a:cubicBezTo>
                    <a:lnTo>
                      <a:pt x="87" y="37"/>
                    </a:lnTo>
                    <a:close/>
                    <a:moveTo>
                      <a:pt x="62" y="30"/>
                    </a:moveTo>
                    <a:cubicBezTo>
                      <a:pt x="70" y="31"/>
                      <a:pt x="70" y="31"/>
                      <a:pt x="70" y="31"/>
                    </a:cubicBezTo>
                    <a:cubicBezTo>
                      <a:pt x="78" y="30"/>
                      <a:pt x="78" y="30"/>
                      <a:pt x="78" y="30"/>
                    </a:cubicBezTo>
                    <a:cubicBezTo>
                      <a:pt x="87" y="31"/>
                      <a:pt x="87" y="31"/>
                      <a:pt x="87" y="31"/>
                    </a:cubicBezTo>
                    <a:cubicBezTo>
                      <a:pt x="95" y="30"/>
                      <a:pt x="95" y="30"/>
                      <a:pt x="95" y="30"/>
                    </a:cubicBezTo>
                    <a:cubicBezTo>
                      <a:pt x="98" y="30"/>
                      <a:pt x="98" y="30"/>
                      <a:pt x="98" y="30"/>
                    </a:cubicBezTo>
                    <a:cubicBezTo>
                      <a:pt x="99" y="29"/>
                      <a:pt x="99" y="29"/>
                      <a:pt x="99" y="29"/>
                    </a:cubicBezTo>
                    <a:cubicBezTo>
                      <a:pt x="100" y="29"/>
                      <a:pt x="100" y="29"/>
                      <a:pt x="100" y="29"/>
                    </a:cubicBezTo>
                    <a:cubicBezTo>
                      <a:pt x="101" y="28"/>
                      <a:pt x="101" y="28"/>
                      <a:pt x="101" y="28"/>
                    </a:cubicBezTo>
                    <a:cubicBezTo>
                      <a:pt x="101" y="28"/>
                      <a:pt x="101" y="28"/>
                      <a:pt x="101" y="28"/>
                    </a:cubicBezTo>
                    <a:cubicBezTo>
                      <a:pt x="101" y="27"/>
                      <a:pt x="101" y="27"/>
                      <a:pt x="101" y="27"/>
                    </a:cubicBezTo>
                    <a:cubicBezTo>
                      <a:pt x="101" y="25"/>
                      <a:pt x="101" y="25"/>
                      <a:pt x="101" y="25"/>
                    </a:cubicBezTo>
                    <a:cubicBezTo>
                      <a:pt x="101" y="23"/>
                      <a:pt x="101" y="23"/>
                      <a:pt x="101" y="23"/>
                    </a:cubicBezTo>
                    <a:cubicBezTo>
                      <a:pt x="100" y="22"/>
                      <a:pt x="100" y="22"/>
                      <a:pt x="100" y="22"/>
                    </a:cubicBezTo>
                    <a:cubicBezTo>
                      <a:pt x="99" y="22"/>
                      <a:pt x="99" y="22"/>
                      <a:pt x="99" y="22"/>
                    </a:cubicBezTo>
                    <a:cubicBezTo>
                      <a:pt x="98" y="22"/>
                      <a:pt x="98" y="22"/>
                      <a:pt x="98" y="22"/>
                    </a:cubicBezTo>
                    <a:cubicBezTo>
                      <a:pt x="97" y="21"/>
                      <a:pt x="97" y="21"/>
                      <a:pt x="97" y="21"/>
                    </a:cubicBezTo>
                    <a:cubicBezTo>
                      <a:pt x="59" y="21"/>
                      <a:pt x="59" y="21"/>
                      <a:pt x="59" y="21"/>
                    </a:cubicBezTo>
                    <a:cubicBezTo>
                      <a:pt x="58" y="22"/>
                      <a:pt x="58" y="22"/>
                      <a:pt x="58" y="22"/>
                    </a:cubicBezTo>
                    <a:cubicBezTo>
                      <a:pt x="57" y="22"/>
                      <a:pt x="57" y="22"/>
                      <a:pt x="57" y="22"/>
                    </a:cubicBezTo>
                    <a:cubicBezTo>
                      <a:pt x="56" y="22"/>
                      <a:pt x="56" y="22"/>
                      <a:pt x="56" y="22"/>
                    </a:cubicBezTo>
                    <a:cubicBezTo>
                      <a:pt x="56" y="23"/>
                      <a:pt x="56" y="23"/>
                      <a:pt x="56" y="23"/>
                    </a:cubicBezTo>
                    <a:cubicBezTo>
                      <a:pt x="56" y="24"/>
                      <a:pt x="56" y="24"/>
                      <a:pt x="56" y="24"/>
                    </a:cubicBezTo>
                    <a:cubicBezTo>
                      <a:pt x="55" y="26"/>
                      <a:pt x="55" y="26"/>
                      <a:pt x="55" y="26"/>
                    </a:cubicBezTo>
                    <a:cubicBezTo>
                      <a:pt x="56" y="28"/>
                      <a:pt x="56" y="28"/>
                      <a:pt x="56" y="28"/>
                    </a:cubicBezTo>
                    <a:cubicBezTo>
                      <a:pt x="56" y="29"/>
                      <a:pt x="56" y="29"/>
                      <a:pt x="56" y="29"/>
                    </a:cubicBezTo>
                    <a:cubicBezTo>
                      <a:pt x="56" y="29"/>
                      <a:pt x="56" y="29"/>
                      <a:pt x="56" y="29"/>
                    </a:cubicBezTo>
                    <a:cubicBezTo>
                      <a:pt x="57" y="29"/>
                      <a:pt x="57" y="29"/>
                      <a:pt x="57" y="29"/>
                    </a:cubicBezTo>
                    <a:cubicBezTo>
                      <a:pt x="58" y="30"/>
                      <a:pt x="58" y="30"/>
                      <a:pt x="58" y="30"/>
                    </a:cubicBezTo>
                    <a:cubicBezTo>
                      <a:pt x="59" y="30"/>
                      <a:pt x="59" y="30"/>
                      <a:pt x="59" y="30"/>
                    </a:cubicBezTo>
                    <a:lnTo>
                      <a:pt x="62" y="30"/>
                    </a:lnTo>
                    <a:close/>
                    <a:moveTo>
                      <a:pt x="31" y="37"/>
                    </a:moveTo>
                    <a:cubicBezTo>
                      <a:pt x="27" y="37"/>
                      <a:pt x="27" y="37"/>
                      <a:pt x="27" y="37"/>
                    </a:cubicBezTo>
                    <a:cubicBezTo>
                      <a:pt x="24" y="36"/>
                      <a:pt x="24" y="36"/>
                      <a:pt x="24" y="36"/>
                    </a:cubicBezTo>
                    <a:cubicBezTo>
                      <a:pt x="22" y="35"/>
                      <a:pt x="22" y="35"/>
                      <a:pt x="22" y="35"/>
                    </a:cubicBezTo>
                    <a:cubicBezTo>
                      <a:pt x="21" y="34"/>
                      <a:pt x="21" y="34"/>
                      <a:pt x="21" y="34"/>
                    </a:cubicBezTo>
                    <a:cubicBezTo>
                      <a:pt x="19" y="32"/>
                      <a:pt x="19" y="32"/>
                      <a:pt x="19" y="32"/>
                    </a:cubicBezTo>
                    <a:cubicBezTo>
                      <a:pt x="18" y="30"/>
                      <a:pt x="18" y="30"/>
                      <a:pt x="18" y="30"/>
                    </a:cubicBezTo>
                    <a:cubicBezTo>
                      <a:pt x="17" y="28"/>
                      <a:pt x="17" y="28"/>
                      <a:pt x="17" y="28"/>
                    </a:cubicBezTo>
                    <a:cubicBezTo>
                      <a:pt x="18" y="25"/>
                      <a:pt x="18" y="25"/>
                      <a:pt x="18" y="25"/>
                    </a:cubicBezTo>
                    <a:cubicBezTo>
                      <a:pt x="18" y="23"/>
                      <a:pt x="18" y="23"/>
                      <a:pt x="18" y="23"/>
                    </a:cubicBezTo>
                    <a:cubicBezTo>
                      <a:pt x="19" y="19"/>
                      <a:pt x="19" y="19"/>
                      <a:pt x="19" y="19"/>
                    </a:cubicBezTo>
                    <a:cubicBezTo>
                      <a:pt x="22" y="17"/>
                      <a:pt x="22" y="17"/>
                      <a:pt x="22" y="17"/>
                    </a:cubicBezTo>
                    <a:cubicBezTo>
                      <a:pt x="23" y="16"/>
                      <a:pt x="23" y="16"/>
                      <a:pt x="23" y="16"/>
                    </a:cubicBezTo>
                    <a:cubicBezTo>
                      <a:pt x="25" y="15"/>
                      <a:pt x="25" y="15"/>
                      <a:pt x="25" y="15"/>
                    </a:cubicBezTo>
                    <a:cubicBezTo>
                      <a:pt x="28" y="14"/>
                      <a:pt x="28" y="14"/>
                      <a:pt x="28" y="14"/>
                    </a:cubicBezTo>
                    <a:cubicBezTo>
                      <a:pt x="30" y="14"/>
                      <a:pt x="30" y="14"/>
                      <a:pt x="30" y="14"/>
                    </a:cubicBezTo>
                    <a:cubicBezTo>
                      <a:pt x="32" y="15"/>
                      <a:pt x="32" y="15"/>
                      <a:pt x="32" y="15"/>
                    </a:cubicBezTo>
                    <a:cubicBezTo>
                      <a:pt x="34" y="15"/>
                      <a:pt x="34" y="15"/>
                      <a:pt x="34" y="15"/>
                    </a:cubicBezTo>
                    <a:cubicBezTo>
                      <a:pt x="36" y="16"/>
                      <a:pt x="36" y="16"/>
                      <a:pt x="36" y="16"/>
                    </a:cubicBezTo>
                    <a:cubicBezTo>
                      <a:pt x="38" y="18"/>
                      <a:pt x="38" y="18"/>
                      <a:pt x="38" y="18"/>
                    </a:cubicBezTo>
                    <a:cubicBezTo>
                      <a:pt x="39" y="20"/>
                      <a:pt x="39" y="20"/>
                      <a:pt x="39" y="20"/>
                    </a:cubicBezTo>
                    <a:cubicBezTo>
                      <a:pt x="40" y="21"/>
                      <a:pt x="40" y="21"/>
                      <a:pt x="40" y="21"/>
                    </a:cubicBezTo>
                    <a:cubicBezTo>
                      <a:pt x="41" y="24"/>
                      <a:pt x="41" y="24"/>
                      <a:pt x="41" y="24"/>
                    </a:cubicBezTo>
                    <a:cubicBezTo>
                      <a:pt x="41" y="27"/>
                      <a:pt x="41" y="27"/>
                      <a:pt x="41" y="27"/>
                    </a:cubicBezTo>
                    <a:cubicBezTo>
                      <a:pt x="40" y="30"/>
                      <a:pt x="40" y="30"/>
                      <a:pt x="40" y="30"/>
                    </a:cubicBezTo>
                    <a:cubicBezTo>
                      <a:pt x="37" y="34"/>
                      <a:pt x="37" y="34"/>
                      <a:pt x="37" y="34"/>
                    </a:cubicBezTo>
                    <a:cubicBezTo>
                      <a:pt x="36" y="36"/>
                      <a:pt x="36" y="36"/>
                      <a:pt x="36" y="36"/>
                    </a:cubicBezTo>
                    <a:lnTo>
                      <a:pt x="31" y="37"/>
                    </a:lnTo>
                    <a:close/>
                    <a:moveTo>
                      <a:pt x="28" y="31"/>
                    </a:moveTo>
                    <a:cubicBezTo>
                      <a:pt x="30" y="31"/>
                      <a:pt x="30" y="31"/>
                      <a:pt x="30" y="31"/>
                    </a:cubicBezTo>
                    <a:cubicBezTo>
                      <a:pt x="32" y="30"/>
                      <a:pt x="32" y="30"/>
                      <a:pt x="32" y="30"/>
                    </a:cubicBezTo>
                    <a:cubicBezTo>
                      <a:pt x="33" y="29"/>
                      <a:pt x="33" y="29"/>
                      <a:pt x="33" y="29"/>
                    </a:cubicBezTo>
                    <a:cubicBezTo>
                      <a:pt x="34" y="28"/>
                      <a:pt x="34" y="28"/>
                      <a:pt x="34" y="28"/>
                    </a:cubicBezTo>
                    <a:cubicBezTo>
                      <a:pt x="34" y="26"/>
                      <a:pt x="34" y="26"/>
                      <a:pt x="34" y="26"/>
                    </a:cubicBezTo>
                    <a:cubicBezTo>
                      <a:pt x="34" y="25"/>
                      <a:pt x="34" y="25"/>
                      <a:pt x="34" y="25"/>
                    </a:cubicBezTo>
                    <a:cubicBezTo>
                      <a:pt x="34" y="24"/>
                      <a:pt x="34" y="24"/>
                      <a:pt x="34" y="24"/>
                    </a:cubicBezTo>
                    <a:cubicBezTo>
                      <a:pt x="33" y="23"/>
                      <a:pt x="33" y="23"/>
                      <a:pt x="33" y="23"/>
                    </a:cubicBezTo>
                    <a:cubicBezTo>
                      <a:pt x="33" y="22"/>
                      <a:pt x="33" y="22"/>
                      <a:pt x="33" y="22"/>
                    </a:cubicBezTo>
                    <a:cubicBezTo>
                      <a:pt x="32" y="22"/>
                      <a:pt x="32" y="22"/>
                      <a:pt x="32" y="22"/>
                    </a:cubicBezTo>
                    <a:cubicBezTo>
                      <a:pt x="31" y="21"/>
                      <a:pt x="31" y="21"/>
                      <a:pt x="31" y="21"/>
                    </a:cubicBezTo>
                    <a:cubicBezTo>
                      <a:pt x="30" y="21"/>
                      <a:pt x="30" y="21"/>
                      <a:pt x="30" y="21"/>
                    </a:cubicBezTo>
                    <a:cubicBezTo>
                      <a:pt x="29" y="21"/>
                      <a:pt x="29" y="21"/>
                      <a:pt x="29" y="21"/>
                    </a:cubicBezTo>
                    <a:cubicBezTo>
                      <a:pt x="29" y="21"/>
                      <a:pt x="29" y="21"/>
                      <a:pt x="29" y="21"/>
                    </a:cubicBezTo>
                    <a:cubicBezTo>
                      <a:pt x="26" y="22"/>
                      <a:pt x="26" y="22"/>
                      <a:pt x="26" y="22"/>
                    </a:cubicBezTo>
                    <a:cubicBezTo>
                      <a:pt x="26" y="22"/>
                      <a:pt x="26" y="22"/>
                      <a:pt x="26" y="22"/>
                    </a:cubicBezTo>
                    <a:cubicBezTo>
                      <a:pt x="25" y="23"/>
                      <a:pt x="25" y="23"/>
                      <a:pt x="25" y="23"/>
                    </a:cubicBezTo>
                    <a:cubicBezTo>
                      <a:pt x="24" y="25"/>
                      <a:pt x="24" y="25"/>
                      <a:pt x="24" y="25"/>
                    </a:cubicBezTo>
                    <a:cubicBezTo>
                      <a:pt x="24" y="26"/>
                      <a:pt x="24" y="26"/>
                      <a:pt x="24" y="26"/>
                    </a:cubicBezTo>
                    <a:cubicBezTo>
                      <a:pt x="24" y="27"/>
                      <a:pt x="24" y="27"/>
                      <a:pt x="24" y="27"/>
                    </a:cubicBezTo>
                    <a:cubicBezTo>
                      <a:pt x="24" y="27"/>
                      <a:pt x="24" y="27"/>
                      <a:pt x="24" y="27"/>
                    </a:cubicBezTo>
                    <a:cubicBezTo>
                      <a:pt x="25" y="28"/>
                      <a:pt x="25" y="28"/>
                      <a:pt x="25" y="28"/>
                    </a:cubicBezTo>
                    <a:cubicBezTo>
                      <a:pt x="26" y="29"/>
                      <a:pt x="26" y="29"/>
                      <a:pt x="26" y="29"/>
                    </a:cubicBezTo>
                    <a:cubicBezTo>
                      <a:pt x="26" y="30"/>
                      <a:pt x="26" y="30"/>
                      <a:pt x="26" y="30"/>
                    </a:cubicBezTo>
                    <a:cubicBezTo>
                      <a:pt x="27" y="30"/>
                      <a:pt x="27" y="30"/>
                      <a:pt x="27" y="30"/>
                    </a:cubicBezTo>
                    <a:lnTo>
                      <a:pt x="28" y="31"/>
                    </a:lnTo>
                    <a:close/>
                    <a:moveTo>
                      <a:pt x="38" y="26"/>
                    </a:moveTo>
                    <a:cubicBezTo>
                      <a:pt x="38" y="26"/>
                      <a:pt x="38" y="26"/>
                      <a:pt x="38"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610" name="Freeform 289">
                <a:extLst>
                  <a:ext uri="{FF2B5EF4-FFF2-40B4-BE49-F238E27FC236}">
                    <a16:creationId xmlns:a16="http://schemas.microsoft.com/office/drawing/2014/main" id="{D02F029A-DFF4-48DE-9009-70FAB04F4536}"/>
                  </a:ext>
                </a:extLst>
              </p:cNvPr>
              <p:cNvSpPr>
                <a:spLocks noEditPoints="1"/>
              </p:cNvSpPr>
              <p:nvPr/>
            </p:nvSpPr>
            <p:spPr bwMode="auto">
              <a:xfrm>
                <a:off x="3728368" y="2603259"/>
                <a:ext cx="357899" cy="379771"/>
              </a:xfrm>
              <a:custGeom>
                <a:avLst/>
                <a:gdLst>
                  <a:gd name="T0" fmla="*/ 76 w 180"/>
                  <a:gd name="T1" fmla="*/ 187 h 191"/>
                  <a:gd name="T2" fmla="*/ 43 w 180"/>
                  <a:gd name="T3" fmla="*/ 163 h 191"/>
                  <a:gd name="T4" fmla="*/ 23 w 180"/>
                  <a:gd name="T5" fmla="*/ 138 h 191"/>
                  <a:gd name="T6" fmla="*/ 9 w 180"/>
                  <a:gd name="T7" fmla="*/ 110 h 191"/>
                  <a:gd name="T8" fmla="*/ 3 w 180"/>
                  <a:gd name="T9" fmla="*/ 75 h 191"/>
                  <a:gd name="T10" fmla="*/ 3 w 180"/>
                  <a:gd name="T11" fmla="*/ 32 h 191"/>
                  <a:gd name="T12" fmla="*/ 17 w 180"/>
                  <a:gd name="T13" fmla="*/ 24 h 191"/>
                  <a:gd name="T14" fmla="*/ 57 w 180"/>
                  <a:gd name="T15" fmla="*/ 16 h 191"/>
                  <a:gd name="T16" fmla="*/ 84 w 180"/>
                  <a:gd name="T17" fmla="*/ 2 h 191"/>
                  <a:gd name="T18" fmla="*/ 99 w 180"/>
                  <a:gd name="T19" fmla="*/ 2 h 191"/>
                  <a:gd name="T20" fmla="*/ 118 w 180"/>
                  <a:gd name="T21" fmla="*/ 13 h 191"/>
                  <a:gd name="T22" fmla="*/ 155 w 180"/>
                  <a:gd name="T23" fmla="*/ 23 h 191"/>
                  <a:gd name="T24" fmla="*/ 173 w 180"/>
                  <a:gd name="T25" fmla="*/ 27 h 191"/>
                  <a:gd name="T26" fmla="*/ 180 w 180"/>
                  <a:gd name="T27" fmla="*/ 40 h 191"/>
                  <a:gd name="T28" fmla="*/ 175 w 180"/>
                  <a:gd name="T29" fmla="*/ 85 h 191"/>
                  <a:gd name="T30" fmla="*/ 162 w 180"/>
                  <a:gd name="T31" fmla="*/ 124 h 191"/>
                  <a:gd name="T32" fmla="*/ 133 w 180"/>
                  <a:gd name="T33" fmla="*/ 165 h 191"/>
                  <a:gd name="T34" fmla="*/ 104 w 180"/>
                  <a:gd name="T35" fmla="*/ 186 h 191"/>
                  <a:gd name="T36" fmla="*/ 88 w 180"/>
                  <a:gd name="T37" fmla="*/ 182 h 191"/>
                  <a:gd name="T38" fmla="*/ 100 w 180"/>
                  <a:gd name="T39" fmla="*/ 179 h 191"/>
                  <a:gd name="T40" fmla="*/ 127 w 180"/>
                  <a:gd name="T41" fmla="*/ 158 h 191"/>
                  <a:gd name="T42" fmla="*/ 155 w 180"/>
                  <a:gd name="T43" fmla="*/ 120 h 191"/>
                  <a:gd name="T44" fmla="*/ 167 w 180"/>
                  <a:gd name="T45" fmla="*/ 83 h 191"/>
                  <a:gd name="T46" fmla="*/ 171 w 180"/>
                  <a:gd name="T47" fmla="*/ 41 h 191"/>
                  <a:gd name="T48" fmla="*/ 167 w 180"/>
                  <a:gd name="T49" fmla="*/ 35 h 191"/>
                  <a:gd name="T50" fmla="*/ 154 w 180"/>
                  <a:gd name="T51" fmla="*/ 32 h 191"/>
                  <a:gd name="T52" fmla="*/ 114 w 180"/>
                  <a:gd name="T53" fmla="*/ 21 h 191"/>
                  <a:gd name="T54" fmla="*/ 93 w 180"/>
                  <a:gd name="T55" fmla="*/ 9 h 191"/>
                  <a:gd name="T56" fmla="*/ 84 w 180"/>
                  <a:gd name="T57" fmla="*/ 11 h 191"/>
                  <a:gd name="T58" fmla="*/ 52 w 180"/>
                  <a:gd name="T59" fmla="*/ 26 h 191"/>
                  <a:gd name="T60" fmla="*/ 14 w 180"/>
                  <a:gd name="T61" fmla="*/ 33 h 191"/>
                  <a:gd name="T62" fmla="*/ 9 w 180"/>
                  <a:gd name="T63" fmla="*/ 38 h 191"/>
                  <a:gd name="T64" fmla="*/ 11 w 180"/>
                  <a:gd name="T65" fmla="*/ 84 h 191"/>
                  <a:gd name="T66" fmla="*/ 20 w 180"/>
                  <a:gd name="T67" fmla="*/ 114 h 191"/>
                  <a:gd name="T68" fmla="*/ 34 w 180"/>
                  <a:gd name="T69" fmla="*/ 141 h 191"/>
                  <a:gd name="T70" fmla="*/ 55 w 180"/>
                  <a:gd name="T71" fmla="*/ 162 h 191"/>
                  <a:gd name="T72" fmla="*/ 82 w 180"/>
                  <a:gd name="T73" fmla="*/ 181 h 191"/>
                  <a:gd name="T74" fmla="*/ 176 w 180"/>
                  <a:gd name="T75" fmla="*/ 42 h 191"/>
                  <a:gd name="T76" fmla="*/ 76 w 180"/>
                  <a:gd name="T77" fmla="*/ 162 h 191"/>
                  <a:gd name="T78" fmla="*/ 52 w 180"/>
                  <a:gd name="T79" fmla="*/ 142 h 191"/>
                  <a:gd name="T80" fmla="*/ 37 w 180"/>
                  <a:gd name="T81" fmla="*/ 119 h 191"/>
                  <a:gd name="T82" fmla="*/ 29 w 180"/>
                  <a:gd name="T83" fmla="*/ 95 h 191"/>
                  <a:gd name="T84" fmla="*/ 86 w 180"/>
                  <a:gd name="T85" fmla="*/ 91 h 191"/>
                  <a:gd name="T86" fmla="*/ 90 w 180"/>
                  <a:gd name="T87" fmla="*/ 21 h 191"/>
                  <a:gd name="T88" fmla="*/ 154 w 180"/>
                  <a:gd name="T89" fmla="*/ 43 h 191"/>
                  <a:gd name="T90" fmla="*/ 154 w 180"/>
                  <a:gd name="T91" fmla="*/ 90 h 191"/>
                  <a:gd name="T92" fmla="*/ 147 w 180"/>
                  <a:gd name="T93" fmla="*/ 99 h 191"/>
                  <a:gd name="T94" fmla="*/ 95 w 180"/>
                  <a:gd name="T95" fmla="*/ 100 h 191"/>
                  <a:gd name="T96" fmla="*/ 86 w 180"/>
                  <a:gd name="T97" fmla="*/ 158 h 191"/>
                  <a:gd name="T98" fmla="*/ 61 w 180"/>
                  <a:gd name="T99" fmla="*/ 99 h 191"/>
                  <a:gd name="T100" fmla="*/ 42 w 180"/>
                  <a:gd name="T101" fmla="*/ 110 h 191"/>
                  <a:gd name="T102" fmla="*/ 55 w 180"/>
                  <a:gd name="T103" fmla="*/ 132 h 191"/>
                  <a:gd name="T104" fmla="*/ 76 w 180"/>
                  <a:gd name="T105" fmla="*/ 153 h 191"/>
                  <a:gd name="T106" fmla="*/ 141 w 180"/>
                  <a:gd name="T107" fmla="*/ 91 h 191"/>
                  <a:gd name="T108" fmla="*/ 146 w 180"/>
                  <a:gd name="T109" fmla="*/ 88 h 191"/>
                  <a:gd name="T110" fmla="*/ 150 w 180"/>
                  <a:gd name="T111" fmla="*/ 51 h 191"/>
                  <a:gd name="T112" fmla="*/ 95 w 180"/>
                  <a:gd name="T113" fmla="*/ 32 h 191"/>
                  <a:gd name="T114" fmla="*/ 96 w 180"/>
                  <a:gd name="T115" fmla="*/ 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191">
                    <a:moveTo>
                      <a:pt x="94" y="191"/>
                    </a:moveTo>
                    <a:lnTo>
                      <a:pt x="88" y="191"/>
                    </a:lnTo>
                    <a:lnTo>
                      <a:pt x="80" y="189"/>
                    </a:lnTo>
                    <a:lnTo>
                      <a:pt x="76" y="187"/>
                    </a:lnTo>
                    <a:lnTo>
                      <a:pt x="62" y="179"/>
                    </a:lnTo>
                    <a:lnTo>
                      <a:pt x="55" y="174"/>
                    </a:lnTo>
                    <a:lnTo>
                      <a:pt x="48" y="169"/>
                    </a:lnTo>
                    <a:lnTo>
                      <a:pt x="43" y="163"/>
                    </a:lnTo>
                    <a:lnTo>
                      <a:pt x="37" y="157"/>
                    </a:lnTo>
                    <a:lnTo>
                      <a:pt x="32" y="151"/>
                    </a:lnTo>
                    <a:lnTo>
                      <a:pt x="27" y="146"/>
                    </a:lnTo>
                    <a:lnTo>
                      <a:pt x="23" y="138"/>
                    </a:lnTo>
                    <a:lnTo>
                      <a:pt x="19" y="132"/>
                    </a:lnTo>
                    <a:lnTo>
                      <a:pt x="15" y="124"/>
                    </a:lnTo>
                    <a:lnTo>
                      <a:pt x="13" y="118"/>
                    </a:lnTo>
                    <a:lnTo>
                      <a:pt x="9" y="110"/>
                    </a:lnTo>
                    <a:lnTo>
                      <a:pt x="6" y="102"/>
                    </a:lnTo>
                    <a:lnTo>
                      <a:pt x="5" y="94"/>
                    </a:lnTo>
                    <a:lnTo>
                      <a:pt x="4" y="85"/>
                    </a:lnTo>
                    <a:lnTo>
                      <a:pt x="3" y="75"/>
                    </a:lnTo>
                    <a:lnTo>
                      <a:pt x="1" y="55"/>
                    </a:lnTo>
                    <a:lnTo>
                      <a:pt x="0" y="45"/>
                    </a:lnTo>
                    <a:lnTo>
                      <a:pt x="1" y="36"/>
                    </a:lnTo>
                    <a:lnTo>
                      <a:pt x="3" y="32"/>
                    </a:lnTo>
                    <a:lnTo>
                      <a:pt x="5" y="30"/>
                    </a:lnTo>
                    <a:lnTo>
                      <a:pt x="8" y="27"/>
                    </a:lnTo>
                    <a:lnTo>
                      <a:pt x="11" y="26"/>
                    </a:lnTo>
                    <a:lnTo>
                      <a:pt x="17" y="24"/>
                    </a:lnTo>
                    <a:lnTo>
                      <a:pt x="20" y="24"/>
                    </a:lnTo>
                    <a:lnTo>
                      <a:pt x="36" y="22"/>
                    </a:lnTo>
                    <a:lnTo>
                      <a:pt x="50" y="18"/>
                    </a:lnTo>
                    <a:lnTo>
                      <a:pt x="57" y="16"/>
                    </a:lnTo>
                    <a:lnTo>
                      <a:pt x="63" y="12"/>
                    </a:lnTo>
                    <a:lnTo>
                      <a:pt x="70" y="9"/>
                    </a:lnTo>
                    <a:lnTo>
                      <a:pt x="80" y="3"/>
                    </a:lnTo>
                    <a:lnTo>
                      <a:pt x="84" y="2"/>
                    </a:lnTo>
                    <a:lnTo>
                      <a:pt x="88" y="0"/>
                    </a:lnTo>
                    <a:lnTo>
                      <a:pt x="90" y="0"/>
                    </a:lnTo>
                    <a:lnTo>
                      <a:pt x="95" y="0"/>
                    </a:lnTo>
                    <a:lnTo>
                      <a:pt x="99" y="2"/>
                    </a:lnTo>
                    <a:lnTo>
                      <a:pt x="103" y="3"/>
                    </a:lnTo>
                    <a:lnTo>
                      <a:pt x="105" y="6"/>
                    </a:lnTo>
                    <a:lnTo>
                      <a:pt x="112" y="9"/>
                    </a:lnTo>
                    <a:lnTo>
                      <a:pt x="118" y="13"/>
                    </a:lnTo>
                    <a:lnTo>
                      <a:pt x="126" y="16"/>
                    </a:lnTo>
                    <a:lnTo>
                      <a:pt x="140" y="21"/>
                    </a:lnTo>
                    <a:lnTo>
                      <a:pt x="147" y="22"/>
                    </a:lnTo>
                    <a:lnTo>
                      <a:pt x="155" y="23"/>
                    </a:lnTo>
                    <a:lnTo>
                      <a:pt x="162" y="24"/>
                    </a:lnTo>
                    <a:lnTo>
                      <a:pt x="166" y="24"/>
                    </a:lnTo>
                    <a:lnTo>
                      <a:pt x="170" y="26"/>
                    </a:lnTo>
                    <a:lnTo>
                      <a:pt x="173" y="27"/>
                    </a:lnTo>
                    <a:lnTo>
                      <a:pt x="175" y="30"/>
                    </a:lnTo>
                    <a:lnTo>
                      <a:pt x="178" y="32"/>
                    </a:lnTo>
                    <a:lnTo>
                      <a:pt x="179" y="36"/>
                    </a:lnTo>
                    <a:lnTo>
                      <a:pt x="180" y="40"/>
                    </a:lnTo>
                    <a:lnTo>
                      <a:pt x="180" y="43"/>
                    </a:lnTo>
                    <a:lnTo>
                      <a:pt x="179" y="57"/>
                    </a:lnTo>
                    <a:lnTo>
                      <a:pt x="178" y="71"/>
                    </a:lnTo>
                    <a:lnTo>
                      <a:pt x="175" y="85"/>
                    </a:lnTo>
                    <a:lnTo>
                      <a:pt x="174" y="91"/>
                    </a:lnTo>
                    <a:lnTo>
                      <a:pt x="170" y="104"/>
                    </a:lnTo>
                    <a:lnTo>
                      <a:pt x="167" y="112"/>
                    </a:lnTo>
                    <a:lnTo>
                      <a:pt x="162" y="124"/>
                    </a:lnTo>
                    <a:lnTo>
                      <a:pt x="159" y="131"/>
                    </a:lnTo>
                    <a:lnTo>
                      <a:pt x="147" y="148"/>
                    </a:lnTo>
                    <a:lnTo>
                      <a:pt x="137" y="160"/>
                    </a:lnTo>
                    <a:lnTo>
                      <a:pt x="133" y="165"/>
                    </a:lnTo>
                    <a:lnTo>
                      <a:pt x="127" y="170"/>
                    </a:lnTo>
                    <a:lnTo>
                      <a:pt x="117" y="177"/>
                    </a:lnTo>
                    <a:lnTo>
                      <a:pt x="110" y="182"/>
                    </a:lnTo>
                    <a:lnTo>
                      <a:pt x="104" y="186"/>
                    </a:lnTo>
                    <a:lnTo>
                      <a:pt x="102" y="187"/>
                    </a:lnTo>
                    <a:lnTo>
                      <a:pt x="98" y="190"/>
                    </a:lnTo>
                    <a:lnTo>
                      <a:pt x="94" y="191"/>
                    </a:lnTo>
                    <a:close/>
                    <a:moveTo>
                      <a:pt x="88" y="182"/>
                    </a:moveTo>
                    <a:lnTo>
                      <a:pt x="93" y="182"/>
                    </a:lnTo>
                    <a:lnTo>
                      <a:pt x="95" y="181"/>
                    </a:lnTo>
                    <a:lnTo>
                      <a:pt x="98" y="180"/>
                    </a:lnTo>
                    <a:lnTo>
                      <a:pt x="100" y="179"/>
                    </a:lnTo>
                    <a:lnTo>
                      <a:pt x="105" y="175"/>
                    </a:lnTo>
                    <a:lnTo>
                      <a:pt x="112" y="171"/>
                    </a:lnTo>
                    <a:lnTo>
                      <a:pt x="122" y="162"/>
                    </a:lnTo>
                    <a:lnTo>
                      <a:pt x="127" y="158"/>
                    </a:lnTo>
                    <a:lnTo>
                      <a:pt x="131" y="153"/>
                    </a:lnTo>
                    <a:lnTo>
                      <a:pt x="141" y="143"/>
                    </a:lnTo>
                    <a:lnTo>
                      <a:pt x="152" y="126"/>
                    </a:lnTo>
                    <a:lnTo>
                      <a:pt x="155" y="120"/>
                    </a:lnTo>
                    <a:lnTo>
                      <a:pt x="160" y="108"/>
                    </a:lnTo>
                    <a:lnTo>
                      <a:pt x="162" y="102"/>
                    </a:lnTo>
                    <a:lnTo>
                      <a:pt x="166" y="89"/>
                    </a:lnTo>
                    <a:lnTo>
                      <a:pt x="167" y="83"/>
                    </a:lnTo>
                    <a:lnTo>
                      <a:pt x="170" y="70"/>
                    </a:lnTo>
                    <a:lnTo>
                      <a:pt x="171" y="56"/>
                    </a:lnTo>
                    <a:lnTo>
                      <a:pt x="171" y="42"/>
                    </a:lnTo>
                    <a:lnTo>
                      <a:pt x="171" y="41"/>
                    </a:lnTo>
                    <a:lnTo>
                      <a:pt x="171" y="38"/>
                    </a:lnTo>
                    <a:lnTo>
                      <a:pt x="170" y="37"/>
                    </a:lnTo>
                    <a:lnTo>
                      <a:pt x="169" y="36"/>
                    </a:lnTo>
                    <a:lnTo>
                      <a:pt x="167" y="35"/>
                    </a:lnTo>
                    <a:lnTo>
                      <a:pt x="166" y="33"/>
                    </a:lnTo>
                    <a:lnTo>
                      <a:pt x="164" y="32"/>
                    </a:lnTo>
                    <a:lnTo>
                      <a:pt x="161" y="32"/>
                    </a:lnTo>
                    <a:lnTo>
                      <a:pt x="154" y="32"/>
                    </a:lnTo>
                    <a:lnTo>
                      <a:pt x="145" y="31"/>
                    </a:lnTo>
                    <a:lnTo>
                      <a:pt x="137" y="28"/>
                    </a:lnTo>
                    <a:lnTo>
                      <a:pt x="122" y="24"/>
                    </a:lnTo>
                    <a:lnTo>
                      <a:pt x="114" y="21"/>
                    </a:lnTo>
                    <a:lnTo>
                      <a:pt x="108" y="17"/>
                    </a:lnTo>
                    <a:lnTo>
                      <a:pt x="98" y="11"/>
                    </a:lnTo>
                    <a:lnTo>
                      <a:pt x="95" y="9"/>
                    </a:lnTo>
                    <a:lnTo>
                      <a:pt x="93" y="9"/>
                    </a:lnTo>
                    <a:lnTo>
                      <a:pt x="90" y="8"/>
                    </a:lnTo>
                    <a:lnTo>
                      <a:pt x="89" y="9"/>
                    </a:lnTo>
                    <a:lnTo>
                      <a:pt x="86" y="9"/>
                    </a:lnTo>
                    <a:lnTo>
                      <a:pt x="84" y="11"/>
                    </a:lnTo>
                    <a:lnTo>
                      <a:pt x="74" y="17"/>
                    </a:lnTo>
                    <a:lnTo>
                      <a:pt x="67" y="21"/>
                    </a:lnTo>
                    <a:lnTo>
                      <a:pt x="60" y="23"/>
                    </a:lnTo>
                    <a:lnTo>
                      <a:pt x="52" y="26"/>
                    </a:lnTo>
                    <a:lnTo>
                      <a:pt x="37" y="30"/>
                    </a:lnTo>
                    <a:lnTo>
                      <a:pt x="22" y="32"/>
                    </a:lnTo>
                    <a:lnTo>
                      <a:pt x="17" y="33"/>
                    </a:lnTo>
                    <a:lnTo>
                      <a:pt x="14" y="33"/>
                    </a:lnTo>
                    <a:lnTo>
                      <a:pt x="13" y="35"/>
                    </a:lnTo>
                    <a:lnTo>
                      <a:pt x="11" y="36"/>
                    </a:lnTo>
                    <a:lnTo>
                      <a:pt x="10" y="37"/>
                    </a:lnTo>
                    <a:lnTo>
                      <a:pt x="9" y="38"/>
                    </a:lnTo>
                    <a:lnTo>
                      <a:pt x="9" y="45"/>
                    </a:lnTo>
                    <a:lnTo>
                      <a:pt x="9" y="55"/>
                    </a:lnTo>
                    <a:lnTo>
                      <a:pt x="10" y="75"/>
                    </a:lnTo>
                    <a:lnTo>
                      <a:pt x="11" y="84"/>
                    </a:lnTo>
                    <a:lnTo>
                      <a:pt x="13" y="91"/>
                    </a:lnTo>
                    <a:lnTo>
                      <a:pt x="15" y="100"/>
                    </a:lnTo>
                    <a:lnTo>
                      <a:pt x="18" y="108"/>
                    </a:lnTo>
                    <a:lnTo>
                      <a:pt x="20" y="114"/>
                    </a:lnTo>
                    <a:lnTo>
                      <a:pt x="23" y="120"/>
                    </a:lnTo>
                    <a:lnTo>
                      <a:pt x="27" y="128"/>
                    </a:lnTo>
                    <a:lnTo>
                      <a:pt x="30" y="134"/>
                    </a:lnTo>
                    <a:lnTo>
                      <a:pt x="34" y="141"/>
                    </a:lnTo>
                    <a:lnTo>
                      <a:pt x="39" y="146"/>
                    </a:lnTo>
                    <a:lnTo>
                      <a:pt x="43" y="152"/>
                    </a:lnTo>
                    <a:lnTo>
                      <a:pt x="48" y="157"/>
                    </a:lnTo>
                    <a:lnTo>
                      <a:pt x="55" y="162"/>
                    </a:lnTo>
                    <a:lnTo>
                      <a:pt x="61" y="167"/>
                    </a:lnTo>
                    <a:lnTo>
                      <a:pt x="67" y="171"/>
                    </a:lnTo>
                    <a:lnTo>
                      <a:pt x="80" y="180"/>
                    </a:lnTo>
                    <a:lnTo>
                      <a:pt x="82" y="181"/>
                    </a:lnTo>
                    <a:lnTo>
                      <a:pt x="88" y="182"/>
                    </a:lnTo>
                    <a:close/>
                    <a:moveTo>
                      <a:pt x="176" y="42"/>
                    </a:moveTo>
                    <a:lnTo>
                      <a:pt x="176" y="42"/>
                    </a:lnTo>
                    <a:lnTo>
                      <a:pt x="176" y="42"/>
                    </a:lnTo>
                    <a:close/>
                    <a:moveTo>
                      <a:pt x="95" y="167"/>
                    </a:moveTo>
                    <a:lnTo>
                      <a:pt x="86" y="167"/>
                    </a:lnTo>
                    <a:lnTo>
                      <a:pt x="81" y="165"/>
                    </a:lnTo>
                    <a:lnTo>
                      <a:pt x="76" y="162"/>
                    </a:lnTo>
                    <a:lnTo>
                      <a:pt x="71" y="160"/>
                    </a:lnTo>
                    <a:lnTo>
                      <a:pt x="66" y="156"/>
                    </a:lnTo>
                    <a:lnTo>
                      <a:pt x="57" y="147"/>
                    </a:lnTo>
                    <a:lnTo>
                      <a:pt x="52" y="142"/>
                    </a:lnTo>
                    <a:lnTo>
                      <a:pt x="48" y="137"/>
                    </a:lnTo>
                    <a:lnTo>
                      <a:pt x="44" y="132"/>
                    </a:lnTo>
                    <a:lnTo>
                      <a:pt x="41" y="126"/>
                    </a:lnTo>
                    <a:lnTo>
                      <a:pt x="37" y="119"/>
                    </a:lnTo>
                    <a:lnTo>
                      <a:pt x="34" y="114"/>
                    </a:lnTo>
                    <a:lnTo>
                      <a:pt x="32" y="108"/>
                    </a:lnTo>
                    <a:lnTo>
                      <a:pt x="30" y="103"/>
                    </a:lnTo>
                    <a:lnTo>
                      <a:pt x="29" y="95"/>
                    </a:lnTo>
                    <a:lnTo>
                      <a:pt x="32" y="93"/>
                    </a:lnTo>
                    <a:lnTo>
                      <a:pt x="34" y="91"/>
                    </a:lnTo>
                    <a:lnTo>
                      <a:pt x="61" y="91"/>
                    </a:lnTo>
                    <a:lnTo>
                      <a:pt x="86" y="91"/>
                    </a:lnTo>
                    <a:lnTo>
                      <a:pt x="86" y="31"/>
                    </a:lnTo>
                    <a:lnTo>
                      <a:pt x="86" y="30"/>
                    </a:lnTo>
                    <a:lnTo>
                      <a:pt x="88" y="28"/>
                    </a:lnTo>
                    <a:lnTo>
                      <a:pt x="90" y="21"/>
                    </a:lnTo>
                    <a:lnTo>
                      <a:pt x="107" y="30"/>
                    </a:lnTo>
                    <a:lnTo>
                      <a:pt x="110" y="31"/>
                    </a:lnTo>
                    <a:lnTo>
                      <a:pt x="131" y="37"/>
                    </a:lnTo>
                    <a:lnTo>
                      <a:pt x="154" y="43"/>
                    </a:lnTo>
                    <a:lnTo>
                      <a:pt x="157" y="45"/>
                    </a:lnTo>
                    <a:lnTo>
                      <a:pt x="160" y="50"/>
                    </a:lnTo>
                    <a:lnTo>
                      <a:pt x="160" y="55"/>
                    </a:lnTo>
                    <a:lnTo>
                      <a:pt x="154" y="90"/>
                    </a:lnTo>
                    <a:lnTo>
                      <a:pt x="152" y="93"/>
                    </a:lnTo>
                    <a:lnTo>
                      <a:pt x="152" y="94"/>
                    </a:lnTo>
                    <a:lnTo>
                      <a:pt x="151" y="96"/>
                    </a:lnTo>
                    <a:lnTo>
                      <a:pt x="147" y="99"/>
                    </a:lnTo>
                    <a:lnTo>
                      <a:pt x="145" y="100"/>
                    </a:lnTo>
                    <a:lnTo>
                      <a:pt x="141" y="100"/>
                    </a:lnTo>
                    <a:lnTo>
                      <a:pt x="98" y="100"/>
                    </a:lnTo>
                    <a:lnTo>
                      <a:pt x="95" y="100"/>
                    </a:lnTo>
                    <a:lnTo>
                      <a:pt x="95" y="132"/>
                    </a:lnTo>
                    <a:lnTo>
                      <a:pt x="95" y="167"/>
                    </a:lnTo>
                    <a:close/>
                    <a:moveTo>
                      <a:pt x="85" y="157"/>
                    </a:moveTo>
                    <a:lnTo>
                      <a:pt x="86" y="158"/>
                    </a:lnTo>
                    <a:lnTo>
                      <a:pt x="86" y="132"/>
                    </a:lnTo>
                    <a:lnTo>
                      <a:pt x="86" y="100"/>
                    </a:lnTo>
                    <a:lnTo>
                      <a:pt x="86" y="99"/>
                    </a:lnTo>
                    <a:lnTo>
                      <a:pt x="61" y="99"/>
                    </a:lnTo>
                    <a:lnTo>
                      <a:pt x="38" y="100"/>
                    </a:lnTo>
                    <a:lnTo>
                      <a:pt x="38" y="100"/>
                    </a:lnTo>
                    <a:lnTo>
                      <a:pt x="39" y="105"/>
                    </a:lnTo>
                    <a:lnTo>
                      <a:pt x="42" y="110"/>
                    </a:lnTo>
                    <a:lnTo>
                      <a:pt x="44" y="115"/>
                    </a:lnTo>
                    <a:lnTo>
                      <a:pt x="47" y="122"/>
                    </a:lnTo>
                    <a:lnTo>
                      <a:pt x="51" y="127"/>
                    </a:lnTo>
                    <a:lnTo>
                      <a:pt x="55" y="132"/>
                    </a:lnTo>
                    <a:lnTo>
                      <a:pt x="58" y="137"/>
                    </a:lnTo>
                    <a:lnTo>
                      <a:pt x="63" y="142"/>
                    </a:lnTo>
                    <a:lnTo>
                      <a:pt x="72" y="150"/>
                    </a:lnTo>
                    <a:lnTo>
                      <a:pt x="76" y="153"/>
                    </a:lnTo>
                    <a:lnTo>
                      <a:pt x="80" y="156"/>
                    </a:lnTo>
                    <a:lnTo>
                      <a:pt x="85" y="157"/>
                    </a:lnTo>
                    <a:close/>
                    <a:moveTo>
                      <a:pt x="98" y="91"/>
                    </a:moveTo>
                    <a:lnTo>
                      <a:pt x="141" y="91"/>
                    </a:lnTo>
                    <a:lnTo>
                      <a:pt x="143" y="91"/>
                    </a:lnTo>
                    <a:lnTo>
                      <a:pt x="145" y="90"/>
                    </a:lnTo>
                    <a:lnTo>
                      <a:pt x="145" y="89"/>
                    </a:lnTo>
                    <a:lnTo>
                      <a:pt x="146" y="88"/>
                    </a:lnTo>
                    <a:lnTo>
                      <a:pt x="151" y="54"/>
                    </a:lnTo>
                    <a:lnTo>
                      <a:pt x="151" y="52"/>
                    </a:lnTo>
                    <a:lnTo>
                      <a:pt x="151" y="52"/>
                    </a:lnTo>
                    <a:lnTo>
                      <a:pt x="150" y="51"/>
                    </a:lnTo>
                    <a:lnTo>
                      <a:pt x="128" y="45"/>
                    </a:lnTo>
                    <a:lnTo>
                      <a:pt x="108" y="38"/>
                    </a:lnTo>
                    <a:lnTo>
                      <a:pt x="103" y="37"/>
                    </a:lnTo>
                    <a:lnTo>
                      <a:pt x="95" y="32"/>
                    </a:lnTo>
                    <a:lnTo>
                      <a:pt x="95" y="32"/>
                    </a:lnTo>
                    <a:lnTo>
                      <a:pt x="95" y="90"/>
                    </a:lnTo>
                    <a:lnTo>
                      <a:pt x="95" y="91"/>
                    </a:lnTo>
                    <a:lnTo>
                      <a:pt x="96" y="91"/>
                    </a:lnTo>
                    <a:lnTo>
                      <a:pt x="98"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611" name="Freeform 290">
                <a:extLst>
                  <a:ext uri="{FF2B5EF4-FFF2-40B4-BE49-F238E27FC236}">
                    <a16:creationId xmlns:a16="http://schemas.microsoft.com/office/drawing/2014/main" id="{F8E26EB8-4232-48A9-A153-B33DCB0D5939}"/>
                  </a:ext>
                </a:extLst>
              </p:cNvPr>
              <p:cNvSpPr>
                <a:spLocks/>
              </p:cNvSpPr>
              <p:nvPr/>
            </p:nvSpPr>
            <p:spPr bwMode="auto">
              <a:xfrm>
                <a:off x="4022641" y="2344775"/>
                <a:ext cx="55674" cy="53685"/>
              </a:xfrm>
              <a:custGeom>
                <a:avLst/>
                <a:gdLst>
                  <a:gd name="T0" fmla="*/ 22 w 22"/>
                  <a:gd name="T1" fmla="*/ 10 h 21"/>
                  <a:gd name="T2" fmla="*/ 8 w 22"/>
                  <a:gd name="T3" fmla="*/ 19 h 21"/>
                  <a:gd name="T4" fmla="*/ 3 w 22"/>
                  <a:gd name="T5" fmla="*/ 13 h 21"/>
                  <a:gd name="T6" fmla="*/ 12 w 22"/>
                  <a:gd name="T7" fmla="*/ 0 h 21"/>
                  <a:gd name="T8" fmla="*/ 22 w 22"/>
                  <a:gd name="T9" fmla="*/ 10 h 21"/>
                </a:gdLst>
                <a:ahLst/>
                <a:cxnLst>
                  <a:cxn ang="0">
                    <a:pos x="T0" y="T1"/>
                  </a:cxn>
                  <a:cxn ang="0">
                    <a:pos x="T2" y="T3"/>
                  </a:cxn>
                  <a:cxn ang="0">
                    <a:pos x="T4" y="T5"/>
                  </a:cxn>
                  <a:cxn ang="0">
                    <a:pos x="T6" y="T7"/>
                  </a:cxn>
                  <a:cxn ang="0">
                    <a:pos x="T8" y="T9"/>
                  </a:cxn>
                </a:cxnLst>
                <a:rect l="0" t="0" r="r" b="b"/>
                <a:pathLst>
                  <a:path w="22" h="21">
                    <a:moveTo>
                      <a:pt x="22" y="10"/>
                    </a:moveTo>
                    <a:cubicBezTo>
                      <a:pt x="22" y="16"/>
                      <a:pt x="15" y="21"/>
                      <a:pt x="8" y="19"/>
                    </a:cubicBezTo>
                    <a:cubicBezTo>
                      <a:pt x="6" y="18"/>
                      <a:pt x="3" y="16"/>
                      <a:pt x="3" y="13"/>
                    </a:cubicBezTo>
                    <a:cubicBezTo>
                      <a:pt x="0" y="6"/>
                      <a:pt x="5" y="0"/>
                      <a:pt x="12" y="0"/>
                    </a:cubicBezTo>
                    <a:cubicBezTo>
                      <a:pt x="17" y="0"/>
                      <a:pt x="22" y="4"/>
                      <a:pt x="22"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grpSp>
      </p:grpSp>
      <p:sp>
        <p:nvSpPr>
          <p:cNvPr id="612" name="TextBox 611">
            <a:extLst>
              <a:ext uri="{FF2B5EF4-FFF2-40B4-BE49-F238E27FC236}">
                <a16:creationId xmlns:a16="http://schemas.microsoft.com/office/drawing/2014/main" id="{4482939E-FAAE-4137-84CB-09727A333257}"/>
              </a:ext>
            </a:extLst>
          </p:cNvPr>
          <p:cNvSpPr txBox="1"/>
          <p:nvPr/>
        </p:nvSpPr>
        <p:spPr>
          <a:xfrm>
            <a:off x="3087528" y="4837535"/>
            <a:ext cx="1388533" cy="240440"/>
          </a:xfrm>
          <a:prstGeom prst="roundRect">
            <a:avLst/>
          </a:prstGeom>
          <a:solidFill>
            <a:schemeClr val="accent6">
              <a:lumMod val="20000"/>
              <a:lumOff val="80000"/>
            </a:schemeClr>
          </a:solidFill>
          <a:ln w="3175">
            <a:solidFill>
              <a:schemeClr val="accent6"/>
            </a:solidFill>
          </a:ln>
        </p:spPr>
        <p:style>
          <a:lnRef idx="0">
            <a:scrgbClr r="0" g="0" b="0"/>
          </a:lnRef>
          <a:fillRef idx="0">
            <a:scrgbClr r="0" g="0" b="0"/>
          </a:fillRef>
          <a:effectRef idx="0">
            <a:scrgbClr r="0" g="0" b="0"/>
          </a:effectRef>
          <a:fontRef idx="minor">
            <a:schemeClr val="lt1"/>
          </a:fontRef>
        </p:style>
        <p:txBody>
          <a:bodyPr spcFirstLastPara="0" vert="horz" wrap="square" lIns="24384" tIns="24384" rIns="24384" bIns="24384" numCol="1" spcCol="1270" anchor="ctr" anchorCtr="0">
            <a:noAutofit/>
          </a:bodyPr>
          <a:lstStyle/>
          <a:p>
            <a:pPr marL="0" lvl="1" algn="ctr" defTabSz="622252">
              <a:spcBef>
                <a:spcPct val="0"/>
              </a:spcBef>
              <a:spcAft>
                <a:spcPts val="400"/>
              </a:spcAft>
              <a:buClr>
                <a:srgbClr val="00B49D"/>
              </a:buClr>
              <a:defRPr/>
            </a:pPr>
            <a:r>
              <a:rPr lang="en-US" sz="800" b="1" dirty="0">
                <a:solidFill>
                  <a:srgbClr val="000000"/>
                </a:solidFill>
                <a:latin typeface="Arial" panose="020B0604020202020204" pitchFamily="34" charset="0"/>
                <a:cs typeface="Arial" panose="020B0604020202020204" pitchFamily="34" charset="0"/>
              </a:rPr>
              <a:t>Cyber Threats</a:t>
            </a:r>
          </a:p>
        </p:txBody>
      </p:sp>
      <p:sp>
        <p:nvSpPr>
          <p:cNvPr id="614" name="TextBox 613">
            <a:extLst>
              <a:ext uri="{FF2B5EF4-FFF2-40B4-BE49-F238E27FC236}">
                <a16:creationId xmlns:a16="http://schemas.microsoft.com/office/drawing/2014/main" id="{F52921E9-4718-4DF2-8AD7-7EB459AE79DD}"/>
              </a:ext>
            </a:extLst>
          </p:cNvPr>
          <p:cNvSpPr txBox="1"/>
          <p:nvPr/>
        </p:nvSpPr>
        <p:spPr>
          <a:xfrm>
            <a:off x="3179065" y="5153671"/>
            <a:ext cx="1296995" cy="188704"/>
          </a:xfrm>
          <a:prstGeom prst="roundRect">
            <a:avLst/>
          </a:prstGeom>
          <a:noFill/>
          <a:ln w="3175">
            <a:solidFill>
              <a:srgbClr val="BDFFF7"/>
            </a:solidFill>
          </a:ln>
        </p:spPr>
        <p:style>
          <a:lnRef idx="0">
            <a:scrgbClr r="0" g="0" b="0"/>
          </a:lnRef>
          <a:fillRef idx="0">
            <a:scrgbClr r="0" g="0" b="0"/>
          </a:fillRef>
          <a:effectRef idx="0">
            <a:scrgbClr r="0" g="0" b="0"/>
          </a:effectRef>
          <a:fontRef idx="minor">
            <a:schemeClr val="lt1"/>
          </a:fontRef>
        </p:style>
        <p:txBody>
          <a:bodyPr spcFirstLastPara="0" vert="horz" wrap="square" lIns="60960" tIns="24384" rIns="24384" bIns="24384" numCol="1" spcCol="1270" anchor="ctr" anchorCtr="0">
            <a:noAutofit/>
          </a:bodyPr>
          <a:lstStyle/>
          <a:p>
            <a:pPr marL="0" lvl="1" defTabSz="622252">
              <a:spcBef>
                <a:spcPct val="0"/>
              </a:spcBef>
              <a:spcAft>
                <a:spcPts val="400"/>
              </a:spcAft>
              <a:buClr>
                <a:srgbClr val="00B49D"/>
              </a:buClr>
              <a:defRPr/>
            </a:pPr>
            <a:r>
              <a:rPr lang="en-US" sz="800" dirty="0">
                <a:solidFill>
                  <a:srgbClr val="000000"/>
                </a:solidFill>
                <a:latin typeface="Arial" panose="020B0604020202020204" pitchFamily="34" charset="0"/>
                <a:cs typeface="Arial" panose="020B0604020202020204" pitchFamily="34" charset="0"/>
              </a:rPr>
              <a:t>Maturity</a:t>
            </a:r>
          </a:p>
        </p:txBody>
      </p:sp>
      <p:sp>
        <p:nvSpPr>
          <p:cNvPr id="615" name="TextBox 614">
            <a:extLst>
              <a:ext uri="{FF2B5EF4-FFF2-40B4-BE49-F238E27FC236}">
                <a16:creationId xmlns:a16="http://schemas.microsoft.com/office/drawing/2014/main" id="{97DC902B-212E-423F-904A-A73C30BF1351}"/>
              </a:ext>
            </a:extLst>
          </p:cNvPr>
          <p:cNvSpPr txBox="1"/>
          <p:nvPr/>
        </p:nvSpPr>
        <p:spPr>
          <a:xfrm>
            <a:off x="3179065" y="5397711"/>
            <a:ext cx="1296995" cy="188704"/>
          </a:xfrm>
          <a:prstGeom prst="roundRect">
            <a:avLst/>
          </a:prstGeom>
          <a:noFill/>
          <a:ln w="3175">
            <a:solidFill>
              <a:srgbClr val="BDFFF7"/>
            </a:solidFill>
          </a:ln>
        </p:spPr>
        <p:style>
          <a:lnRef idx="0">
            <a:scrgbClr r="0" g="0" b="0"/>
          </a:lnRef>
          <a:fillRef idx="0">
            <a:scrgbClr r="0" g="0" b="0"/>
          </a:fillRef>
          <a:effectRef idx="0">
            <a:scrgbClr r="0" g="0" b="0"/>
          </a:effectRef>
          <a:fontRef idx="minor">
            <a:schemeClr val="lt1"/>
          </a:fontRef>
        </p:style>
        <p:txBody>
          <a:bodyPr spcFirstLastPara="0" vert="horz" wrap="square" lIns="60960" tIns="24384" rIns="24384" bIns="24384" numCol="1" spcCol="1270" anchor="ctr" anchorCtr="0">
            <a:noAutofit/>
          </a:bodyPr>
          <a:lstStyle/>
          <a:p>
            <a:pPr marL="0" lvl="1" defTabSz="622252">
              <a:spcBef>
                <a:spcPct val="0"/>
              </a:spcBef>
              <a:spcAft>
                <a:spcPts val="400"/>
              </a:spcAft>
              <a:buClr>
                <a:srgbClr val="00B49D"/>
              </a:buClr>
              <a:defRPr/>
            </a:pPr>
            <a:r>
              <a:rPr lang="en-US" sz="800" dirty="0">
                <a:solidFill>
                  <a:srgbClr val="000000"/>
                </a:solidFill>
                <a:latin typeface="Arial" panose="020B0604020202020204" pitchFamily="34" charset="0"/>
                <a:cs typeface="Arial" panose="020B0604020202020204" pitchFamily="34" charset="0"/>
              </a:rPr>
              <a:t>Risk</a:t>
            </a:r>
          </a:p>
        </p:txBody>
      </p:sp>
      <p:sp>
        <p:nvSpPr>
          <p:cNvPr id="616" name="TextBox 615">
            <a:extLst>
              <a:ext uri="{FF2B5EF4-FFF2-40B4-BE49-F238E27FC236}">
                <a16:creationId xmlns:a16="http://schemas.microsoft.com/office/drawing/2014/main" id="{DA36DDCB-AE53-4976-B742-CB2E3282ECC6}"/>
              </a:ext>
            </a:extLst>
          </p:cNvPr>
          <p:cNvSpPr txBox="1"/>
          <p:nvPr/>
        </p:nvSpPr>
        <p:spPr>
          <a:xfrm>
            <a:off x="3179065" y="5641751"/>
            <a:ext cx="1296995" cy="188704"/>
          </a:xfrm>
          <a:prstGeom prst="roundRect">
            <a:avLst/>
          </a:prstGeom>
          <a:noFill/>
          <a:ln w="3175">
            <a:solidFill>
              <a:srgbClr val="BDFFF7"/>
            </a:solidFill>
          </a:ln>
        </p:spPr>
        <p:style>
          <a:lnRef idx="0">
            <a:scrgbClr r="0" g="0" b="0"/>
          </a:lnRef>
          <a:fillRef idx="0">
            <a:scrgbClr r="0" g="0" b="0"/>
          </a:fillRef>
          <a:effectRef idx="0">
            <a:scrgbClr r="0" g="0" b="0"/>
          </a:effectRef>
          <a:fontRef idx="minor">
            <a:schemeClr val="lt1"/>
          </a:fontRef>
        </p:style>
        <p:txBody>
          <a:bodyPr spcFirstLastPara="0" vert="horz" wrap="square" lIns="60960" tIns="24384" rIns="24384" bIns="24384" numCol="1" spcCol="1270" anchor="ctr" anchorCtr="0">
            <a:noAutofit/>
          </a:bodyPr>
          <a:lstStyle/>
          <a:p>
            <a:pPr marL="0" lvl="1" defTabSz="622252">
              <a:spcBef>
                <a:spcPct val="0"/>
              </a:spcBef>
              <a:spcAft>
                <a:spcPts val="400"/>
              </a:spcAft>
              <a:buClr>
                <a:srgbClr val="00B49D"/>
              </a:buClr>
              <a:defRPr/>
            </a:pPr>
            <a:r>
              <a:rPr lang="en-US" sz="800" dirty="0">
                <a:solidFill>
                  <a:srgbClr val="000000"/>
                </a:solidFill>
                <a:latin typeface="Arial" panose="020B0604020202020204" pitchFamily="34" charset="0"/>
                <a:cs typeface="Arial" panose="020B0604020202020204" pitchFamily="34" charset="0"/>
              </a:rPr>
              <a:t>Impact</a:t>
            </a:r>
          </a:p>
        </p:txBody>
      </p:sp>
      <p:sp>
        <p:nvSpPr>
          <p:cNvPr id="617" name="TextBox 616">
            <a:extLst>
              <a:ext uri="{FF2B5EF4-FFF2-40B4-BE49-F238E27FC236}">
                <a16:creationId xmlns:a16="http://schemas.microsoft.com/office/drawing/2014/main" id="{4753E93F-A680-4DA0-BE0E-FD16FFE3CC31}"/>
              </a:ext>
            </a:extLst>
          </p:cNvPr>
          <p:cNvSpPr txBox="1"/>
          <p:nvPr/>
        </p:nvSpPr>
        <p:spPr>
          <a:xfrm>
            <a:off x="3179065" y="5885789"/>
            <a:ext cx="1296995" cy="188704"/>
          </a:xfrm>
          <a:prstGeom prst="roundRect">
            <a:avLst/>
          </a:prstGeom>
          <a:noFill/>
          <a:ln w="3175">
            <a:solidFill>
              <a:srgbClr val="BDFFF7"/>
            </a:solidFill>
          </a:ln>
        </p:spPr>
        <p:style>
          <a:lnRef idx="0">
            <a:scrgbClr r="0" g="0" b="0"/>
          </a:lnRef>
          <a:fillRef idx="0">
            <a:scrgbClr r="0" g="0" b="0"/>
          </a:fillRef>
          <a:effectRef idx="0">
            <a:scrgbClr r="0" g="0" b="0"/>
          </a:effectRef>
          <a:fontRef idx="minor">
            <a:schemeClr val="lt1"/>
          </a:fontRef>
        </p:style>
        <p:txBody>
          <a:bodyPr spcFirstLastPara="0" vert="horz" wrap="square" lIns="60960" tIns="24384" rIns="24384" bIns="24384" numCol="1" spcCol="1270" anchor="ctr" anchorCtr="0">
            <a:noAutofit/>
          </a:bodyPr>
          <a:lstStyle/>
          <a:p>
            <a:pPr marL="0" lvl="1" defTabSz="622252">
              <a:spcBef>
                <a:spcPct val="0"/>
              </a:spcBef>
              <a:spcAft>
                <a:spcPts val="400"/>
              </a:spcAft>
              <a:buClr>
                <a:srgbClr val="00B49D"/>
              </a:buClr>
              <a:defRPr/>
            </a:pPr>
            <a:r>
              <a:rPr lang="en-US" sz="800" dirty="0">
                <a:solidFill>
                  <a:srgbClr val="000000"/>
                </a:solidFill>
                <a:latin typeface="Arial" panose="020B0604020202020204" pitchFamily="34" charset="0"/>
                <a:cs typeface="Arial" panose="020B0604020202020204" pitchFamily="34" charset="0"/>
              </a:rPr>
              <a:t>Likelihood</a:t>
            </a:r>
          </a:p>
        </p:txBody>
      </p:sp>
      <p:sp>
        <p:nvSpPr>
          <p:cNvPr id="618" name="TextBox 617">
            <a:extLst>
              <a:ext uri="{FF2B5EF4-FFF2-40B4-BE49-F238E27FC236}">
                <a16:creationId xmlns:a16="http://schemas.microsoft.com/office/drawing/2014/main" id="{DFC37BBE-4EAA-4D50-9EF0-7F060FBFB371}"/>
              </a:ext>
            </a:extLst>
          </p:cNvPr>
          <p:cNvSpPr txBox="1"/>
          <p:nvPr/>
        </p:nvSpPr>
        <p:spPr>
          <a:xfrm>
            <a:off x="3087529" y="5153671"/>
            <a:ext cx="61185" cy="188704"/>
          </a:xfrm>
          <a:prstGeom prst="round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24384" tIns="24384" rIns="24384" bIns="24384" numCol="1" spcCol="1270" anchor="ctr" anchorCtr="0">
            <a:noAutofit/>
          </a:bodyPr>
          <a:lstStyle/>
          <a:p>
            <a:pPr marL="0" lvl="1" defTabSz="622252">
              <a:spcBef>
                <a:spcPct val="0"/>
              </a:spcBef>
              <a:spcAft>
                <a:spcPts val="400"/>
              </a:spcAft>
              <a:buClr>
                <a:srgbClr val="00B49D"/>
              </a:buClr>
              <a:defRPr/>
            </a:pPr>
            <a:endParaRPr lang="en-US" sz="800" dirty="0">
              <a:solidFill>
                <a:srgbClr val="000000"/>
              </a:solidFill>
              <a:latin typeface="Arial" panose="020B0604020202020204" pitchFamily="34" charset="0"/>
              <a:cs typeface="Arial" panose="020B0604020202020204" pitchFamily="34" charset="0"/>
            </a:endParaRPr>
          </a:p>
        </p:txBody>
      </p:sp>
      <p:sp>
        <p:nvSpPr>
          <p:cNvPr id="619" name="TextBox 618">
            <a:extLst>
              <a:ext uri="{FF2B5EF4-FFF2-40B4-BE49-F238E27FC236}">
                <a16:creationId xmlns:a16="http://schemas.microsoft.com/office/drawing/2014/main" id="{4E323A76-E2D0-4A82-9FEF-9A625ACF13FC}"/>
              </a:ext>
            </a:extLst>
          </p:cNvPr>
          <p:cNvSpPr txBox="1"/>
          <p:nvPr/>
        </p:nvSpPr>
        <p:spPr>
          <a:xfrm>
            <a:off x="3087529" y="5397711"/>
            <a:ext cx="61185" cy="188704"/>
          </a:xfrm>
          <a:prstGeom prst="round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24384" tIns="24384" rIns="24384" bIns="24384" numCol="1" spcCol="1270" anchor="ctr" anchorCtr="0">
            <a:noAutofit/>
          </a:bodyPr>
          <a:lstStyle/>
          <a:p>
            <a:pPr marL="0" lvl="1" defTabSz="622252">
              <a:spcBef>
                <a:spcPct val="0"/>
              </a:spcBef>
              <a:spcAft>
                <a:spcPts val="400"/>
              </a:spcAft>
              <a:buClr>
                <a:srgbClr val="00B49D"/>
              </a:buClr>
              <a:defRPr/>
            </a:pPr>
            <a:endParaRPr lang="en-US" sz="800" dirty="0">
              <a:solidFill>
                <a:srgbClr val="000000"/>
              </a:solidFill>
              <a:latin typeface="Arial" panose="020B0604020202020204" pitchFamily="34" charset="0"/>
              <a:cs typeface="Arial" panose="020B0604020202020204" pitchFamily="34" charset="0"/>
            </a:endParaRPr>
          </a:p>
        </p:txBody>
      </p:sp>
      <p:sp>
        <p:nvSpPr>
          <p:cNvPr id="620" name="TextBox 619">
            <a:extLst>
              <a:ext uri="{FF2B5EF4-FFF2-40B4-BE49-F238E27FC236}">
                <a16:creationId xmlns:a16="http://schemas.microsoft.com/office/drawing/2014/main" id="{D9F07430-C7D6-468E-AABC-ABFCF8F5DC17}"/>
              </a:ext>
            </a:extLst>
          </p:cNvPr>
          <p:cNvSpPr txBox="1"/>
          <p:nvPr/>
        </p:nvSpPr>
        <p:spPr>
          <a:xfrm>
            <a:off x="3087529" y="5641751"/>
            <a:ext cx="61185" cy="188704"/>
          </a:xfrm>
          <a:prstGeom prst="round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24384" tIns="24384" rIns="24384" bIns="24384" numCol="1" spcCol="1270" anchor="ctr" anchorCtr="0">
            <a:noAutofit/>
          </a:bodyPr>
          <a:lstStyle/>
          <a:p>
            <a:pPr marL="0" lvl="1" defTabSz="622252">
              <a:spcBef>
                <a:spcPct val="0"/>
              </a:spcBef>
              <a:spcAft>
                <a:spcPts val="400"/>
              </a:spcAft>
              <a:buClr>
                <a:srgbClr val="00B49D"/>
              </a:buClr>
              <a:defRPr/>
            </a:pPr>
            <a:endParaRPr lang="en-US" sz="800" dirty="0">
              <a:solidFill>
                <a:srgbClr val="000000"/>
              </a:solidFill>
              <a:latin typeface="Arial" panose="020B0604020202020204" pitchFamily="34" charset="0"/>
              <a:cs typeface="Arial" panose="020B0604020202020204" pitchFamily="34" charset="0"/>
            </a:endParaRPr>
          </a:p>
        </p:txBody>
      </p:sp>
      <p:sp>
        <p:nvSpPr>
          <p:cNvPr id="621" name="TextBox 620">
            <a:extLst>
              <a:ext uri="{FF2B5EF4-FFF2-40B4-BE49-F238E27FC236}">
                <a16:creationId xmlns:a16="http://schemas.microsoft.com/office/drawing/2014/main" id="{69E443C1-9CEC-4C90-A323-1B45A909CE53}"/>
              </a:ext>
            </a:extLst>
          </p:cNvPr>
          <p:cNvSpPr txBox="1"/>
          <p:nvPr/>
        </p:nvSpPr>
        <p:spPr>
          <a:xfrm>
            <a:off x="3087529" y="5885789"/>
            <a:ext cx="61185" cy="188704"/>
          </a:xfrm>
          <a:prstGeom prst="round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24384" tIns="24384" rIns="24384" bIns="24384" numCol="1" spcCol="1270" anchor="ctr" anchorCtr="0">
            <a:noAutofit/>
          </a:bodyPr>
          <a:lstStyle/>
          <a:p>
            <a:pPr marL="0" lvl="1" defTabSz="622252">
              <a:spcBef>
                <a:spcPct val="0"/>
              </a:spcBef>
              <a:spcAft>
                <a:spcPts val="400"/>
              </a:spcAft>
              <a:buClr>
                <a:srgbClr val="00B49D"/>
              </a:buClr>
              <a:defRPr/>
            </a:pPr>
            <a:endParaRPr lang="en-US" sz="800" dirty="0">
              <a:solidFill>
                <a:srgbClr val="000000"/>
              </a:solidFill>
              <a:latin typeface="Arial" panose="020B0604020202020204" pitchFamily="34" charset="0"/>
              <a:cs typeface="Arial" panose="020B0604020202020204" pitchFamily="34" charset="0"/>
            </a:endParaRPr>
          </a:p>
        </p:txBody>
      </p:sp>
      <p:grpSp>
        <p:nvGrpSpPr>
          <p:cNvPr id="622" name="Group 621">
            <a:extLst>
              <a:ext uri="{FF2B5EF4-FFF2-40B4-BE49-F238E27FC236}">
                <a16:creationId xmlns:a16="http://schemas.microsoft.com/office/drawing/2014/main" id="{C921DBE5-7CB2-47E5-84AD-5009D25933CB}"/>
              </a:ext>
            </a:extLst>
          </p:cNvPr>
          <p:cNvGrpSpPr/>
          <p:nvPr/>
        </p:nvGrpSpPr>
        <p:grpSpPr>
          <a:xfrm>
            <a:off x="10386060" y="5147544"/>
            <a:ext cx="731520" cy="731520"/>
            <a:chOff x="3561636" y="847726"/>
            <a:chExt cx="927100" cy="927100"/>
          </a:xfrm>
        </p:grpSpPr>
        <p:sp>
          <p:nvSpPr>
            <p:cNvPr id="623" name="Oval 622">
              <a:extLst>
                <a:ext uri="{FF2B5EF4-FFF2-40B4-BE49-F238E27FC236}">
                  <a16:creationId xmlns:a16="http://schemas.microsoft.com/office/drawing/2014/main" id="{0C9E3757-D697-4EBE-9F8F-A2B6783689D1}"/>
                </a:ext>
              </a:extLst>
            </p:cNvPr>
            <p:cNvSpPr/>
            <p:nvPr/>
          </p:nvSpPr>
          <p:spPr>
            <a:xfrm>
              <a:off x="3561636" y="847726"/>
              <a:ext cx="927100" cy="927100"/>
            </a:xfrm>
            <a:prstGeom prst="ellipse">
              <a:avLst/>
            </a:prstGeom>
            <a:solidFill>
              <a:schemeClr val="accent5"/>
            </a:solidFill>
            <a:ln w="63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defRPr/>
              </a:pPr>
              <a:endParaRPr lang="en-US" sz="2400" dirty="0">
                <a:solidFill>
                  <a:srgbClr val="000000"/>
                </a:solidFill>
                <a:latin typeface="Arial" panose="020B0604020202020204" pitchFamily="34" charset="0"/>
                <a:cs typeface="Arial" panose="020B0604020202020204" pitchFamily="34" charset="0"/>
              </a:endParaRPr>
            </a:p>
          </p:txBody>
        </p:sp>
        <p:grpSp>
          <p:nvGrpSpPr>
            <p:cNvPr id="624" name="Group 623">
              <a:extLst>
                <a:ext uri="{FF2B5EF4-FFF2-40B4-BE49-F238E27FC236}">
                  <a16:creationId xmlns:a16="http://schemas.microsoft.com/office/drawing/2014/main" id="{1AE9D4F1-5D70-4484-9240-3C9A14CCC164}"/>
                </a:ext>
              </a:extLst>
            </p:cNvPr>
            <p:cNvGrpSpPr/>
            <p:nvPr/>
          </p:nvGrpSpPr>
          <p:grpSpPr>
            <a:xfrm>
              <a:off x="3740157" y="1004624"/>
              <a:ext cx="570058" cy="613305"/>
              <a:chOff x="4190664" y="1143092"/>
              <a:chExt cx="570058" cy="613305"/>
            </a:xfrm>
          </p:grpSpPr>
          <p:grpSp>
            <p:nvGrpSpPr>
              <p:cNvPr id="625" name="Group 624">
                <a:extLst>
                  <a:ext uri="{FF2B5EF4-FFF2-40B4-BE49-F238E27FC236}">
                    <a16:creationId xmlns:a16="http://schemas.microsoft.com/office/drawing/2014/main" id="{2CCDCA57-AAB9-49BC-B1B4-2409FE5322D9}"/>
                  </a:ext>
                </a:extLst>
              </p:cNvPr>
              <p:cNvGrpSpPr/>
              <p:nvPr/>
            </p:nvGrpSpPr>
            <p:grpSpPr>
              <a:xfrm>
                <a:off x="4489167" y="1190586"/>
                <a:ext cx="271555" cy="565811"/>
                <a:chOff x="1352550" y="2257425"/>
                <a:chExt cx="207962" cy="434976"/>
              </a:xfrm>
              <a:noFill/>
            </p:grpSpPr>
            <p:sp>
              <p:nvSpPr>
                <p:cNvPr id="632" name="Freeform 549">
                  <a:extLst>
                    <a:ext uri="{FF2B5EF4-FFF2-40B4-BE49-F238E27FC236}">
                      <a16:creationId xmlns:a16="http://schemas.microsoft.com/office/drawing/2014/main" id="{E6BA038C-9E4E-40D1-8F63-BA57C00FD132}"/>
                    </a:ext>
                  </a:extLst>
                </p:cNvPr>
                <p:cNvSpPr>
                  <a:spLocks/>
                </p:cNvSpPr>
                <p:nvPr/>
              </p:nvSpPr>
              <p:spPr bwMode="auto">
                <a:xfrm>
                  <a:off x="1404938" y="2257425"/>
                  <a:ext cx="68262" cy="82550"/>
                </a:xfrm>
                <a:custGeom>
                  <a:avLst/>
                  <a:gdLst>
                    <a:gd name="T0" fmla="*/ 94 w 172"/>
                    <a:gd name="T1" fmla="*/ 212 h 212"/>
                    <a:gd name="T2" fmla="*/ 112 w 172"/>
                    <a:gd name="T3" fmla="*/ 207 h 212"/>
                    <a:gd name="T4" fmla="*/ 127 w 172"/>
                    <a:gd name="T5" fmla="*/ 199 h 212"/>
                    <a:gd name="T6" fmla="*/ 140 w 172"/>
                    <a:gd name="T7" fmla="*/ 188 h 212"/>
                    <a:gd name="T8" fmla="*/ 152 w 172"/>
                    <a:gd name="T9" fmla="*/ 174 h 212"/>
                    <a:gd name="T10" fmla="*/ 161 w 172"/>
                    <a:gd name="T11" fmla="*/ 156 h 212"/>
                    <a:gd name="T12" fmla="*/ 167 w 172"/>
                    <a:gd name="T13" fmla="*/ 138 h 212"/>
                    <a:gd name="T14" fmla="*/ 172 w 172"/>
                    <a:gd name="T15" fmla="*/ 117 h 212"/>
                    <a:gd name="T16" fmla="*/ 172 w 172"/>
                    <a:gd name="T17" fmla="*/ 95 h 212"/>
                    <a:gd name="T18" fmla="*/ 167 w 172"/>
                    <a:gd name="T19" fmla="*/ 74 h 212"/>
                    <a:gd name="T20" fmla="*/ 161 w 172"/>
                    <a:gd name="T21" fmla="*/ 56 h 212"/>
                    <a:gd name="T22" fmla="*/ 152 w 172"/>
                    <a:gd name="T23" fmla="*/ 39 h 212"/>
                    <a:gd name="T24" fmla="*/ 140 w 172"/>
                    <a:gd name="T25" fmla="*/ 24 h 212"/>
                    <a:gd name="T26" fmla="*/ 127 w 172"/>
                    <a:gd name="T27" fmla="*/ 13 h 212"/>
                    <a:gd name="T28" fmla="*/ 112 w 172"/>
                    <a:gd name="T29" fmla="*/ 5 h 212"/>
                    <a:gd name="T30" fmla="*/ 94 w 172"/>
                    <a:gd name="T31" fmla="*/ 1 h 212"/>
                    <a:gd name="T32" fmla="*/ 77 w 172"/>
                    <a:gd name="T33" fmla="*/ 1 h 212"/>
                    <a:gd name="T34" fmla="*/ 60 w 172"/>
                    <a:gd name="T35" fmla="*/ 5 h 212"/>
                    <a:gd name="T36" fmla="*/ 45 w 172"/>
                    <a:gd name="T37" fmla="*/ 13 h 212"/>
                    <a:gd name="T38" fmla="*/ 32 w 172"/>
                    <a:gd name="T39" fmla="*/ 24 h 212"/>
                    <a:gd name="T40" fmla="*/ 20 w 172"/>
                    <a:gd name="T41" fmla="*/ 39 h 212"/>
                    <a:gd name="T42" fmla="*/ 11 w 172"/>
                    <a:gd name="T43" fmla="*/ 56 h 212"/>
                    <a:gd name="T44" fmla="*/ 5 w 172"/>
                    <a:gd name="T45" fmla="*/ 74 h 212"/>
                    <a:gd name="T46" fmla="*/ 0 w 172"/>
                    <a:gd name="T47" fmla="*/ 95 h 212"/>
                    <a:gd name="T48" fmla="*/ 0 w 172"/>
                    <a:gd name="T49" fmla="*/ 117 h 212"/>
                    <a:gd name="T50" fmla="*/ 5 w 172"/>
                    <a:gd name="T51" fmla="*/ 138 h 212"/>
                    <a:gd name="T52" fmla="*/ 11 w 172"/>
                    <a:gd name="T53" fmla="*/ 156 h 212"/>
                    <a:gd name="T54" fmla="*/ 20 w 172"/>
                    <a:gd name="T55" fmla="*/ 174 h 212"/>
                    <a:gd name="T56" fmla="*/ 32 w 172"/>
                    <a:gd name="T57" fmla="*/ 188 h 212"/>
                    <a:gd name="T58" fmla="*/ 45 w 172"/>
                    <a:gd name="T59" fmla="*/ 199 h 212"/>
                    <a:gd name="T60" fmla="*/ 60 w 172"/>
                    <a:gd name="T61" fmla="*/ 207 h 212"/>
                    <a:gd name="T62" fmla="*/ 77 w 172"/>
                    <a:gd name="T63"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212">
                      <a:moveTo>
                        <a:pt x="86" y="212"/>
                      </a:moveTo>
                      <a:lnTo>
                        <a:pt x="94" y="212"/>
                      </a:lnTo>
                      <a:lnTo>
                        <a:pt x="103" y="210"/>
                      </a:lnTo>
                      <a:lnTo>
                        <a:pt x="112" y="207"/>
                      </a:lnTo>
                      <a:lnTo>
                        <a:pt x="119" y="203"/>
                      </a:lnTo>
                      <a:lnTo>
                        <a:pt x="127" y="199"/>
                      </a:lnTo>
                      <a:lnTo>
                        <a:pt x="134" y="194"/>
                      </a:lnTo>
                      <a:lnTo>
                        <a:pt x="140" y="188"/>
                      </a:lnTo>
                      <a:lnTo>
                        <a:pt x="147" y="181"/>
                      </a:lnTo>
                      <a:lnTo>
                        <a:pt x="152" y="174"/>
                      </a:lnTo>
                      <a:lnTo>
                        <a:pt x="158" y="165"/>
                      </a:lnTo>
                      <a:lnTo>
                        <a:pt x="161" y="156"/>
                      </a:lnTo>
                      <a:lnTo>
                        <a:pt x="165" y="147"/>
                      </a:lnTo>
                      <a:lnTo>
                        <a:pt x="167" y="138"/>
                      </a:lnTo>
                      <a:lnTo>
                        <a:pt x="170" y="128"/>
                      </a:lnTo>
                      <a:lnTo>
                        <a:pt x="172" y="117"/>
                      </a:lnTo>
                      <a:lnTo>
                        <a:pt x="172" y="106"/>
                      </a:lnTo>
                      <a:lnTo>
                        <a:pt x="172" y="95"/>
                      </a:lnTo>
                      <a:lnTo>
                        <a:pt x="170" y="85"/>
                      </a:lnTo>
                      <a:lnTo>
                        <a:pt x="167" y="74"/>
                      </a:lnTo>
                      <a:lnTo>
                        <a:pt x="165" y="64"/>
                      </a:lnTo>
                      <a:lnTo>
                        <a:pt x="161" y="56"/>
                      </a:lnTo>
                      <a:lnTo>
                        <a:pt x="158" y="47"/>
                      </a:lnTo>
                      <a:lnTo>
                        <a:pt x="152" y="39"/>
                      </a:lnTo>
                      <a:lnTo>
                        <a:pt x="147" y="32"/>
                      </a:lnTo>
                      <a:lnTo>
                        <a:pt x="140" y="24"/>
                      </a:lnTo>
                      <a:lnTo>
                        <a:pt x="134" y="19"/>
                      </a:lnTo>
                      <a:lnTo>
                        <a:pt x="127" y="13"/>
                      </a:lnTo>
                      <a:lnTo>
                        <a:pt x="119" y="9"/>
                      </a:lnTo>
                      <a:lnTo>
                        <a:pt x="112" y="5"/>
                      </a:lnTo>
                      <a:lnTo>
                        <a:pt x="103" y="2"/>
                      </a:lnTo>
                      <a:lnTo>
                        <a:pt x="94" y="1"/>
                      </a:lnTo>
                      <a:lnTo>
                        <a:pt x="86" y="0"/>
                      </a:lnTo>
                      <a:lnTo>
                        <a:pt x="77" y="1"/>
                      </a:lnTo>
                      <a:lnTo>
                        <a:pt x="69" y="2"/>
                      </a:lnTo>
                      <a:lnTo>
                        <a:pt x="60" y="5"/>
                      </a:lnTo>
                      <a:lnTo>
                        <a:pt x="53" y="9"/>
                      </a:lnTo>
                      <a:lnTo>
                        <a:pt x="45" y="13"/>
                      </a:lnTo>
                      <a:lnTo>
                        <a:pt x="39" y="19"/>
                      </a:lnTo>
                      <a:lnTo>
                        <a:pt x="32" y="24"/>
                      </a:lnTo>
                      <a:lnTo>
                        <a:pt x="25" y="32"/>
                      </a:lnTo>
                      <a:lnTo>
                        <a:pt x="20" y="39"/>
                      </a:lnTo>
                      <a:lnTo>
                        <a:pt x="15" y="47"/>
                      </a:lnTo>
                      <a:lnTo>
                        <a:pt x="11" y="56"/>
                      </a:lnTo>
                      <a:lnTo>
                        <a:pt x="7" y="64"/>
                      </a:lnTo>
                      <a:lnTo>
                        <a:pt x="5" y="74"/>
                      </a:lnTo>
                      <a:lnTo>
                        <a:pt x="3" y="85"/>
                      </a:lnTo>
                      <a:lnTo>
                        <a:pt x="0" y="95"/>
                      </a:lnTo>
                      <a:lnTo>
                        <a:pt x="0" y="106"/>
                      </a:lnTo>
                      <a:lnTo>
                        <a:pt x="0" y="117"/>
                      </a:lnTo>
                      <a:lnTo>
                        <a:pt x="3" y="128"/>
                      </a:lnTo>
                      <a:lnTo>
                        <a:pt x="5" y="138"/>
                      </a:lnTo>
                      <a:lnTo>
                        <a:pt x="7" y="147"/>
                      </a:lnTo>
                      <a:lnTo>
                        <a:pt x="11" y="156"/>
                      </a:lnTo>
                      <a:lnTo>
                        <a:pt x="15" y="165"/>
                      </a:lnTo>
                      <a:lnTo>
                        <a:pt x="20" y="174"/>
                      </a:lnTo>
                      <a:lnTo>
                        <a:pt x="25" y="181"/>
                      </a:lnTo>
                      <a:lnTo>
                        <a:pt x="32" y="188"/>
                      </a:lnTo>
                      <a:lnTo>
                        <a:pt x="39" y="194"/>
                      </a:lnTo>
                      <a:lnTo>
                        <a:pt x="45" y="199"/>
                      </a:lnTo>
                      <a:lnTo>
                        <a:pt x="53" y="203"/>
                      </a:lnTo>
                      <a:lnTo>
                        <a:pt x="60" y="207"/>
                      </a:lnTo>
                      <a:lnTo>
                        <a:pt x="69" y="210"/>
                      </a:lnTo>
                      <a:lnTo>
                        <a:pt x="77" y="212"/>
                      </a:lnTo>
                      <a:lnTo>
                        <a:pt x="86" y="212"/>
                      </a:lnTo>
                      <a:close/>
                    </a:path>
                  </a:pathLst>
                </a:custGeom>
                <a:grpFill/>
                <a:ln w="6350">
                  <a:solidFill>
                    <a:schemeClr val="bg1"/>
                  </a:solidFill>
                  <a:round/>
                  <a:headEnd/>
                  <a:tailEnd/>
                </a:ln>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633" name="Freeform 550">
                  <a:extLst>
                    <a:ext uri="{FF2B5EF4-FFF2-40B4-BE49-F238E27FC236}">
                      <a16:creationId xmlns:a16="http://schemas.microsoft.com/office/drawing/2014/main" id="{B9E92C6A-4A93-41D9-8420-F198FFDC7714}"/>
                    </a:ext>
                  </a:extLst>
                </p:cNvPr>
                <p:cNvSpPr>
                  <a:spLocks noEditPoints="1"/>
                </p:cNvSpPr>
                <p:nvPr/>
              </p:nvSpPr>
              <p:spPr bwMode="auto">
                <a:xfrm>
                  <a:off x="1352550" y="2316163"/>
                  <a:ext cx="207962" cy="376238"/>
                </a:xfrm>
                <a:custGeom>
                  <a:avLst/>
                  <a:gdLst>
                    <a:gd name="T0" fmla="*/ 517 w 523"/>
                    <a:gd name="T1" fmla="*/ 261 h 947"/>
                    <a:gd name="T2" fmla="*/ 373 w 523"/>
                    <a:gd name="T3" fmla="*/ 105 h 947"/>
                    <a:gd name="T4" fmla="*/ 355 w 523"/>
                    <a:gd name="T5" fmla="*/ 93 h 947"/>
                    <a:gd name="T6" fmla="*/ 335 w 523"/>
                    <a:gd name="T7" fmla="*/ 87 h 947"/>
                    <a:gd name="T8" fmla="*/ 320 w 523"/>
                    <a:gd name="T9" fmla="*/ 85 h 947"/>
                    <a:gd name="T10" fmla="*/ 296 w 523"/>
                    <a:gd name="T11" fmla="*/ 83 h 947"/>
                    <a:gd name="T12" fmla="*/ 282 w 523"/>
                    <a:gd name="T13" fmla="*/ 131 h 947"/>
                    <a:gd name="T14" fmla="*/ 245 w 523"/>
                    <a:gd name="T15" fmla="*/ 292 h 947"/>
                    <a:gd name="T16" fmla="*/ 244 w 523"/>
                    <a:gd name="T17" fmla="*/ 107 h 947"/>
                    <a:gd name="T18" fmla="*/ 198 w 523"/>
                    <a:gd name="T19" fmla="*/ 66 h 947"/>
                    <a:gd name="T20" fmla="*/ 195 w 523"/>
                    <a:gd name="T21" fmla="*/ 114 h 947"/>
                    <a:gd name="T22" fmla="*/ 129 w 523"/>
                    <a:gd name="T23" fmla="*/ 166 h 947"/>
                    <a:gd name="T24" fmla="*/ 105 w 523"/>
                    <a:gd name="T25" fmla="*/ 108 h 947"/>
                    <a:gd name="T26" fmla="*/ 141 w 523"/>
                    <a:gd name="T27" fmla="*/ 72 h 947"/>
                    <a:gd name="T28" fmla="*/ 80 w 523"/>
                    <a:gd name="T29" fmla="*/ 47 h 947"/>
                    <a:gd name="T30" fmla="*/ 36 w 523"/>
                    <a:gd name="T31" fmla="*/ 28 h 947"/>
                    <a:gd name="T32" fmla="*/ 0 w 523"/>
                    <a:gd name="T33" fmla="*/ 128 h 947"/>
                    <a:gd name="T34" fmla="*/ 44 w 523"/>
                    <a:gd name="T35" fmla="*/ 144 h 947"/>
                    <a:gd name="T36" fmla="*/ 81 w 523"/>
                    <a:gd name="T37" fmla="*/ 157 h 947"/>
                    <a:gd name="T38" fmla="*/ 78 w 523"/>
                    <a:gd name="T39" fmla="*/ 252 h 947"/>
                    <a:gd name="T40" fmla="*/ 74 w 523"/>
                    <a:gd name="T41" fmla="*/ 346 h 947"/>
                    <a:gd name="T42" fmla="*/ 72 w 523"/>
                    <a:gd name="T43" fmla="*/ 441 h 947"/>
                    <a:gd name="T44" fmla="*/ 70 w 523"/>
                    <a:gd name="T45" fmla="*/ 536 h 947"/>
                    <a:gd name="T46" fmla="*/ 71 w 523"/>
                    <a:gd name="T47" fmla="*/ 538 h 947"/>
                    <a:gd name="T48" fmla="*/ 82 w 523"/>
                    <a:gd name="T49" fmla="*/ 538 h 947"/>
                    <a:gd name="T50" fmla="*/ 212 w 523"/>
                    <a:gd name="T51" fmla="*/ 947 h 947"/>
                    <a:gd name="T52" fmla="*/ 213 w 523"/>
                    <a:gd name="T53" fmla="*/ 844 h 947"/>
                    <a:gd name="T54" fmla="*/ 213 w 523"/>
                    <a:gd name="T55" fmla="*/ 728 h 947"/>
                    <a:gd name="T56" fmla="*/ 213 w 523"/>
                    <a:gd name="T57" fmla="*/ 619 h 947"/>
                    <a:gd name="T58" fmla="*/ 212 w 523"/>
                    <a:gd name="T59" fmla="*/ 538 h 947"/>
                    <a:gd name="T60" fmla="*/ 224 w 523"/>
                    <a:gd name="T61" fmla="*/ 538 h 947"/>
                    <a:gd name="T62" fmla="*/ 353 w 523"/>
                    <a:gd name="T63" fmla="*/ 947 h 947"/>
                    <a:gd name="T64" fmla="*/ 355 w 523"/>
                    <a:gd name="T65" fmla="*/ 844 h 947"/>
                    <a:gd name="T66" fmla="*/ 355 w 523"/>
                    <a:gd name="T67" fmla="*/ 728 h 947"/>
                    <a:gd name="T68" fmla="*/ 354 w 523"/>
                    <a:gd name="T69" fmla="*/ 619 h 947"/>
                    <a:gd name="T70" fmla="*/ 354 w 523"/>
                    <a:gd name="T71" fmla="*/ 538 h 947"/>
                    <a:gd name="T72" fmla="*/ 365 w 523"/>
                    <a:gd name="T73" fmla="*/ 538 h 947"/>
                    <a:gd name="T74" fmla="*/ 366 w 523"/>
                    <a:gd name="T75" fmla="*/ 536 h 947"/>
                    <a:gd name="T76" fmla="*/ 365 w 523"/>
                    <a:gd name="T77" fmla="*/ 505 h 947"/>
                    <a:gd name="T78" fmla="*/ 365 w 523"/>
                    <a:gd name="T79" fmla="*/ 476 h 947"/>
                    <a:gd name="T80" fmla="*/ 397 w 523"/>
                    <a:gd name="T81" fmla="*/ 493 h 947"/>
                    <a:gd name="T82" fmla="*/ 429 w 523"/>
                    <a:gd name="T83" fmla="*/ 510 h 947"/>
                    <a:gd name="T84" fmla="*/ 500 w 523"/>
                    <a:gd name="T85" fmla="*/ 369 h 947"/>
                    <a:gd name="T86" fmla="*/ 519 w 523"/>
                    <a:gd name="T87" fmla="*/ 333 h 947"/>
                    <a:gd name="T88" fmla="*/ 523 w 523"/>
                    <a:gd name="T89" fmla="*/ 323 h 947"/>
                    <a:gd name="T90" fmla="*/ 402 w 523"/>
                    <a:gd name="T91" fmla="*/ 315 h 947"/>
                    <a:gd name="T92" fmla="*/ 363 w 523"/>
                    <a:gd name="T93" fmla="*/ 384 h 947"/>
                    <a:gd name="T94" fmla="*/ 361 w 523"/>
                    <a:gd name="T95" fmla="*/ 312 h 947"/>
                    <a:gd name="T96" fmla="*/ 358 w 523"/>
                    <a:gd name="T97" fmla="*/ 239 h 947"/>
                    <a:gd name="T98" fmla="*/ 402 w 523"/>
                    <a:gd name="T99" fmla="*/ 315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3" h="947">
                      <a:moveTo>
                        <a:pt x="517" y="261"/>
                      </a:moveTo>
                      <a:lnTo>
                        <a:pt x="517" y="261"/>
                      </a:lnTo>
                      <a:lnTo>
                        <a:pt x="517" y="260"/>
                      </a:lnTo>
                      <a:lnTo>
                        <a:pt x="373" y="105"/>
                      </a:lnTo>
                      <a:lnTo>
                        <a:pt x="365" y="98"/>
                      </a:lnTo>
                      <a:lnTo>
                        <a:pt x="355" y="93"/>
                      </a:lnTo>
                      <a:lnTo>
                        <a:pt x="345" y="88"/>
                      </a:lnTo>
                      <a:lnTo>
                        <a:pt x="335" y="87"/>
                      </a:lnTo>
                      <a:lnTo>
                        <a:pt x="331" y="86"/>
                      </a:lnTo>
                      <a:lnTo>
                        <a:pt x="320" y="85"/>
                      </a:lnTo>
                      <a:lnTo>
                        <a:pt x="307" y="83"/>
                      </a:lnTo>
                      <a:lnTo>
                        <a:pt x="296" y="83"/>
                      </a:lnTo>
                      <a:lnTo>
                        <a:pt x="327" y="108"/>
                      </a:lnTo>
                      <a:lnTo>
                        <a:pt x="282" y="131"/>
                      </a:lnTo>
                      <a:lnTo>
                        <a:pt x="303" y="166"/>
                      </a:lnTo>
                      <a:lnTo>
                        <a:pt x="245" y="292"/>
                      </a:lnTo>
                      <a:lnTo>
                        <a:pt x="236" y="114"/>
                      </a:lnTo>
                      <a:lnTo>
                        <a:pt x="244" y="107"/>
                      </a:lnTo>
                      <a:lnTo>
                        <a:pt x="233" y="66"/>
                      </a:lnTo>
                      <a:lnTo>
                        <a:pt x="198" y="66"/>
                      </a:lnTo>
                      <a:lnTo>
                        <a:pt x="187" y="107"/>
                      </a:lnTo>
                      <a:lnTo>
                        <a:pt x="195" y="114"/>
                      </a:lnTo>
                      <a:lnTo>
                        <a:pt x="186" y="292"/>
                      </a:lnTo>
                      <a:lnTo>
                        <a:pt x="129" y="166"/>
                      </a:lnTo>
                      <a:lnTo>
                        <a:pt x="150" y="131"/>
                      </a:lnTo>
                      <a:lnTo>
                        <a:pt x="105" y="108"/>
                      </a:lnTo>
                      <a:lnTo>
                        <a:pt x="142" y="76"/>
                      </a:lnTo>
                      <a:lnTo>
                        <a:pt x="141" y="72"/>
                      </a:lnTo>
                      <a:lnTo>
                        <a:pt x="111" y="59"/>
                      </a:lnTo>
                      <a:lnTo>
                        <a:pt x="80" y="47"/>
                      </a:lnTo>
                      <a:lnTo>
                        <a:pt x="55" y="36"/>
                      </a:lnTo>
                      <a:lnTo>
                        <a:pt x="36" y="28"/>
                      </a:lnTo>
                      <a:lnTo>
                        <a:pt x="0" y="0"/>
                      </a:lnTo>
                      <a:lnTo>
                        <a:pt x="0" y="128"/>
                      </a:lnTo>
                      <a:lnTo>
                        <a:pt x="23" y="136"/>
                      </a:lnTo>
                      <a:lnTo>
                        <a:pt x="44" y="144"/>
                      </a:lnTo>
                      <a:lnTo>
                        <a:pt x="64" y="150"/>
                      </a:lnTo>
                      <a:lnTo>
                        <a:pt x="81" y="157"/>
                      </a:lnTo>
                      <a:lnTo>
                        <a:pt x="79" y="204"/>
                      </a:lnTo>
                      <a:lnTo>
                        <a:pt x="78" y="252"/>
                      </a:lnTo>
                      <a:lnTo>
                        <a:pt x="76" y="299"/>
                      </a:lnTo>
                      <a:lnTo>
                        <a:pt x="74" y="346"/>
                      </a:lnTo>
                      <a:lnTo>
                        <a:pt x="73" y="394"/>
                      </a:lnTo>
                      <a:lnTo>
                        <a:pt x="72" y="441"/>
                      </a:lnTo>
                      <a:lnTo>
                        <a:pt x="71" y="488"/>
                      </a:lnTo>
                      <a:lnTo>
                        <a:pt x="70" y="536"/>
                      </a:lnTo>
                      <a:lnTo>
                        <a:pt x="70" y="537"/>
                      </a:lnTo>
                      <a:lnTo>
                        <a:pt x="71" y="538"/>
                      </a:lnTo>
                      <a:lnTo>
                        <a:pt x="77" y="538"/>
                      </a:lnTo>
                      <a:lnTo>
                        <a:pt x="82" y="538"/>
                      </a:lnTo>
                      <a:lnTo>
                        <a:pt x="95" y="947"/>
                      </a:lnTo>
                      <a:lnTo>
                        <a:pt x="212" y="947"/>
                      </a:lnTo>
                      <a:lnTo>
                        <a:pt x="213" y="898"/>
                      </a:lnTo>
                      <a:lnTo>
                        <a:pt x="213" y="844"/>
                      </a:lnTo>
                      <a:lnTo>
                        <a:pt x="213" y="787"/>
                      </a:lnTo>
                      <a:lnTo>
                        <a:pt x="213" y="728"/>
                      </a:lnTo>
                      <a:lnTo>
                        <a:pt x="213" y="671"/>
                      </a:lnTo>
                      <a:lnTo>
                        <a:pt x="213" y="619"/>
                      </a:lnTo>
                      <a:lnTo>
                        <a:pt x="212" y="574"/>
                      </a:lnTo>
                      <a:lnTo>
                        <a:pt x="212" y="538"/>
                      </a:lnTo>
                      <a:lnTo>
                        <a:pt x="218" y="538"/>
                      </a:lnTo>
                      <a:lnTo>
                        <a:pt x="224" y="538"/>
                      </a:lnTo>
                      <a:lnTo>
                        <a:pt x="236" y="947"/>
                      </a:lnTo>
                      <a:lnTo>
                        <a:pt x="353" y="947"/>
                      </a:lnTo>
                      <a:lnTo>
                        <a:pt x="354" y="898"/>
                      </a:lnTo>
                      <a:lnTo>
                        <a:pt x="355" y="844"/>
                      </a:lnTo>
                      <a:lnTo>
                        <a:pt x="355" y="787"/>
                      </a:lnTo>
                      <a:lnTo>
                        <a:pt x="355" y="728"/>
                      </a:lnTo>
                      <a:lnTo>
                        <a:pt x="355" y="671"/>
                      </a:lnTo>
                      <a:lnTo>
                        <a:pt x="354" y="619"/>
                      </a:lnTo>
                      <a:lnTo>
                        <a:pt x="354" y="574"/>
                      </a:lnTo>
                      <a:lnTo>
                        <a:pt x="354" y="538"/>
                      </a:lnTo>
                      <a:lnTo>
                        <a:pt x="359" y="538"/>
                      </a:lnTo>
                      <a:lnTo>
                        <a:pt x="365" y="538"/>
                      </a:lnTo>
                      <a:lnTo>
                        <a:pt x="366" y="537"/>
                      </a:lnTo>
                      <a:lnTo>
                        <a:pt x="366" y="536"/>
                      </a:lnTo>
                      <a:lnTo>
                        <a:pt x="365" y="521"/>
                      </a:lnTo>
                      <a:lnTo>
                        <a:pt x="365" y="505"/>
                      </a:lnTo>
                      <a:lnTo>
                        <a:pt x="365" y="491"/>
                      </a:lnTo>
                      <a:lnTo>
                        <a:pt x="365" y="476"/>
                      </a:lnTo>
                      <a:lnTo>
                        <a:pt x="380" y="485"/>
                      </a:lnTo>
                      <a:lnTo>
                        <a:pt x="397" y="493"/>
                      </a:lnTo>
                      <a:lnTo>
                        <a:pt x="413" y="501"/>
                      </a:lnTo>
                      <a:lnTo>
                        <a:pt x="429" y="510"/>
                      </a:lnTo>
                      <a:lnTo>
                        <a:pt x="476" y="416"/>
                      </a:lnTo>
                      <a:lnTo>
                        <a:pt x="500" y="369"/>
                      </a:lnTo>
                      <a:lnTo>
                        <a:pt x="512" y="345"/>
                      </a:lnTo>
                      <a:lnTo>
                        <a:pt x="519" y="333"/>
                      </a:lnTo>
                      <a:lnTo>
                        <a:pt x="521" y="327"/>
                      </a:lnTo>
                      <a:lnTo>
                        <a:pt x="523" y="323"/>
                      </a:lnTo>
                      <a:lnTo>
                        <a:pt x="517" y="261"/>
                      </a:lnTo>
                      <a:close/>
                      <a:moveTo>
                        <a:pt x="402" y="315"/>
                      </a:moveTo>
                      <a:lnTo>
                        <a:pt x="376" y="361"/>
                      </a:lnTo>
                      <a:lnTo>
                        <a:pt x="363" y="384"/>
                      </a:lnTo>
                      <a:lnTo>
                        <a:pt x="362" y="348"/>
                      </a:lnTo>
                      <a:lnTo>
                        <a:pt x="361" y="312"/>
                      </a:lnTo>
                      <a:lnTo>
                        <a:pt x="359" y="275"/>
                      </a:lnTo>
                      <a:lnTo>
                        <a:pt x="358" y="239"/>
                      </a:lnTo>
                      <a:lnTo>
                        <a:pt x="411" y="302"/>
                      </a:lnTo>
                      <a:lnTo>
                        <a:pt x="402" y="315"/>
                      </a:lnTo>
                      <a:close/>
                    </a:path>
                  </a:pathLst>
                </a:custGeom>
                <a:grpFill/>
                <a:ln w="6350">
                  <a:solidFill>
                    <a:schemeClr val="bg1"/>
                  </a:solidFill>
                  <a:round/>
                  <a:headEnd/>
                  <a:tailEnd/>
                </a:ln>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grpSp>
          <p:sp>
            <p:nvSpPr>
              <p:cNvPr id="626" name="Freeform 551">
                <a:extLst>
                  <a:ext uri="{FF2B5EF4-FFF2-40B4-BE49-F238E27FC236}">
                    <a16:creationId xmlns:a16="http://schemas.microsoft.com/office/drawing/2014/main" id="{DA8EDCB0-9276-49E9-B763-31AB6100B809}"/>
                  </a:ext>
                </a:extLst>
              </p:cNvPr>
              <p:cNvSpPr>
                <a:spLocks/>
              </p:cNvSpPr>
              <p:nvPr/>
            </p:nvSpPr>
            <p:spPr bwMode="auto">
              <a:xfrm>
                <a:off x="4242488" y="1277316"/>
                <a:ext cx="199002" cy="22716"/>
              </a:xfrm>
              <a:custGeom>
                <a:avLst/>
                <a:gdLst>
                  <a:gd name="T0" fmla="*/ 363 w 386"/>
                  <a:gd name="T1" fmla="*/ 47 h 47"/>
                  <a:gd name="T2" fmla="*/ 24 w 386"/>
                  <a:gd name="T3" fmla="*/ 47 h 47"/>
                  <a:gd name="T4" fmla="*/ 19 w 386"/>
                  <a:gd name="T5" fmla="*/ 46 h 47"/>
                  <a:gd name="T6" fmla="*/ 15 w 386"/>
                  <a:gd name="T7" fmla="*/ 45 h 47"/>
                  <a:gd name="T8" fmla="*/ 11 w 386"/>
                  <a:gd name="T9" fmla="*/ 43 h 47"/>
                  <a:gd name="T10" fmla="*/ 8 w 386"/>
                  <a:gd name="T11" fmla="*/ 39 h 47"/>
                  <a:gd name="T12" fmla="*/ 5 w 386"/>
                  <a:gd name="T13" fmla="*/ 36 h 47"/>
                  <a:gd name="T14" fmla="*/ 3 w 386"/>
                  <a:gd name="T15" fmla="*/ 33 h 47"/>
                  <a:gd name="T16" fmla="*/ 1 w 386"/>
                  <a:gd name="T17" fmla="*/ 29 h 47"/>
                  <a:gd name="T18" fmla="*/ 0 w 386"/>
                  <a:gd name="T19" fmla="*/ 23 h 47"/>
                  <a:gd name="T20" fmla="*/ 1 w 386"/>
                  <a:gd name="T21" fmla="*/ 19 h 47"/>
                  <a:gd name="T22" fmla="*/ 3 w 386"/>
                  <a:gd name="T23" fmla="*/ 14 h 47"/>
                  <a:gd name="T24" fmla="*/ 5 w 386"/>
                  <a:gd name="T25" fmla="*/ 10 h 47"/>
                  <a:gd name="T26" fmla="*/ 8 w 386"/>
                  <a:gd name="T27" fmla="*/ 7 h 47"/>
                  <a:gd name="T28" fmla="*/ 11 w 386"/>
                  <a:gd name="T29" fmla="*/ 3 h 47"/>
                  <a:gd name="T30" fmla="*/ 15 w 386"/>
                  <a:gd name="T31" fmla="*/ 1 h 47"/>
                  <a:gd name="T32" fmla="*/ 19 w 386"/>
                  <a:gd name="T33" fmla="*/ 0 h 47"/>
                  <a:gd name="T34" fmla="*/ 24 w 386"/>
                  <a:gd name="T35" fmla="*/ 0 h 47"/>
                  <a:gd name="T36" fmla="*/ 363 w 386"/>
                  <a:gd name="T37" fmla="*/ 0 h 47"/>
                  <a:gd name="T38" fmla="*/ 367 w 386"/>
                  <a:gd name="T39" fmla="*/ 0 h 47"/>
                  <a:gd name="T40" fmla="*/ 372 w 386"/>
                  <a:gd name="T41" fmla="*/ 1 h 47"/>
                  <a:gd name="T42" fmla="*/ 376 w 386"/>
                  <a:gd name="T43" fmla="*/ 3 h 47"/>
                  <a:gd name="T44" fmla="*/ 379 w 386"/>
                  <a:gd name="T45" fmla="*/ 7 h 47"/>
                  <a:gd name="T46" fmla="*/ 381 w 386"/>
                  <a:gd name="T47" fmla="*/ 10 h 47"/>
                  <a:gd name="T48" fmla="*/ 384 w 386"/>
                  <a:gd name="T49" fmla="*/ 14 h 47"/>
                  <a:gd name="T50" fmla="*/ 386 w 386"/>
                  <a:gd name="T51" fmla="*/ 19 h 47"/>
                  <a:gd name="T52" fmla="*/ 386 w 386"/>
                  <a:gd name="T53" fmla="*/ 23 h 47"/>
                  <a:gd name="T54" fmla="*/ 386 w 386"/>
                  <a:gd name="T55" fmla="*/ 29 h 47"/>
                  <a:gd name="T56" fmla="*/ 384 w 386"/>
                  <a:gd name="T57" fmla="*/ 33 h 47"/>
                  <a:gd name="T58" fmla="*/ 381 w 386"/>
                  <a:gd name="T59" fmla="*/ 36 h 47"/>
                  <a:gd name="T60" fmla="*/ 379 w 386"/>
                  <a:gd name="T61" fmla="*/ 39 h 47"/>
                  <a:gd name="T62" fmla="*/ 376 w 386"/>
                  <a:gd name="T63" fmla="*/ 43 h 47"/>
                  <a:gd name="T64" fmla="*/ 372 w 386"/>
                  <a:gd name="T65" fmla="*/ 45 h 47"/>
                  <a:gd name="T66" fmla="*/ 367 w 386"/>
                  <a:gd name="T67" fmla="*/ 46 h 47"/>
                  <a:gd name="T68" fmla="*/ 363 w 386"/>
                  <a:gd name="T6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6" h="47">
                    <a:moveTo>
                      <a:pt x="363" y="47"/>
                    </a:moveTo>
                    <a:lnTo>
                      <a:pt x="24" y="47"/>
                    </a:lnTo>
                    <a:lnTo>
                      <a:pt x="19" y="46"/>
                    </a:lnTo>
                    <a:lnTo>
                      <a:pt x="15" y="45"/>
                    </a:lnTo>
                    <a:lnTo>
                      <a:pt x="11" y="43"/>
                    </a:lnTo>
                    <a:lnTo>
                      <a:pt x="8" y="39"/>
                    </a:lnTo>
                    <a:lnTo>
                      <a:pt x="5" y="36"/>
                    </a:lnTo>
                    <a:lnTo>
                      <a:pt x="3" y="33"/>
                    </a:lnTo>
                    <a:lnTo>
                      <a:pt x="1" y="29"/>
                    </a:lnTo>
                    <a:lnTo>
                      <a:pt x="0" y="23"/>
                    </a:lnTo>
                    <a:lnTo>
                      <a:pt x="1" y="19"/>
                    </a:lnTo>
                    <a:lnTo>
                      <a:pt x="3" y="14"/>
                    </a:lnTo>
                    <a:lnTo>
                      <a:pt x="5" y="10"/>
                    </a:lnTo>
                    <a:lnTo>
                      <a:pt x="8" y="7"/>
                    </a:lnTo>
                    <a:lnTo>
                      <a:pt x="11" y="3"/>
                    </a:lnTo>
                    <a:lnTo>
                      <a:pt x="15" y="1"/>
                    </a:lnTo>
                    <a:lnTo>
                      <a:pt x="19" y="0"/>
                    </a:lnTo>
                    <a:lnTo>
                      <a:pt x="24" y="0"/>
                    </a:lnTo>
                    <a:lnTo>
                      <a:pt x="363" y="0"/>
                    </a:lnTo>
                    <a:lnTo>
                      <a:pt x="367" y="0"/>
                    </a:lnTo>
                    <a:lnTo>
                      <a:pt x="372" y="1"/>
                    </a:lnTo>
                    <a:lnTo>
                      <a:pt x="376" y="3"/>
                    </a:lnTo>
                    <a:lnTo>
                      <a:pt x="379" y="7"/>
                    </a:lnTo>
                    <a:lnTo>
                      <a:pt x="381" y="10"/>
                    </a:lnTo>
                    <a:lnTo>
                      <a:pt x="384" y="14"/>
                    </a:lnTo>
                    <a:lnTo>
                      <a:pt x="386" y="19"/>
                    </a:lnTo>
                    <a:lnTo>
                      <a:pt x="386" y="23"/>
                    </a:lnTo>
                    <a:lnTo>
                      <a:pt x="386" y="29"/>
                    </a:lnTo>
                    <a:lnTo>
                      <a:pt x="384" y="33"/>
                    </a:lnTo>
                    <a:lnTo>
                      <a:pt x="381" y="36"/>
                    </a:lnTo>
                    <a:lnTo>
                      <a:pt x="379" y="39"/>
                    </a:lnTo>
                    <a:lnTo>
                      <a:pt x="376" y="43"/>
                    </a:lnTo>
                    <a:lnTo>
                      <a:pt x="372" y="45"/>
                    </a:lnTo>
                    <a:lnTo>
                      <a:pt x="367" y="46"/>
                    </a:lnTo>
                    <a:lnTo>
                      <a:pt x="363" y="47"/>
                    </a:lnTo>
                    <a:close/>
                  </a:path>
                </a:pathLst>
              </a:custGeom>
              <a:noFill/>
              <a:ln w="6350">
                <a:solidFill>
                  <a:schemeClr val="bg1"/>
                </a:solidFill>
                <a:round/>
                <a:headEnd/>
                <a:tailEnd/>
              </a:ln>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627" name="Freeform 552">
                <a:extLst>
                  <a:ext uri="{FF2B5EF4-FFF2-40B4-BE49-F238E27FC236}">
                    <a16:creationId xmlns:a16="http://schemas.microsoft.com/office/drawing/2014/main" id="{2E40681B-3DA9-4A52-9116-CD6128C74EC3}"/>
                  </a:ext>
                </a:extLst>
              </p:cNvPr>
              <p:cNvSpPr>
                <a:spLocks/>
              </p:cNvSpPr>
              <p:nvPr/>
            </p:nvSpPr>
            <p:spPr bwMode="auto">
              <a:xfrm>
                <a:off x="4242488" y="1326876"/>
                <a:ext cx="199002" cy="24780"/>
              </a:xfrm>
              <a:custGeom>
                <a:avLst/>
                <a:gdLst>
                  <a:gd name="T0" fmla="*/ 363 w 386"/>
                  <a:gd name="T1" fmla="*/ 47 h 47"/>
                  <a:gd name="T2" fmla="*/ 24 w 386"/>
                  <a:gd name="T3" fmla="*/ 47 h 47"/>
                  <a:gd name="T4" fmla="*/ 19 w 386"/>
                  <a:gd name="T5" fmla="*/ 46 h 47"/>
                  <a:gd name="T6" fmla="*/ 15 w 386"/>
                  <a:gd name="T7" fmla="*/ 45 h 47"/>
                  <a:gd name="T8" fmla="*/ 11 w 386"/>
                  <a:gd name="T9" fmla="*/ 43 h 47"/>
                  <a:gd name="T10" fmla="*/ 8 w 386"/>
                  <a:gd name="T11" fmla="*/ 41 h 47"/>
                  <a:gd name="T12" fmla="*/ 5 w 386"/>
                  <a:gd name="T13" fmla="*/ 36 h 47"/>
                  <a:gd name="T14" fmla="*/ 3 w 386"/>
                  <a:gd name="T15" fmla="*/ 33 h 47"/>
                  <a:gd name="T16" fmla="*/ 1 w 386"/>
                  <a:gd name="T17" fmla="*/ 29 h 47"/>
                  <a:gd name="T18" fmla="*/ 0 w 386"/>
                  <a:gd name="T19" fmla="*/ 23 h 47"/>
                  <a:gd name="T20" fmla="*/ 1 w 386"/>
                  <a:gd name="T21" fmla="*/ 19 h 47"/>
                  <a:gd name="T22" fmla="*/ 3 w 386"/>
                  <a:gd name="T23" fmla="*/ 15 h 47"/>
                  <a:gd name="T24" fmla="*/ 5 w 386"/>
                  <a:gd name="T25" fmla="*/ 10 h 47"/>
                  <a:gd name="T26" fmla="*/ 8 w 386"/>
                  <a:gd name="T27" fmla="*/ 7 h 47"/>
                  <a:gd name="T28" fmla="*/ 11 w 386"/>
                  <a:gd name="T29" fmla="*/ 5 h 47"/>
                  <a:gd name="T30" fmla="*/ 15 w 386"/>
                  <a:gd name="T31" fmla="*/ 3 h 47"/>
                  <a:gd name="T32" fmla="*/ 19 w 386"/>
                  <a:gd name="T33" fmla="*/ 2 h 47"/>
                  <a:gd name="T34" fmla="*/ 24 w 386"/>
                  <a:gd name="T35" fmla="*/ 0 h 47"/>
                  <a:gd name="T36" fmla="*/ 363 w 386"/>
                  <a:gd name="T37" fmla="*/ 0 h 47"/>
                  <a:gd name="T38" fmla="*/ 367 w 386"/>
                  <a:gd name="T39" fmla="*/ 2 h 47"/>
                  <a:gd name="T40" fmla="*/ 372 w 386"/>
                  <a:gd name="T41" fmla="*/ 3 h 47"/>
                  <a:gd name="T42" fmla="*/ 376 w 386"/>
                  <a:gd name="T43" fmla="*/ 5 h 47"/>
                  <a:gd name="T44" fmla="*/ 379 w 386"/>
                  <a:gd name="T45" fmla="*/ 7 h 47"/>
                  <a:gd name="T46" fmla="*/ 381 w 386"/>
                  <a:gd name="T47" fmla="*/ 10 h 47"/>
                  <a:gd name="T48" fmla="*/ 384 w 386"/>
                  <a:gd name="T49" fmla="*/ 15 h 47"/>
                  <a:gd name="T50" fmla="*/ 386 w 386"/>
                  <a:gd name="T51" fmla="*/ 19 h 47"/>
                  <a:gd name="T52" fmla="*/ 386 w 386"/>
                  <a:gd name="T53" fmla="*/ 23 h 47"/>
                  <a:gd name="T54" fmla="*/ 386 w 386"/>
                  <a:gd name="T55" fmla="*/ 29 h 47"/>
                  <a:gd name="T56" fmla="*/ 384 w 386"/>
                  <a:gd name="T57" fmla="*/ 33 h 47"/>
                  <a:gd name="T58" fmla="*/ 381 w 386"/>
                  <a:gd name="T59" fmla="*/ 36 h 47"/>
                  <a:gd name="T60" fmla="*/ 379 w 386"/>
                  <a:gd name="T61" fmla="*/ 41 h 47"/>
                  <a:gd name="T62" fmla="*/ 376 w 386"/>
                  <a:gd name="T63" fmla="*/ 43 h 47"/>
                  <a:gd name="T64" fmla="*/ 372 w 386"/>
                  <a:gd name="T65" fmla="*/ 45 h 47"/>
                  <a:gd name="T66" fmla="*/ 367 w 386"/>
                  <a:gd name="T67" fmla="*/ 46 h 47"/>
                  <a:gd name="T68" fmla="*/ 363 w 386"/>
                  <a:gd name="T6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6" h="47">
                    <a:moveTo>
                      <a:pt x="363" y="47"/>
                    </a:moveTo>
                    <a:lnTo>
                      <a:pt x="24" y="47"/>
                    </a:lnTo>
                    <a:lnTo>
                      <a:pt x="19" y="46"/>
                    </a:lnTo>
                    <a:lnTo>
                      <a:pt x="15" y="45"/>
                    </a:lnTo>
                    <a:lnTo>
                      <a:pt x="11" y="43"/>
                    </a:lnTo>
                    <a:lnTo>
                      <a:pt x="8" y="41"/>
                    </a:lnTo>
                    <a:lnTo>
                      <a:pt x="5" y="36"/>
                    </a:lnTo>
                    <a:lnTo>
                      <a:pt x="3" y="33"/>
                    </a:lnTo>
                    <a:lnTo>
                      <a:pt x="1" y="29"/>
                    </a:lnTo>
                    <a:lnTo>
                      <a:pt x="0" y="23"/>
                    </a:lnTo>
                    <a:lnTo>
                      <a:pt x="1" y="19"/>
                    </a:lnTo>
                    <a:lnTo>
                      <a:pt x="3" y="15"/>
                    </a:lnTo>
                    <a:lnTo>
                      <a:pt x="5" y="10"/>
                    </a:lnTo>
                    <a:lnTo>
                      <a:pt x="8" y="7"/>
                    </a:lnTo>
                    <a:lnTo>
                      <a:pt x="11" y="5"/>
                    </a:lnTo>
                    <a:lnTo>
                      <a:pt x="15" y="3"/>
                    </a:lnTo>
                    <a:lnTo>
                      <a:pt x="19" y="2"/>
                    </a:lnTo>
                    <a:lnTo>
                      <a:pt x="24" y="0"/>
                    </a:lnTo>
                    <a:lnTo>
                      <a:pt x="363" y="0"/>
                    </a:lnTo>
                    <a:lnTo>
                      <a:pt x="367" y="2"/>
                    </a:lnTo>
                    <a:lnTo>
                      <a:pt x="372" y="3"/>
                    </a:lnTo>
                    <a:lnTo>
                      <a:pt x="376" y="5"/>
                    </a:lnTo>
                    <a:lnTo>
                      <a:pt x="379" y="7"/>
                    </a:lnTo>
                    <a:lnTo>
                      <a:pt x="381" y="10"/>
                    </a:lnTo>
                    <a:lnTo>
                      <a:pt x="384" y="15"/>
                    </a:lnTo>
                    <a:lnTo>
                      <a:pt x="386" y="19"/>
                    </a:lnTo>
                    <a:lnTo>
                      <a:pt x="386" y="23"/>
                    </a:lnTo>
                    <a:lnTo>
                      <a:pt x="386" y="29"/>
                    </a:lnTo>
                    <a:lnTo>
                      <a:pt x="384" y="33"/>
                    </a:lnTo>
                    <a:lnTo>
                      <a:pt x="381" y="36"/>
                    </a:lnTo>
                    <a:lnTo>
                      <a:pt x="379" y="41"/>
                    </a:lnTo>
                    <a:lnTo>
                      <a:pt x="376" y="43"/>
                    </a:lnTo>
                    <a:lnTo>
                      <a:pt x="372" y="45"/>
                    </a:lnTo>
                    <a:lnTo>
                      <a:pt x="367" y="46"/>
                    </a:lnTo>
                    <a:lnTo>
                      <a:pt x="363" y="47"/>
                    </a:lnTo>
                    <a:close/>
                  </a:path>
                </a:pathLst>
              </a:custGeom>
              <a:noFill/>
              <a:ln w="6350">
                <a:solidFill>
                  <a:schemeClr val="bg1"/>
                </a:solidFill>
                <a:round/>
                <a:headEnd/>
                <a:tailEnd/>
              </a:ln>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628" name="Freeform 553">
                <a:extLst>
                  <a:ext uri="{FF2B5EF4-FFF2-40B4-BE49-F238E27FC236}">
                    <a16:creationId xmlns:a16="http://schemas.microsoft.com/office/drawing/2014/main" id="{35741078-461A-4B8C-ABBA-11602EFBB53E}"/>
                  </a:ext>
                </a:extLst>
              </p:cNvPr>
              <p:cNvSpPr>
                <a:spLocks/>
              </p:cNvSpPr>
              <p:nvPr/>
            </p:nvSpPr>
            <p:spPr bwMode="auto">
              <a:xfrm>
                <a:off x="4242488" y="1378502"/>
                <a:ext cx="199002" cy="22716"/>
              </a:xfrm>
              <a:custGeom>
                <a:avLst/>
                <a:gdLst>
                  <a:gd name="T0" fmla="*/ 363 w 386"/>
                  <a:gd name="T1" fmla="*/ 47 h 47"/>
                  <a:gd name="T2" fmla="*/ 24 w 386"/>
                  <a:gd name="T3" fmla="*/ 47 h 47"/>
                  <a:gd name="T4" fmla="*/ 19 w 386"/>
                  <a:gd name="T5" fmla="*/ 47 h 47"/>
                  <a:gd name="T6" fmla="*/ 15 w 386"/>
                  <a:gd name="T7" fmla="*/ 46 h 47"/>
                  <a:gd name="T8" fmla="*/ 11 w 386"/>
                  <a:gd name="T9" fmla="*/ 43 h 47"/>
                  <a:gd name="T10" fmla="*/ 8 w 386"/>
                  <a:gd name="T11" fmla="*/ 40 h 47"/>
                  <a:gd name="T12" fmla="*/ 5 w 386"/>
                  <a:gd name="T13" fmla="*/ 37 h 47"/>
                  <a:gd name="T14" fmla="*/ 3 w 386"/>
                  <a:gd name="T15" fmla="*/ 32 h 47"/>
                  <a:gd name="T16" fmla="*/ 1 w 386"/>
                  <a:gd name="T17" fmla="*/ 28 h 47"/>
                  <a:gd name="T18" fmla="*/ 0 w 386"/>
                  <a:gd name="T19" fmla="*/ 24 h 47"/>
                  <a:gd name="T20" fmla="*/ 1 w 386"/>
                  <a:gd name="T21" fmla="*/ 18 h 47"/>
                  <a:gd name="T22" fmla="*/ 3 w 386"/>
                  <a:gd name="T23" fmla="*/ 14 h 47"/>
                  <a:gd name="T24" fmla="*/ 5 w 386"/>
                  <a:gd name="T25" fmla="*/ 11 h 47"/>
                  <a:gd name="T26" fmla="*/ 8 w 386"/>
                  <a:gd name="T27" fmla="*/ 7 h 47"/>
                  <a:gd name="T28" fmla="*/ 11 w 386"/>
                  <a:gd name="T29" fmla="*/ 4 h 47"/>
                  <a:gd name="T30" fmla="*/ 15 w 386"/>
                  <a:gd name="T31" fmla="*/ 2 h 47"/>
                  <a:gd name="T32" fmla="*/ 19 w 386"/>
                  <a:gd name="T33" fmla="*/ 1 h 47"/>
                  <a:gd name="T34" fmla="*/ 24 w 386"/>
                  <a:gd name="T35" fmla="*/ 0 h 47"/>
                  <a:gd name="T36" fmla="*/ 363 w 386"/>
                  <a:gd name="T37" fmla="*/ 0 h 47"/>
                  <a:gd name="T38" fmla="*/ 367 w 386"/>
                  <a:gd name="T39" fmla="*/ 1 h 47"/>
                  <a:gd name="T40" fmla="*/ 372 w 386"/>
                  <a:gd name="T41" fmla="*/ 2 h 47"/>
                  <a:gd name="T42" fmla="*/ 376 w 386"/>
                  <a:gd name="T43" fmla="*/ 4 h 47"/>
                  <a:gd name="T44" fmla="*/ 379 w 386"/>
                  <a:gd name="T45" fmla="*/ 7 h 47"/>
                  <a:gd name="T46" fmla="*/ 381 w 386"/>
                  <a:gd name="T47" fmla="*/ 11 h 47"/>
                  <a:gd name="T48" fmla="*/ 384 w 386"/>
                  <a:gd name="T49" fmla="*/ 14 h 47"/>
                  <a:gd name="T50" fmla="*/ 386 w 386"/>
                  <a:gd name="T51" fmla="*/ 18 h 47"/>
                  <a:gd name="T52" fmla="*/ 386 w 386"/>
                  <a:gd name="T53" fmla="*/ 24 h 47"/>
                  <a:gd name="T54" fmla="*/ 386 w 386"/>
                  <a:gd name="T55" fmla="*/ 28 h 47"/>
                  <a:gd name="T56" fmla="*/ 384 w 386"/>
                  <a:gd name="T57" fmla="*/ 32 h 47"/>
                  <a:gd name="T58" fmla="*/ 381 w 386"/>
                  <a:gd name="T59" fmla="*/ 37 h 47"/>
                  <a:gd name="T60" fmla="*/ 379 w 386"/>
                  <a:gd name="T61" fmla="*/ 40 h 47"/>
                  <a:gd name="T62" fmla="*/ 376 w 386"/>
                  <a:gd name="T63" fmla="*/ 43 h 47"/>
                  <a:gd name="T64" fmla="*/ 372 w 386"/>
                  <a:gd name="T65" fmla="*/ 46 h 47"/>
                  <a:gd name="T66" fmla="*/ 367 w 386"/>
                  <a:gd name="T67" fmla="*/ 47 h 47"/>
                  <a:gd name="T68" fmla="*/ 363 w 386"/>
                  <a:gd name="T6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6" h="47">
                    <a:moveTo>
                      <a:pt x="363" y="47"/>
                    </a:moveTo>
                    <a:lnTo>
                      <a:pt x="24" y="47"/>
                    </a:lnTo>
                    <a:lnTo>
                      <a:pt x="19" y="47"/>
                    </a:lnTo>
                    <a:lnTo>
                      <a:pt x="15" y="46"/>
                    </a:lnTo>
                    <a:lnTo>
                      <a:pt x="11" y="43"/>
                    </a:lnTo>
                    <a:lnTo>
                      <a:pt x="8" y="40"/>
                    </a:lnTo>
                    <a:lnTo>
                      <a:pt x="5" y="37"/>
                    </a:lnTo>
                    <a:lnTo>
                      <a:pt x="3" y="32"/>
                    </a:lnTo>
                    <a:lnTo>
                      <a:pt x="1" y="28"/>
                    </a:lnTo>
                    <a:lnTo>
                      <a:pt x="0" y="24"/>
                    </a:lnTo>
                    <a:lnTo>
                      <a:pt x="1" y="18"/>
                    </a:lnTo>
                    <a:lnTo>
                      <a:pt x="3" y="14"/>
                    </a:lnTo>
                    <a:lnTo>
                      <a:pt x="5" y="11"/>
                    </a:lnTo>
                    <a:lnTo>
                      <a:pt x="8" y="7"/>
                    </a:lnTo>
                    <a:lnTo>
                      <a:pt x="11" y="4"/>
                    </a:lnTo>
                    <a:lnTo>
                      <a:pt x="15" y="2"/>
                    </a:lnTo>
                    <a:lnTo>
                      <a:pt x="19" y="1"/>
                    </a:lnTo>
                    <a:lnTo>
                      <a:pt x="24" y="0"/>
                    </a:lnTo>
                    <a:lnTo>
                      <a:pt x="363" y="0"/>
                    </a:lnTo>
                    <a:lnTo>
                      <a:pt x="367" y="1"/>
                    </a:lnTo>
                    <a:lnTo>
                      <a:pt x="372" y="2"/>
                    </a:lnTo>
                    <a:lnTo>
                      <a:pt x="376" y="4"/>
                    </a:lnTo>
                    <a:lnTo>
                      <a:pt x="379" y="7"/>
                    </a:lnTo>
                    <a:lnTo>
                      <a:pt x="381" y="11"/>
                    </a:lnTo>
                    <a:lnTo>
                      <a:pt x="384" y="14"/>
                    </a:lnTo>
                    <a:lnTo>
                      <a:pt x="386" y="18"/>
                    </a:lnTo>
                    <a:lnTo>
                      <a:pt x="386" y="24"/>
                    </a:lnTo>
                    <a:lnTo>
                      <a:pt x="386" y="28"/>
                    </a:lnTo>
                    <a:lnTo>
                      <a:pt x="384" y="32"/>
                    </a:lnTo>
                    <a:lnTo>
                      <a:pt x="381" y="37"/>
                    </a:lnTo>
                    <a:lnTo>
                      <a:pt x="379" y="40"/>
                    </a:lnTo>
                    <a:lnTo>
                      <a:pt x="376" y="43"/>
                    </a:lnTo>
                    <a:lnTo>
                      <a:pt x="372" y="46"/>
                    </a:lnTo>
                    <a:lnTo>
                      <a:pt x="367" y="47"/>
                    </a:lnTo>
                    <a:lnTo>
                      <a:pt x="363" y="47"/>
                    </a:lnTo>
                    <a:close/>
                  </a:path>
                </a:pathLst>
              </a:custGeom>
              <a:noFill/>
              <a:ln w="6350">
                <a:solidFill>
                  <a:schemeClr val="bg1"/>
                </a:solidFill>
                <a:round/>
                <a:headEnd/>
                <a:tailEnd/>
              </a:ln>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629" name="Freeform 554">
                <a:extLst>
                  <a:ext uri="{FF2B5EF4-FFF2-40B4-BE49-F238E27FC236}">
                    <a16:creationId xmlns:a16="http://schemas.microsoft.com/office/drawing/2014/main" id="{0C3BBEE9-51BD-419F-BF34-A5DB5F638E42}"/>
                  </a:ext>
                </a:extLst>
              </p:cNvPr>
              <p:cNvSpPr>
                <a:spLocks/>
              </p:cNvSpPr>
              <p:nvPr/>
            </p:nvSpPr>
            <p:spPr bwMode="auto">
              <a:xfrm>
                <a:off x="4242488" y="1430126"/>
                <a:ext cx="199002" cy="22716"/>
              </a:xfrm>
              <a:custGeom>
                <a:avLst/>
                <a:gdLst>
                  <a:gd name="T0" fmla="*/ 363 w 386"/>
                  <a:gd name="T1" fmla="*/ 46 h 46"/>
                  <a:gd name="T2" fmla="*/ 24 w 386"/>
                  <a:gd name="T3" fmla="*/ 46 h 46"/>
                  <a:gd name="T4" fmla="*/ 19 w 386"/>
                  <a:gd name="T5" fmla="*/ 46 h 46"/>
                  <a:gd name="T6" fmla="*/ 15 w 386"/>
                  <a:gd name="T7" fmla="*/ 45 h 46"/>
                  <a:gd name="T8" fmla="*/ 11 w 386"/>
                  <a:gd name="T9" fmla="*/ 43 h 46"/>
                  <a:gd name="T10" fmla="*/ 8 w 386"/>
                  <a:gd name="T11" fmla="*/ 39 h 46"/>
                  <a:gd name="T12" fmla="*/ 5 w 386"/>
                  <a:gd name="T13" fmla="*/ 36 h 46"/>
                  <a:gd name="T14" fmla="*/ 3 w 386"/>
                  <a:gd name="T15" fmla="*/ 32 h 46"/>
                  <a:gd name="T16" fmla="*/ 1 w 386"/>
                  <a:gd name="T17" fmla="*/ 27 h 46"/>
                  <a:gd name="T18" fmla="*/ 0 w 386"/>
                  <a:gd name="T19" fmla="*/ 23 h 46"/>
                  <a:gd name="T20" fmla="*/ 1 w 386"/>
                  <a:gd name="T21" fmla="*/ 19 h 46"/>
                  <a:gd name="T22" fmla="*/ 3 w 386"/>
                  <a:gd name="T23" fmla="*/ 14 h 46"/>
                  <a:gd name="T24" fmla="*/ 5 w 386"/>
                  <a:gd name="T25" fmla="*/ 10 h 46"/>
                  <a:gd name="T26" fmla="*/ 8 w 386"/>
                  <a:gd name="T27" fmla="*/ 7 h 46"/>
                  <a:gd name="T28" fmla="*/ 11 w 386"/>
                  <a:gd name="T29" fmla="*/ 3 h 46"/>
                  <a:gd name="T30" fmla="*/ 15 w 386"/>
                  <a:gd name="T31" fmla="*/ 1 h 46"/>
                  <a:gd name="T32" fmla="*/ 19 w 386"/>
                  <a:gd name="T33" fmla="*/ 0 h 46"/>
                  <a:gd name="T34" fmla="*/ 24 w 386"/>
                  <a:gd name="T35" fmla="*/ 0 h 46"/>
                  <a:gd name="T36" fmla="*/ 363 w 386"/>
                  <a:gd name="T37" fmla="*/ 0 h 46"/>
                  <a:gd name="T38" fmla="*/ 367 w 386"/>
                  <a:gd name="T39" fmla="*/ 0 h 46"/>
                  <a:gd name="T40" fmla="*/ 372 w 386"/>
                  <a:gd name="T41" fmla="*/ 1 h 46"/>
                  <a:gd name="T42" fmla="*/ 376 w 386"/>
                  <a:gd name="T43" fmla="*/ 3 h 46"/>
                  <a:gd name="T44" fmla="*/ 379 w 386"/>
                  <a:gd name="T45" fmla="*/ 7 h 46"/>
                  <a:gd name="T46" fmla="*/ 381 w 386"/>
                  <a:gd name="T47" fmla="*/ 10 h 46"/>
                  <a:gd name="T48" fmla="*/ 384 w 386"/>
                  <a:gd name="T49" fmla="*/ 14 h 46"/>
                  <a:gd name="T50" fmla="*/ 386 w 386"/>
                  <a:gd name="T51" fmla="*/ 19 h 46"/>
                  <a:gd name="T52" fmla="*/ 386 w 386"/>
                  <a:gd name="T53" fmla="*/ 23 h 46"/>
                  <a:gd name="T54" fmla="*/ 386 w 386"/>
                  <a:gd name="T55" fmla="*/ 27 h 46"/>
                  <a:gd name="T56" fmla="*/ 384 w 386"/>
                  <a:gd name="T57" fmla="*/ 32 h 46"/>
                  <a:gd name="T58" fmla="*/ 381 w 386"/>
                  <a:gd name="T59" fmla="*/ 36 h 46"/>
                  <a:gd name="T60" fmla="*/ 379 w 386"/>
                  <a:gd name="T61" fmla="*/ 39 h 46"/>
                  <a:gd name="T62" fmla="*/ 376 w 386"/>
                  <a:gd name="T63" fmla="*/ 43 h 46"/>
                  <a:gd name="T64" fmla="*/ 372 w 386"/>
                  <a:gd name="T65" fmla="*/ 45 h 46"/>
                  <a:gd name="T66" fmla="*/ 367 w 386"/>
                  <a:gd name="T67" fmla="*/ 46 h 46"/>
                  <a:gd name="T68" fmla="*/ 363 w 386"/>
                  <a:gd name="T6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6" h="46">
                    <a:moveTo>
                      <a:pt x="363" y="46"/>
                    </a:moveTo>
                    <a:lnTo>
                      <a:pt x="24" y="46"/>
                    </a:lnTo>
                    <a:lnTo>
                      <a:pt x="19" y="46"/>
                    </a:lnTo>
                    <a:lnTo>
                      <a:pt x="15" y="45"/>
                    </a:lnTo>
                    <a:lnTo>
                      <a:pt x="11" y="43"/>
                    </a:lnTo>
                    <a:lnTo>
                      <a:pt x="8" y="39"/>
                    </a:lnTo>
                    <a:lnTo>
                      <a:pt x="5" y="36"/>
                    </a:lnTo>
                    <a:lnTo>
                      <a:pt x="3" y="32"/>
                    </a:lnTo>
                    <a:lnTo>
                      <a:pt x="1" y="27"/>
                    </a:lnTo>
                    <a:lnTo>
                      <a:pt x="0" y="23"/>
                    </a:lnTo>
                    <a:lnTo>
                      <a:pt x="1" y="19"/>
                    </a:lnTo>
                    <a:lnTo>
                      <a:pt x="3" y="14"/>
                    </a:lnTo>
                    <a:lnTo>
                      <a:pt x="5" y="10"/>
                    </a:lnTo>
                    <a:lnTo>
                      <a:pt x="8" y="7"/>
                    </a:lnTo>
                    <a:lnTo>
                      <a:pt x="11" y="3"/>
                    </a:lnTo>
                    <a:lnTo>
                      <a:pt x="15" y="1"/>
                    </a:lnTo>
                    <a:lnTo>
                      <a:pt x="19" y="0"/>
                    </a:lnTo>
                    <a:lnTo>
                      <a:pt x="24" y="0"/>
                    </a:lnTo>
                    <a:lnTo>
                      <a:pt x="363" y="0"/>
                    </a:lnTo>
                    <a:lnTo>
                      <a:pt x="367" y="0"/>
                    </a:lnTo>
                    <a:lnTo>
                      <a:pt x="372" y="1"/>
                    </a:lnTo>
                    <a:lnTo>
                      <a:pt x="376" y="3"/>
                    </a:lnTo>
                    <a:lnTo>
                      <a:pt x="379" y="7"/>
                    </a:lnTo>
                    <a:lnTo>
                      <a:pt x="381" y="10"/>
                    </a:lnTo>
                    <a:lnTo>
                      <a:pt x="384" y="14"/>
                    </a:lnTo>
                    <a:lnTo>
                      <a:pt x="386" y="19"/>
                    </a:lnTo>
                    <a:lnTo>
                      <a:pt x="386" y="23"/>
                    </a:lnTo>
                    <a:lnTo>
                      <a:pt x="386" y="27"/>
                    </a:lnTo>
                    <a:lnTo>
                      <a:pt x="384" y="32"/>
                    </a:lnTo>
                    <a:lnTo>
                      <a:pt x="381" y="36"/>
                    </a:lnTo>
                    <a:lnTo>
                      <a:pt x="379" y="39"/>
                    </a:lnTo>
                    <a:lnTo>
                      <a:pt x="376" y="43"/>
                    </a:lnTo>
                    <a:lnTo>
                      <a:pt x="372" y="45"/>
                    </a:lnTo>
                    <a:lnTo>
                      <a:pt x="367" y="46"/>
                    </a:lnTo>
                    <a:lnTo>
                      <a:pt x="363" y="46"/>
                    </a:lnTo>
                    <a:close/>
                  </a:path>
                </a:pathLst>
              </a:custGeom>
              <a:noFill/>
              <a:ln w="6350">
                <a:solidFill>
                  <a:schemeClr val="bg1"/>
                </a:solidFill>
                <a:round/>
                <a:headEnd/>
                <a:tailEnd/>
              </a:ln>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630" name="Freeform 555">
                <a:extLst>
                  <a:ext uri="{FF2B5EF4-FFF2-40B4-BE49-F238E27FC236}">
                    <a16:creationId xmlns:a16="http://schemas.microsoft.com/office/drawing/2014/main" id="{EA145C62-1C41-4E99-A0A3-092157EE7398}"/>
                  </a:ext>
                </a:extLst>
              </p:cNvPr>
              <p:cNvSpPr>
                <a:spLocks noEditPoints="1"/>
              </p:cNvSpPr>
              <p:nvPr/>
            </p:nvSpPr>
            <p:spPr bwMode="auto">
              <a:xfrm>
                <a:off x="4190664" y="1143092"/>
                <a:ext cx="315087" cy="394416"/>
              </a:xfrm>
              <a:custGeom>
                <a:avLst/>
                <a:gdLst>
                  <a:gd name="T0" fmla="*/ 576 w 608"/>
                  <a:gd name="T1" fmla="*/ 0 h 764"/>
                  <a:gd name="T2" fmla="*/ 171 w 608"/>
                  <a:gd name="T3" fmla="*/ 0 h 764"/>
                  <a:gd name="T4" fmla="*/ 166 w 608"/>
                  <a:gd name="T5" fmla="*/ 2 h 764"/>
                  <a:gd name="T6" fmla="*/ 160 w 608"/>
                  <a:gd name="T7" fmla="*/ 4 h 764"/>
                  <a:gd name="T8" fmla="*/ 155 w 608"/>
                  <a:gd name="T9" fmla="*/ 6 h 764"/>
                  <a:gd name="T10" fmla="*/ 150 w 608"/>
                  <a:gd name="T11" fmla="*/ 9 h 764"/>
                  <a:gd name="T12" fmla="*/ 10 w 608"/>
                  <a:gd name="T13" fmla="*/ 145 h 764"/>
                  <a:gd name="T14" fmla="*/ 5 w 608"/>
                  <a:gd name="T15" fmla="*/ 149 h 764"/>
                  <a:gd name="T16" fmla="*/ 3 w 608"/>
                  <a:gd name="T17" fmla="*/ 154 h 764"/>
                  <a:gd name="T18" fmla="*/ 1 w 608"/>
                  <a:gd name="T19" fmla="*/ 161 h 764"/>
                  <a:gd name="T20" fmla="*/ 0 w 608"/>
                  <a:gd name="T21" fmla="*/ 168 h 764"/>
                  <a:gd name="T22" fmla="*/ 0 w 608"/>
                  <a:gd name="T23" fmla="*/ 733 h 764"/>
                  <a:gd name="T24" fmla="*/ 1 w 608"/>
                  <a:gd name="T25" fmla="*/ 740 h 764"/>
                  <a:gd name="T26" fmla="*/ 3 w 608"/>
                  <a:gd name="T27" fmla="*/ 745 h 764"/>
                  <a:gd name="T28" fmla="*/ 5 w 608"/>
                  <a:gd name="T29" fmla="*/ 751 h 764"/>
                  <a:gd name="T30" fmla="*/ 10 w 608"/>
                  <a:gd name="T31" fmla="*/ 755 h 764"/>
                  <a:gd name="T32" fmla="*/ 14 w 608"/>
                  <a:gd name="T33" fmla="*/ 758 h 764"/>
                  <a:gd name="T34" fmla="*/ 19 w 608"/>
                  <a:gd name="T35" fmla="*/ 761 h 764"/>
                  <a:gd name="T36" fmla="*/ 25 w 608"/>
                  <a:gd name="T37" fmla="*/ 764 h 764"/>
                  <a:gd name="T38" fmla="*/ 31 w 608"/>
                  <a:gd name="T39" fmla="*/ 764 h 764"/>
                  <a:gd name="T40" fmla="*/ 576 w 608"/>
                  <a:gd name="T41" fmla="*/ 764 h 764"/>
                  <a:gd name="T42" fmla="*/ 583 w 608"/>
                  <a:gd name="T43" fmla="*/ 764 h 764"/>
                  <a:gd name="T44" fmla="*/ 588 w 608"/>
                  <a:gd name="T45" fmla="*/ 761 h 764"/>
                  <a:gd name="T46" fmla="*/ 594 w 608"/>
                  <a:gd name="T47" fmla="*/ 758 h 764"/>
                  <a:gd name="T48" fmla="*/ 598 w 608"/>
                  <a:gd name="T49" fmla="*/ 755 h 764"/>
                  <a:gd name="T50" fmla="*/ 602 w 608"/>
                  <a:gd name="T51" fmla="*/ 751 h 764"/>
                  <a:gd name="T52" fmla="*/ 605 w 608"/>
                  <a:gd name="T53" fmla="*/ 745 h 764"/>
                  <a:gd name="T54" fmla="*/ 607 w 608"/>
                  <a:gd name="T55" fmla="*/ 740 h 764"/>
                  <a:gd name="T56" fmla="*/ 608 w 608"/>
                  <a:gd name="T57" fmla="*/ 733 h 764"/>
                  <a:gd name="T58" fmla="*/ 608 w 608"/>
                  <a:gd name="T59" fmla="*/ 32 h 764"/>
                  <a:gd name="T60" fmla="*/ 607 w 608"/>
                  <a:gd name="T61" fmla="*/ 26 h 764"/>
                  <a:gd name="T62" fmla="*/ 605 w 608"/>
                  <a:gd name="T63" fmla="*/ 20 h 764"/>
                  <a:gd name="T64" fmla="*/ 602 w 608"/>
                  <a:gd name="T65" fmla="*/ 15 h 764"/>
                  <a:gd name="T66" fmla="*/ 598 w 608"/>
                  <a:gd name="T67" fmla="*/ 10 h 764"/>
                  <a:gd name="T68" fmla="*/ 594 w 608"/>
                  <a:gd name="T69" fmla="*/ 6 h 764"/>
                  <a:gd name="T70" fmla="*/ 588 w 608"/>
                  <a:gd name="T71" fmla="*/ 4 h 764"/>
                  <a:gd name="T72" fmla="*/ 583 w 608"/>
                  <a:gd name="T73" fmla="*/ 2 h 764"/>
                  <a:gd name="T74" fmla="*/ 576 w 608"/>
                  <a:gd name="T75" fmla="*/ 0 h 764"/>
                  <a:gd name="T76" fmla="*/ 153 w 608"/>
                  <a:gd name="T77" fmla="*/ 93 h 764"/>
                  <a:gd name="T78" fmla="*/ 153 w 608"/>
                  <a:gd name="T79" fmla="*/ 144 h 764"/>
                  <a:gd name="T80" fmla="*/ 100 w 608"/>
                  <a:gd name="T81" fmla="*/ 144 h 764"/>
                  <a:gd name="T82" fmla="*/ 153 w 608"/>
                  <a:gd name="T83" fmla="*/ 93 h 764"/>
                  <a:gd name="T84" fmla="*/ 546 w 608"/>
                  <a:gd name="T85" fmla="*/ 701 h 764"/>
                  <a:gd name="T86" fmla="*/ 62 w 608"/>
                  <a:gd name="T87" fmla="*/ 701 h 764"/>
                  <a:gd name="T88" fmla="*/ 62 w 608"/>
                  <a:gd name="T89" fmla="*/ 192 h 764"/>
                  <a:gd name="T90" fmla="*/ 177 w 608"/>
                  <a:gd name="T91" fmla="*/ 192 h 764"/>
                  <a:gd name="T92" fmla="*/ 181 w 608"/>
                  <a:gd name="T93" fmla="*/ 192 h 764"/>
                  <a:gd name="T94" fmla="*/ 186 w 608"/>
                  <a:gd name="T95" fmla="*/ 189 h 764"/>
                  <a:gd name="T96" fmla="*/ 190 w 608"/>
                  <a:gd name="T97" fmla="*/ 187 h 764"/>
                  <a:gd name="T98" fmla="*/ 194 w 608"/>
                  <a:gd name="T99" fmla="*/ 185 h 764"/>
                  <a:gd name="T100" fmla="*/ 196 w 608"/>
                  <a:gd name="T101" fmla="*/ 181 h 764"/>
                  <a:gd name="T102" fmla="*/ 198 w 608"/>
                  <a:gd name="T103" fmla="*/ 177 h 764"/>
                  <a:gd name="T104" fmla="*/ 201 w 608"/>
                  <a:gd name="T105" fmla="*/ 173 h 764"/>
                  <a:gd name="T106" fmla="*/ 201 w 608"/>
                  <a:gd name="T107" fmla="*/ 168 h 764"/>
                  <a:gd name="T108" fmla="*/ 201 w 608"/>
                  <a:gd name="T109" fmla="*/ 64 h 764"/>
                  <a:gd name="T110" fmla="*/ 546 w 608"/>
                  <a:gd name="T111" fmla="*/ 64 h 764"/>
                  <a:gd name="T112" fmla="*/ 546 w 608"/>
                  <a:gd name="T113" fmla="*/ 701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8" h="764">
                    <a:moveTo>
                      <a:pt x="576" y="0"/>
                    </a:moveTo>
                    <a:lnTo>
                      <a:pt x="171" y="0"/>
                    </a:lnTo>
                    <a:lnTo>
                      <a:pt x="166" y="2"/>
                    </a:lnTo>
                    <a:lnTo>
                      <a:pt x="160" y="4"/>
                    </a:lnTo>
                    <a:lnTo>
                      <a:pt x="155" y="6"/>
                    </a:lnTo>
                    <a:lnTo>
                      <a:pt x="150" y="9"/>
                    </a:lnTo>
                    <a:lnTo>
                      <a:pt x="10" y="145"/>
                    </a:lnTo>
                    <a:lnTo>
                      <a:pt x="5" y="149"/>
                    </a:lnTo>
                    <a:lnTo>
                      <a:pt x="3" y="154"/>
                    </a:lnTo>
                    <a:lnTo>
                      <a:pt x="1" y="161"/>
                    </a:lnTo>
                    <a:lnTo>
                      <a:pt x="0" y="168"/>
                    </a:lnTo>
                    <a:lnTo>
                      <a:pt x="0" y="733"/>
                    </a:lnTo>
                    <a:lnTo>
                      <a:pt x="1" y="740"/>
                    </a:lnTo>
                    <a:lnTo>
                      <a:pt x="3" y="745"/>
                    </a:lnTo>
                    <a:lnTo>
                      <a:pt x="5" y="751"/>
                    </a:lnTo>
                    <a:lnTo>
                      <a:pt x="10" y="755"/>
                    </a:lnTo>
                    <a:lnTo>
                      <a:pt x="14" y="758"/>
                    </a:lnTo>
                    <a:lnTo>
                      <a:pt x="19" y="761"/>
                    </a:lnTo>
                    <a:lnTo>
                      <a:pt x="25" y="764"/>
                    </a:lnTo>
                    <a:lnTo>
                      <a:pt x="31" y="764"/>
                    </a:lnTo>
                    <a:lnTo>
                      <a:pt x="576" y="764"/>
                    </a:lnTo>
                    <a:lnTo>
                      <a:pt x="583" y="764"/>
                    </a:lnTo>
                    <a:lnTo>
                      <a:pt x="588" y="761"/>
                    </a:lnTo>
                    <a:lnTo>
                      <a:pt x="594" y="758"/>
                    </a:lnTo>
                    <a:lnTo>
                      <a:pt x="598" y="755"/>
                    </a:lnTo>
                    <a:lnTo>
                      <a:pt x="602" y="751"/>
                    </a:lnTo>
                    <a:lnTo>
                      <a:pt x="605" y="745"/>
                    </a:lnTo>
                    <a:lnTo>
                      <a:pt x="607" y="740"/>
                    </a:lnTo>
                    <a:lnTo>
                      <a:pt x="608" y="733"/>
                    </a:lnTo>
                    <a:lnTo>
                      <a:pt x="608" y="32"/>
                    </a:lnTo>
                    <a:lnTo>
                      <a:pt x="607" y="26"/>
                    </a:lnTo>
                    <a:lnTo>
                      <a:pt x="605" y="20"/>
                    </a:lnTo>
                    <a:lnTo>
                      <a:pt x="602" y="15"/>
                    </a:lnTo>
                    <a:lnTo>
                      <a:pt x="598" y="10"/>
                    </a:lnTo>
                    <a:lnTo>
                      <a:pt x="594" y="6"/>
                    </a:lnTo>
                    <a:lnTo>
                      <a:pt x="588" y="4"/>
                    </a:lnTo>
                    <a:lnTo>
                      <a:pt x="583" y="2"/>
                    </a:lnTo>
                    <a:lnTo>
                      <a:pt x="576" y="0"/>
                    </a:lnTo>
                    <a:close/>
                    <a:moveTo>
                      <a:pt x="153" y="93"/>
                    </a:moveTo>
                    <a:lnTo>
                      <a:pt x="153" y="144"/>
                    </a:lnTo>
                    <a:lnTo>
                      <a:pt x="100" y="144"/>
                    </a:lnTo>
                    <a:lnTo>
                      <a:pt x="153" y="93"/>
                    </a:lnTo>
                    <a:close/>
                    <a:moveTo>
                      <a:pt x="546" y="701"/>
                    </a:moveTo>
                    <a:lnTo>
                      <a:pt x="62" y="701"/>
                    </a:lnTo>
                    <a:lnTo>
                      <a:pt x="62" y="192"/>
                    </a:lnTo>
                    <a:lnTo>
                      <a:pt x="177" y="192"/>
                    </a:lnTo>
                    <a:lnTo>
                      <a:pt x="181" y="192"/>
                    </a:lnTo>
                    <a:lnTo>
                      <a:pt x="186" y="189"/>
                    </a:lnTo>
                    <a:lnTo>
                      <a:pt x="190" y="187"/>
                    </a:lnTo>
                    <a:lnTo>
                      <a:pt x="194" y="185"/>
                    </a:lnTo>
                    <a:lnTo>
                      <a:pt x="196" y="181"/>
                    </a:lnTo>
                    <a:lnTo>
                      <a:pt x="198" y="177"/>
                    </a:lnTo>
                    <a:lnTo>
                      <a:pt x="201" y="173"/>
                    </a:lnTo>
                    <a:lnTo>
                      <a:pt x="201" y="168"/>
                    </a:lnTo>
                    <a:lnTo>
                      <a:pt x="201" y="64"/>
                    </a:lnTo>
                    <a:lnTo>
                      <a:pt x="546" y="64"/>
                    </a:lnTo>
                    <a:lnTo>
                      <a:pt x="546" y="701"/>
                    </a:lnTo>
                    <a:close/>
                  </a:path>
                </a:pathLst>
              </a:custGeom>
              <a:noFill/>
              <a:ln w="6350">
                <a:solidFill>
                  <a:schemeClr val="bg1"/>
                </a:solidFill>
                <a:round/>
                <a:headEnd/>
                <a:tailEnd/>
              </a:ln>
            </p:spPr>
            <p:txBody>
              <a:bodyPr vert="horz" wrap="square" lIns="121920" tIns="60960" rIns="121920" bIns="60960" numCol="1" anchor="t" anchorCtr="0" compatLnSpc="1">
                <a:prstTxWarp prst="textNoShape">
                  <a:avLst/>
                </a:prstTxWarp>
              </a:bodyPr>
              <a:lstStyle/>
              <a:p>
                <a:pPr defTabSz="609555">
                  <a:defRPr/>
                </a:pPr>
                <a:endParaRPr lang="en-US" sz="2400" dirty="0">
                  <a:solidFill>
                    <a:srgbClr val="000000"/>
                  </a:solidFill>
                  <a:latin typeface="Arial" panose="020B0604020202020204" pitchFamily="34" charset="0"/>
                  <a:cs typeface="Arial" panose="020B0604020202020204" pitchFamily="34" charset="0"/>
                </a:endParaRPr>
              </a:p>
            </p:txBody>
          </p:sp>
          <p:sp>
            <p:nvSpPr>
              <p:cNvPr id="631" name="Oval 630">
                <a:extLst>
                  <a:ext uri="{FF2B5EF4-FFF2-40B4-BE49-F238E27FC236}">
                    <a16:creationId xmlns:a16="http://schemas.microsoft.com/office/drawing/2014/main" id="{24FA6773-D8C4-4B4A-985A-F3C865DB7226}"/>
                  </a:ext>
                </a:extLst>
              </p:cNvPr>
              <p:cNvSpPr/>
              <p:nvPr/>
            </p:nvSpPr>
            <p:spPr>
              <a:xfrm>
                <a:off x="4653288" y="1623565"/>
                <a:ext cx="45720" cy="45720"/>
              </a:xfrm>
              <a:prstGeom prst="ellipse">
                <a:avLst/>
              </a:prstGeom>
              <a:solidFill>
                <a:schemeClr val="bg1"/>
              </a:solidFill>
              <a:ln w="63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5">
                  <a:defRPr/>
                </a:pPr>
                <a:endParaRPr lang="en-US" sz="2400" dirty="0">
                  <a:solidFill>
                    <a:srgbClr val="000000"/>
                  </a:solidFill>
                  <a:latin typeface="Arial" panose="020B0604020202020204" pitchFamily="34" charset="0"/>
                  <a:cs typeface="Arial" panose="020B0604020202020204" pitchFamily="34" charset="0"/>
                </a:endParaRPr>
              </a:p>
            </p:txBody>
          </p:sp>
        </p:grpSp>
      </p:grpSp>
      <p:sp>
        <p:nvSpPr>
          <p:cNvPr id="634" name="TextBox 633">
            <a:extLst>
              <a:ext uri="{FF2B5EF4-FFF2-40B4-BE49-F238E27FC236}">
                <a16:creationId xmlns:a16="http://schemas.microsoft.com/office/drawing/2014/main" id="{D28F264C-94A1-44F4-9031-8C98621DC603}"/>
              </a:ext>
            </a:extLst>
          </p:cNvPr>
          <p:cNvSpPr txBox="1"/>
          <p:nvPr/>
        </p:nvSpPr>
        <p:spPr>
          <a:xfrm>
            <a:off x="10103325" y="5980211"/>
            <a:ext cx="1296995" cy="188704"/>
          </a:xfrm>
          <a:prstGeom prst="round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24384" tIns="24384" rIns="24384" bIns="24384" numCol="1" spcCol="1270" anchor="ctr" anchorCtr="0">
            <a:noAutofit/>
          </a:bodyPr>
          <a:lstStyle/>
          <a:p>
            <a:pPr marL="0" lvl="1" algn="ctr" defTabSz="622252">
              <a:spcBef>
                <a:spcPct val="0"/>
              </a:spcBef>
              <a:spcAft>
                <a:spcPts val="400"/>
              </a:spcAft>
              <a:buClr>
                <a:srgbClr val="00B49D"/>
              </a:buClr>
              <a:defRPr/>
            </a:pPr>
            <a:r>
              <a:rPr lang="en-US" sz="1067" b="1" dirty="0">
                <a:solidFill>
                  <a:srgbClr val="000000"/>
                </a:solidFill>
                <a:latin typeface="Arial" panose="020B0604020202020204" pitchFamily="34" charset="0"/>
                <a:cs typeface="Arial" panose="020B0604020202020204" pitchFamily="34" charset="0"/>
              </a:rPr>
              <a:t>Compliance</a:t>
            </a:r>
          </a:p>
        </p:txBody>
      </p:sp>
      <p:grpSp>
        <p:nvGrpSpPr>
          <p:cNvPr id="294" name="Group 293">
            <a:extLst>
              <a:ext uri="{FF2B5EF4-FFF2-40B4-BE49-F238E27FC236}">
                <a16:creationId xmlns:a16="http://schemas.microsoft.com/office/drawing/2014/main" id="{21181335-B207-4045-B868-CDE20CAE5A0B}"/>
              </a:ext>
            </a:extLst>
          </p:cNvPr>
          <p:cNvGrpSpPr/>
          <p:nvPr/>
        </p:nvGrpSpPr>
        <p:grpSpPr>
          <a:xfrm>
            <a:off x="8069989" y="5147544"/>
            <a:ext cx="731520" cy="731520"/>
            <a:chOff x="5760680" y="3959226"/>
            <a:chExt cx="927100" cy="927100"/>
          </a:xfrm>
        </p:grpSpPr>
        <p:sp>
          <p:nvSpPr>
            <p:cNvPr id="295" name="Oval 294">
              <a:extLst>
                <a:ext uri="{FF2B5EF4-FFF2-40B4-BE49-F238E27FC236}">
                  <a16:creationId xmlns:a16="http://schemas.microsoft.com/office/drawing/2014/main" id="{0432848D-404F-47C7-BC9C-A028CE78BF5E}"/>
                </a:ext>
              </a:extLst>
            </p:cNvPr>
            <p:cNvSpPr/>
            <p:nvPr/>
          </p:nvSpPr>
          <p:spPr>
            <a:xfrm>
              <a:off x="5760680" y="3959226"/>
              <a:ext cx="927100" cy="9271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dirty="0">
                <a:solidFill>
                  <a:srgbClr val="000000"/>
                </a:solidFill>
                <a:latin typeface="Arial"/>
              </a:endParaRPr>
            </a:p>
          </p:txBody>
        </p:sp>
        <p:grpSp>
          <p:nvGrpSpPr>
            <p:cNvPr id="296" name="Group 295">
              <a:extLst>
                <a:ext uri="{FF2B5EF4-FFF2-40B4-BE49-F238E27FC236}">
                  <a16:creationId xmlns:a16="http://schemas.microsoft.com/office/drawing/2014/main" id="{FED08E13-99DD-4A1A-AA03-166ADE2DBC6A}"/>
                </a:ext>
              </a:extLst>
            </p:cNvPr>
            <p:cNvGrpSpPr/>
            <p:nvPr/>
          </p:nvGrpSpPr>
          <p:grpSpPr>
            <a:xfrm>
              <a:off x="5917457" y="4097382"/>
              <a:ext cx="635744" cy="609272"/>
              <a:chOff x="5917457" y="4097382"/>
              <a:chExt cx="635744" cy="609272"/>
            </a:xfrm>
          </p:grpSpPr>
          <p:sp>
            <p:nvSpPr>
              <p:cNvPr id="297" name="Freeform 20">
                <a:extLst>
                  <a:ext uri="{FF2B5EF4-FFF2-40B4-BE49-F238E27FC236}">
                    <a16:creationId xmlns:a16="http://schemas.microsoft.com/office/drawing/2014/main" id="{CF319B31-8D79-4FAA-8B98-7E4352C71B40}"/>
                  </a:ext>
                </a:extLst>
              </p:cNvPr>
              <p:cNvSpPr>
                <a:spLocks noEditPoints="1"/>
              </p:cNvSpPr>
              <p:nvPr/>
            </p:nvSpPr>
            <p:spPr bwMode="auto">
              <a:xfrm>
                <a:off x="5917457" y="4097382"/>
                <a:ext cx="635744" cy="609272"/>
              </a:xfrm>
              <a:custGeom>
                <a:avLst/>
                <a:gdLst/>
                <a:ahLst/>
                <a:cxnLst>
                  <a:cxn ang="0">
                    <a:pos x="4944" y="5438"/>
                  </a:cxn>
                  <a:cxn ang="0">
                    <a:pos x="4537" y="5461"/>
                  </a:cxn>
                  <a:cxn ang="0">
                    <a:pos x="4666" y="5233"/>
                  </a:cxn>
                  <a:cxn ang="0">
                    <a:pos x="4225" y="5331"/>
                  </a:cxn>
                  <a:cxn ang="0">
                    <a:pos x="3884" y="5515"/>
                  </a:cxn>
                  <a:cxn ang="0">
                    <a:pos x="3612" y="5305"/>
                  </a:cxn>
                  <a:cxn ang="0">
                    <a:pos x="2946" y="5174"/>
                  </a:cxn>
                  <a:cxn ang="0">
                    <a:pos x="3355" y="5302"/>
                  </a:cxn>
                  <a:cxn ang="0">
                    <a:pos x="3031" y="5478"/>
                  </a:cxn>
                  <a:cxn ang="0">
                    <a:pos x="2741" y="5253"/>
                  </a:cxn>
                  <a:cxn ang="0">
                    <a:pos x="2123" y="5097"/>
                  </a:cxn>
                  <a:cxn ang="0">
                    <a:pos x="2455" y="5328"/>
                  </a:cxn>
                  <a:cxn ang="0">
                    <a:pos x="2023" y="5368"/>
                  </a:cxn>
                  <a:cxn ang="0">
                    <a:pos x="1950" y="5111"/>
                  </a:cxn>
                  <a:cxn ang="0">
                    <a:pos x="1419" y="4965"/>
                  </a:cxn>
                  <a:cxn ang="0">
                    <a:pos x="1547" y="5230"/>
                  </a:cxn>
                  <a:cxn ang="0">
                    <a:pos x="1109" y="5169"/>
                  </a:cxn>
                  <a:cxn ang="0">
                    <a:pos x="1069" y="4915"/>
                  </a:cxn>
                  <a:cxn ang="0">
                    <a:pos x="915" y="4449"/>
                  </a:cxn>
                  <a:cxn ang="0">
                    <a:pos x="826" y="4792"/>
                  </a:cxn>
                  <a:cxn ang="0">
                    <a:pos x="583" y="4773"/>
                  </a:cxn>
                  <a:cxn ang="0">
                    <a:pos x="689" y="4323"/>
                  </a:cxn>
                  <a:cxn ang="0">
                    <a:pos x="1717" y="4018"/>
                  </a:cxn>
                  <a:cxn ang="0">
                    <a:pos x="1449" y="4260"/>
                  </a:cxn>
                  <a:cxn ang="0">
                    <a:pos x="1122" y="4227"/>
                  </a:cxn>
                  <a:cxn ang="0">
                    <a:pos x="1407" y="3976"/>
                  </a:cxn>
                  <a:cxn ang="0">
                    <a:pos x="2571" y="3826"/>
                  </a:cxn>
                  <a:cxn ang="0">
                    <a:pos x="2249" y="4085"/>
                  </a:cxn>
                  <a:cxn ang="0">
                    <a:pos x="1978" y="3929"/>
                  </a:cxn>
                  <a:cxn ang="0">
                    <a:pos x="2324" y="3766"/>
                  </a:cxn>
                  <a:cxn ang="0">
                    <a:pos x="2791" y="3260"/>
                  </a:cxn>
                  <a:cxn ang="0">
                    <a:pos x="2858" y="3659"/>
                  </a:cxn>
                  <a:cxn ang="0">
                    <a:pos x="2622" y="3491"/>
                  </a:cxn>
                  <a:cxn ang="0">
                    <a:pos x="2443" y="3239"/>
                  </a:cxn>
                  <a:cxn ang="0">
                    <a:pos x="2051" y="2998"/>
                  </a:cxn>
                  <a:cxn ang="0">
                    <a:pos x="2114" y="3265"/>
                  </a:cxn>
                  <a:cxn ang="0">
                    <a:pos x="1610" y="3178"/>
                  </a:cxn>
                  <a:cxn ang="0">
                    <a:pos x="1701" y="2980"/>
                  </a:cxn>
                  <a:cxn ang="0">
                    <a:pos x="4397" y="3146"/>
                  </a:cxn>
                  <a:cxn ang="0">
                    <a:pos x="4523" y="3642"/>
                  </a:cxn>
                  <a:cxn ang="0">
                    <a:pos x="5020" y="3509"/>
                  </a:cxn>
                  <a:cxn ang="0">
                    <a:pos x="4930" y="3024"/>
                  </a:cxn>
                  <a:cxn ang="0">
                    <a:pos x="1332" y="3103"/>
                  </a:cxn>
                  <a:cxn ang="0">
                    <a:pos x="934" y="3218"/>
                  </a:cxn>
                  <a:cxn ang="0">
                    <a:pos x="1094" y="2952"/>
                  </a:cxn>
                  <a:cxn ang="0">
                    <a:pos x="5478" y="2609"/>
                  </a:cxn>
                  <a:cxn ang="0">
                    <a:pos x="5683" y="3682"/>
                  </a:cxn>
                  <a:cxn ang="0">
                    <a:pos x="4852" y="4901"/>
                  </a:cxn>
                  <a:cxn ang="0">
                    <a:pos x="3854" y="3922"/>
                  </a:cxn>
                  <a:cxn ang="0">
                    <a:pos x="3826" y="2767"/>
                  </a:cxn>
                  <a:cxn ang="0">
                    <a:pos x="976" y="690"/>
                  </a:cxn>
                  <a:cxn ang="0">
                    <a:pos x="709" y="1193"/>
                  </a:cxn>
                  <a:cxn ang="0">
                    <a:pos x="1190" y="1387"/>
                  </a:cxn>
                  <a:cxn ang="0">
                    <a:pos x="1347" y="832"/>
                  </a:cxn>
                  <a:cxn ang="0">
                    <a:pos x="1437" y="70"/>
                  </a:cxn>
                  <a:cxn ang="0">
                    <a:pos x="2097" y="939"/>
                  </a:cxn>
                  <a:cxn ang="0">
                    <a:pos x="1664" y="2014"/>
                  </a:cxn>
                  <a:cxn ang="0">
                    <a:pos x="532" y="2150"/>
                  </a:cxn>
                  <a:cxn ang="0">
                    <a:pos x="7" y="876"/>
                  </a:cxn>
                  <a:cxn ang="0">
                    <a:pos x="742" y="46"/>
                  </a:cxn>
                </a:cxnLst>
                <a:rect l="0" t="0" r="r" b="b"/>
                <a:pathLst>
                  <a:path w="5763" h="5524">
                    <a:moveTo>
                      <a:pt x="4710" y="5228"/>
                    </a:moveTo>
                    <a:lnTo>
                      <a:pt x="4754" y="5230"/>
                    </a:lnTo>
                    <a:lnTo>
                      <a:pt x="4796" y="5235"/>
                    </a:lnTo>
                    <a:lnTo>
                      <a:pt x="4836" y="5244"/>
                    </a:lnTo>
                    <a:lnTo>
                      <a:pt x="4873" y="5258"/>
                    </a:lnTo>
                    <a:lnTo>
                      <a:pt x="4904" y="5275"/>
                    </a:lnTo>
                    <a:lnTo>
                      <a:pt x="4930" y="5296"/>
                    </a:lnTo>
                    <a:lnTo>
                      <a:pt x="4951" y="5319"/>
                    </a:lnTo>
                    <a:lnTo>
                      <a:pt x="4964" y="5345"/>
                    </a:lnTo>
                    <a:lnTo>
                      <a:pt x="4967" y="5375"/>
                    </a:lnTo>
                    <a:lnTo>
                      <a:pt x="4962" y="5405"/>
                    </a:lnTo>
                    <a:lnTo>
                      <a:pt x="4944" y="5438"/>
                    </a:lnTo>
                    <a:lnTo>
                      <a:pt x="4916" y="5471"/>
                    </a:lnTo>
                    <a:lnTo>
                      <a:pt x="4892" y="5491"/>
                    </a:lnTo>
                    <a:lnTo>
                      <a:pt x="4862" y="5505"/>
                    </a:lnTo>
                    <a:lnTo>
                      <a:pt x="4827" y="5515"/>
                    </a:lnTo>
                    <a:lnTo>
                      <a:pt x="4790" y="5522"/>
                    </a:lnTo>
                    <a:lnTo>
                      <a:pt x="4771" y="5524"/>
                    </a:lnTo>
                    <a:lnTo>
                      <a:pt x="4712" y="5524"/>
                    </a:lnTo>
                    <a:lnTo>
                      <a:pt x="4671" y="5519"/>
                    </a:lnTo>
                    <a:lnTo>
                      <a:pt x="4633" y="5508"/>
                    </a:lnTo>
                    <a:lnTo>
                      <a:pt x="4596" y="5496"/>
                    </a:lnTo>
                    <a:lnTo>
                      <a:pt x="4565" y="5480"/>
                    </a:lnTo>
                    <a:lnTo>
                      <a:pt x="4537" y="5461"/>
                    </a:lnTo>
                    <a:lnTo>
                      <a:pt x="4516" y="5438"/>
                    </a:lnTo>
                    <a:lnTo>
                      <a:pt x="4502" y="5412"/>
                    </a:lnTo>
                    <a:lnTo>
                      <a:pt x="4495" y="5382"/>
                    </a:lnTo>
                    <a:lnTo>
                      <a:pt x="4495" y="5349"/>
                    </a:lnTo>
                    <a:lnTo>
                      <a:pt x="4500" y="5323"/>
                    </a:lnTo>
                    <a:lnTo>
                      <a:pt x="4509" y="5302"/>
                    </a:lnTo>
                    <a:lnTo>
                      <a:pt x="4523" y="5286"/>
                    </a:lnTo>
                    <a:lnTo>
                      <a:pt x="4542" y="5272"/>
                    </a:lnTo>
                    <a:lnTo>
                      <a:pt x="4565" y="5261"/>
                    </a:lnTo>
                    <a:lnTo>
                      <a:pt x="4591" y="5251"/>
                    </a:lnTo>
                    <a:lnTo>
                      <a:pt x="4622" y="5242"/>
                    </a:lnTo>
                    <a:lnTo>
                      <a:pt x="4666" y="5233"/>
                    </a:lnTo>
                    <a:lnTo>
                      <a:pt x="4710" y="5228"/>
                    </a:lnTo>
                    <a:close/>
                    <a:moveTo>
                      <a:pt x="3877" y="5216"/>
                    </a:moveTo>
                    <a:lnTo>
                      <a:pt x="3922" y="5216"/>
                    </a:lnTo>
                    <a:lnTo>
                      <a:pt x="3968" y="5218"/>
                    </a:lnTo>
                    <a:lnTo>
                      <a:pt x="4013" y="5223"/>
                    </a:lnTo>
                    <a:lnTo>
                      <a:pt x="4057" y="5228"/>
                    </a:lnTo>
                    <a:lnTo>
                      <a:pt x="4099" y="5239"/>
                    </a:lnTo>
                    <a:lnTo>
                      <a:pt x="4136" y="5249"/>
                    </a:lnTo>
                    <a:lnTo>
                      <a:pt x="4169" y="5265"/>
                    </a:lnTo>
                    <a:lnTo>
                      <a:pt x="4195" y="5284"/>
                    </a:lnTo>
                    <a:lnTo>
                      <a:pt x="4214" y="5305"/>
                    </a:lnTo>
                    <a:lnTo>
                      <a:pt x="4225" y="5331"/>
                    </a:lnTo>
                    <a:lnTo>
                      <a:pt x="4228" y="5366"/>
                    </a:lnTo>
                    <a:lnTo>
                      <a:pt x="4223" y="5398"/>
                    </a:lnTo>
                    <a:lnTo>
                      <a:pt x="4211" y="5424"/>
                    </a:lnTo>
                    <a:lnTo>
                      <a:pt x="4190" y="5449"/>
                    </a:lnTo>
                    <a:lnTo>
                      <a:pt x="4164" y="5468"/>
                    </a:lnTo>
                    <a:lnTo>
                      <a:pt x="4134" y="5484"/>
                    </a:lnTo>
                    <a:lnTo>
                      <a:pt x="4097" y="5496"/>
                    </a:lnTo>
                    <a:lnTo>
                      <a:pt x="4059" y="5506"/>
                    </a:lnTo>
                    <a:lnTo>
                      <a:pt x="4017" y="5513"/>
                    </a:lnTo>
                    <a:lnTo>
                      <a:pt x="3973" y="5517"/>
                    </a:lnTo>
                    <a:lnTo>
                      <a:pt x="3927" y="5517"/>
                    </a:lnTo>
                    <a:lnTo>
                      <a:pt x="3884" y="5515"/>
                    </a:lnTo>
                    <a:lnTo>
                      <a:pt x="3840" y="5510"/>
                    </a:lnTo>
                    <a:lnTo>
                      <a:pt x="3796" y="5503"/>
                    </a:lnTo>
                    <a:lnTo>
                      <a:pt x="3756" y="5494"/>
                    </a:lnTo>
                    <a:lnTo>
                      <a:pt x="3719" y="5482"/>
                    </a:lnTo>
                    <a:lnTo>
                      <a:pt x="3686" y="5468"/>
                    </a:lnTo>
                    <a:lnTo>
                      <a:pt x="3658" y="5452"/>
                    </a:lnTo>
                    <a:lnTo>
                      <a:pt x="3635" y="5435"/>
                    </a:lnTo>
                    <a:lnTo>
                      <a:pt x="3619" y="5415"/>
                    </a:lnTo>
                    <a:lnTo>
                      <a:pt x="3611" y="5394"/>
                    </a:lnTo>
                    <a:lnTo>
                      <a:pt x="3605" y="5359"/>
                    </a:lnTo>
                    <a:lnTo>
                      <a:pt x="3607" y="5330"/>
                    </a:lnTo>
                    <a:lnTo>
                      <a:pt x="3612" y="5305"/>
                    </a:lnTo>
                    <a:lnTo>
                      <a:pt x="3621" y="5288"/>
                    </a:lnTo>
                    <a:lnTo>
                      <a:pt x="3632" y="5274"/>
                    </a:lnTo>
                    <a:lnTo>
                      <a:pt x="3646" y="5263"/>
                    </a:lnTo>
                    <a:lnTo>
                      <a:pt x="3660" y="5256"/>
                    </a:lnTo>
                    <a:lnTo>
                      <a:pt x="3675" y="5251"/>
                    </a:lnTo>
                    <a:lnTo>
                      <a:pt x="3688" y="5246"/>
                    </a:lnTo>
                    <a:lnTo>
                      <a:pt x="3724" y="5235"/>
                    </a:lnTo>
                    <a:lnTo>
                      <a:pt x="3756" y="5228"/>
                    </a:lnTo>
                    <a:lnTo>
                      <a:pt x="3793" y="5223"/>
                    </a:lnTo>
                    <a:lnTo>
                      <a:pt x="3833" y="5219"/>
                    </a:lnTo>
                    <a:lnTo>
                      <a:pt x="3877" y="5216"/>
                    </a:lnTo>
                    <a:close/>
                    <a:moveTo>
                      <a:pt x="2946" y="5174"/>
                    </a:moveTo>
                    <a:lnTo>
                      <a:pt x="2984" y="5174"/>
                    </a:lnTo>
                    <a:lnTo>
                      <a:pt x="3024" y="5176"/>
                    </a:lnTo>
                    <a:lnTo>
                      <a:pt x="3066" y="5179"/>
                    </a:lnTo>
                    <a:lnTo>
                      <a:pt x="3108" y="5184"/>
                    </a:lnTo>
                    <a:lnTo>
                      <a:pt x="3150" y="5191"/>
                    </a:lnTo>
                    <a:lnTo>
                      <a:pt x="3191" y="5200"/>
                    </a:lnTo>
                    <a:lnTo>
                      <a:pt x="3229" y="5211"/>
                    </a:lnTo>
                    <a:lnTo>
                      <a:pt x="3262" y="5225"/>
                    </a:lnTo>
                    <a:lnTo>
                      <a:pt x="3294" y="5240"/>
                    </a:lnTo>
                    <a:lnTo>
                      <a:pt x="3320" y="5258"/>
                    </a:lnTo>
                    <a:lnTo>
                      <a:pt x="3341" y="5279"/>
                    </a:lnTo>
                    <a:lnTo>
                      <a:pt x="3355" y="5302"/>
                    </a:lnTo>
                    <a:lnTo>
                      <a:pt x="3362" y="5326"/>
                    </a:lnTo>
                    <a:lnTo>
                      <a:pt x="3360" y="5356"/>
                    </a:lnTo>
                    <a:lnTo>
                      <a:pt x="3350" y="5386"/>
                    </a:lnTo>
                    <a:lnTo>
                      <a:pt x="3329" y="5421"/>
                    </a:lnTo>
                    <a:lnTo>
                      <a:pt x="3311" y="5438"/>
                    </a:lnTo>
                    <a:lnTo>
                      <a:pt x="3287" y="5452"/>
                    </a:lnTo>
                    <a:lnTo>
                      <a:pt x="3254" y="5463"/>
                    </a:lnTo>
                    <a:lnTo>
                      <a:pt x="3217" y="5471"/>
                    </a:lnTo>
                    <a:lnTo>
                      <a:pt x="3173" y="5478"/>
                    </a:lnTo>
                    <a:lnTo>
                      <a:pt x="3128" y="5480"/>
                    </a:lnTo>
                    <a:lnTo>
                      <a:pt x="3080" y="5482"/>
                    </a:lnTo>
                    <a:lnTo>
                      <a:pt x="3031" y="5478"/>
                    </a:lnTo>
                    <a:lnTo>
                      <a:pt x="2982" y="5473"/>
                    </a:lnTo>
                    <a:lnTo>
                      <a:pt x="2933" y="5466"/>
                    </a:lnTo>
                    <a:lnTo>
                      <a:pt x="2888" y="5456"/>
                    </a:lnTo>
                    <a:lnTo>
                      <a:pt x="2846" y="5442"/>
                    </a:lnTo>
                    <a:lnTo>
                      <a:pt x="2809" y="5424"/>
                    </a:lnTo>
                    <a:lnTo>
                      <a:pt x="2776" y="5405"/>
                    </a:lnTo>
                    <a:lnTo>
                      <a:pt x="2751" y="5384"/>
                    </a:lnTo>
                    <a:lnTo>
                      <a:pt x="2734" y="5359"/>
                    </a:lnTo>
                    <a:lnTo>
                      <a:pt x="2727" y="5331"/>
                    </a:lnTo>
                    <a:lnTo>
                      <a:pt x="2727" y="5300"/>
                    </a:lnTo>
                    <a:lnTo>
                      <a:pt x="2732" y="5274"/>
                    </a:lnTo>
                    <a:lnTo>
                      <a:pt x="2741" y="5253"/>
                    </a:lnTo>
                    <a:lnTo>
                      <a:pt x="2753" y="5235"/>
                    </a:lnTo>
                    <a:lnTo>
                      <a:pt x="2767" y="5221"/>
                    </a:lnTo>
                    <a:lnTo>
                      <a:pt x="2783" y="5209"/>
                    </a:lnTo>
                    <a:lnTo>
                      <a:pt x="2800" y="5202"/>
                    </a:lnTo>
                    <a:lnTo>
                      <a:pt x="2816" y="5195"/>
                    </a:lnTo>
                    <a:lnTo>
                      <a:pt x="2830" y="5190"/>
                    </a:lnTo>
                    <a:lnTo>
                      <a:pt x="2851" y="5184"/>
                    </a:lnTo>
                    <a:lnTo>
                      <a:pt x="2879" y="5179"/>
                    </a:lnTo>
                    <a:lnTo>
                      <a:pt x="2911" y="5176"/>
                    </a:lnTo>
                    <a:lnTo>
                      <a:pt x="2946" y="5174"/>
                    </a:lnTo>
                    <a:close/>
                    <a:moveTo>
                      <a:pt x="2084" y="5095"/>
                    </a:moveTo>
                    <a:lnTo>
                      <a:pt x="2123" y="5097"/>
                    </a:lnTo>
                    <a:lnTo>
                      <a:pt x="2161" y="5100"/>
                    </a:lnTo>
                    <a:lnTo>
                      <a:pt x="2200" y="5106"/>
                    </a:lnTo>
                    <a:lnTo>
                      <a:pt x="2277" y="5120"/>
                    </a:lnTo>
                    <a:lnTo>
                      <a:pt x="2347" y="5137"/>
                    </a:lnTo>
                    <a:lnTo>
                      <a:pt x="2378" y="5146"/>
                    </a:lnTo>
                    <a:lnTo>
                      <a:pt x="2408" y="5155"/>
                    </a:lnTo>
                    <a:lnTo>
                      <a:pt x="2433" y="5165"/>
                    </a:lnTo>
                    <a:lnTo>
                      <a:pt x="2452" y="5207"/>
                    </a:lnTo>
                    <a:lnTo>
                      <a:pt x="2464" y="5244"/>
                    </a:lnTo>
                    <a:lnTo>
                      <a:pt x="2468" y="5277"/>
                    </a:lnTo>
                    <a:lnTo>
                      <a:pt x="2464" y="5305"/>
                    </a:lnTo>
                    <a:lnTo>
                      <a:pt x="2455" y="5328"/>
                    </a:lnTo>
                    <a:lnTo>
                      <a:pt x="2440" y="5349"/>
                    </a:lnTo>
                    <a:lnTo>
                      <a:pt x="2419" y="5365"/>
                    </a:lnTo>
                    <a:lnTo>
                      <a:pt x="2394" y="5377"/>
                    </a:lnTo>
                    <a:lnTo>
                      <a:pt x="2366" y="5386"/>
                    </a:lnTo>
                    <a:lnTo>
                      <a:pt x="2333" y="5393"/>
                    </a:lnTo>
                    <a:lnTo>
                      <a:pt x="2298" y="5396"/>
                    </a:lnTo>
                    <a:lnTo>
                      <a:pt x="2261" y="5398"/>
                    </a:lnTo>
                    <a:lnTo>
                      <a:pt x="2223" y="5398"/>
                    </a:lnTo>
                    <a:lnTo>
                      <a:pt x="2182" y="5394"/>
                    </a:lnTo>
                    <a:lnTo>
                      <a:pt x="2102" y="5384"/>
                    </a:lnTo>
                    <a:lnTo>
                      <a:pt x="2062" y="5377"/>
                    </a:lnTo>
                    <a:lnTo>
                      <a:pt x="2023" y="5368"/>
                    </a:lnTo>
                    <a:lnTo>
                      <a:pt x="1953" y="5351"/>
                    </a:lnTo>
                    <a:lnTo>
                      <a:pt x="1923" y="5340"/>
                    </a:lnTo>
                    <a:lnTo>
                      <a:pt x="1895" y="5331"/>
                    </a:lnTo>
                    <a:lnTo>
                      <a:pt x="1876" y="5291"/>
                    </a:lnTo>
                    <a:lnTo>
                      <a:pt x="1864" y="5254"/>
                    </a:lnTo>
                    <a:lnTo>
                      <a:pt x="1860" y="5223"/>
                    </a:lnTo>
                    <a:lnTo>
                      <a:pt x="1862" y="5195"/>
                    </a:lnTo>
                    <a:lnTo>
                      <a:pt x="1869" y="5172"/>
                    </a:lnTo>
                    <a:lnTo>
                      <a:pt x="1883" y="5151"/>
                    </a:lnTo>
                    <a:lnTo>
                      <a:pt x="1901" y="5135"/>
                    </a:lnTo>
                    <a:lnTo>
                      <a:pt x="1923" y="5121"/>
                    </a:lnTo>
                    <a:lnTo>
                      <a:pt x="1950" y="5111"/>
                    </a:lnTo>
                    <a:lnTo>
                      <a:pt x="1979" y="5104"/>
                    </a:lnTo>
                    <a:lnTo>
                      <a:pt x="2013" y="5099"/>
                    </a:lnTo>
                    <a:lnTo>
                      <a:pt x="2048" y="5097"/>
                    </a:lnTo>
                    <a:lnTo>
                      <a:pt x="2084" y="5095"/>
                    </a:lnTo>
                    <a:close/>
                    <a:moveTo>
                      <a:pt x="1113" y="4904"/>
                    </a:moveTo>
                    <a:lnTo>
                      <a:pt x="1144" y="4904"/>
                    </a:lnTo>
                    <a:lnTo>
                      <a:pt x="1183" y="4908"/>
                    </a:lnTo>
                    <a:lnTo>
                      <a:pt x="1227" y="4915"/>
                    </a:lnTo>
                    <a:lnTo>
                      <a:pt x="1272" y="4923"/>
                    </a:lnTo>
                    <a:lnTo>
                      <a:pt x="1321" y="4936"/>
                    </a:lnTo>
                    <a:lnTo>
                      <a:pt x="1370" y="4950"/>
                    </a:lnTo>
                    <a:lnTo>
                      <a:pt x="1419" y="4965"/>
                    </a:lnTo>
                    <a:lnTo>
                      <a:pt x="1465" y="4983"/>
                    </a:lnTo>
                    <a:lnTo>
                      <a:pt x="1505" y="5002"/>
                    </a:lnTo>
                    <a:lnTo>
                      <a:pt x="1542" y="5020"/>
                    </a:lnTo>
                    <a:lnTo>
                      <a:pt x="1570" y="5039"/>
                    </a:lnTo>
                    <a:lnTo>
                      <a:pt x="1591" y="5057"/>
                    </a:lnTo>
                    <a:lnTo>
                      <a:pt x="1601" y="5074"/>
                    </a:lnTo>
                    <a:lnTo>
                      <a:pt x="1608" y="5111"/>
                    </a:lnTo>
                    <a:lnTo>
                      <a:pt x="1608" y="5144"/>
                    </a:lnTo>
                    <a:lnTo>
                      <a:pt x="1603" y="5172"/>
                    </a:lnTo>
                    <a:lnTo>
                      <a:pt x="1589" y="5197"/>
                    </a:lnTo>
                    <a:lnTo>
                      <a:pt x="1572" y="5216"/>
                    </a:lnTo>
                    <a:lnTo>
                      <a:pt x="1547" y="5230"/>
                    </a:lnTo>
                    <a:lnTo>
                      <a:pt x="1519" y="5242"/>
                    </a:lnTo>
                    <a:lnTo>
                      <a:pt x="1488" y="5249"/>
                    </a:lnTo>
                    <a:lnTo>
                      <a:pt x="1454" y="5254"/>
                    </a:lnTo>
                    <a:lnTo>
                      <a:pt x="1417" y="5254"/>
                    </a:lnTo>
                    <a:lnTo>
                      <a:pt x="1379" y="5253"/>
                    </a:lnTo>
                    <a:lnTo>
                      <a:pt x="1339" y="5247"/>
                    </a:lnTo>
                    <a:lnTo>
                      <a:pt x="1298" y="5240"/>
                    </a:lnTo>
                    <a:lnTo>
                      <a:pt x="1258" y="5230"/>
                    </a:lnTo>
                    <a:lnTo>
                      <a:pt x="1218" y="5218"/>
                    </a:lnTo>
                    <a:lnTo>
                      <a:pt x="1179" y="5204"/>
                    </a:lnTo>
                    <a:lnTo>
                      <a:pt x="1143" y="5188"/>
                    </a:lnTo>
                    <a:lnTo>
                      <a:pt x="1109" y="5169"/>
                    </a:lnTo>
                    <a:lnTo>
                      <a:pt x="1080" y="5149"/>
                    </a:lnTo>
                    <a:lnTo>
                      <a:pt x="1053" y="5128"/>
                    </a:lnTo>
                    <a:lnTo>
                      <a:pt x="1031" y="5107"/>
                    </a:lnTo>
                    <a:lnTo>
                      <a:pt x="1015" y="5085"/>
                    </a:lnTo>
                    <a:lnTo>
                      <a:pt x="1004" y="5062"/>
                    </a:lnTo>
                    <a:lnTo>
                      <a:pt x="999" y="5037"/>
                    </a:lnTo>
                    <a:lnTo>
                      <a:pt x="1001" y="5004"/>
                    </a:lnTo>
                    <a:lnTo>
                      <a:pt x="1008" y="4978"/>
                    </a:lnTo>
                    <a:lnTo>
                      <a:pt x="1018" y="4957"/>
                    </a:lnTo>
                    <a:lnTo>
                      <a:pt x="1034" y="4939"/>
                    </a:lnTo>
                    <a:lnTo>
                      <a:pt x="1052" y="4925"/>
                    </a:lnTo>
                    <a:lnTo>
                      <a:pt x="1069" y="4915"/>
                    </a:lnTo>
                    <a:lnTo>
                      <a:pt x="1088" y="4908"/>
                    </a:lnTo>
                    <a:lnTo>
                      <a:pt x="1113" y="4904"/>
                    </a:lnTo>
                    <a:close/>
                    <a:moveTo>
                      <a:pt x="793" y="4286"/>
                    </a:moveTo>
                    <a:lnTo>
                      <a:pt x="817" y="4290"/>
                    </a:lnTo>
                    <a:lnTo>
                      <a:pt x="842" y="4295"/>
                    </a:lnTo>
                    <a:lnTo>
                      <a:pt x="864" y="4304"/>
                    </a:lnTo>
                    <a:lnTo>
                      <a:pt x="885" y="4319"/>
                    </a:lnTo>
                    <a:lnTo>
                      <a:pt x="903" y="4339"/>
                    </a:lnTo>
                    <a:lnTo>
                      <a:pt x="915" y="4365"/>
                    </a:lnTo>
                    <a:lnTo>
                      <a:pt x="922" y="4396"/>
                    </a:lnTo>
                    <a:lnTo>
                      <a:pt x="922" y="4425"/>
                    </a:lnTo>
                    <a:lnTo>
                      <a:pt x="915" y="4449"/>
                    </a:lnTo>
                    <a:lnTo>
                      <a:pt x="903" y="4474"/>
                    </a:lnTo>
                    <a:lnTo>
                      <a:pt x="887" y="4495"/>
                    </a:lnTo>
                    <a:lnTo>
                      <a:pt x="871" y="4517"/>
                    </a:lnTo>
                    <a:lnTo>
                      <a:pt x="856" y="4542"/>
                    </a:lnTo>
                    <a:lnTo>
                      <a:pt x="842" y="4570"/>
                    </a:lnTo>
                    <a:lnTo>
                      <a:pt x="833" y="4601"/>
                    </a:lnTo>
                    <a:lnTo>
                      <a:pt x="828" y="4631"/>
                    </a:lnTo>
                    <a:lnTo>
                      <a:pt x="826" y="4661"/>
                    </a:lnTo>
                    <a:lnTo>
                      <a:pt x="826" y="4691"/>
                    </a:lnTo>
                    <a:lnTo>
                      <a:pt x="828" y="4719"/>
                    </a:lnTo>
                    <a:lnTo>
                      <a:pt x="828" y="4769"/>
                    </a:lnTo>
                    <a:lnTo>
                      <a:pt x="826" y="4792"/>
                    </a:lnTo>
                    <a:lnTo>
                      <a:pt x="822" y="4813"/>
                    </a:lnTo>
                    <a:lnTo>
                      <a:pt x="815" y="4831"/>
                    </a:lnTo>
                    <a:lnTo>
                      <a:pt x="805" y="4845"/>
                    </a:lnTo>
                    <a:lnTo>
                      <a:pt x="789" y="4857"/>
                    </a:lnTo>
                    <a:lnTo>
                      <a:pt x="768" y="4866"/>
                    </a:lnTo>
                    <a:lnTo>
                      <a:pt x="740" y="4869"/>
                    </a:lnTo>
                    <a:lnTo>
                      <a:pt x="705" y="4869"/>
                    </a:lnTo>
                    <a:lnTo>
                      <a:pt x="670" y="4864"/>
                    </a:lnTo>
                    <a:lnTo>
                      <a:pt x="642" y="4850"/>
                    </a:lnTo>
                    <a:lnTo>
                      <a:pt x="618" y="4829"/>
                    </a:lnTo>
                    <a:lnTo>
                      <a:pt x="598" y="4804"/>
                    </a:lnTo>
                    <a:lnTo>
                      <a:pt x="583" y="4773"/>
                    </a:lnTo>
                    <a:lnTo>
                      <a:pt x="572" y="4738"/>
                    </a:lnTo>
                    <a:lnTo>
                      <a:pt x="565" y="4699"/>
                    </a:lnTo>
                    <a:lnTo>
                      <a:pt x="563" y="4659"/>
                    </a:lnTo>
                    <a:lnTo>
                      <a:pt x="565" y="4617"/>
                    </a:lnTo>
                    <a:lnTo>
                      <a:pt x="570" y="4573"/>
                    </a:lnTo>
                    <a:lnTo>
                      <a:pt x="577" y="4531"/>
                    </a:lnTo>
                    <a:lnTo>
                      <a:pt x="590" y="4489"/>
                    </a:lnTo>
                    <a:lnTo>
                      <a:pt x="604" y="4449"/>
                    </a:lnTo>
                    <a:lnTo>
                      <a:pt x="621" y="4412"/>
                    </a:lnTo>
                    <a:lnTo>
                      <a:pt x="642" y="4377"/>
                    </a:lnTo>
                    <a:lnTo>
                      <a:pt x="663" y="4347"/>
                    </a:lnTo>
                    <a:lnTo>
                      <a:pt x="689" y="4323"/>
                    </a:lnTo>
                    <a:lnTo>
                      <a:pt x="716" y="4305"/>
                    </a:lnTo>
                    <a:lnTo>
                      <a:pt x="744" y="4293"/>
                    </a:lnTo>
                    <a:lnTo>
                      <a:pt x="768" y="4288"/>
                    </a:lnTo>
                    <a:lnTo>
                      <a:pt x="793" y="4286"/>
                    </a:lnTo>
                    <a:close/>
                    <a:moveTo>
                      <a:pt x="1575" y="3959"/>
                    </a:moveTo>
                    <a:lnTo>
                      <a:pt x="1601" y="3959"/>
                    </a:lnTo>
                    <a:lnTo>
                      <a:pt x="1628" y="3961"/>
                    </a:lnTo>
                    <a:lnTo>
                      <a:pt x="1650" y="3964"/>
                    </a:lnTo>
                    <a:lnTo>
                      <a:pt x="1671" y="3971"/>
                    </a:lnTo>
                    <a:lnTo>
                      <a:pt x="1689" y="3983"/>
                    </a:lnTo>
                    <a:lnTo>
                      <a:pt x="1705" y="3997"/>
                    </a:lnTo>
                    <a:lnTo>
                      <a:pt x="1717" y="4018"/>
                    </a:lnTo>
                    <a:lnTo>
                      <a:pt x="1726" y="4045"/>
                    </a:lnTo>
                    <a:lnTo>
                      <a:pt x="1729" y="4076"/>
                    </a:lnTo>
                    <a:lnTo>
                      <a:pt x="1727" y="4108"/>
                    </a:lnTo>
                    <a:lnTo>
                      <a:pt x="1719" y="4134"/>
                    </a:lnTo>
                    <a:lnTo>
                      <a:pt x="1705" y="4157"/>
                    </a:lnTo>
                    <a:lnTo>
                      <a:pt x="1685" y="4176"/>
                    </a:lnTo>
                    <a:lnTo>
                      <a:pt x="1659" y="4192"/>
                    </a:lnTo>
                    <a:lnTo>
                      <a:pt x="1629" y="4206"/>
                    </a:lnTo>
                    <a:lnTo>
                      <a:pt x="1594" y="4218"/>
                    </a:lnTo>
                    <a:lnTo>
                      <a:pt x="1556" y="4230"/>
                    </a:lnTo>
                    <a:lnTo>
                      <a:pt x="1512" y="4242"/>
                    </a:lnTo>
                    <a:lnTo>
                      <a:pt x="1449" y="4260"/>
                    </a:lnTo>
                    <a:lnTo>
                      <a:pt x="1416" y="4270"/>
                    </a:lnTo>
                    <a:lnTo>
                      <a:pt x="1381" y="4279"/>
                    </a:lnTo>
                    <a:lnTo>
                      <a:pt x="1347" y="4288"/>
                    </a:lnTo>
                    <a:lnTo>
                      <a:pt x="1312" y="4297"/>
                    </a:lnTo>
                    <a:lnTo>
                      <a:pt x="1279" y="4302"/>
                    </a:lnTo>
                    <a:lnTo>
                      <a:pt x="1249" y="4304"/>
                    </a:lnTo>
                    <a:lnTo>
                      <a:pt x="1220" y="4304"/>
                    </a:lnTo>
                    <a:lnTo>
                      <a:pt x="1192" y="4298"/>
                    </a:lnTo>
                    <a:lnTo>
                      <a:pt x="1169" y="4288"/>
                    </a:lnTo>
                    <a:lnTo>
                      <a:pt x="1148" y="4274"/>
                    </a:lnTo>
                    <a:lnTo>
                      <a:pt x="1132" y="4253"/>
                    </a:lnTo>
                    <a:lnTo>
                      <a:pt x="1122" y="4227"/>
                    </a:lnTo>
                    <a:lnTo>
                      <a:pt x="1115" y="4192"/>
                    </a:lnTo>
                    <a:lnTo>
                      <a:pt x="1115" y="4157"/>
                    </a:lnTo>
                    <a:lnTo>
                      <a:pt x="1123" y="4127"/>
                    </a:lnTo>
                    <a:lnTo>
                      <a:pt x="1139" y="4099"/>
                    </a:lnTo>
                    <a:lnTo>
                      <a:pt x="1160" y="4074"/>
                    </a:lnTo>
                    <a:lnTo>
                      <a:pt x="1186" y="4053"/>
                    </a:lnTo>
                    <a:lnTo>
                      <a:pt x="1218" y="4034"/>
                    </a:lnTo>
                    <a:lnTo>
                      <a:pt x="1251" y="4018"/>
                    </a:lnTo>
                    <a:lnTo>
                      <a:pt x="1288" y="4004"/>
                    </a:lnTo>
                    <a:lnTo>
                      <a:pt x="1328" y="3994"/>
                    </a:lnTo>
                    <a:lnTo>
                      <a:pt x="1367" y="3983"/>
                    </a:lnTo>
                    <a:lnTo>
                      <a:pt x="1407" y="3976"/>
                    </a:lnTo>
                    <a:lnTo>
                      <a:pt x="1446" y="3971"/>
                    </a:lnTo>
                    <a:lnTo>
                      <a:pt x="1482" y="3966"/>
                    </a:lnTo>
                    <a:lnTo>
                      <a:pt x="1517" y="3962"/>
                    </a:lnTo>
                    <a:lnTo>
                      <a:pt x="1549" y="3961"/>
                    </a:lnTo>
                    <a:lnTo>
                      <a:pt x="1575" y="3959"/>
                    </a:lnTo>
                    <a:close/>
                    <a:moveTo>
                      <a:pt x="2448" y="3749"/>
                    </a:moveTo>
                    <a:lnTo>
                      <a:pt x="2476" y="3750"/>
                    </a:lnTo>
                    <a:lnTo>
                      <a:pt x="2503" y="3757"/>
                    </a:lnTo>
                    <a:lnTo>
                      <a:pt x="2525" y="3766"/>
                    </a:lnTo>
                    <a:lnTo>
                      <a:pt x="2545" y="3780"/>
                    </a:lnTo>
                    <a:lnTo>
                      <a:pt x="2560" y="3799"/>
                    </a:lnTo>
                    <a:lnTo>
                      <a:pt x="2571" y="3826"/>
                    </a:lnTo>
                    <a:lnTo>
                      <a:pt x="2578" y="3855"/>
                    </a:lnTo>
                    <a:lnTo>
                      <a:pt x="2580" y="3892"/>
                    </a:lnTo>
                    <a:lnTo>
                      <a:pt x="2574" y="3936"/>
                    </a:lnTo>
                    <a:lnTo>
                      <a:pt x="2559" y="3952"/>
                    </a:lnTo>
                    <a:lnTo>
                      <a:pt x="2538" y="3968"/>
                    </a:lnTo>
                    <a:lnTo>
                      <a:pt x="2511" y="3983"/>
                    </a:lnTo>
                    <a:lnTo>
                      <a:pt x="2482" y="4001"/>
                    </a:lnTo>
                    <a:lnTo>
                      <a:pt x="2412" y="4032"/>
                    </a:lnTo>
                    <a:lnTo>
                      <a:pt x="2371" y="4048"/>
                    </a:lnTo>
                    <a:lnTo>
                      <a:pt x="2331" y="4062"/>
                    </a:lnTo>
                    <a:lnTo>
                      <a:pt x="2291" y="4074"/>
                    </a:lnTo>
                    <a:lnTo>
                      <a:pt x="2249" y="4085"/>
                    </a:lnTo>
                    <a:lnTo>
                      <a:pt x="2209" y="4092"/>
                    </a:lnTo>
                    <a:lnTo>
                      <a:pt x="2170" y="4097"/>
                    </a:lnTo>
                    <a:lnTo>
                      <a:pt x="2132" y="4099"/>
                    </a:lnTo>
                    <a:lnTo>
                      <a:pt x="2097" y="4095"/>
                    </a:lnTo>
                    <a:lnTo>
                      <a:pt x="2063" y="4090"/>
                    </a:lnTo>
                    <a:lnTo>
                      <a:pt x="2035" y="4080"/>
                    </a:lnTo>
                    <a:lnTo>
                      <a:pt x="2011" y="4064"/>
                    </a:lnTo>
                    <a:lnTo>
                      <a:pt x="1992" y="4045"/>
                    </a:lnTo>
                    <a:lnTo>
                      <a:pt x="1979" y="4018"/>
                    </a:lnTo>
                    <a:lnTo>
                      <a:pt x="1972" y="3987"/>
                    </a:lnTo>
                    <a:lnTo>
                      <a:pt x="1972" y="3955"/>
                    </a:lnTo>
                    <a:lnTo>
                      <a:pt x="1978" y="3929"/>
                    </a:lnTo>
                    <a:lnTo>
                      <a:pt x="1988" y="3906"/>
                    </a:lnTo>
                    <a:lnTo>
                      <a:pt x="2004" y="3889"/>
                    </a:lnTo>
                    <a:lnTo>
                      <a:pt x="2025" y="3871"/>
                    </a:lnTo>
                    <a:lnTo>
                      <a:pt x="2049" y="3857"/>
                    </a:lnTo>
                    <a:lnTo>
                      <a:pt x="2079" y="3843"/>
                    </a:lnTo>
                    <a:lnTo>
                      <a:pt x="2114" y="3833"/>
                    </a:lnTo>
                    <a:lnTo>
                      <a:pt x="2151" y="3820"/>
                    </a:lnTo>
                    <a:lnTo>
                      <a:pt x="2175" y="3812"/>
                    </a:lnTo>
                    <a:lnTo>
                      <a:pt x="2202" y="3803"/>
                    </a:lnTo>
                    <a:lnTo>
                      <a:pt x="2230" y="3794"/>
                    </a:lnTo>
                    <a:lnTo>
                      <a:pt x="2261" y="3784"/>
                    </a:lnTo>
                    <a:lnTo>
                      <a:pt x="2324" y="3766"/>
                    </a:lnTo>
                    <a:lnTo>
                      <a:pt x="2356" y="3759"/>
                    </a:lnTo>
                    <a:lnTo>
                      <a:pt x="2389" y="3754"/>
                    </a:lnTo>
                    <a:lnTo>
                      <a:pt x="2419" y="3750"/>
                    </a:lnTo>
                    <a:lnTo>
                      <a:pt x="2448" y="3749"/>
                    </a:lnTo>
                    <a:close/>
                    <a:moveTo>
                      <a:pt x="2555" y="3145"/>
                    </a:moveTo>
                    <a:lnTo>
                      <a:pt x="2587" y="3146"/>
                    </a:lnTo>
                    <a:lnTo>
                      <a:pt x="2620" y="3153"/>
                    </a:lnTo>
                    <a:lnTo>
                      <a:pt x="2655" y="3167"/>
                    </a:lnTo>
                    <a:lnTo>
                      <a:pt x="2690" y="3183"/>
                    </a:lnTo>
                    <a:lnTo>
                      <a:pt x="2725" y="3206"/>
                    </a:lnTo>
                    <a:lnTo>
                      <a:pt x="2758" y="3230"/>
                    </a:lnTo>
                    <a:lnTo>
                      <a:pt x="2791" y="3260"/>
                    </a:lnTo>
                    <a:lnTo>
                      <a:pt x="2823" y="3292"/>
                    </a:lnTo>
                    <a:lnTo>
                      <a:pt x="2851" y="3325"/>
                    </a:lnTo>
                    <a:lnTo>
                      <a:pt x="2875" y="3362"/>
                    </a:lnTo>
                    <a:lnTo>
                      <a:pt x="2897" y="3399"/>
                    </a:lnTo>
                    <a:lnTo>
                      <a:pt x="2912" y="3437"/>
                    </a:lnTo>
                    <a:lnTo>
                      <a:pt x="2925" y="3476"/>
                    </a:lnTo>
                    <a:lnTo>
                      <a:pt x="2930" y="3516"/>
                    </a:lnTo>
                    <a:lnTo>
                      <a:pt x="2930" y="3554"/>
                    </a:lnTo>
                    <a:lnTo>
                      <a:pt x="2923" y="3591"/>
                    </a:lnTo>
                    <a:lnTo>
                      <a:pt x="2907" y="3628"/>
                    </a:lnTo>
                    <a:lnTo>
                      <a:pt x="2884" y="3644"/>
                    </a:lnTo>
                    <a:lnTo>
                      <a:pt x="2858" y="3659"/>
                    </a:lnTo>
                    <a:lnTo>
                      <a:pt x="2828" y="3670"/>
                    </a:lnTo>
                    <a:lnTo>
                      <a:pt x="2797" y="3675"/>
                    </a:lnTo>
                    <a:lnTo>
                      <a:pt x="2763" y="3675"/>
                    </a:lnTo>
                    <a:lnTo>
                      <a:pt x="2732" y="3670"/>
                    </a:lnTo>
                    <a:lnTo>
                      <a:pt x="2702" y="3654"/>
                    </a:lnTo>
                    <a:lnTo>
                      <a:pt x="2692" y="3642"/>
                    </a:lnTo>
                    <a:lnTo>
                      <a:pt x="2683" y="3621"/>
                    </a:lnTo>
                    <a:lnTo>
                      <a:pt x="2674" y="3596"/>
                    </a:lnTo>
                    <a:lnTo>
                      <a:pt x="2664" y="3570"/>
                    </a:lnTo>
                    <a:lnTo>
                      <a:pt x="2653" y="3540"/>
                    </a:lnTo>
                    <a:lnTo>
                      <a:pt x="2637" y="3512"/>
                    </a:lnTo>
                    <a:lnTo>
                      <a:pt x="2622" y="3491"/>
                    </a:lnTo>
                    <a:lnTo>
                      <a:pt x="2601" y="3470"/>
                    </a:lnTo>
                    <a:lnTo>
                      <a:pt x="2580" y="3453"/>
                    </a:lnTo>
                    <a:lnTo>
                      <a:pt x="2557" y="3435"/>
                    </a:lnTo>
                    <a:lnTo>
                      <a:pt x="2532" y="3418"/>
                    </a:lnTo>
                    <a:lnTo>
                      <a:pt x="2510" y="3400"/>
                    </a:lnTo>
                    <a:lnTo>
                      <a:pt x="2489" y="3381"/>
                    </a:lnTo>
                    <a:lnTo>
                      <a:pt x="2469" y="3362"/>
                    </a:lnTo>
                    <a:lnTo>
                      <a:pt x="2454" y="3343"/>
                    </a:lnTo>
                    <a:lnTo>
                      <a:pt x="2443" y="3320"/>
                    </a:lnTo>
                    <a:lnTo>
                      <a:pt x="2436" y="3295"/>
                    </a:lnTo>
                    <a:lnTo>
                      <a:pt x="2436" y="3269"/>
                    </a:lnTo>
                    <a:lnTo>
                      <a:pt x="2443" y="3239"/>
                    </a:lnTo>
                    <a:lnTo>
                      <a:pt x="2459" y="3206"/>
                    </a:lnTo>
                    <a:lnTo>
                      <a:pt x="2478" y="3180"/>
                    </a:lnTo>
                    <a:lnTo>
                      <a:pt x="2501" y="3162"/>
                    </a:lnTo>
                    <a:lnTo>
                      <a:pt x="2527" y="3150"/>
                    </a:lnTo>
                    <a:lnTo>
                      <a:pt x="2555" y="3145"/>
                    </a:lnTo>
                    <a:close/>
                    <a:moveTo>
                      <a:pt x="1801" y="2968"/>
                    </a:moveTo>
                    <a:lnTo>
                      <a:pt x="1841" y="2968"/>
                    </a:lnTo>
                    <a:lnTo>
                      <a:pt x="1883" y="2970"/>
                    </a:lnTo>
                    <a:lnTo>
                      <a:pt x="1925" y="2973"/>
                    </a:lnTo>
                    <a:lnTo>
                      <a:pt x="1969" y="2978"/>
                    </a:lnTo>
                    <a:lnTo>
                      <a:pt x="2011" y="2987"/>
                    </a:lnTo>
                    <a:lnTo>
                      <a:pt x="2051" y="2998"/>
                    </a:lnTo>
                    <a:lnTo>
                      <a:pt x="2090" y="3012"/>
                    </a:lnTo>
                    <a:lnTo>
                      <a:pt x="2123" y="3027"/>
                    </a:lnTo>
                    <a:lnTo>
                      <a:pt x="2153" y="3047"/>
                    </a:lnTo>
                    <a:lnTo>
                      <a:pt x="2177" y="3069"/>
                    </a:lnTo>
                    <a:lnTo>
                      <a:pt x="2195" y="3096"/>
                    </a:lnTo>
                    <a:lnTo>
                      <a:pt x="2205" y="3124"/>
                    </a:lnTo>
                    <a:lnTo>
                      <a:pt x="2209" y="3157"/>
                    </a:lnTo>
                    <a:lnTo>
                      <a:pt x="2202" y="3192"/>
                    </a:lnTo>
                    <a:lnTo>
                      <a:pt x="2189" y="3216"/>
                    </a:lnTo>
                    <a:lnTo>
                      <a:pt x="2170" y="3237"/>
                    </a:lnTo>
                    <a:lnTo>
                      <a:pt x="2146" y="3253"/>
                    </a:lnTo>
                    <a:lnTo>
                      <a:pt x="2114" y="3265"/>
                    </a:lnTo>
                    <a:lnTo>
                      <a:pt x="2079" y="3274"/>
                    </a:lnTo>
                    <a:lnTo>
                      <a:pt x="2039" y="3279"/>
                    </a:lnTo>
                    <a:lnTo>
                      <a:pt x="1997" y="3283"/>
                    </a:lnTo>
                    <a:lnTo>
                      <a:pt x="1953" y="3283"/>
                    </a:lnTo>
                    <a:lnTo>
                      <a:pt x="1908" y="3279"/>
                    </a:lnTo>
                    <a:lnTo>
                      <a:pt x="1817" y="3265"/>
                    </a:lnTo>
                    <a:lnTo>
                      <a:pt x="1773" y="3255"/>
                    </a:lnTo>
                    <a:lnTo>
                      <a:pt x="1733" y="3243"/>
                    </a:lnTo>
                    <a:lnTo>
                      <a:pt x="1694" y="3229"/>
                    </a:lnTo>
                    <a:lnTo>
                      <a:pt x="1661" y="3213"/>
                    </a:lnTo>
                    <a:lnTo>
                      <a:pt x="1633" y="3197"/>
                    </a:lnTo>
                    <a:lnTo>
                      <a:pt x="1610" y="3178"/>
                    </a:lnTo>
                    <a:lnTo>
                      <a:pt x="1594" y="3160"/>
                    </a:lnTo>
                    <a:lnTo>
                      <a:pt x="1587" y="3141"/>
                    </a:lnTo>
                    <a:lnTo>
                      <a:pt x="1584" y="3106"/>
                    </a:lnTo>
                    <a:lnTo>
                      <a:pt x="1587" y="3076"/>
                    </a:lnTo>
                    <a:lnTo>
                      <a:pt x="1596" y="3052"/>
                    </a:lnTo>
                    <a:lnTo>
                      <a:pt x="1607" y="3033"/>
                    </a:lnTo>
                    <a:lnTo>
                      <a:pt x="1621" y="3019"/>
                    </a:lnTo>
                    <a:lnTo>
                      <a:pt x="1636" y="3006"/>
                    </a:lnTo>
                    <a:lnTo>
                      <a:pt x="1652" y="2998"/>
                    </a:lnTo>
                    <a:lnTo>
                      <a:pt x="1666" y="2992"/>
                    </a:lnTo>
                    <a:lnTo>
                      <a:pt x="1678" y="2987"/>
                    </a:lnTo>
                    <a:lnTo>
                      <a:pt x="1701" y="2980"/>
                    </a:lnTo>
                    <a:lnTo>
                      <a:pt x="1731" y="2975"/>
                    </a:lnTo>
                    <a:lnTo>
                      <a:pt x="1764" y="2970"/>
                    </a:lnTo>
                    <a:lnTo>
                      <a:pt x="1801" y="2968"/>
                    </a:lnTo>
                    <a:close/>
                    <a:moveTo>
                      <a:pt x="4752" y="2964"/>
                    </a:moveTo>
                    <a:lnTo>
                      <a:pt x="4696" y="2966"/>
                    </a:lnTo>
                    <a:lnTo>
                      <a:pt x="4635" y="2975"/>
                    </a:lnTo>
                    <a:lnTo>
                      <a:pt x="4580" y="2991"/>
                    </a:lnTo>
                    <a:lnTo>
                      <a:pt x="4531" y="3012"/>
                    </a:lnTo>
                    <a:lnTo>
                      <a:pt x="4488" y="3040"/>
                    </a:lnTo>
                    <a:lnTo>
                      <a:pt x="4453" y="3071"/>
                    </a:lnTo>
                    <a:lnTo>
                      <a:pt x="4421" y="3106"/>
                    </a:lnTo>
                    <a:lnTo>
                      <a:pt x="4397" y="3146"/>
                    </a:lnTo>
                    <a:lnTo>
                      <a:pt x="4379" y="3188"/>
                    </a:lnTo>
                    <a:lnTo>
                      <a:pt x="4365" y="3232"/>
                    </a:lnTo>
                    <a:lnTo>
                      <a:pt x="4358" y="3278"/>
                    </a:lnTo>
                    <a:lnTo>
                      <a:pt x="4356" y="3325"/>
                    </a:lnTo>
                    <a:lnTo>
                      <a:pt x="4360" y="3371"/>
                    </a:lnTo>
                    <a:lnTo>
                      <a:pt x="4369" y="3418"/>
                    </a:lnTo>
                    <a:lnTo>
                      <a:pt x="4381" y="3462"/>
                    </a:lnTo>
                    <a:lnTo>
                      <a:pt x="4400" y="3504"/>
                    </a:lnTo>
                    <a:lnTo>
                      <a:pt x="4425" y="3544"/>
                    </a:lnTo>
                    <a:lnTo>
                      <a:pt x="4453" y="3581"/>
                    </a:lnTo>
                    <a:lnTo>
                      <a:pt x="4486" y="3614"/>
                    </a:lnTo>
                    <a:lnTo>
                      <a:pt x="4523" y="3642"/>
                    </a:lnTo>
                    <a:lnTo>
                      <a:pt x="4565" y="3666"/>
                    </a:lnTo>
                    <a:lnTo>
                      <a:pt x="4612" y="3684"/>
                    </a:lnTo>
                    <a:lnTo>
                      <a:pt x="4663" y="3694"/>
                    </a:lnTo>
                    <a:lnTo>
                      <a:pt x="4717" y="3698"/>
                    </a:lnTo>
                    <a:lnTo>
                      <a:pt x="4776" y="3693"/>
                    </a:lnTo>
                    <a:lnTo>
                      <a:pt x="4824" y="3682"/>
                    </a:lnTo>
                    <a:lnTo>
                      <a:pt x="4867" y="3665"/>
                    </a:lnTo>
                    <a:lnTo>
                      <a:pt x="4908" y="3644"/>
                    </a:lnTo>
                    <a:lnTo>
                      <a:pt x="4943" y="3616"/>
                    </a:lnTo>
                    <a:lnTo>
                      <a:pt x="4972" y="3584"/>
                    </a:lnTo>
                    <a:lnTo>
                      <a:pt x="4999" y="3549"/>
                    </a:lnTo>
                    <a:lnTo>
                      <a:pt x="5020" y="3509"/>
                    </a:lnTo>
                    <a:lnTo>
                      <a:pt x="5037" y="3469"/>
                    </a:lnTo>
                    <a:lnTo>
                      <a:pt x="5051" y="3425"/>
                    </a:lnTo>
                    <a:lnTo>
                      <a:pt x="5060" y="3381"/>
                    </a:lnTo>
                    <a:lnTo>
                      <a:pt x="5063" y="3336"/>
                    </a:lnTo>
                    <a:lnTo>
                      <a:pt x="5063" y="3292"/>
                    </a:lnTo>
                    <a:lnTo>
                      <a:pt x="5058" y="3246"/>
                    </a:lnTo>
                    <a:lnTo>
                      <a:pt x="5048" y="3202"/>
                    </a:lnTo>
                    <a:lnTo>
                      <a:pt x="5034" y="3162"/>
                    </a:lnTo>
                    <a:lnTo>
                      <a:pt x="5014" y="3122"/>
                    </a:lnTo>
                    <a:lnTo>
                      <a:pt x="4992" y="3085"/>
                    </a:lnTo>
                    <a:lnTo>
                      <a:pt x="4964" y="3054"/>
                    </a:lnTo>
                    <a:lnTo>
                      <a:pt x="4930" y="3024"/>
                    </a:lnTo>
                    <a:lnTo>
                      <a:pt x="4894" y="3001"/>
                    </a:lnTo>
                    <a:lnTo>
                      <a:pt x="4852" y="2982"/>
                    </a:lnTo>
                    <a:lnTo>
                      <a:pt x="4804" y="2970"/>
                    </a:lnTo>
                    <a:lnTo>
                      <a:pt x="4752" y="2964"/>
                    </a:lnTo>
                    <a:close/>
                    <a:moveTo>
                      <a:pt x="1137" y="2950"/>
                    </a:moveTo>
                    <a:lnTo>
                      <a:pt x="1181" y="2954"/>
                    </a:lnTo>
                    <a:lnTo>
                      <a:pt x="1225" y="2961"/>
                    </a:lnTo>
                    <a:lnTo>
                      <a:pt x="1269" y="2975"/>
                    </a:lnTo>
                    <a:lnTo>
                      <a:pt x="1300" y="3010"/>
                    </a:lnTo>
                    <a:lnTo>
                      <a:pt x="1319" y="3041"/>
                    </a:lnTo>
                    <a:lnTo>
                      <a:pt x="1330" y="3073"/>
                    </a:lnTo>
                    <a:lnTo>
                      <a:pt x="1332" y="3103"/>
                    </a:lnTo>
                    <a:lnTo>
                      <a:pt x="1325" y="3131"/>
                    </a:lnTo>
                    <a:lnTo>
                      <a:pt x="1309" y="3155"/>
                    </a:lnTo>
                    <a:lnTo>
                      <a:pt x="1288" y="3178"/>
                    </a:lnTo>
                    <a:lnTo>
                      <a:pt x="1260" y="3197"/>
                    </a:lnTo>
                    <a:lnTo>
                      <a:pt x="1228" y="3215"/>
                    </a:lnTo>
                    <a:lnTo>
                      <a:pt x="1192" y="3227"/>
                    </a:lnTo>
                    <a:lnTo>
                      <a:pt x="1151" y="3236"/>
                    </a:lnTo>
                    <a:lnTo>
                      <a:pt x="1109" y="3241"/>
                    </a:lnTo>
                    <a:lnTo>
                      <a:pt x="1066" y="3243"/>
                    </a:lnTo>
                    <a:lnTo>
                      <a:pt x="1022" y="3239"/>
                    </a:lnTo>
                    <a:lnTo>
                      <a:pt x="978" y="3232"/>
                    </a:lnTo>
                    <a:lnTo>
                      <a:pt x="934" y="3218"/>
                    </a:lnTo>
                    <a:lnTo>
                      <a:pt x="905" y="3185"/>
                    </a:lnTo>
                    <a:lnTo>
                      <a:pt x="884" y="3152"/>
                    </a:lnTo>
                    <a:lnTo>
                      <a:pt x="875" y="3120"/>
                    </a:lnTo>
                    <a:lnTo>
                      <a:pt x="873" y="3090"/>
                    </a:lnTo>
                    <a:lnTo>
                      <a:pt x="880" y="3064"/>
                    </a:lnTo>
                    <a:lnTo>
                      <a:pt x="896" y="3038"/>
                    </a:lnTo>
                    <a:lnTo>
                      <a:pt x="917" y="3015"/>
                    </a:lnTo>
                    <a:lnTo>
                      <a:pt x="943" y="2996"/>
                    </a:lnTo>
                    <a:lnTo>
                      <a:pt x="976" y="2980"/>
                    </a:lnTo>
                    <a:lnTo>
                      <a:pt x="1011" y="2966"/>
                    </a:lnTo>
                    <a:lnTo>
                      <a:pt x="1052" y="2957"/>
                    </a:lnTo>
                    <a:lnTo>
                      <a:pt x="1094" y="2952"/>
                    </a:lnTo>
                    <a:lnTo>
                      <a:pt x="1137" y="2950"/>
                    </a:lnTo>
                    <a:close/>
                    <a:moveTo>
                      <a:pt x="4661" y="2283"/>
                    </a:moveTo>
                    <a:lnTo>
                      <a:pt x="4752" y="2285"/>
                    </a:lnTo>
                    <a:lnTo>
                      <a:pt x="4843" y="2294"/>
                    </a:lnTo>
                    <a:lnTo>
                      <a:pt x="4932" y="2310"/>
                    </a:lnTo>
                    <a:lnTo>
                      <a:pt x="5020" y="2334"/>
                    </a:lnTo>
                    <a:lnTo>
                      <a:pt x="5105" y="2364"/>
                    </a:lnTo>
                    <a:lnTo>
                      <a:pt x="5188" y="2401"/>
                    </a:lnTo>
                    <a:lnTo>
                      <a:pt x="5266" y="2444"/>
                    </a:lnTo>
                    <a:lnTo>
                      <a:pt x="5342" y="2493"/>
                    </a:lnTo>
                    <a:lnTo>
                      <a:pt x="5413" y="2548"/>
                    </a:lnTo>
                    <a:lnTo>
                      <a:pt x="5478" y="2609"/>
                    </a:lnTo>
                    <a:lnTo>
                      <a:pt x="5539" y="2674"/>
                    </a:lnTo>
                    <a:lnTo>
                      <a:pt x="5594" y="2745"/>
                    </a:lnTo>
                    <a:lnTo>
                      <a:pt x="5641" y="2821"/>
                    </a:lnTo>
                    <a:lnTo>
                      <a:pt x="5683" y="2900"/>
                    </a:lnTo>
                    <a:lnTo>
                      <a:pt x="5714" y="2982"/>
                    </a:lnTo>
                    <a:lnTo>
                      <a:pt x="5741" y="3069"/>
                    </a:lnTo>
                    <a:lnTo>
                      <a:pt x="5756" y="3160"/>
                    </a:lnTo>
                    <a:lnTo>
                      <a:pt x="5763" y="3253"/>
                    </a:lnTo>
                    <a:lnTo>
                      <a:pt x="5760" y="3350"/>
                    </a:lnTo>
                    <a:lnTo>
                      <a:pt x="5748" y="3449"/>
                    </a:lnTo>
                    <a:lnTo>
                      <a:pt x="5721" y="3567"/>
                    </a:lnTo>
                    <a:lnTo>
                      <a:pt x="5683" y="3682"/>
                    </a:lnTo>
                    <a:lnTo>
                      <a:pt x="5637" y="3796"/>
                    </a:lnTo>
                    <a:lnTo>
                      <a:pt x="5583" y="3906"/>
                    </a:lnTo>
                    <a:lnTo>
                      <a:pt x="5522" y="4015"/>
                    </a:lnTo>
                    <a:lnTo>
                      <a:pt x="5455" y="4122"/>
                    </a:lnTo>
                    <a:lnTo>
                      <a:pt x="5384" y="4227"/>
                    </a:lnTo>
                    <a:lnTo>
                      <a:pt x="5308" y="4330"/>
                    </a:lnTo>
                    <a:lnTo>
                      <a:pt x="5231" y="4430"/>
                    </a:lnTo>
                    <a:lnTo>
                      <a:pt x="5153" y="4528"/>
                    </a:lnTo>
                    <a:lnTo>
                      <a:pt x="5076" y="4624"/>
                    </a:lnTo>
                    <a:lnTo>
                      <a:pt x="4999" y="4719"/>
                    </a:lnTo>
                    <a:lnTo>
                      <a:pt x="4923" y="4810"/>
                    </a:lnTo>
                    <a:lnTo>
                      <a:pt x="4852" y="4901"/>
                    </a:lnTo>
                    <a:lnTo>
                      <a:pt x="4785" y="4988"/>
                    </a:lnTo>
                    <a:lnTo>
                      <a:pt x="4724" y="5074"/>
                    </a:lnTo>
                    <a:lnTo>
                      <a:pt x="4601" y="4943"/>
                    </a:lnTo>
                    <a:lnTo>
                      <a:pt x="4479" y="4803"/>
                    </a:lnTo>
                    <a:lnTo>
                      <a:pt x="4358" y="4654"/>
                    </a:lnTo>
                    <a:lnTo>
                      <a:pt x="4239" y="4496"/>
                    </a:lnTo>
                    <a:lnTo>
                      <a:pt x="4123" y="4332"/>
                    </a:lnTo>
                    <a:lnTo>
                      <a:pt x="4073" y="4258"/>
                    </a:lnTo>
                    <a:lnTo>
                      <a:pt x="4018" y="4179"/>
                    </a:lnTo>
                    <a:lnTo>
                      <a:pt x="3962" y="4097"/>
                    </a:lnTo>
                    <a:lnTo>
                      <a:pt x="3908" y="4011"/>
                    </a:lnTo>
                    <a:lnTo>
                      <a:pt x="3854" y="3922"/>
                    </a:lnTo>
                    <a:lnTo>
                      <a:pt x="3805" y="3831"/>
                    </a:lnTo>
                    <a:lnTo>
                      <a:pt x="3759" y="3736"/>
                    </a:lnTo>
                    <a:lnTo>
                      <a:pt x="3721" y="3640"/>
                    </a:lnTo>
                    <a:lnTo>
                      <a:pt x="3691" y="3544"/>
                    </a:lnTo>
                    <a:lnTo>
                      <a:pt x="3670" y="3444"/>
                    </a:lnTo>
                    <a:lnTo>
                      <a:pt x="3661" y="3346"/>
                    </a:lnTo>
                    <a:lnTo>
                      <a:pt x="3665" y="3241"/>
                    </a:lnTo>
                    <a:lnTo>
                      <a:pt x="3677" y="3139"/>
                    </a:lnTo>
                    <a:lnTo>
                      <a:pt x="3702" y="3041"/>
                    </a:lnTo>
                    <a:lnTo>
                      <a:pt x="3735" y="2945"/>
                    </a:lnTo>
                    <a:lnTo>
                      <a:pt x="3775" y="2854"/>
                    </a:lnTo>
                    <a:lnTo>
                      <a:pt x="3826" y="2767"/>
                    </a:lnTo>
                    <a:lnTo>
                      <a:pt x="3884" y="2686"/>
                    </a:lnTo>
                    <a:lnTo>
                      <a:pt x="3948" y="2609"/>
                    </a:lnTo>
                    <a:lnTo>
                      <a:pt x="4018" y="2541"/>
                    </a:lnTo>
                    <a:lnTo>
                      <a:pt x="4097" y="2478"/>
                    </a:lnTo>
                    <a:lnTo>
                      <a:pt x="4179" y="2423"/>
                    </a:lnTo>
                    <a:lnTo>
                      <a:pt x="4269" y="2376"/>
                    </a:lnTo>
                    <a:lnTo>
                      <a:pt x="4362" y="2339"/>
                    </a:lnTo>
                    <a:lnTo>
                      <a:pt x="4458" y="2310"/>
                    </a:lnTo>
                    <a:lnTo>
                      <a:pt x="4558" y="2292"/>
                    </a:lnTo>
                    <a:lnTo>
                      <a:pt x="4661" y="2283"/>
                    </a:lnTo>
                    <a:close/>
                    <a:moveTo>
                      <a:pt x="1038" y="683"/>
                    </a:moveTo>
                    <a:lnTo>
                      <a:pt x="976" y="690"/>
                    </a:lnTo>
                    <a:lnTo>
                      <a:pt x="919" y="706"/>
                    </a:lnTo>
                    <a:lnTo>
                      <a:pt x="866" y="727"/>
                    </a:lnTo>
                    <a:lnTo>
                      <a:pt x="821" y="757"/>
                    </a:lnTo>
                    <a:lnTo>
                      <a:pt x="779" y="792"/>
                    </a:lnTo>
                    <a:lnTo>
                      <a:pt x="745" y="832"/>
                    </a:lnTo>
                    <a:lnTo>
                      <a:pt x="717" y="877"/>
                    </a:lnTo>
                    <a:lnTo>
                      <a:pt x="696" y="928"/>
                    </a:lnTo>
                    <a:lnTo>
                      <a:pt x="684" y="982"/>
                    </a:lnTo>
                    <a:lnTo>
                      <a:pt x="679" y="1042"/>
                    </a:lnTo>
                    <a:lnTo>
                      <a:pt x="682" y="1096"/>
                    </a:lnTo>
                    <a:lnTo>
                      <a:pt x="693" y="1145"/>
                    </a:lnTo>
                    <a:lnTo>
                      <a:pt x="709" y="1193"/>
                    </a:lnTo>
                    <a:lnTo>
                      <a:pt x="733" y="1235"/>
                    </a:lnTo>
                    <a:lnTo>
                      <a:pt x="761" y="1273"/>
                    </a:lnTo>
                    <a:lnTo>
                      <a:pt x="794" y="1306"/>
                    </a:lnTo>
                    <a:lnTo>
                      <a:pt x="831" y="1334"/>
                    </a:lnTo>
                    <a:lnTo>
                      <a:pt x="871" y="1359"/>
                    </a:lnTo>
                    <a:lnTo>
                      <a:pt x="913" y="1378"/>
                    </a:lnTo>
                    <a:lnTo>
                      <a:pt x="959" y="1394"/>
                    </a:lnTo>
                    <a:lnTo>
                      <a:pt x="1004" y="1403"/>
                    </a:lnTo>
                    <a:lnTo>
                      <a:pt x="1052" y="1408"/>
                    </a:lnTo>
                    <a:lnTo>
                      <a:pt x="1099" y="1406"/>
                    </a:lnTo>
                    <a:lnTo>
                      <a:pt x="1146" y="1399"/>
                    </a:lnTo>
                    <a:lnTo>
                      <a:pt x="1190" y="1387"/>
                    </a:lnTo>
                    <a:lnTo>
                      <a:pt x="1234" y="1368"/>
                    </a:lnTo>
                    <a:lnTo>
                      <a:pt x="1274" y="1343"/>
                    </a:lnTo>
                    <a:lnTo>
                      <a:pt x="1311" y="1313"/>
                    </a:lnTo>
                    <a:lnTo>
                      <a:pt x="1344" y="1277"/>
                    </a:lnTo>
                    <a:lnTo>
                      <a:pt x="1374" y="1233"/>
                    </a:lnTo>
                    <a:lnTo>
                      <a:pt x="1396" y="1182"/>
                    </a:lnTo>
                    <a:lnTo>
                      <a:pt x="1414" y="1119"/>
                    </a:lnTo>
                    <a:lnTo>
                      <a:pt x="1421" y="1056"/>
                    </a:lnTo>
                    <a:lnTo>
                      <a:pt x="1416" y="996"/>
                    </a:lnTo>
                    <a:lnTo>
                      <a:pt x="1402" y="937"/>
                    </a:lnTo>
                    <a:lnTo>
                      <a:pt x="1379" y="883"/>
                    </a:lnTo>
                    <a:lnTo>
                      <a:pt x="1347" y="832"/>
                    </a:lnTo>
                    <a:lnTo>
                      <a:pt x="1309" y="788"/>
                    </a:lnTo>
                    <a:lnTo>
                      <a:pt x="1263" y="750"/>
                    </a:lnTo>
                    <a:lnTo>
                      <a:pt x="1213" y="720"/>
                    </a:lnTo>
                    <a:lnTo>
                      <a:pt x="1158" y="697"/>
                    </a:lnTo>
                    <a:lnTo>
                      <a:pt x="1099" y="685"/>
                    </a:lnTo>
                    <a:lnTo>
                      <a:pt x="1038" y="683"/>
                    </a:lnTo>
                    <a:close/>
                    <a:moveTo>
                      <a:pt x="1020" y="0"/>
                    </a:moveTo>
                    <a:lnTo>
                      <a:pt x="1081" y="0"/>
                    </a:lnTo>
                    <a:lnTo>
                      <a:pt x="1153" y="4"/>
                    </a:lnTo>
                    <a:lnTo>
                      <a:pt x="1251" y="18"/>
                    </a:lnTo>
                    <a:lnTo>
                      <a:pt x="1346" y="39"/>
                    </a:lnTo>
                    <a:lnTo>
                      <a:pt x="1437" y="70"/>
                    </a:lnTo>
                    <a:lnTo>
                      <a:pt x="1524" y="109"/>
                    </a:lnTo>
                    <a:lnTo>
                      <a:pt x="1607" y="154"/>
                    </a:lnTo>
                    <a:lnTo>
                      <a:pt x="1685" y="207"/>
                    </a:lnTo>
                    <a:lnTo>
                      <a:pt x="1759" y="266"/>
                    </a:lnTo>
                    <a:lnTo>
                      <a:pt x="1825" y="333"/>
                    </a:lnTo>
                    <a:lnTo>
                      <a:pt x="1888" y="405"/>
                    </a:lnTo>
                    <a:lnTo>
                      <a:pt x="1943" y="482"/>
                    </a:lnTo>
                    <a:lnTo>
                      <a:pt x="1990" y="564"/>
                    </a:lnTo>
                    <a:lnTo>
                      <a:pt x="2028" y="652"/>
                    </a:lnTo>
                    <a:lnTo>
                      <a:pt x="2060" y="744"/>
                    </a:lnTo>
                    <a:lnTo>
                      <a:pt x="2083" y="839"/>
                    </a:lnTo>
                    <a:lnTo>
                      <a:pt x="2097" y="939"/>
                    </a:lnTo>
                    <a:lnTo>
                      <a:pt x="2100" y="1042"/>
                    </a:lnTo>
                    <a:lnTo>
                      <a:pt x="2093" y="1142"/>
                    </a:lnTo>
                    <a:lnTo>
                      <a:pt x="2076" y="1238"/>
                    </a:lnTo>
                    <a:lnTo>
                      <a:pt x="2048" y="1334"/>
                    </a:lnTo>
                    <a:lnTo>
                      <a:pt x="2013" y="1427"/>
                    </a:lnTo>
                    <a:lnTo>
                      <a:pt x="1971" y="1520"/>
                    </a:lnTo>
                    <a:lnTo>
                      <a:pt x="1925" y="1609"/>
                    </a:lnTo>
                    <a:lnTo>
                      <a:pt x="1874" y="1695"/>
                    </a:lnTo>
                    <a:lnTo>
                      <a:pt x="1822" y="1779"/>
                    </a:lnTo>
                    <a:lnTo>
                      <a:pt x="1768" y="1861"/>
                    </a:lnTo>
                    <a:lnTo>
                      <a:pt x="1715" y="1938"/>
                    </a:lnTo>
                    <a:lnTo>
                      <a:pt x="1664" y="2014"/>
                    </a:lnTo>
                    <a:lnTo>
                      <a:pt x="1566" y="2155"/>
                    </a:lnTo>
                    <a:lnTo>
                      <a:pt x="1465" y="2294"/>
                    </a:lnTo>
                    <a:lnTo>
                      <a:pt x="1360" y="2427"/>
                    </a:lnTo>
                    <a:lnTo>
                      <a:pt x="1255" y="2555"/>
                    </a:lnTo>
                    <a:lnTo>
                      <a:pt x="1146" y="2672"/>
                    </a:lnTo>
                    <a:lnTo>
                      <a:pt x="1038" y="2782"/>
                    </a:lnTo>
                    <a:lnTo>
                      <a:pt x="976" y="2700"/>
                    </a:lnTo>
                    <a:lnTo>
                      <a:pt x="912" y="2614"/>
                    </a:lnTo>
                    <a:lnTo>
                      <a:pt x="840" y="2525"/>
                    </a:lnTo>
                    <a:lnTo>
                      <a:pt x="766" y="2436"/>
                    </a:lnTo>
                    <a:lnTo>
                      <a:pt x="689" y="2343"/>
                    </a:lnTo>
                    <a:lnTo>
                      <a:pt x="532" y="2150"/>
                    </a:lnTo>
                    <a:lnTo>
                      <a:pt x="455" y="2049"/>
                    </a:lnTo>
                    <a:lnTo>
                      <a:pt x="381" y="1947"/>
                    </a:lnTo>
                    <a:lnTo>
                      <a:pt x="310" y="1842"/>
                    </a:lnTo>
                    <a:lnTo>
                      <a:pt x="241" y="1735"/>
                    </a:lnTo>
                    <a:lnTo>
                      <a:pt x="180" y="1627"/>
                    </a:lnTo>
                    <a:lnTo>
                      <a:pt x="126" y="1516"/>
                    </a:lnTo>
                    <a:lnTo>
                      <a:pt x="79" y="1403"/>
                    </a:lnTo>
                    <a:lnTo>
                      <a:pt x="42" y="1287"/>
                    </a:lnTo>
                    <a:lnTo>
                      <a:pt x="14" y="1170"/>
                    </a:lnTo>
                    <a:lnTo>
                      <a:pt x="2" y="1070"/>
                    </a:lnTo>
                    <a:lnTo>
                      <a:pt x="0" y="972"/>
                    </a:lnTo>
                    <a:lnTo>
                      <a:pt x="7" y="876"/>
                    </a:lnTo>
                    <a:lnTo>
                      <a:pt x="26" y="781"/>
                    </a:lnTo>
                    <a:lnTo>
                      <a:pt x="54" y="690"/>
                    </a:lnTo>
                    <a:lnTo>
                      <a:pt x="91" y="603"/>
                    </a:lnTo>
                    <a:lnTo>
                      <a:pt x="136" y="517"/>
                    </a:lnTo>
                    <a:lnTo>
                      <a:pt x="189" y="438"/>
                    </a:lnTo>
                    <a:lnTo>
                      <a:pt x="250" y="363"/>
                    </a:lnTo>
                    <a:lnTo>
                      <a:pt x="318" y="293"/>
                    </a:lnTo>
                    <a:lnTo>
                      <a:pt x="392" y="230"/>
                    </a:lnTo>
                    <a:lnTo>
                      <a:pt x="471" y="172"/>
                    </a:lnTo>
                    <a:lnTo>
                      <a:pt x="556" y="123"/>
                    </a:lnTo>
                    <a:lnTo>
                      <a:pt x="647" y="81"/>
                    </a:lnTo>
                    <a:lnTo>
                      <a:pt x="742" y="46"/>
                    </a:lnTo>
                    <a:lnTo>
                      <a:pt x="840" y="21"/>
                    </a:lnTo>
                    <a:lnTo>
                      <a:pt x="941" y="6"/>
                    </a:lnTo>
                    <a:lnTo>
                      <a:pt x="1020" y="0"/>
                    </a:lnTo>
                    <a:close/>
                  </a:path>
                </a:pathLst>
              </a:custGeom>
              <a:noFill/>
              <a:ln>
                <a:solidFill>
                  <a:schemeClr val="bg1"/>
                </a:solidFill>
              </a:ln>
            </p:spPr>
            <p:txBody>
              <a:bodyPr vert="horz" wrap="square" lIns="121920" tIns="60960" rIns="121920" bIns="60960" numCol="1" anchor="t" anchorCtr="0" compatLnSpc="1">
                <a:prstTxWarp prst="textNoShape">
                  <a:avLst/>
                </a:prstTxWarp>
              </a:bodyPr>
              <a:lstStyle/>
              <a:p>
                <a:pPr defTabSz="609570">
                  <a:defRPr/>
                </a:pPr>
                <a:endParaRPr lang="en-US" sz="2400" dirty="0">
                  <a:solidFill>
                    <a:srgbClr val="000000"/>
                  </a:solidFill>
                  <a:latin typeface="Arial" panose="020B0604020202020204" pitchFamily="34" charset="0"/>
                  <a:cs typeface="Arial" panose="020B0604020202020204" pitchFamily="34" charset="0"/>
                </a:endParaRPr>
              </a:p>
            </p:txBody>
          </p:sp>
          <p:sp>
            <p:nvSpPr>
              <p:cNvPr id="298" name="Oval 41">
                <a:extLst>
                  <a:ext uri="{FF2B5EF4-FFF2-40B4-BE49-F238E27FC236}">
                    <a16:creationId xmlns:a16="http://schemas.microsoft.com/office/drawing/2014/main" id="{A7B821C8-4FBA-4B21-A33E-D48FD7BA4084}"/>
                  </a:ext>
                </a:extLst>
              </p:cNvPr>
              <p:cNvSpPr>
                <a:spLocks noChangeArrowheads="1"/>
              </p:cNvSpPr>
              <p:nvPr/>
            </p:nvSpPr>
            <p:spPr bwMode="auto">
              <a:xfrm>
                <a:off x="6108482" y="4251465"/>
                <a:ext cx="45720" cy="45720"/>
              </a:xfrm>
              <a:prstGeom prst="ellipse">
                <a:avLst/>
              </a:prstGeom>
              <a:solidFill>
                <a:schemeClr val="bg1"/>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pPr defTabSz="609570">
                  <a:defRPr/>
                </a:pPr>
                <a:endParaRPr lang="en-US" sz="2400" dirty="0">
                  <a:solidFill>
                    <a:srgbClr val="000000"/>
                  </a:solidFill>
                  <a:latin typeface="Arial" panose="020B0604020202020204" pitchFamily="34" charset="0"/>
                  <a:cs typeface="Arial" panose="020B0604020202020204" pitchFamily="34" charset="0"/>
                </a:endParaRPr>
              </a:p>
            </p:txBody>
          </p:sp>
        </p:grpSp>
      </p:grpSp>
      <p:sp>
        <p:nvSpPr>
          <p:cNvPr id="299" name="TextBox 298">
            <a:extLst>
              <a:ext uri="{FF2B5EF4-FFF2-40B4-BE49-F238E27FC236}">
                <a16:creationId xmlns:a16="http://schemas.microsoft.com/office/drawing/2014/main" id="{5E54BC08-A474-45B1-9528-91FFF427247B}"/>
              </a:ext>
            </a:extLst>
          </p:cNvPr>
          <p:cNvSpPr txBox="1"/>
          <p:nvPr/>
        </p:nvSpPr>
        <p:spPr>
          <a:xfrm>
            <a:off x="7787253" y="5980211"/>
            <a:ext cx="1296995" cy="188704"/>
          </a:xfrm>
          <a:prstGeom prst="round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24384" tIns="24384" rIns="24384" bIns="24384" numCol="1" spcCol="1270" anchor="ctr" anchorCtr="0">
            <a:noAutofit/>
          </a:bodyPr>
          <a:lstStyle/>
          <a:p>
            <a:pPr marL="0" lvl="1" algn="ctr" defTabSz="622252">
              <a:spcBef>
                <a:spcPct val="0"/>
              </a:spcBef>
              <a:spcAft>
                <a:spcPts val="400"/>
              </a:spcAft>
              <a:buClr>
                <a:srgbClr val="00B49D"/>
              </a:buClr>
              <a:defRPr/>
            </a:pPr>
            <a:r>
              <a:rPr lang="en-US" sz="1067" b="1" dirty="0">
                <a:solidFill>
                  <a:srgbClr val="000000"/>
                </a:solidFill>
                <a:latin typeface="Arial" panose="020B0604020202020204" pitchFamily="34" charset="0"/>
                <a:cs typeface="Arial" panose="020B0604020202020204" pitchFamily="34" charset="0"/>
              </a:rPr>
              <a:t>Towards Success</a:t>
            </a:r>
          </a:p>
        </p:txBody>
      </p:sp>
    </p:spTree>
    <p:extLst>
      <p:ext uri="{BB962C8B-B14F-4D97-AF65-F5344CB8AC3E}">
        <p14:creationId xmlns:p14="http://schemas.microsoft.com/office/powerpoint/2010/main" val="9009743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4488"/>
            <a:ext cx="10393363" cy="684212"/>
          </a:xfrm>
        </p:spPr>
        <p:txBody>
          <a:bodyPr>
            <a:normAutofit fontScale="90000"/>
          </a:bodyPr>
          <a:lstStyle/>
          <a:p>
            <a:r>
              <a:rPr lang="en-IN"/>
              <a:t>3 tier/stage model/approach</a:t>
            </a:r>
            <a:endParaRPr lang="en-IN" dirty="0"/>
          </a:p>
        </p:txBody>
      </p:sp>
      <p:sp>
        <p:nvSpPr>
          <p:cNvPr id="5" name="Rectangle 4"/>
          <p:cNvSpPr/>
          <p:nvPr/>
        </p:nvSpPr>
        <p:spPr>
          <a:xfrm>
            <a:off x="762000" y="1729383"/>
            <a:ext cx="8534400" cy="3416320"/>
          </a:xfrm>
          <a:prstGeom prst="rect">
            <a:avLst/>
          </a:prstGeom>
        </p:spPr>
        <p:txBody>
          <a:bodyPr wrap="square">
            <a:spAutoFit/>
          </a:bodyPr>
          <a:lstStyle/>
          <a:p>
            <a:pPr>
              <a:spcAft>
                <a:spcPts val="0"/>
              </a:spcAft>
            </a:pPr>
            <a:r>
              <a:rPr lang="en-IN" dirty="0">
                <a:solidFill>
                  <a:srgbClr val="70AD47"/>
                </a:solidFill>
                <a:latin typeface="Calibri" panose="020F0502020204030204" pitchFamily="34" charset="0"/>
                <a:ea typeface="Calibri" panose="020F0502020204030204" pitchFamily="34" charset="0"/>
              </a:rPr>
              <a:t>1</a:t>
            </a:r>
            <a:r>
              <a:rPr lang="en-IN" baseline="30000" dirty="0">
                <a:solidFill>
                  <a:srgbClr val="70AD47"/>
                </a:solidFill>
                <a:latin typeface="Calibri" panose="020F0502020204030204" pitchFamily="34" charset="0"/>
                <a:ea typeface="Calibri" panose="020F0502020204030204" pitchFamily="34" charset="0"/>
              </a:rPr>
              <a:t>st</a:t>
            </a:r>
            <a:r>
              <a:rPr lang="en-IN" dirty="0">
                <a:solidFill>
                  <a:srgbClr val="70AD47"/>
                </a:solidFill>
                <a:latin typeface="Calibri" panose="020F0502020204030204" pitchFamily="34" charset="0"/>
                <a:ea typeface="Calibri" panose="020F0502020204030204" pitchFamily="34" charset="0"/>
              </a:rPr>
              <a:t> stage-We have already MSS platform for IT SOC ( Existing )</a:t>
            </a:r>
            <a:endParaRPr lang="en-IN" sz="1600" dirty="0">
              <a:latin typeface="Calibri" panose="020F0502020204030204" pitchFamily="34" charset="0"/>
              <a:ea typeface="Calibri" panose="020F0502020204030204" pitchFamily="34" charset="0"/>
            </a:endParaRPr>
          </a:p>
          <a:p>
            <a:pPr>
              <a:spcAft>
                <a:spcPts val="0"/>
              </a:spcAft>
            </a:pPr>
            <a:r>
              <a:rPr lang="en-IN" dirty="0">
                <a:solidFill>
                  <a:srgbClr val="ED7D31"/>
                </a:solidFill>
                <a:latin typeface="Calibri" panose="020F0502020204030204" pitchFamily="34" charset="0"/>
                <a:ea typeface="Calibri" panose="020F0502020204030204" pitchFamily="34" charset="0"/>
              </a:rPr>
              <a:t>2</a:t>
            </a:r>
            <a:r>
              <a:rPr lang="en-IN" baseline="30000" dirty="0">
                <a:solidFill>
                  <a:srgbClr val="ED7D31"/>
                </a:solidFill>
                <a:latin typeface="Calibri" panose="020F0502020204030204" pitchFamily="34" charset="0"/>
                <a:ea typeface="Calibri" panose="020F0502020204030204" pitchFamily="34" charset="0"/>
              </a:rPr>
              <a:t>nd</a:t>
            </a:r>
            <a:r>
              <a:rPr lang="en-IN" dirty="0">
                <a:solidFill>
                  <a:srgbClr val="ED7D31"/>
                </a:solidFill>
                <a:latin typeface="Calibri" panose="020F0502020204030204" pitchFamily="34" charset="0"/>
                <a:ea typeface="Calibri" panose="020F0502020204030204" pitchFamily="34" charset="0"/>
              </a:rPr>
              <a:t> stage-Build independent MSS platform for OT SOC ( To be accomplished)</a:t>
            </a:r>
            <a:endParaRPr lang="en-IN" sz="1600" dirty="0">
              <a:latin typeface="Calibri" panose="020F0502020204030204" pitchFamily="34" charset="0"/>
              <a:ea typeface="Calibri" panose="020F0502020204030204" pitchFamily="34" charset="0"/>
            </a:endParaRPr>
          </a:p>
          <a:p>
            <a:pPr>
              <a:spcAft>
                <a:spcPts val="0"/>
              </a:spcAft>
            </a:pPr>
            <a:r>
              <a:rPr lang="en-IN" dirty="0">
                <a:solidFill>
                  <a:srgbClr val="ED7D31"/>
                </a:solidFill>
                <a:latin typeface="Calibri" panose="020F0502020204030204" pitchFamily="34" charset="0"/>
                <a:ea typeface="Calibri" panose="020F0502020204030204" pitchFamily="34" charset="0"/>
              </a:rPr>
              <a:t>3</a:t>
            </a:r>
            <a:r>
              <a:rPr lang="en-IN" baseline="30000" dirty="0">
                <a:solidFill>
                  <a:srgbClr val="ED7D31"/>
                </a:solidFill>
                <a:latin typeface="Calibri" panose="020F0502020204030204" pitchFamily="34" charset="0"/>
                <a:ea typeface="Calibri" panose="020F0502020204030204" pitchFamily="34" charset="0"/>
              </a:rPr>
              <a:t>rd</a:t>
            </a:r>
            <a:r>
              <a:rPr lang="en-IN" dirty="0">
                <a:solidFill>
                  <a:srgbClr val="ED7D31"/>
                </a:solidFill>
                <a:latin typeface="Calibri" panose="020F0502020204030204" pitchFamily="34" charset="0"/>
                <a:ea typeface="Calibri" panose="020F0502020204030204" pitchFamily="34" charset="0"/>
              </a:rPr>
              <a:t> stage-Further integration between IT SOC &amp; OT SOC .So that maintain independence, scalability &amp; segregation, these 3 are most important key factors ( To be accomplished )</a:t>
            </a:r>
            <a:endParaRPr lang="en-IN" sz="1600" dirty="0">
              <a:latin typeface="Calibri" panose="020F0502020204030204" pitchFamily="34" charset="0"/>
              <a:ea typeface="Calibri" panose="020F0502020204030204" pitchFamily="34" charset="0"/>
            </a:endParaRPr>
          </a:p>
          <a:p>
            <a:pPr>
              <a:spcAft>
                <a:spcPts val="0"/>
              </a:spcAft>
            </a:pPr>
            <a:r>
              <a:rPr lang="en-IN" dirty="0">
                <a:solidFill>
                  <a:srgbClr val="1F497D"/>
                </a:solidFill>
                <a:latin typeface="Calibri" panose="020F0502020204030204" pitchFamily="34" charset="0"/>
                <a:ea typeface="Calibri" panose="020F0502020204030204" pitchFamily="34" charset="0"/>
              </a:rPr>
              <a:t> </a:t>
            </a:r>
            <a:endParaRPr lang="en-IN" sz="1600" dirty="0">
              <a:latin typeface="Calibri" panose="020F0502020204030204" pitchFamily="34" charset="0"/>
              <a:ea typeface="Calibri" panose="020F0502020204030204" pitchFamily="34" charset="0"/>
            </a:endParaRPr>
          </a:p>
          <a:p>
            <a:pPr>
              <a:spcAft>
                <a:spcPts val="0"/>
              </a:spcAft>
            </a:pPr>
            <a:r>
              <a:rPr lang="en-IN" dirty="0">
                <a:solidFill>
                  <a:srgbClr val="1F497D"/>
                </a:solidFill>
                <a:latin typeface="Calibri" panose="020F0502020204030204" pitchFamily="34" charset="0"/>
                <a:ea typeface="Calibri" panose="020F0502020204030204" pitchFamily="34" charset="0"/>
              </a:rPr>
              <a:t>Depending on wide variety of customer requirements  can offer both service model..</a:t>
            </a:r>
            <a:endParaRPr lang="en-IN" sz="1600" dirty="0">
              <a:latin typeface="Calibri" panose="020F0502020204030204" pitchFamily="34" charset="0"/>
              <a:ea typeface="Calibri" panose="020F0502020204030204" pitchFamily="34" charset="0"/>
            </a:endParaRPr>
          </a:p>
          <a:p>
            <a:pPr marL="342900" lvl="0" indent="-342900">
              <a:spcAft>
                <a:spcPts val="0"/>
              </a:spcAft>
              <a:buFont typeface="+mj-lt"/>
              <a:buAutoNum type="arabicParenR"/>
            </a:pPr>
            <a:r>
              <a:rPr lang="en-IN" dirty="0">
                <a:solidFill>
                  <a:srgbClr val="1F497D"/>
                </a:solidFill>
                <a:latin typeface="Calibri" panose="020F0502020204030204" pitchFamily="34" charset="0"/>
                <a:ea typeface="Calibri" panose="020F0502020204030204" pitchFamily="34" charset="0"/>
              </a:rPr>
              <a:t>Independent OT-SOC  service model ( includes both offshore &amp; Onshore support services )</a:t>
            </a:r>
            <a:endParaRPr lang="en-IN" sz="1600" dirty="0">
              <a:latin typeface="Calibri" panose="020F0502020204030204" pitchFamily="34" charset="0"/>
              <a:ea typeface="Calibri" panose="020F0502020204030204" pitchFamily="34" charset="0"/>
            </a:endParaRPr>
          </a:p>
          <a:p>
            <a:pPr marL="342900" lvl="0" indent="-342900">
              <a:spcAft>
                <a:spcPts val="0"/>
              </a:spcAft>
              <a:buFont typeface="+mj-lt"/>
              <a:buAutoNum type="arabicParenR"/>
            </a:pPr>
            <a:r>
              <a:rPr lang="en-IN" dirty="0">
                <a:solidFill>
                  <a:srgbClr val="1F497D"/>
                </a:solidFill>
                <a:latin typeface="Calibri" panose="020F0502020204030204" pitchFamily="34" charset="0"/>
                <a:ea typeface="Calibri" panose="020F0502020204030204" pitchFamily="34" charset="0"/>
              </a:rPr>
              <a:t>IT-OT Convergence Model ( This is typically of 2 different types. </a:t>
            </a:r>
            <a:endParaRPr lang="en-IN" sz="1600" dirty="0">
              <a:latin typeface="Calibri" panose="020F0502020204030204" pitchFamily="34" charset="0"/>
              <a:ea typeface="Calibri" panose="020F0502020204030204" pitchFamily="34" charset="0"/>
            </a:endParaRPr>
          </a:p>
          <a:p>
            <a:pPr marL="342900" lvl="0" indent="-342900">
              <a:spcAft>
                <a:spcPts val="0"/>
              </a:spcAft>
              <a:buFont typeface="Symbol" panose="05050102010706020507" pitchFamily="18" charset="2"/>
              <a:buChar char=""/>
            </a:pPr>
            <a:r>
              <a:rPr lang="en-IN" dirty="0">
                <a:solidFill>
                  <a:srgbClr val="1F497D"/>
                </a:solidFill>
                <a:latin typeface="Calibri" panose="020F0502020204030204" pitchFamily="34" charset="0"/>
                <a:ea typeface="Calibri" panose="020F0502020204030204" pitchFamily="34" charset="0"/>
              </a:rPr>
              <a:t>Type 1) Already we have existing customer delivering IT SOC &amp; customer wants further extension to OT.</a:t>
            </a:r>
            <a:endParaRPr lang="en-IN" sz="1600" dirty="0">
              <a:latin typeface="Calibri" panose="020F0502020204030204" pitchFamily="34" charset="0"/>
              <a:ea typeface="Calibri" panose="020F0502020204030204" pitchFamily="34" charset="0"/>
            </a:endParaRPr>
          </a:p>
          <a:p>
            <a:pPr marL="342900" lvl="0" indent="-342900">
              <a:spcAft>
                <a:spcPts val="0"/>
              </a:spcAft>
              <a:buFont typeface="Symbol" panose="05050102010706020507" pitchFamily="18" charset="2"/>
              <a:buChar char=""/>
            </a:pPr>
            <a:r>
              <a:rPr lang="en-IN" dirty="0">
                <a:solidFill>
                  <a:srgbClr val="1F497D"/>
                </a:solidFill>
                <a:latin typeface="Calibri" panose="020F0502020204030204" pitchFamily="34" charset="0"/>
                <a:ea typeface="Calibri" panose="020F0502020204030204" pitchFamily="34" charset="0"/>
              </a:rPr>
              <a:t>Type 2) Customer wants IT &amp; OT SOC services ( Fresh Requirement).</a:t>
            </a:r>
            <a:endParaRPr lang="en-IN"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791499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idx="4294967295"/>
          </p:nvPr>
        </p:nvSpPr>
        <p:spPr>
          <a:xfrm>
            <a:off x="1386865" y="818984"/>
            <a:ext cx="6596245" cy="3268520"/>
          </a:xfrm>
        </p:spPr>
        <p:txBody>
          <a:bodyPr vert="horz" lIns="91440" tIns="45720" rIns="91440" bIns="45720" rtlCol="0" anchor="b">
            <a:normAutofit/>
          </a:bodyPr>
          <a:lstStyle/>
          <a:p>
            <a:pPr algn="r"/>
            <a:r>
              <a:rPr lang="en-US" sz="4800" kern="1200">
                <a:solidFill>
                  <a:srgbClr val="FFFFFF"/>
                </a:solidFill>
                <a:latin typeface="+mj-lt"/>
                <a:ea typeface="+mj-ea"/>
                <a:cs typeface="+mj-cs"/>
              </a:rPr>
              <a:t>OT-SOC Service Model</a:t>
            </a:r>
          </a:p>
        </p:txBody>
      </p:sp>
      <p:sp>
        <p:nvSpPr>
          <p:cNvPr id="17"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4312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4488"/>
            <a:ext cx="6992938" cy="1212850"/>
          </a:xfrm>
        </p:spPr>
        <p:txBody>
          <a:bodyPr/>
          <a:lstStyle/>
          <a:p>
            <a:r>
              <a:rPr lang="en-US" dirty="0"/>
              <a:t>Service Model</a:t>
            </a:r>
            <a:endParaRPr lang="en-IN" dirty="0"/>
          </a:p>
        </p:txBody>
      </p:sp>
      <p:sp>
        <p:nvSpPr>
          <p:cNvPr id="3" name="Text Placeholder 2"/>
          <p:cNvSpPr>
            <a:spLocks noGrp="1"/>
          </p:cNvSpPr>
          <p:nvPr>
            <p:ph type="body" sz="quarter" idx="4294967295"/>
          </p:nvPr>
        </p:nvSpPr>
        <p:spPr>
          <a:xfrm>
            <a:off x="0" y="1268413"/>
            <a:ext cx="5210175" cy="4522787"/>
          </a:xfrm>
        </p:spPr>
        <p:txBody>
          <a:bodyPr>
            <a:normAutofit lnSpcReduction="10000"/>
          </a:bodyPr>
          <a:lstStyle/>
          <a:p>
            <a:pPr algn="ctr"/>
            <a:r>
              <a:rPr lang="en-US" u="sng" dirty="0">
                <a:effectLst>
                  <a:outerShdw blurRad="38100" dist="38100" dir="2700000" algn="tl">
                    <a:srgbClr val="000000">
                      <a:alpha val="43137"/>
                    </a:srgbClr>
                  </a:outerShdw>
                </a:effectLst>
              </a:rPr>
              <a:t>Onshore Delivery  Model</a:t>
            </a:r>
          </a:p>
          <a:p>
            <a:pPr marL="342900" indent="-342900">
              <a:buFont typeface="Arial" panose="020B0604020202020204" pitchFamily="34" charset="0"/>
              <a:buChar char="•"/>
            </a:pPr>
            <a:r>
              <a:rPr lang="en-US" dirty="0"/>
              <a:t>Alerts/Data forwarded to Company Global OT SOC</a:t>
            </a:r>
          </a:p>
          <a:p>
            <a:pPr marL="342900" indent="-342900">
              <a:buFont typeface="Arial" panose="020B0604020202020204" pitchFamily="34" charset="0"/>
              <a:buChar char="•"/>
            </a:pPr>
            <a:r>
              <a:rPr lang="en-US" dirty="0"/>
              <a:t>24/7 Threat Monitoring through Global SG-CMC</a:t>
            </a:r>
          </a:p>
          <a:p>
            <a:pPr marL="342900" indent="-342900">
              <a:buFont typeface="Arial" panose="020B0604020202020204" pitchFamily="34" charset="0"/>
              <a:buChar char="•"/>
            </a:pPr>
            <a:r>
              <a:rPr lang="en-US" dirty="0"/>
              <a:t>OT-SOC Analysts sitting in Company secure cell/zone will have local access to Customer global CMC</a:t>
            </a:r>
          </a:p>
          <a:p>
            <a:pPr marL="342900" indent="-342900">
              <a:buFont typeface="Arial" panose="020B0604020202020204" pitchFamily="34" charset="0"/>
              <a:buChar char="•"/>
            </a:pPr>
            <a:r>
              <a:rPr lang="en-US" dirty="0"/>
              <a:t>No Company resources deployment at site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IN" dirty="0"/>
          </a:p>
        </p:txBody>
      </p:sp>
      <p:sp>
        <p:nvSpPr>
          <p:cNvPr id="5" name="Text Placeholder 2"/>
          <p:cNvSpPr txBox="1">
            <a:spLocks/>
          </p:cNvSpPr>
          <p:nvPr/>
        </p:nvSpPr>
        <p:spPr>
          <a:xfrm>
            <a:off x="6021734" y="1268811"/>
            <a:ext cx="5423505" cy="3775629"/>
          </a:xfrm>
          <a:prstGeom prst="rect">
            <a:avLst/>
          </a:prstGeom>
        </p:spPr>
        <p:txBody>
          <a:bodyPr lIns="45720" tIns="45720" rIns="45720" bIns="45720" anchor="t" anchorCtr="0">
            <a:noAutofit/>
          </a:bodyPr>
          <a:lstStyle>
            <a:lvl1pPr marL="0" indent="0" algn="l" defTabSz="2438339" rtl="0" eaLnBrk="1" latinLnBrk="0" hangingPunct="1">
              <a:lnSpc>
                <a:spcPct val="90000"/>
              </a:lnSpc>
              <a:spcBef>
                <a:spcPts val="2667"/>
              </a:spcBef>
              <a:buClr>
                <a:srgbClr val="00B0F0"/>
              </a:buClr>
              <a:buFont typeface="Arial" panose="020B0604020202020204" pitchFamily="34" charset="0"/>
              <a:buNone/>
              <a:defRPr kumimoji="0" lang="en-US" sz="1867"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Clr>
                <a:srgbClr val="00B0F0"/>
              </a:buClr>
              <a:buFont typeface="Arial" panose="020B0604020202020204" pitchFamily="34" charset="0"/>
              <a:buNone/>
              <a:defRPr kumimoji="0" lang="en-US" sz="2133" b="1" i="0" u="none" strike="noStrike" kern="1200" cap="none" spc="0" normalizeH="0" baseline="0" noProof="0" dirty="0" smtClean="0">
                <a:ln>
                  <a:noFill/>
                </a:ln>
                <a:solidFill>
                  <a:schemeClr val="accent1"/>
                </a:solidFill>
                <a:effectLst/>
                <a:uLnTx/>
                <a:uFillTx/>
                <a:latin typeface="+mn-lt"/>
                <a:ea typeface="+mn-ea"/>
                <a:cs typeface="+mn-cs"/>
              </a:defRPr>
            </a:lvl2pPr>
            <a:lvl3pPr marL="0" indent="0" algn="l" defTabSz="2438339" rtl="0" eaLnBrk="1" latinLnBrk="0" hangingPunct="1">
              <a:lnSpc>
                <a:spcPct val="90000"/>
              </a:lnSpc>
              <a:spcBef>
                <a:spcPts val="2667"/>
              </a:spcBef>
              <a:buClr>
                <a:srgbClr val="00B0F0"/>
              </a:buClr>
              <a:buFont typeface="Arial" panose="020B0604020202020204" pitchFamily="34" charset="0"/>
              <a:buNone/>
              <a:defRPr kumimoji="0" lang="en-US" sz="2133" b="1" i="0" u="none" strike="noStrike" kern="1200" cap="none" spc="0" normalizeH="0" baseline="0" noProof="0" dirty="0" smtClean="0">
                <a:ln>
                  <a:noFill/>
                </a:ln>
                <a:solidFill>
                  <a:schemeClr val="accent1"/>
                </a:solidFill>
                <a:effectLst/>
                <a:uLnTx/>
                <a:uFillTx/>
                <a:latin typeface="+mn-lt"/>
                <a:ea typeface="+mn-ea"/>
                <a:cs typeface="+mn-cs"/>
              </a:defRPr>
            </a:lvl3pPr>
            <a:lvl4pPr marL="0" indent="0" algn="l" defTabSz="2438339" rtl="0" eaLnBrk="1" latinLnBrk="0" hangingPunct="1">
              <a:lnSpc>
                <a:spcPct val="90000"/>
              </a:lnSpc>
              <a:spcBef>
                <a:spcPts val="2667"/>
              </a:spcBef>
              <a:buClr>
                <a:srgbClr val="00B0F0"/>
              </a:buClr>
              <a:buFont typeface="Arial" panose="020B0604020202020204" pitchFamily="34" charset="0"/>
              <a:buNone/>
              <a:defRPr kumimoji="0" lang="en-US" sz="2133" b="1" i="0" u="none" strike="noStrike" kern="1200" cap="none" spc="0" normalizeH="0" baseline="0" noProof="0" dirty="0" smtClean="0">
                <a:ln>
                  <a:noFill/>
                </a:ln>
                <a:solidFill>
                  <a:schemeClr val="accent1"/>
                </a:solidFill>
                <a:effectLst/>
                <a:uLnTx/>
                <a:uFillTx/>
                <a:latin typeface="+mn-lt"/>
                <a:ea typeface="+mn-ea"/>
                <a:cs typeface="+mn-cs"/>
              </a:defRPr>
            </a:lvl4pPr>
            <a:lvl5pPr marL="0" indent="0" algn="l" defTabSz="2438339" rtl="0" eaLnBrk="1" latinLnBrk="0" hangingPunct="1">
              <a:lnSpc>
                <a:spcPct val="90000"/>
              </a:lnSpc>
              <a:spcBef>
                <a:spcPts val="2667"/>
              </a:spcBef>
              <a:buClr>
                <a:srgbClr val="00B0F0"/>
              </a:buClr>
              <a:buFont typeface="Arial" panose="020B0604020202020204" pitchFamily="34" charset="0"/>
              <a:buNone/>
              <a:defRPr kumimoji="0" lang="en-US" sz="2133" b="1" i="0" u="none" strike="noStrike" kern="1200" cap="none" spc="0" normalizeH="0" baseline="0" noProof="0" dirty="0">
                <a:ln>
                  <a:noFill/>
                </a:ln>
                <a:solidFill>
                  <a:schemeClr val="accent1"/>
                </a:solidFill>
                <a:effectLst/>
                <a:uLnTx/>
                <a:uFillTx/>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US" u="sng" dirty="0">
                <a:effectLst>
                  <a:outerShdw blurRad="38100" dist="38100" dir="2700000" algn="tl">
                    <a:srgbClr val="000000">
                      <a:alpha val="43137"/>
                    </a:srgbClr>
                  </a:outerShdw>
                </a:effectLst>
              </a:rPr>
              <a:t>Offshore Delivery  Model</a:t>
            </a:r>
          </a:p>
          <a:p>
            <a:pPr marL="342900" indent="-342900">
              <a:buFont typeface="Arial" panose="020B0604020202020204" pitchFamily="34" charset="0"/>
              <a:buChar char="•"/>
            </a:pPr>
            <a:r>
              <a:rPr lang="en-US" dirty="0"/>
              <a:t>Alerts/Data resides at customer premises</a:t>
            </a:r>
          </a:p>
          <a:p>
            <a:pPr marL="342900" indent="-342900">
              <a:buFont typeface="Arial" panose="020B0604020202020204" pitchFamily="34" charset="0"/>
              <a:buChar char="•"/>
            </a:pPr>
            <a:r>
              <a:rPr lang="en-US" dirty="0"/>
              <a:t>24/7 Monitoring through Local site SG-CMC</a:t>
            </a:r>
          </a:p>
          <a:p>
            <a:pPr marL="342900" indent="-342900">
              <a:buFont typeface="Arial" panose="020B0604020202020204" pitchFamily="34" charset="0"/>
              <a:buChar char="•"/>
            </a:pPr>
            <a:r>
              <a:rPr lang="en-US" dirty="0"/>
              <a:t>OT-SOC Analysts sitting in Company secure cell/zone gain remote access to customer site through jump server to provide 24/7 OT Threat Monitoring service</a:t>
            </a:r>
          </a:p>
          <a:p>
            <a:pPr marL="342900" indent="-342900">
              <a:buFont typeface="Arial" panose="020B0604020202020204" pitchFamily="34" charset="0"/>
              <a:buChar char="•"/>
            </a:pPr>
            <a:r>
              <a:rPr lang="en-US" dirty="0"/>
              <a:t>No company resources deployment at site</a:t>
            </a:r>
          </a:p>
          <a:p>
            <a:pPr marL="342900" indent="-342900">
              <a:buFont typeface="Arial" panose="020B0604020202020204" pitchFamily="34" charset="0"/>
              <a:buChar char="•"/>
            </a:pPr>
            <a:r>
              <a:rPr lang="en-US" dirty="0"/>
              <a:t>Less Risk &amp; Cost effective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857089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idx="4294967295"/>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OT-SOC Service Offerings</a:t>
            </a:r>
          </a:p>
        </p:txBody>
      </p:sp>
    </p:spTree>
    <p:extLst>
      <p:ext uri="{BB962C8B-B14F-4D97-AF65-F5344CB8AC3E}">
        <p14:creationId xmlns:p14="http://schemas.microsoft.com/office/powerpoint/2010/main" val="3872982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4488"/>
            <a:ext cx="6992938" cy="1212850"/>
          </a:xfrm>
        </p:spPr>
        <p:txBody>
          <a:bodyPr/>
          <a:lstStyle/>
          <a:p>
            <a:r>
              <a:rPr lang="en-US" dirty="0"/>
              <a:t>OT_SOC Service offerings</a:t>
            </a:r>
            <a:endParaRPr lang="en-IN" dirty="0"/>
          </a:p>
        </p:txBody>
      </p:sp>
      <p:sp>
        <p:nvSpPr>
          <p:cNvPr id="5" name="Rectangle 4"/>
          <p:cNvSpPr/>
          <p:nvPr/>
        </p:nvSpPr>
        <p:spPr>
          <a:xfrm>
            <a:off x="367694" y="1302699"/>
            <a:ext cx="8336280" cy="4801314"/>
          </a:xfrm>
          <a:prstGeom prst="rect">
            <a:avLst/>
          </a:prstGeom>
        </p:spPr>
        <p:txBody>
          <a:bodyPr wrap="square">
            <a:spAutoFit/>
          </a:bodyPr>
          <a:lstStyle/>
          <a:p>
            <a:pPr marL="457200" indent="-457200">
              <a:buFont typeface="+mj-lt"/>
              <a:buAutoNum type="arabicPeriod"/>
            </a:pPr>
            <a:r>
              <a:rPr lang="en-US" sz="2400" b="1" dirty="0"/>
              <a:t>24/7  centralized OT Threat Monitoring (continuous, Consolidated, Comprehensive )</a:t>
            </a:r>
          </a:p>
          <a:p>
            <a:pPr algn="ctr"/>
            <a:r>
              <a:rPr lang="en-US" dirty="0"/>
              <a:t>   Response to Cyber threats &amp; Analysis of Cyber Incidents. Maintain an Internal Database of Cyber Security Incidents </a:t>
            </a:r>
          </a:p>
          <a:p>
            <a:r>
              <a:rPr lang="en-US" sz="2400" b="1" dirty="0"/>
              <a:t>2.Real time network Monitoring &amp; visualization </a:t>
            </a:r>
          </a:p>
          <a:p>
            <a:pPr algn="ctr"/>
            <a:r>
              <a:rPr lang="en-US" dirty="0"/>
              <a:t>(improves situational awareness) &amp; Troubleshooting. Provide alerts &amp; notifications to General &amp; specific Threats</a:t>
            </a:r>
          </a:p>
          <a:p>
            <a:r>
              <a:rPr lang="en-US" sz="2400" b="1" dirty="0"/>
              <a:t>3.Asset Inventory Management</a:t>
            </a:r>
          </a:p>
          <a:p>
            <a:r>
              <a:rPr lang="en-US" sz="2400" b="1" dirty="0"/>
              <a:t>4.Vulnerability Management </a:t>
            </a:r>
          </a:p>
          <a:p>
            <a:r>
              <a:rPr lang="en-US" sz="2000" dirty="0"/>
              <a:t>        Threat &amp; Vulnerability analysis </a:t>
            </a:r>
          </a:p>
          <a:p>
            <a:r>
              <a:rPr lang="en-US" sz="2400" b="1" dirty="0"/>
              <a:t>5.Compliance Reporting </a:t>
            </a:r>
          </a:p>
          <a:p>
            <a:pPr algn="ctr"/>
            <a:r>
              <a:rPr lang="en-US" sz="2000" dirty="0"/>
              <a:t>Regular reporting to Management and Cyber Incident Responders .Cyber security awareness.</a:t>
            </a:r>
          </a:p>
          <a:p>
            <a:r>
              <a:rPr lang="en-US" sz="2400" b="1" dirty="0"/>
              <a:t>6.Advisory</a:t>
            </a:r>
          </a:p>
        </p:txBody>
      </p:sp>
    </p:spTree>
    <p:extLst>
      <p:ext uri="{BB962C8B-B14F-4D97-AF65-F5344CB8AC3E}">
        <p14:creationId xmlns:p14="http://schemas.microsoft.com/office/powerpoint/2010/main" val="1429892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4488"/>
            <a:ext cx="6992938" cy="1212850"/>
          </a:xfrm>
        </p:spPr>
        <p:txBody>
          <a:bodyPr/>
          <a:lstStyle/>
          <a:p>
            <a:r>
              <a:rPr lang="en-US" dirty="0"/>
              <a:t>Service Offerings</a:t>
            </a:r>
            <a:endParaRPr lang="en-IN" dirty="0"/>
          </a:p>
        </p:txBody>
      </p:sp>
      <p:pic>
        <p:nvPicPr>
          <p:cNvPr id="5" name="Picture 4"/>
          <p:cNvPicPr>
            <a:picLocks noChangeAspect="1"/>
          </p:cNvPicPr>
          <p:nvPr/>
        </p:nvPicPr>
        <p:blipFill>
          <a:blip r:embed="rId2"/>
          <a:stretch>
            <a:fillRect/>
          </a:stretch>
        </p:blipFill>
        <p:spPr>
          <a:xfrm>
            <a:off x="0" y="1557868"/>
            <a:ext cx="4411804" cy="3277161"/>
          </a:xfrm>
          <a:prstGeom prst="rect">
            <a:avLst/>
          </a:prstGeom>
        </p:spPr>
      </p:pic>
      <p:pic>
        <p:nvPicPr>
          <p:cNvPr id="6" name="Picture 5"/>
          <p:cNvPicPr>
            <a:picLocks noChangeAspect="1"/>
          </p:cNvPicPr>
          <p:nvPr/>
        </p:nvPicPr>
        <p:blipFill>
          <a:blip r:embed="rId3"/>
          <a:stretch>
            <a:fillRect/>
          </a:stretch>
        </p:blipFill>
        <p:spPr>
          <a:xfrm>
            <a:off x="1672268" y="5018712"/>
            <a:ext cx="875021" cy="632531"/>
          </a:xfrm>
          <a:prstGeom prst="rect">
            <a:avLst/>
          </a:prstGeom>
        </p:spPr>
      </p:pic>
      <p:sp>
        <p:nvSpPr>
          <p:cNvPr id="7" name="Rectangle 6"/>
          <p:cNvSpPr/>
          <p:nvPr/>
        </p:nvSpPr>
        <p:spPr>
          <a:xfrm>
            <a:off x="1172181" y="5802490"/>
            <a:ext cx="1804661" cy="369332"/>
          </a:xfrm>
          <a:prstGeom prst="rect">
            <a:avLst/>
          </a:prstGeom>
        </p:spPr>
        <p:txBody>
          <a:bodyPr wrap="none">
            <a:spAutoFit/>
          </a:bodyPr>
          <a:lstStyle/>
          <a:p>
            <a:r>
              <a:rPr lang="en-US" b="1" dirty="0">
                <a:solidFill>
                  <a:srgbClr val="000000"/>
                </a:solidFill>
                <a:effectLst>
                  <a:outerShdw blurRad="38100" dist="38100" dir="2700000" algn="tl">
                    <a:srgbClr val="000000">
                      <a:alpha val="43137"/>
                    </a:srgbClr>
                  </a:outerShdw>
                </a:effectLst>
                <a:latin typeface="Calibri" panose="020F0502020204030204" pitchFamily="34" charset="0"/>
              </a:rPr>
              <a:t>BASE OFFERINGS</a:t>
            </a:r>
            <a:endParaRPr lang="en-IN" sz="2000" b="1" dirty="0">
              <a:effectLst>
                <a:outerShdw blurRad="38100" dist="38100" dir="2700000" algn="tl">
                  <a:srgbClr val="000000">
                    <a:alpha val="43137"/>
                  </a:srgbClr>
                </a:outerShdw>
              </a:effectLst>
            </a:endParaRPr>
          </a:p>
        </p:txBody>
      </p:sp>
      <p:pic>
        <p:nvPicPr>
          <p:cNvPr id="8" name="Picture 7"/>
          <p:cNvPicPr>
            <a:picLocks noChangeAspect="1"/>
          </p:cNvPicPr>
          <p:nvPr/>
        </p:nvPicPr>
        <p:blipFill>
          <a:blip r:embed="rId4"/>
          <a:stretch>
            <a:fillRect/>
          </a:stretch>
        </p:blipFill>
        <p:spPr>
          <a:xfrm>
            <a:off x="5277172" y="1905000"/>
            <a:ext cx="2884430" cy="1096861"/>
          </a:xfrm>
          <a:prstGeom prst="rect">
            <a:avLst/>
          </a:prstGeom>
        </p:spPr>
      </p:pic>
      <p:cxnSp>
        <p:nvCxnSpPr>
          <p:cNvPr id="10" name="Straight Connector 9"/>
          <p:cNvCxnSpPr/>
          <p:nvPr/>
        </p:nvCxnSpPr>
        <p:spPr>
          <a:xfrm>
            <a:off x="5120640" y="1203960"/>
            <a:ext cx="15240" cy="4598530"/>
          </a:xfrm>
          <a:prstGeom prst="line">
            <a:avLst/>
          </a:prstGeom>
          <a:ln w="12700">
            <a:solidFill>
              <a:schemeClr val="accent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5"/>
          <a:stretch>
            <a:fillRect/>
          </a:stretch>
        </p:blipFill>
        <p:spPr>
          <a:xfrm>
            <a:off x="8398226" y="1905000"/>
            <a:ext cx="2818414" cy="1021499"/>
          </a:xfrm>
          <a:prstGeom prst="rect">
            <a:avLst/>
          </a:prstGeom>
        </p:spPr>
      </p:pic>
      <p:pic>
        <p:nvPicPr>
          <p:cNvPr id="12" name="Picture 11"/>
          <p:cNvPicPr>
            <a:picLocks noChangeAspect="1"/>
          </p:cNvPicPr>
          <p:nvPr/>
        </p:nvPicPr>
        <p:blipFill>
          <a:blip r:embed="rId6"/>
          <a:stretch>
            <a:fillRect/>
          </a:stretch>
        </p:blipFill>
        <p:spPr>
          <a:xfrm>
            <a:off x="5558530" y="3246539"/>
            <a:ext cx="2603072" cy="883694"/>
          </a:xfrm>
          <a:prstGeom prst="rect">
            <a:avLst/>
          </a:prstGeom>
        </p:spPr>
      </p:pic>
      <p:pic>
        <p:nvPicPr>
          <p:cNvPr id="13" name="Picture 12"/>
          <p:cNvPicPr>
            <a:picLocks noChangeAspect="1"/>
          </p:cNvPicPr>
          <p:nvPr/>
        </p:nvPicPr>
        <p:blipFill>
          <a:blip r:embed="rId7"/>
          <a:stretch>
            <a:fillRect/>
          </a:stretch>
        </p:blipFill>
        <p:spPr>
          <a:xfrm>
            <a:off x="6320615" y="774126"/>
            <a:ext cx="3565920" cy="906081"/>
          </a:xfrm>
          <a:prstGeom prst="rect">
            <a:avLst/>
          </a:prstGeom>
        </p:spPr>
      </p:pic>
      <p:pic>
        <p:nvPicPr>
          <p:cNvPr id="14" name="Picture 13"/>
          <p:cNvPicPr>
            <a:picLocks noChangeAspect="1"/>
          </p:cNvPicPr>
          <p:nvPr/>
        </p:nvPicPr>
        <p:blipFill>
          <a:blip r:embed="rId8"/>
          <a:stretch>
            <a:fillRect/>
          </a:stretch>
        </p:blipFill>
        <p:spPr>
          <a:xfrm>
            <a:off x="8584252" y="3108960"/>
            <a:ext cx="2632388" cy="914400"/>
          </a:xfrm>
          <a:prstGeom prst="rect">
            <a:avLst/>
          </a:prstGeom>
        </p:spPr>
      </p:pic>
      <p:pic>
        <p:nvPicPr>
          <p:cNvPr id="16" name="Picture 15"/>
          <p:cNvPicPr>
            <a:picLocks noChangeAspect="1"/>
          </p:cNvPicPr>
          <p:nvPr/>
        </p:nvPicPr>
        <p:blipFill>
          <a:blip r:embed="rId9"/>
          <a:stretch>
            <a:fillRect/>
          </a:stretch>
        </p:blipFill>
        <p:spPr>
          <a:xfrm>
            <a:off x="5677027" y="5018712"/>
            <a:ext cx="6308193" cy="325526"/>
          </a:xfrm>
          <a:prstGeom prst="rect">
            <a:avLst/>
          </a:prstGeom>
          <a:solidFill>
            <a:schemeClr val="bg1">
              <a:lumMod val="85000"/>
            </a:schemeClr>
          </a:solidFill>
        </p:spPr>
      </p:pic>
      <p:sp>
        <p:nvSpPr>
          <p:cNvPr id="17" name="Rectangle 16"/>
          <p:cNvSpPr/>
          <p:nvPr/>
        </p:nvSpPr>
        <p:spPr>
          <a:xfrm>
            <a:off x="8027374" y="5602435"/>
            <a:ext cx="1634785" cy="400110"/>
          </a:xfrm>
          <a:prstGeom prst="rect">
            <a:avLst/>
          </a:prstGeom>
        </p:spPr>
        <p:txBody>
          <a:bodyPr wrap="square">
            <a:spAutoFit/>
          </a:bodyPr>
          <a:lstStyle/>
          <a:p>
            <a:r>
              <a:rPr lang="en-US" sz="2000" b="1" dirty="0">
                <a:solidFill>
                  <a:srgbClr val="000000"/>
                </a:solidFill>
                <a:effectLst>
                  <a:outerShdw blurRad="38100" dist="38100" dir="2700000" algn="tl">
                    <a:srgbClr val="000000">
                      <a:alpha val="43137"/>
                    </a:srgbClr>
                  </a:outerShdw>
                </a:effectLst>
                <a:latin typeface="Calibri" panose="020F0502020204030204" pitchFamily="34" charset="0"/>
              </a:rPr>
              <a:t>ROAD MAP</a:t>
            </a:r>
            <a:endParaRPr lang="en-IN"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38376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idx="4294967295"/>
          </p:nvPr>
        </p:nvSpPr>
        <p:spPr>
          <a:xfrm>
            <a:off x="1386865" y="818984"/>
            <a:ext cx="6596245" cy="3268520"/>
          </a:xfrm>
        </p:spPr>
        <p:txBody>
          <a:bodyPr vert="horz" lIns="91440" tIns="45720" rIns="91440" bIns="45720" rtlCol="0" anchor="b">
            <a:normAutofit/>
          </a:bodyPr>
          <a:lstStyle/>
          <a:p>
            <a:pPr algn="r"/>
            <a:r>
              <a:rPr lang="en-US" sz="4800" kern="1200">
                <a:solidFill>
                  <a:srgbClr val="FFFFFF"/>
                </a:solidFill>
                <a:latin typeface="+mj-lt"/>
                <a:ea typeface="+mj-ea"/>
                <a:cs typeface="+mj-cs"/>
              </a:rPr>
              <a:t>Nozomi SCADAGuardian Platform </a:t>
            </a:r>
          </a:p>
        </p:txBody>
      </p:sp>
      <p:sp>
        <p:nvSpPr>
          <p:cNvPr id="17"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730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Nozominetworks SCADAGuardian ?</a:t>
            </a:r>
            <a:endParaRPr lang="en-IN" dirty="0"/>
          </a:p>
        </p:txBody>
      </p:sp>
      <p:pic>
        <p:nvPicPr>
          <p:cNvPr id="4" name="Content Placeholder 3"/>
          <p:cNvPicPr>
            <a:picLocks noGrp="1" noChangeAspect="1"/>
          </p:cNvPicPr>
          <p:nvPr>
            <p:ph idx="1"/>
          </p:nvPr>
        </p:nvPicPr>
        <p:blipFill>
          <a:blip r:embed="rId2"/>
          <a:stretch>
            <a:fillRect/>
          </a:stretch>
        </p:blipFill>
        <p:spPr>
          <a:xfrm>
            <a:off x="487680" y="822960"/>
            <a:ext cx="11201399" cy="5486400"/>
          </a:xfrm>
          <a:prstGeom prst="rect">
            <a:avLst/>
          </a:prstGeom>
        </p:spPr>
      </p:pic>
    </p:spTree>
    <p:extLst>
      <p:ext uri="{BB962C8B-B14F-4D97-AF65-F5344CB8AC3E}">
        <p14:creationId xmlns:p14="http://schemas.microsoft.com/office/powerpoint/2010/main" val="308435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idx="4294967295"/>
          </p:nvPr>
        </p:nvSpPr>
        <p:spPr>
          <a:xfrm>
            <a:off x="586478" y="1683756"/>
            <a:ext cx="3115265" cy="2396359"/>
          </a:xfrm>
        </p:spPr>
        <p:txBody>
          <a:bodyPr vert="horz" lIns="91440" tIns="45720" rIns="91440" bIns="45720" rtlCol="0" anchor="b">
            <a:normAutofit/>
          </a:bodyPr>
          <a:lstStyle/>
          <a:p>
            <a:pPr algn="r"/>
            <a:r>
              <a:rPr lang="en-US" sz="4000" kern="1200">
                <a:solidFill>
                  <a:srgbClr val="FFFFFF"/>
                </a:solidFill>
                <a:latin typeface="+mj-lt"/>
                <a:ea typeface="+mj-ea"/>
                <a:cs typeface="+mj-cs"/>
              </a:rPr>
              <a:t>Technical Features </a:t>
            </a:r>
          </a:p>
        </p:txBody>
      </p:sp>
      <p:graphicFrame>
        <p:nvGraphicFramePr>
          <p:cNvPr id="5" name="Text Placeholder 2">
            <a:extLst>
              <a:ext uri="{FF2B5EF4-FFF2-40B4-BE49-F238E27FC236}">
                <a16:creationId xmlns:a16="http://schemas.microsoft.com/office/drawing/2014/main" id="{8CE7DC06-41D1-4B48-BEE8-7404F87F8B89}"/>
              </a:ext>
            </a:extLst>
          </p:cNvPr>
          <p:cNvGraphicFramePr/>
          <p:nvPr>
            <p:extLst>
              <p:ext uri="{D42A27DB-BD31-4B8C-83A1-F6EECF244321}">
                <p14:modId xmlns:p14="http://schemas.microsoft.com/office/powerpoint/2010/main" val="220930327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6054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96838"/>
            <a:ext cx="6992938" cy="692150"/>
          </a:xfrm>
        </p:spPr>
        <p:txBody>
          <a:bodyPr>
            <a:normAutofit fontScale="90000"/>
          </a:bodyPr>
          <a:lstStyle/>
          <a:p>
            <a:r>
              <a:rPr lang="en-US" dirty="0"/>
              <a:t>Technical Features </a:t>
            </a:r>
            <a:endParaRPr lang="en-IN" dirty="0"/>
          </a:p>
        </p:txBody>
      </p:sp>
      <p:sp>
        <p:nvSpPr>
          <p:cNvPr id="5" name="Rectangle 4"/>
          <p:cNvSpPr/>
          <p:nvPr/>
        </p:nvSpPr>
        <p:spPr>
          <a:xfrm>
            <a:off x="171313" y="800548"/>
            <a:ext cx="5897640" cy="2450414"/>
          </a:xfrm>
          <a:prstGeom prst="rect">
            <a:avLst/>
          </a:prstGeom>
          <a:solidFill>
            <a:schemeClr val="accent3">
              <a:lumMod val="20000"/>
              <a:lumOff val="80000"/>
            </a:schemeClr>
          </a:solidFill>
        </p:spPr>
        <p:txBody>
          <a:bodyPr wrap="square">
            <a:spAutoFit/>
          </a:bodyPr>
          <a:lstStyle/>
          <a:p>
            <a:pPr>
              <a:lnSpc>
                <a:spcPct val="115000"/>
              </a:lnSpc>
              <a:spcAft>
                <a:spcPts val="1000"/>
              </a:spcAft>
            </a:pPr>
            <a:r>
              <a:rPr lang="en-IN" b="1" u="sng" dirty="0">
                <a:solidFill>
                  <a:srgbClr val="595959"/>
                </a:solidFill>
                <a:latin typeface="Calibri" panose="020F0502020204030204" pitchFamily="34" charset="0"/>
                <a:ea typeface="Calibri" panose="020F0502020204030204" pitchFamily="34" charset="0"/>
                <a:cs typeface="Times New Roman" panose="02020603050405020304" pitchFamily="18" charset="0"/>
              </a:rPr>
              <a:t> </a:t>
            </a:r>
            <a:r>
              <a:rPr lang="en-GB" b="1" u="sng" dirty="0">
                <a:solidFill>
                  <a:srgbClr val="595959"/>
                </a:solidFill>
                <a:latin typeface="Calibri" panose="020F0502020204030204" pitchFamily="34" charset="0"/>
                <a:ea typeface="Calibri" panose="020F0502020204030204" pitchFamily="34" charset="0"/>
                <a:cs typeface="Times New Roman" panose="02020603050405020304" pitchFamily="18" charset="0"/>
              </a:rPr>
              <a:t>Real-time Network Visualization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Improves system awareness and understanding of network structure and activity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Displays key information such as traffic throughput, TCP connections, or the protocols used between nodes and zones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Speeds incident response and troubleshooting efforts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6416280" y="800548"/>
            <a:ext cx="5486400" cy="3662541"/>
          </a:xfrm>
          <a:prstGeom prst="rect">
            <a:avLst/>
          </a:prstGeom>
          <a:solidFill>
            <a:schemeClr val="accent3">
              <a:lumMod val="20000"/>
              <a:lumOff val="80000"/>
            </a:schemeClr>
          </a:solidFill>
        </p:spPr>
        <p:txBody>
          <a:bodyPr wrap="square">
            <a:spAutoFit/>
          </a:bodyPr>
          <a:lstStyle/>
          <a:p>
            <a:pPr>
              <a:lnSpc>
                <a:spcPct val="115000"/>
              </a:lnSpc>
              <a:spcAft>
                <a:spcPts val="1000"/>
              </a:spcAft>
            </a:pPr>
            <a:r>
              <a:rPr lang="en-GB" b="1" u="sng" dirty="0">
                <a:solidFill>
                  <a:srgbClr val="595959"/>
                </a:solidFill>
                <a:latin typeface="Calibri" panose="020F0502020204030204" pitchFamily="34" charset="0"/>
                <a:ea typeface="Calibri" panose="020F0502020204030204" pitchFamily="34" charset="0"/>
                <a:cs typeface="Times New Roman" panose="02020603050405020304" pitchFamily="18" charset="0"/>
              </a:rPr>
              <a:t>Flexible Navigation and Filtering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Shows macro views + detailed information on endpoints and connections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Filters by subnets and network segments, or presents topologies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GB" b="1" u="sng" dirty="0">
                <a:solidFill>
                  <a:srgbClr val="595959"/>
                </a:solidFill>
                <a:latin typeface="Calibri" panose="020F0502020204030204" pitchFamily="34" charset="0"/>
                <a:ea typeface="Calibri" panose="020F0502020204030204" pitchFamily="34" charset="0"/>
                <a:cs typeface="Times New Roman" panose="02020603050405020304" pitchFamily="18" charset="0"/>
              </a:rPr>
              <a:t>Up-to-Date Asset Inventory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Advances cyber resiliency and saves time with automated asset inventory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Provides detailed and verified asset information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Identifies all communicating assets*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228840" y="3409988"/>
            <a:ext cx="5897640" cy="3343992"/>
          </a:xfrm>
          <a:prstGeom prst="rect">
            <a:avLst/>
          </a:prstGeom>
          <a:solidFill>
            <a:schemeClr val="accent3">
              <a:lumMod val="20000"/>
              <a:lumOff val="80000"/>
            </a:schemeClr>
          </a:solidFill>
        </p:spPr>
        <p:txBody>
          <a:bodyPr wrap="square">
            <a:spAutoFit/>
          </a:bodyPr>
          <a:lstStyle/>
          <a:p>
            <a:pPr>
              <a:lnSpc>
                <a:spcPct val="115000"/>
              </a:lnSpc>
              <a:spcAft>
                <a:spcPts val="1000"/>
              </a:spcAft>
            </a:pPr>
            <a:r>
              <a:rPr lang="en-GB" b="1" u="sng" dirty="0">
                <a:solidFill>
                  <a:srgbClr val="595959"/>
                </a:solidFill>
                <a:latin typeface="Calibri" panose="020F0502020204030204" pitchFamily="34" charset="0"/>
                <a:ea typeface="Calibri" panose="020F0502020204030204" pitchFamily="34" charset="0"/>
                <a:cs typeface="Times New Roman" panose="02020603050405020304" pitchFamily="18" charset="0"/>
              </a:rPr>
              <a:t>Easy Asset Drilldown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Groups assets visually, as per the Purdue model, or in list views and detailed single asset summaries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GB" b="1" u="sng" dirty="0">
                <a:solidFill>
                  <a:srgbClr val="595959"/>
                </a:solidFill>
                <a:latin typeface="Calibri" panose="020F0502020204030204" pitchFamily="34" charset="0"/>
                <a:ea typeface="Calibri" panose="020F0502020204030204" pitchFamily="34" charset="0"/>
                <a:cs typeface="Times New Roman" panose="02020603050405020304" pitchFamily="18" charset="0"/>
              </a:rPr>
              <a:t>Comprehensive Cyber Security and Reliability Monitoring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Improves network security and productivity through dashboards, charts and queries relevant to your organization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Monitors assets from all vendors and all network communications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6416280" y="4659027"/>
            <a:ext cx="5486400" cy="1813317"/>
          </a:xfrm>
          <a:prstGeom prst="rect">
            <a:avLst/>
          </a:prstGeom>
          <a:solidFill>
            <a:schemeClr val="accent3">
              <a:lumMod val="20000"/>
              <a:lumOff val="80000"/>
            </a:schemeClr>
          </a:solidFill>
        </p:spPr>
        <p:txBody>
          <a:bodyPr wrap="square">
            <a:spAutoFit/>
          </a:bodyPr>
          <a:lstStyle/>
          <a:p>
            <a:pPr>
              <a:lnSpc>
                <a:spcPct val="115000"/>
              </a:lnSpc>
              <a:spcAft>
                <a:spcPts val="1000"/>
              </a:spcAft>
            </a:pPr>
            <a:r>
              <a:rPr lang="en-GB" b="1" u="sng" dirty="0">
                <a:solidFill>
                  <a:srgbClr val="595959"/>
                </a:solidFill>
                <a:latin typeface="Calibri" panose="020F0502020204030204" pitchFamily="34" charset="0"/>
                <a:ea typeface="Calibri" panose="020F0502020204030204" pitchFamily="34" charset="0"/>
                <a:cs typeface="Times New Roman" panose="02020603050405020304" pitchFamily="18" charset="0"/>
              </a:rPr>
              <a:t>Clear Presentation of Key Metrics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Displays summarized data related to alerts, incidents, vulnerabilities, etc.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Includes indicators of reliability issues such as unusual variable values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2585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051D079D-2B1F-473D-AC34-E5EFD84D134B}"/>
              </a:ext>
            </a:extLst>
          </p:cNvPr>
          <p:cNvSpPr/>
          <p:nvPr/>
        </p:nvSpPr>
        <p:spPr>
          <a:xfrm>
            <a:off x="462055" y="240068"/>
            <a:ext cx="11459012" cy="522793"/>
          </a:xfrm>
          <a:prstGeom prst="rect">
            <a:avLst/>
          </a:prstGeom>
          <a:noFill/>
          <a:ln w="9525">
            <a:noFill/>
            <a:miter lim="800000"/>
            <a:headEnd/>
            <a:tailEnd/>
          </a:ln>
        </p:spPr>
        <p:txBody>
          <a:bodyPr vert="horz" wrap="square" lIns="0" tIns="60960" rIns="121920" bIns="60960" numCol="1" rtlCol="0" anchor="t" anchorCtr="0" compatLnSpc="1">
            <a:prstTxWarp prst="textNoShape">
              <a:avLst/>
            </a:prstTxWarp>
            <a:noAutofit/>
          </a:bodyPr>
          <a:lstStyle/>
          <a:p>
            <a:pPr>
              <a:lnSpc>
                <a:spcPct val="98000"/>
              </a:lnSpc>
              <a:spcBef>
                <a:spcPct val="0"/>
              </a:spcBef>
              <a:tabLst>
                <a:tab pos="609585" algn="l"/>
              </a:tabLst>
            </a:pPr>
            <a:r>
              <a:rPr lang="en-US" sz="3467" b="1" u="sng" dirty="0">
                <a:solidFill>
                  <a:schemeClr val="tx2"/>
                </a:solidFill>
                <a:latin typeface="Arial" panose="020B0604020202020204" pitchFamily="34" charset="0"/>
                <a:cs typeface="Arial" panose="020B0604020202020204" pitchFamily="34" charset="0"/>
              </a:rPr>
              <a:t>Site Assessment Phases</a:t>
            </a:r>
            <a:endParaRPr lang="en-GB" sz="3467" b="1" u="sng" dirty="0">
              <a:solidFill>
                <a:schemeClr val="tx2"/>
              </a:solidFill>
              <a:latin typeface="Arial" panose="020B0604020202020204" pitchFamily="34" charset="0"/>
              <a:cs typeface="Arial" panose="020B0604020202020204" pitchFamily="34" charset="0"/>
            </a:endParaRPr>
          </a:p>
        </p:txBody>
      </p:sp>
      <p:sp>
        <p:nvSpPr>
          <p:cNvPr id="19" name="Rectangle: Rounded Corners 5">
            <a:extLst>
              <a:ext uri="{FF2B5EF4-FFF2-40B4-BE49-F238E27FC236}">
                <a16:creationId xmlns:a16="http://schemas.microsoft.com/office/drawing/2014/main" id="{C7B1E7AE-1DCC-4C53-B17A-FEB51A72C6D7}"/>
              </a:ext>
            </a:extLst>
          </p:cNvPr>
          <p:cNvSpPr/>
          <p:nvPr/>
        </p:nvSpPr>
        <p:spPr>
          <a:xfrm>
            <a:off x="347133" y="1213312"/>
            <a:ext cx="2365587" cy="518160"/>
          </a:xfrm>
          <a:prstGeom prst="roundRect">
            <a:avLst>
              <a:gd name="adj" fmla="val 50000"/>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a:r>
              <a:rPr lang="en-IN" sz="1400" b="1" dirty="0">
                <a:solidFill>
                  <a:srgbClr val="FFFFFF"/>
                </a:solidFill>
                <a:latin typeface="Arial" panose="020B0604020202020204" pitchFamily="34" charset="0"/>
                <a:cs typeface="Arial" panose="020B0604020202020204" pitchFamily="34" charset="0"/>
              </a:rPr>
              <a:t>Pre-Assessment</a:t>
            </a:r>
          </a:p>
        </p:txBody>
      </p:sp>
      <p:sp>
        <p:nvSpPr>
          <p:cNvPr id="20" name="Rectangle: Rounded Corners 6">
            <a:extLst>
              <a:ext uri="{FF2B5EF4-FFF2-40B4-BE49-F238E27FC236}">
                <a16:creationId xmlns:a16="http://schemas.microsoft.com/office/drawing/2014/main" id="{96A14253-DB32-4B61-BD52-FAD1B22AC778}"/>
              </a:ext>
            </a:extLst>
          </p:cNvPr>
          <p:cNvSpPr/>
          <p:nvPr/>
        </p:nvSpPr>
        <p:spPr>
          <a:xfrm>
            <a:off x="3392593" y="1213312"/>
            <a:ext cx="2365587" cy="518160"/>
          </a:xfrm>
          <a:prstGeom prst="roundRect">
            <a:avLst>
              <a:gd name="adj" fmla="val 50000"/>
            </a:avLst>
          </a:prstGeom>
          <a:solidFill>
            <a:schemeClr val="accent4">
              <a:lumMod val="7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a:r>
              <a:rPr lang="en-IN" sz="1400" b="1" dirty="0">
                <a:solidFill>
                  <a:srgbClr val="FFFFFF"/>
                </a:solidFill>
                <a:latin typeface="Arial" panose="020B0604020202020204" pitchFamily="34" charset="0"/>
                <a:cs typeface="Arial" panose="020B0604020202020204" pitchFamily="34" charset="0"/>
              </a:rPr>
              <a:t>Site Security assessment</a:t>
            </a:r>
          </a:p>
        </p:txBody>
      </p:sp>
      <p:sp>
        <p:nvSpPr>
          <p:cNvPr id="21" name="Rectangle: Rounded Corners 7">
            <a:extLst>
              <a:ext uri="{FF2B5EF4-FFF2-40B4-BE49-F238E27FC236}">
                <a16:creationId xmlns:a16="http://schemas.microsoft.com/office/drawing/2014/main" id="{A28497C3-C9D3-42DC-9175-EBEE17E8DACE}"/>
              </a:ext>
            </a:extLst>
          </p:cNvPr>
          <p:cNvSpPr/>
          <p:nvPr/>
        </p:nvSpPr>
        <p:spPr>
          <a:xfrm>
            <a:off x="6438053" y="1213312"/>
            <a:ext cx="2365587" cy="518160"/>
          </a:xfrm>
          <a:prstGeom prst="roundRect">
            <a:avLst>
              <a:gd name="adj" fmla="val 50000"/>
            </a:avLst>
          </a:prstGeom>
          <a:solidFill>
            <a:schemeClr val="accent3">
              <a:lumMod val="7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a:r>
              <a:rPr lang="en-IN" sz="1400" b="1" dirty="0">
                <a:solidFill>
                  <a:srgbClr val="FFFFFF"/>
                </a:solidFill>
                <a:latin typeface="Arial" panose="020B0604020202020204" pitchFamily="34" charset="0"/>
                <a:cs typeface="Arial" panose="020B0604020202020204" pitchFamily="34" charset="0"/>
              </a:rPr>
              <a:t>OT Site  security assessment</a:t>
            </a:r>
          </a:p>
        </p:txBody>
      </p:sp>
      <p:sp>
        <p:nvSpPr>
          <p:cNvPr id="22" name="Rectangle: Rounded Corners 8">
            <a:extLst>
              <a:ext uri="{FF2B5EF4-FFF2-40B4-BE49-F238E27FC236}">
                <a16:creationId xmlns:a16="http://schemas.microsoft.com/office/drawing/2014/main" id="{2413BA40-D4BF-4B4E-B597-3056F0FA0C78}"/>
              </a:ext>
            </a:extLst>
          </p:cNvPr>
          <p:cNvSpPr/>
          <p:nvPr/>
        </p:nvSpPr>
        <p:spPr>
          <a:xfrm>
            <a:off x="9483513" y="1213312"/>
            <a:ext cx="2365587" cy="518160"/>
          </a:xfrm>
          <a:prstGeom prst="roundRect">
            <a:avLst>
              <a:gd name="adj" fmla="val 50000"/>
            </a:avLst>
          </a:prstGeom>
          <a:solidFill>
            <a:schemeClr val="accent5"/>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a:r>
              <a:rPr lang="en-IN" sz="1400" b="1" dirty="0">
                <a:solidFill>
                  <a:srgbClr val="FFFFFF"/>
                </a:solidFill>
                <a:latin typeface="Arial" panose="020B0604020202020204" pitchFamily="34" charset="0"/>
                <a:cs typeface="Arial" panose="020B0604020202020204" pitchFamily="34" charset="0"/>
              </a:rPr>
              <a:t>Report &amp; Actions</a:t>
            </a:r>
          </a:p>
        </p:txBody>
      </p:sp>
      <p:sp>
        <p:nvSpPr>
          <p:cNvPr id="23" name="Rectangle: Rounded Corners 9">
            <a:extLst>
              <a:ext uri="{FF2B5EF4-FFF2-40B4-BE49-F238E27FC236}">
                <a16:creationId xmlns:a16="http://schemas.microsoft.com/office/drawing/2014/main" id="{1296D95A-EEBC-4CF3-8AFE-0248EE7BD7A2}"/>
              </a:ext>
            </a:extLst>
          </p:cNvPr>
          <p:cNvSpPr/>
          <p:nvPr/>
        </p:nvSpPr>
        <p:spPr>
          <a:xfrm>
            <a:off x="347133" y="1911846"/>
            <a:ext cx="2365587" cy="3865879"/>
          </a:xfrm>
          <a:prstGeom prst="roundRect">
            <a:avLst>
              <a:gd name="adj" fmla="val 3021"/>
            </a:avLst>
          </a:prstGeom>
          <a:solidFill>
            <a:schemeClr val="accent1">
              <a:lumMod val="20000"/>
              <a:lumOff val="80000"/>
              <a:alpha val="2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marL="122761" indent="-122761" defTabSz="609570">
              <a:spcBef>
                <a:spcPts val="133"/>
              </a:spcBef>
              <a:spcAft>
                <a:spcPts val="133"/>
              </a:spcAft>
              <a:buClr>
                <a:srgbClr val="0089CF"/>
              </a:buClr>
              <a:buFont typeface="Arial" panose="020B0604020202020204" pitchFamily="34" charset="0"/>
              <a:buChar char="•"/>
            </a:pPr>
            <a:r>
              <a:rPr lang="en-GB" sz="1133" dirty="0">
                <a:solidFill>
                  <a:srgbClr val="646363"/>
                </a:solidFill>
                <a:latin typeface="Arial" panose="020B0604020202020204" pitchFamily="34" charset="0"/>
                <a:cs typeface="Arial" panose="020B0604020202020204" pitchFamily="34" charset="0"/>
              </a:rPr>
              <a:t>Planning </a:t>
            </a:r>
          </a:p>
          <a:p>
            <a:pPr marL="122761" indent="-122761" defTabSz="609570">
              <a:spcBef>
                <a:spcPts val="133"/>
              </a:spcBef>
              <a:spcAft>
                <a:spcPts val="133"/>
              </a:spcAft>
              <a:buClr>
                <a:srgbClr val="0089CF"/>
              </a:buClr>
              <a:buFont typeface="Arial" panose="020B0604020202020204" pitchFamily="34" charset="0"/>
              <a:buChar char="•"/>
            </a:pPr>
            <a:r>
              <a:rPr lang="en-GB" sz="1133" dirty="0">
                <a:solidFill>
                  <a:srgbClr val="646363"/>
                </a:solidFill>
                <a:latin typeface="Arial" panose="020B0604020202020204" pitchFamily="34" charset="0"/>
                <a:cs typeface="Arial" panose="020B0604020202020204" pitchFamily="34" charset="0"/>
              </a:rPr>
              <a:t>Resource mobilization </a:t>
            </a:r>
          </a:p>
          <a:p>
            <a:pPr marL="122761" indent="-122761" defTabSz="609570">
              <a:spcBef>
                <a:spcPts val="133"/>
              </a:spcBef>
              <a:spcAft>
                <a:spcPts val="133"/>
              </a:spcAft>
              <a:buClr>
                <a:srgbClr val="0089CF"/>
              </a:buClr>
              <a:buFont typeface="Arial" panose="020B0604020202020204" pitchFamily="34" charset="0"/>
              <a:buChar char="•"/>
            </a:pPr>
            <a:r>
              <a:rPr lang="en-US" sz="1133" dirty="0">
                <a:solidFill>
                  <a:srgbClr val="646363"/>
                </a:solidFill>
                <a:latin typeface="Arial" panose="020B0604020202020204" pitchFamily="34" charset="0"/>
                <a:cs typeface="Arial" panose="020B0604020202020204" pitchFamily="34" charset="0"/>
              </a:rPr>
              <a:t>Kick-off workshop to finalize scope and identify the sites</a:t>
            </a:r>
          </a:p>
          <a:p>
            <a:pPr marL="122761" indent="-122761" defTabSz="609570">
              <a:spcBef>
                <a:spcPts val="133"/>
              </a:spcBef>
              <a:spcAft>
                <a:spcPts val="133"/>
              </a:spcAft>
              <a:buClr>
                <a:srgbClr val="0089CF"/>
              </a:buClr>
              <a:buFont typeface="Arial" panose="020B0604020202020204" pitchFamily="34" charset="0"/>
              <a:buChar char="•"/>
            </a:pPr>
            <a:r>
              <a:rPr lang="en-US" sz="1133" dirty="0">
                <a:solidFill>
                  <a:srgbClr val="646363"/>
                </a:solidFill>
                <a:latin typeface="Arial" panose="020B0604020202020204" pitchFamily="34" charset="0"/>
                <a:cs typeface="Arial" panose="020B0604020202020204" pitchFamily="34" charset="0"/>
              </a:rPr>
              <a:t>Remote workshop with client and site SME to understand the site networks </a:t>
            </a:r>
          </a:p>
          <a:p>
            <a:pPr marL="122761" indent="-122761" defTabSz="609570">
              <a:spcBef>
                <a:spcPts val="133"/>
              </a:spcBef>
              <a:spcAft>
                <a:spcPts val="133"/>
              </a:spcAft>
              <a:buClr>
                <a:srgbClr val="0089CF"/>
              </a:buClr>
              <a:buFont typeface="Arial" panose="020B0604020202020204" pitchFamily="34" charset="0"/>
              <a:buChar char="•"/>
            </a:pPr>
            <a:r>
              <a:rPr lang="en-GB" sz="1133" dirty="0">
                <a:solidFill>
                  <a:srgbClr val="646363"/>
                </a:solidFill>
                <a:latin typeface="Arial" panose="020B0604020202020204" pitchFamily="34" charset="0"/>
                <a:cs typeface="Arial" panose="020B0604020202020204" pitchFamily="34" charset="0"/>
              </a:rPr>
              <a:t>Checklist &amp; Questionnaire  </a:t>
            </a:r>
          </a:p>
          <a:p>
            <a:pPr marL="122761" indent="-122761" defTabSz="609570">
              <a:spcBef>
                <a:spcPts val="133"/>
              </a:spcBef>
              <a:spcAft>
                <a:spcPts val="133"/>
              </a:spcAft>
              <a:buClr>
                <a:srgbClr val="0089CF"/>
              </a:buClr>
              <a:buFont typeface="Arial" panose="020B0604020202020204" pitchFamily="34" charset="0"/>
              <a:buChar char="•"/>
            </a:pPr>
            <a:endParaRPr lang="en-US" sz="1133" dirty="0">
              <a:solidFill>
                <a:srgbClr val="646363"/>
              </a:solidFill>
              <a:latin typeface="Arial" panose="020B0604020202020204" pitchFamily="34" charset="0"/>
              <a:cs typeface="Arial" panose="020B0604020202020204" pitchFamily="34" charset="0"/>
            </a:endParaRPr>
          </a:p>
        </p:txBody>
      </p:sp>
      <p:sp>
        <p:nvSpPr>
          <p:cNvPr id="24" name="Rectangle: Rounded Corners 11">
            <a:extLst>
              <a:ext uri="{FF2B5EF4-FFF2-40B4-BE49-F238E27FC236}">
                <a16:creationId xmlns:a16="http://schemas.microsoft.com/office/drawing/2014/main" id="{F0828D6B-2EE6-4ED2-97B7-FF982FBC0D93}"/>
              </a:ext>
            </a:extLst>
          </p:cNvPr>
          <p:cNvSpPr/>
          <p:nvPr/>
        </p:nvSpPr>
        <p:spPr>
          <a:xfrm>
            <a:off x="3392593" y="1911846"/>
            <a:ext cx="2365587" cy="3865879"/>
          </a:xfrm>
          <a:prstGeom prst="roundRect">
            <a:avLst>
              <a:gd name="adj" fmla="val 3021"/>
            </a:avLst>
          </a:prstGeom>
          <a:solidFill>
            <a:schemeClr val="accent4">
              <a:lumMod val="20000"/>
              <a:lumOff val="80000"/>
              <a:alpha val="2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marL="124881" indent="-124881">
              <a:buFont typeface="Arial" panose="020B0604020202020204" pitchFamily="34" charset="0"/>
              <a:buChar char="•"/>
            </a:pPr>
            <a:r>
              <a:rPr lang="en-IN" sz="1133" dirty="0">
                <a:solidFill>
                  <a:srgbClr val="646363"/>
                </a:solidFill>
                <a:latin typeface="Arial" panose="020B0604020202020204" pitchFamily="34" charset="0"/>
                <a:cs typeface="Arial" panose="020B0604020202020204" pitchFamily="34" charset="0"/>
              </a:rPr>
              <a:t>Conducting assessments focusing on site environment vis a vis OT security measures</a:t>
            </a:r>
          </a:p>
          <a:p>
            <a:pPr marL="124881" indent="-124881">
              <a:buFont typeface="Arial" panose="020B0604020202020204" pitchFamily="34" charset="0"/>
              <a:buChar char="•"/>
            </a:pPr>
            <a:r>
              <a:rPr lang="en-IN" sz="1133" dirty="0">
                <a:solidFill>
                  <a:srgbClr val="646363"/>
                </a:solidFill>
                <a:latin typeface="Arial" panose="020B0604020202020204" pitchFamily="34" charset="0"/>
                <a:cs typeface="Arial" panose="020B0604020202020204" pitchFamily="34" charset="0"/>
              </a:rPr>
              <a:t>Interviews with stakeholder to understating existing processes and landscape</a:t>
            </a:r>
          </a:p>
          <a:p>
            <a:pPr marL="124881" indent="-124881">
              <a:buFont typeface="Arial" panose="020B0604020202020204" pitchFamily="34" charset="0"/>
              <a:buChar char="•"/>
            </a:pPr>
            <a:r>
              <a:rPr lang="en-IN" sz="1133" dirty="0">
                <a:solidFill>
                  <a:srgbClr val="646363"/>
                </a:solidFill>
                <a:latin typeface="Arial" panose="020B0604020202020204" pitchFamily="34" charset="0"/>
                <a:cs typeface="Arial" panose="020B0604020202020204" pitchFamily="34" charset="0"/>
              </a:rPr>
              <a:t>Refer industry IEC 62443/ NIST SP 800-82</a:t>
            </a:r>
          </a:p>
          <a:p>
            <a:pPr marL="124881" indent="-124881">
              <a:buFont typeface="Arial" panose="020B0604020202020204" pitchFamily="34" charset="0"/>
              <a:buChar char="•"/>
            </a:pPr>
            <a:r>
              <a:rPr lang="en-IN" sz="1133" dirty="0">
                <a:solidFill>
                  <a:srgbClr val="646363"/>
                </a:solidFill>
                <a:latin typeface="Arial" panose="020B0604020202020204" pitchFamily="34" charset="0"/>
                <a:cs typeface="Arial" panose="020B0604020202020204" pitchFamily="34" charset="0"/>
              </a:rPr>
              <a:t>Prepare passive discovery procedure</a:t>
            </a:r>
          </a:p>
          <a:p>
            <a:pPr marL="124881" indent="-124881">
              <a:buFont typeface="Arial" panose="020B0604020202020204" pitchFamily="34" charset="0"/>
              <a:buChar char="•"/>
            </a:pPr>
            <a:r>
              <a:rPr lang="en-IN" sz="1133" dirty="0">
                <a:solidFill>
                  <a:srgbClr val="646363"/>
                </a:solidFill>
                <a:latin typeface="Arial" panose="020B0604020202020204" pitchFamily="34" charset="0"/>
                <a:cs typeface="Arial" panose="020B0604020202020204" pitchFamily="34" charset="0"/>
              </a:rPr>
              <a:t>Conducting specific assessments based on network architecture, anti-malware infra etc.</a:t>
            </a:r>
          </a:p>
        </p:txBody>
      </p:sp>
      <p:sp>
        <p:nvSpPr>
          <p:cNvPr id="25" name="Rectangle: Rounded Corners 12">
            <a:extLst>
              <a:ext uri="{FF2B5EF4-FFF2-40B4-BE49-F238E27FC236}">
                <a16:creationId xmlns:a16="http://schemas.microsoft.com/office/drawing/2014/main" id="{8A20DA2F-08EB-4563-BACE-E00639BD46B3}"/>
              </a:ext>
            </a:extLst>
          </p:cNvPr>
          <p:cNvSpPr/>
          <p:nvPr/>
        </p:nvSpPr>
        <p:spPr>
          <a:xfrm>
            <a:off x="6438053" y="1911846"/>
            <a:ext cx="2365587" cy="3865879"/>
          </a:xfrm>
          <a:prstGeom prst="roundRect">
            <a:avLst>
              <a:gd name="adj" fmla="val 3021"/>
            </a:avLst>
          </a:prstGeom>
          <a:solidFill>
            <a:schemeClr val="accent3">
              <a:lumMod val="40000"/>
              <a:lumOff val="60000"/>
              <a:alpha val="2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marL="122761" indent="-122761" defTabSz="609570">
              <a:spcBef>
                <a:spcPts val="133"/>
              </a:spcBef>
              <a:spcAft>
                <a:spcPts val="133"/>
              </a:spcAft>
              <a:buClr>
                <a:srgbClr val="0089CF"/>
              </a:buClr>
              <a:buFont typeface="Arial" panose="020B0604020202020204" pitchFamily="34" charset="0"/>
              <a:buChar char="•"/>
            </a:pPr>
            <a:r>
              <a:rPr lang="en-US" sz="1133" dirty="0">
                <a:solidFill>
                  <a:srgbClr val="646363"/>
                </a:solidFill>
                <a:latin typeface="Arial" panose="020B0604020202020204" pitchFamily="34" charset="0"/>
                <a:cs typeface="Arial" panose="020B0604020202020204" pitchFamily="34" charset="0"/>
              </a:rPr>
              <a:t>Non-Intrusive scanning</a:t>
            </a:r>
          </a:p>
          <a:p>
            <a:pPr marL="122761" indent="-122761" defTabSz="609570">
              <a:spcBef>
                <a:spcPts val="133"/>
              </a:spcBef>
              <a:spcAft>
                <a:spcPts val="133"/>
              </a:spcAft>
              <a:buClr>
                <a:srgbClr val="0089CF"/>
              </a:buClr>
              <a:buFont typeface="Arial" panose="020B0604020202020204" pitchFamily="34" charset="0"/>
              <a:buChar char="•"/>
            </a:pPr>
            <a:r>
              <a:rPr lang="en-US" sz="1133" dirty="0">
                <a:solidFill>
                  <a:srgbClr val="646363"/>
                </a:solidFill>
                <a:latin typeface="Arial" panose="020B0604020202020204" pitchFamily="34" charset="0"/>
                <a:cs typeface="Arial" panose="020B0604020202020204" pitchFamily="34" charset="0"/>
              </a:rPr>
              <a:t>Identify active assets, traffic, ports and protocols being used</a:t>
            </a:r>
          </a:p>
          <a:p>
            <a:pPr marL="122761" indent="-122761" defTabSz="609570">
              <a:spcBef>
                <a:spcPts val="133"/>
              </a:spcBef>
              <a:spcAft>
                <a:spcPts val="133"/>
              </a:spcAft>
              <a:buClr>
                <a:srgbClr val="0089CF"/>
              </a:buClr>
              <a:buFont typeface="Arial" panose="020B0604020202020204" pitchFamily="34" charset="0"/>
              <a:buChar char="•"/>
            </a:pPr>
            <a:r>
              <a:rPr lang="en-US" sz="1133" dirty="0">
                <a:solidFill>
                  <a:srgbClr val="646363"/>
                </a:solidFill>
                <a:latin typeface="Arial" panose="020B0604020202020204" pitchFamily="34" charset="0"/>
                <a:cs typeface="Arial" panose="020B0604020202020204" pitchFamily="34" charset="0"/>
              </a:rPr>
              <a:t>Review for any gaps in Asset Inventory identifying risks noted within the analysis</a:t>
            </a:r>
          </a:p>
          <a:p>
            <a:pPr marL="122761" indent="-122761" defTabSz="609570">
              <a:spcBef>
                <a:spcPts val="133"/>
              </a:spcBef>
              <a:spcAft>
                <a:spcPts val="133"/>
              </a:spcAft>
              <a:buClr>
                <a:srgbClr val="0089CF"/>
              </a:buClr>
              <a:buFont typeface="Arial" panose="020B0604020202020204" pitchFamily="34" charset="0"/>
              <a:buChar char="•"/>
            </a:pPr>
            <a:r>
              <a:rPr lang="en-US" sz="1133" dirty="0">
                <a:solidFill>
                  <a:srgbClr val="646363"/>
                </a:solidFill>
                <a:latin typeface="Arial" panose="020B0604020202020204" pitchFamily="34" charset="0"/>
                <a:cs typeface="Arial" panose="020B0604020202020204" pitchFamily="34" charset="0"/>
              </a:rPr>
              <a:t>Consolidated identified vulnerabilities and;</a:t>
            </a:r>
          </a:p>
          <a:p>
            <a:pPr marL="122761" indent="-122761" defTabSz="609570">
              <a:spcBef>
                <a:spcPts val="133"/>
              </a:spcBef>
              <a:spcAft>
                <a:spcPts val="133"/>
              </a:spcAft>
              <a:buClr>
                <a:srgbClr val="0089CF"/>
              </a:buClr>
              <a:buFont typeface="Arial" panose="020B0604020202020204" pitchFamily="34" charset="0"/>
              <a:buChar char="•"/>
            </a:pPr>
            <a:r>
              <a:rPr lang="en-US" sz="1133" dirty="0">
                <a:solidFill>
                  <a:srgbClr val="646363"/>
                </a:solidFill>
                <a:latin typeface="Arial" panose="020B0604020202020204" pitchFamily="34" charset="0"/>
                <a:cs typeface="Arial" panose="020B0604020202020204" pitchFamily="34" charset="0"/>
              </a:rPr>
              <a:t>identify risk mitigation plan</a:t>
            </a:r>
          </a:p>
          <a:p>
            <a:pPr marL="122761" indent="-122761" defTabSz="609570">
              <a:spcBef>
                <a:spcPts val="133"/>
              </a:spcBef>
              <a:spcAft>
                <a:spcPts val="133"/>
              </a:spcAft>
              <a:buClr>
                <a:srgbClr val="0089CF"/>
              </a:buClr>
              <a:buFont typeface="Arial" panose="020B0604020202020204" pitchFamily="34" charset="0"/>
              <a:buChar char="•"/>
            </a:pPr>
            <a:endParaRPr lang="en-US" sz="1133" dirty="0">
              <a:solidFill>
                <a:srgbClr val="646363"/>
              </a:solidFill>
              <a:latin typeface="Arial" panose="020B0604020202020204" pitchFamily="34" charset="0"/>
              <a:cs typeface="Arial" panose="020B0604020202020204" pitchFamily="34" charset="0"/>
            </a:endParaRPr>
          </a:p>
        </p:txBody>
      </p:sp>
      <p:sp>
        <p:nvSpPr>
          <p:cNvPr id="26" name="Rectangle: Rounded Corners 13">
            <a:extLst>
              <a:ext uri="{FF2B5EF4-FFF2-40B4-BE49-F238E27FC236}">
                <a16:creationId xmlns:a16="http://schemas.microsoft.com/office/drawing/2014/main" id="{C0EBEE32-6CBF-4B32-84DE-4584F1087646}"/>
              </a:ext>
            </a:extLst>
          </p:cNvPr>
          <p:cNvSpPr/>
          <p:nvPr/>
        </p:nvSpPr>
        <p:spPr>
          <a:xfrm>
            <a:off x="9479281" y="1911846"/>
            <a:ext cx="2365587" cy="3865879"/>
          </a:xfrm>
          <a:prstGeom prst="roundRect">
            <a:avLst>
              <a:gd name="adj" fmla="val 3021"/>
            </a:avLst>
          </a:prstGeom>
          <a:solidFill>
            <a:schemeClr val="accent5">
              <a:lumMod val="20000"/>
              <a:lumOff val="80000"/>
              <a:alpha val="2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marL="122761" indent="-122761" defTabSz="609570">
              <a:spcBef>
                <a:spcPts val="133"/>
              </a:spcBef>
              <a:spcAft>
                <a:spcPts val="133"/>
              </a:spcAft>
              <a:buClr>
                <a:srgbClr val="0089CF"/>
              </a:buClr>
              <a:buFont typeface="Arial" panose="020B0604020202020204" pitchFamily="34" charset="0"/>
              <a:buChar char="•"/>
            </a:pPr>
            <a:r>
              <a:rPr lang="en-US" sz="1133" dirty="0">
                <a:solidFill>
                  <a:srgbClr val="646363"/>
                </a:solidFill>
                <a:latin typeface="Arial" panose="020B0604020202020204" pitchFamily="34" charset="0"/>
                <a:cs typeface="Arial" panose="020B0604020202020204" pitchFamily="34" charset="0"/>
              </a:rPr>
              <a:t>Asset inventory dashboard created for selected site</a:t>
            </a:r>
          </a:p>
          <a:p>
            <a:pPr marL="122761" indent="-122761" defTabSz="609570">
              <a:spcBef>
                <a:spcPts val="133"/>
              </a:spcBef>
              <a:spcAft>
                <a:spcPts val="133"/>
              </a:spcAft>
              <a:buClr>
                <a:srgbClr val="0089CF"/>
              </a:buClr>
              <a:buFont typeface="Arial" panose="020B0604020202020204" pitchFamily="34" charset="0"/>
              <a:buChar char="•"/>
            </a:pPr>
            <a:r>
              <a:rPr lang="en-US" sz="1133" dirty="0">
                <a:solidFill>
                  <a:srgbClr val="646363"/>
                </a:solidFill>
                <a:latin typeface="Arial" panose="020B0604020202020204" pitchFamily="34" charset="0"/>
                <a:cs typeface="Arial" panose="020B0604020202020204" pitchFamily="34" charset="0"/>
              </a:rPr>
              <a:t>Asset  Vulnerabilities findings</a:t>
            </a:r>
          </a:p>
          <a:p>
            <a:pPr marL="122761" indent="-122761" defTabSz="609570">
              <a:spcBef>
                <a:spcPts val="133"/>
              </a:spcBef>
              <a:spcAft>
                <a:spcPts val="133"/>
              </a:spcAft>
              <a:buClr>
                <a:srgbClr val="0089CF"/>
              </a:buClr>
              <a:buFont typeface="Arial" panose="020B0604020202020204" pitchFamily="34" charset="0"/>
              <a:buChar char="•"/>
            </a:pPr>
            <a:r>
              <a:rPr lang="en-US" sz="1133" dirty="0">
                <a:solidFill>
                  <a:srgbClr val="646363"/>
                </a:solidFill>
                <a:latin typeface="Arial" panose="020B0604020202020204" pitchFamily="34" charset="0"/>
                <a:cs typeface="Arial" panose="020B0604020202020204" pitchFamily="34" charset="0"/>
              </a:rPr>
              <a:t>Document key findings, vulnerabilities &amp; actions</a:t>
            </a:r>
          </a:p>
          <a:p>
            <a:pPr marL="122761" indent="-122761" defTabSz="609570">
              <a:spcBef>
                <a:spcPts val="133"/>
              </a:spcBef>
              <a:spcAft>
                <a:spcPts val="133"/>
              </a:spcAft>
              <a:buClr>
                <a:srgbClr val="0089CF"/>
              </a:buClr>
              <a:buFont typeface="Arial" panose="020B0604020202020204" pitchFamily="34" charset="0"/>
              <a:buChar char="•"/>
            </a:pPr>
            <a:r>
              <a:rPr lang="en-US" sz="1133" dirty="0">
                <a:solidFill>
                  <a:srgbClr val="646363"/>
                </a:solidFill>
                <a:latin typeface="Arial" panose="020B0604020202020204" pitchFamily="34" charset="0"/>
                <a:cs typeface="Arial" panose="020B0604020202020204" pitchFamily="34" charset="0"/>
              </a:rPr>
              <a:t>OT Network communication path</a:t>
            </a:r>
          </a:p>
          <a:p>
            <a:pPr marL="122761" indent="-122761" defTabSz="609570">
              <a:spcBef>
                <a:spcPts val="133"/>
              </a:spcBef>
              <a:spcAft>
                <a:spcPts val="133"/>
              </a:spcAft>
              <a:buClr>
                <a:srgbClr val="0089CF"/>
              </a:buClr>
              <a:buFont typeface="Arial" panose="020B0604020202020204" pitchFamily="34" charset="0"/>
              <a:buChar char="•"/>
            </a:pPr>
            <a:r>
              <a:rPr lang="en-US" sz="1133" dirty="0">
                <a:solidFill>
                  <a:srgbClr val="646363"/>
                </a:solidFill>
                <a:latin typeface="Arial" panose="020B0604020202020204" pitchFamily="34" charset="0"/>
                <a:cs typeface="Arial" panose="020B0604020202020204" pitchFamily="34" charset="0"/>
              </a:rPr>
              <a:t>Suggest next steps &amp; proposed remediation roadmap</a:t>
            </a:r>
          </a:p>
          <a:p>
            <a:pPr marL="122761" indent="-122761" defTabSz="609570">
              <a:spcBef>
                <a:spcPts val="133"/>
              </a:spcBef>
              <a:spcAft>
                <a:spcPts val="133"/>
              </a:spcAft>
              <a:buClr>
                <a:srgbClr val="0089CF"/>
              </a:buClr>
              <a:buFont typeface="Arial" panose="020B0604020202020204" pitchFamily="34" charset="0"/>
              <a:buChar char="•"/>
            </a:pPr>
            <a:r>
              <a:rPr lang="en-US" sz="1133" dirty="0">
                <a:solidFill>
                  <a:srgbClr val="646363"/>
                </a:solidFill>
                <a:latin typeface="Arial" panose="020B0604020202020204" pitchFamily="34" charset="0"/>
                <a:cs typeface="Arial" panose="020B0604020202020204" pitchFamily="34" charset="0"/>
              </a:rPr>
              <a:t>Recommendation &amp; Best Practices</a:t>
            </a:r>
          </a:p>
        </p:txBody>
      </p:sp>
      <p:grpSp>
        <p:nvGrpSpPr>
          <p:cNvPr id="27" name="Group 25">
            <a:extLst>
              <a:ext uri="{FF2B5EF4-FFF2-40B4-BE49-F238E27FC236}">
                <a16:creationId xmlns:a16="http://schemas.microsoft.com/office/drawing/2014/main" id="{07AAD08B-25E6-45F8-B210-6D6759F8DEA3}"/>
              </a:ext>
            </a:extLst>
          </p:cNvPr>
          <p:cNvGrpSpPr/>
          <p:nvPr/>
        </p:nvGrpSpPr>
        <p:grpSpPr>
          <a:xfrm>
            <a:off x="3748024" y="4658170"/>
            <a:ext cx="1846313" cy="1096653"/>
            <a:chOff x="384196" y="3459480"/>
            <a:chExt cx="1528424" cy="917209"/>
          </a:xfrm>
        </p:grpSpPr>
        <p:sp>
          <p:nvSpPr>
            <p:cNvPr id="28" name="Rectangle 27">
              <a:extLst>
                <a:ext uri="{FF2B5EF4-FFF2-40B4-BE49-F238E27FC236}">
                  <a16:creationId xmlns:a16="http://schemas.microsoft.com/office/drawing/2014/main" id="{48A5CC1F-6ED8-4884-A02B-511EF198F5EB}"/>
                </a:ext>
              </a:extLst>
            </p:cNvPr>
            <p:cNvSpPr/>
            <p:nvPr/>
          </p:nvSpPr>
          <p:spPr>
            <a:xfrm>
              <a:off x="384196" y="3459480"/>
              <a:ext cx="1528424" cy="917209"/>
            </a:xfrm>
            <a:prstGeom prst="rect">
              <a:avLst/>
            </a:prstGeom>
            <a:solidFill>
              <a:schemeClr val="bg1"/>
            </a:solidFill>
            <a:ln w="3175">
              <a:no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a:endParaRPr lang="en-IN" sz="1600" b="1" dirty="0">
                <a:solidFill>
                  <a:srgbClr val="0E3570"/>
                </a:solidFill>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7122C28C-33BA-4D19-9F15-58AEA436D03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1997" y="3532213"/>
              <a:ext cx="1172822" cy="771743"/>
            </a:xfrm>
            <a:prstGeom prst="rect">
              <a:avLst/>
            </a:prstGeom>
            <a:ln>
              <a:noFill/>
            </a:ln>
          </p:spPr>
        </p:pic>
      </p:grpSp>
      <p:grpSp>
        <p:nvGrpSpPr>
          <p:cNvPr id="30" name="Group 30">
            <a:extLst>
              <a:ext uri="{FF2B5EF4-FFF2-40B4-BE49-F238E27FC236}">
                <a16:creationId xmlns:a16="http://schemas.microsoft.com/office/drawing/2014/main" id="{FE2FDF4D-5E10-47B0-A5BE-14A22734E208}"/>
              </a:ext>
            </a:extLst>
          </p:cNvPr>
          <p:cNvGrpSpPr/>
          <p:nvPr/>
        </p:nvGrpSpPr>
        <p:grpSpPr>
          <a:xfrm>
            <a:off x="510977" y="4421365"/>
            <a:ext cx="2037899" cy="1222945"/>
            <a:chOff x="2667328" y="3459480"/>
            <a:chExt cx="1528424" cy="917209"/>
          </a:xfrm>
        </p:grpSpPr>
        <p:sp>
          <p:nvSpPr>
            <p:cNvPr id="31" name="Rectangle 30">
              <a:extLst>
                <a:ext uri="{FF2B5EF4-FFF2-40B4-BE49-F238E27FC236}">
                  <a16:creationId xmlns:a16="http://schemas.microsoft.com/office/drawing/2014/main" id="{2F30C961-8821-48D0-B0DF-15C90C1F9109}"/>
                </a:ext>
              </a:extLst>
            </p:cNvPr>
            <p:cNvSpPr/>
            <p:nvPr/>
          </p:nvSpPr>
          <p:spPr>
            <a:xfrm>
              <a:off x="2667328" y="3459480"/>
              <a:ext cx="1528424" cy="917209"/>
            </a:xfrm>
            <a:prstGeom prst="rect">
              <a:avLst/>
            </a:prstGeom>
            <a:solidFill>
              <a:schemeClr val="bg1"/>
            </a:solidFill>
            <a:ln w="3175">
              <a:no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a:endParaRPr lang="en-IN" sz="1600" b="1" dirty="0">
                <a:solidFill>
                  <a:srgbClr val="0E3570"/>
                </a:solidFill>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F4DC7C68-2BFC-410F-B72A-68A50E313A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83957" y="3592171"/>
              <a:ext cx="1295166" cy="651826"/>
            </a:xfrm>
            <a:prstGeom prst="rect">
              <a:avLst/>
            </a:prstGeom>
          </p:spPr>
        </p:pic>
      </p:grpSp>
      <p:sp>
        <p:nvSpPr>
          <p:cNvPr id="33" name="Rectangle 32">
            <a:extLst>
              <a:ext uri="{FF2B5EF4-FFF2-40B4-BE49-F238E27FC236}">
                <a16:creationId xmlns:a16="http://schemas.microsoft.com/office/drawing/2014/main" id="{DE069D65-F6F3-4B50-ADDA-3C4745140F60}"/>
              </a:ext>
            </a:extLst>
          </p:cNvPr>
          <p:cNvSpPr/>
          <p:nvPr/>
        </p:nvSpPr>
        <p:spPr>
          <a:xfrm>
            <a:off x="6601897" y="4421365"/>
            <a:ext cx="2037899" cy="1222945"/>
          </a:xfrm>
          <a:prstGeom prst="rect">
            <a:avLst/>
          </a:prstGeom>
          <a:solidFill>
            <a:schemeClr val="bg1"/>
          </a:solidFill>
          <a:ln w="3175">
            <a:no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a:endParaRPr lang="en-IN" sz="1600" b="1" dirty="0">
              <a:solidFill>
                <a:srgbClr val="0E3570"/>
              </a:solidFill>
              <a:latin typeface="Arial" panose="020B0604020202020204" pitchFamily="34" charset="0"/>
              <a:cs typeface="Arial" panose="020B0604020202020204" pitchFamily="34" charset="0"/>
            </a:endParaRPr>
          </a:p>
        </p:txBody>
      </p:sp>
      <p:sp>
        <p:nvSpPr>
          <p:cNvPr id="40" name="Arrow: Right 46">
            <a:extLst>
              <a:ext uri="{FF2B5EF4-FFF2-40B4-BE49-F238E27FC236}">
                <a16:creationId xmlns:a16="http://schemas.microsoft.com/office/drawing/2014/main" id="{E08D596A-E66E-4BF5-9694-D87D606C26DD}"/>
              </a:ext>
            </a:extLst>
          </p:cNvPr>
          <p:cNvSpPr/>
          <p:nvPr/>
        </p:nvSpPr>
        <p:spPr>
          <a:xfrm>
            <a:off x="2885440" y="1342883"/>
            <a:ext cx="335280" cy="237432"/>
          </a:xfrm>
          <a:prstGeom prst="rightArrow">
            <a:avLst/>
          </a:prstGeom>
          <a:solidFill>
            <a:schemeClr val="accent2">
              <a:lumMod val="60000"/>
              <a:lumOff val="4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a:endParaRPr lang="en-IN" sz="1467" dirty="0" err="1">
              <a:solidFill>
                <a:srgbClr val="646363"/>
              </a:solidFill>
              <a:latin typeface="Arial" panose="020B0604020202020204" pitchFamily="34" charset="0"/>
              <a:cs typeface="Arial" panose="020B0604020202020204" pitchFamily="34" charset="0"/>
            </a:endParaRPr>
          </a:p>
        </p:txBody>
      </p:sp>
      <p:sp>
        <p:nvSpPr>
          <p:cNvPr id="41" name="Arrow: Right 47">
            <a:extLst>
              <a:ext uri="{FF2B5EF4-FFF2-40B4-BE49-F238E27FC236}">
                <a16:creationId xmlns:a16="http://schemas.microsoft.com/office/drawing/2014/main" id="{74A1583A-6183-40DA-BC44-0F6F801CCED2}"/>
              </a:ext>
            </a:extLst>
          </p:cNvPr>
          <p:cNvSpPr/>
          <p:nvPr/>
        </p:nvSpPr>
        <p:spPr>
          <a:xfrm>
            <a:off x="5941964" y="1342883"/>
            <a:ext cx="335280" cy="237432"/>
          </a:xfrm>
          <a:prstGeom prst="rightArrow">
            <a:avLst/>
          </a:prstGeom>
          <a:solidFill>
            <a:schemeClr val="accent2">
              <a:lumMod val="60000"/>
              <a:lumOff val="4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a:endParaRPr lang="en-IN" sz="1467" dirty="0" err="1">
              <a:solidFill>
                <a:srgbClr val="646363"/>
              </a:solidFill>
              <a:latin typeface="Arial" panose="020B0604020202020204" pitchFamily="34" charset="0"/>
              <a:cs typeface="Arial" panose="020B0604020202020204" pitchFamily="34" charset="0"/>
            </a:endParaRPr>
          </a:p>
        </p:txBody>
      </p:sp>
      <p:sp>
        <p:nvSpPr>
          <p:cNvPr id="42" name="Arrow: Right 48">
            <a:extLst>
              <a:ext uri="{FF2B5EF4-FFF2-40B4-BE49-F238E27FC236}">
                <a16:creationId xmlns:a16="http://schemas.microsoft.com/office/drawing/2014/main" id="{D94F9238-8D2C-4090-839E-8D84DB0480D3}"/>
              </a:ext>
            </a:extLst>
          </p:cNvPr>
          <p:cNvSpPr/>
          <p:nvPr/>
        </p:nvSpPr>
        <p:spPr>
          <a:xfrm>
            <a:off x="8982227" y="1342883"/>
            <a:ext cx="335280" cy="237432"/>
          </a:xfrm>
          <a:prstGeom prst="rightArrow">
            <a:avLst/>
          </a:prstGeom>
          <a:solidFill>
            <a:schemeClr val="accent2">
              <a:lumMod val="60000"/>
              <a:lumOff val="4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a:endParaRPr lang="en-IN" sz="1467" dirty="0" err="1">
              <a:solidFill>
                <a:srgbClr val="646363"/>
              </a:solidFill>
              <a:latin typeface="Arial" panose="020B0604020202020204" pitchFamily="34" charset="0"/>
              <a:cs typeface="Arial" panose="020B0604020202020204" pitchFamily="34" charset="0"/>
            </a:endParaRPr>
          </a:p>
        </p:txBody>
      </p:sp>
      <p:pic>
        <p:nvPicPr>
          <p:cNvPr id="43" name="Picture 42">
            <a:extLst>
              <a:ext uri="{FF2B5EF4-FFF2-40B4-BE49-F238E27FC236}">
                <a16:creationId xmlns:a16="http://schemas.microsoft.com/office/drawing/2014/main" id="{D67D493D-FC28-490A-AF11-08051914ABB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55279" y="4531878"/>
            <a:ext cx="1731140" cy="1001917"/>
          </a:xfrm>
          <a:prstGeom prst="rect">
            <a:avLst/>
          </a:prstGeom>
        </p:spPr>
      </p:pic>
      <p:pic>
        <p:nvPicPr>
          <p:cNvPr id="44" name="Picture 43">
            <a:extLst>
              <a:ext uri="{FF2B5EF4-FFF2-40B4-BE49-F238E27FC236}">
                <a16:creationId xmlns:a16="http://schemas.microsoft.com/office/drawing/2014/main" id="{A2307BD8-04DB-4D96-952A-EC5583C9CED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30913" y="4441491"/>
            <a:ext cx="2090032" cy="1182691"/>
          </a:xfrm>
          <a:prstGeom prst="rect">
            <a:avLst/>
          </a:prstGeom>
        </p:spPr>
      </p:pic>
    </p:spTree>
    <p:extLst>
      <p:ext uri="{BB962C8B-B14F-4D97-AF65-F5344CB8AC3E}">
        <p14:creationId xmlns:p14="http://schemas.microsoft.com/office/powerpoint/2010/main" val="10025597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28600"/>
            <a:ext cx="6992938" cy="692150"/>
          </a:xfrm>
        </p:spPr>
        <p:txBody>
          <a:bodyPr>
            <a:normAutofit fontScale="90000"/>
          </a:bodyPr>
          <a:lstStyle/>
          <a:p>
            <a:r>
              <a:rPr lang="en-US" dirty="0"/>
              <a:t>Technical Features </a:t>
            </a:r>
            <a:endParaRPr lang="en-IN" dirty="0"/>
          </a:p>
        </p:txBody>
      </p:sp>
      <p:sp>
        <p:nvSpPr>
          <p:cNvPr id="3" name="Rectangle 2"/>
          <p:cNvSpPr/>
          <p:nvPr/>
        </p:nvSpPr>
        <p:spPr>
          <a:xfrm>
            <a:off x="432450" y="1380554"/>
            <a:ext cx="5765319" cy="2450414"/>
          </a:xfrm>
          <a:prstGeom prst="rect">
            <a:avLst/>
          </a:prstGeom>
          <a:solidFill>
            <a:schemeClr val="accent3">
              <a:lumMod val="20000"/>
              <a:lumOff val="80000"/>
            </a:schemeClr>
          </a:solidFill>
        </p:spPr>
        <p:txBody>
          <a:bodyPr wrap="square">
            <a:spAutoFit/>
          </a:bodyPr>
          <a:lstStyle/>
          <a:p>
            <a:pPr>
              <a:lnSpc>
                <a:spcPct val="115000"/>
              </a:lnSpc>
              <a:spcAft>
                <a:spcPts val="1000"/>
              </a:spcAft>
            </a:pPr>
            <a:r>
              <a:rPr lang="en-GB" b="1" u="sng" dirty="0">
                <a:solidFill>
                  <a:srgbClr val="595959"/>
                </a:solidFill>
                <a:latin typeface="Calibri" panose="020F0502020204030204" pitchFamily="34" charset="0"/>
                <a:ea typeface="Calibri" panose="020F0502020204030204" pitchFamily="34" charset="0"/>
                <a:cs typeface="Times New Roman" panose="02020603050405020304" pitchFamily="18" charset="0"/>
              </a:rPr>
              <a:t>Easy Access to ICS Data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Summarizes ICS risk information for selected date and time ranges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Supports drilldown on visual indicators for detailed information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Queries any aspect of your network or ICS performance, reducing data collection and spreadsheet work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p:cNvSpPr/>
          <p:nvPr/>
        </p:nvSpPr>
        <p:spPr>
          <a:xfrm>
            <a:off x="6423199" y="1380554"/>
            <a:ext cx="5715000" cy="4366067"/>
          </a:xfrm>
          <a:prstGeom prst="rect">
            <a:avLst/>
          </a:prstGeom>
          <a:solidFill>
            <a:schemeClr val="accent3">
              <a:lumMod val="20000"/>
              <a:lumOff val="80000"/>
            </a:schemeClr>
          </a:solidFill>
        </p:spPr>
        <p:txBody>
          <a:bodyPr wrap="square">
            <a:spAutoFit/>
          </a:bodyPr>
          <a:lstStyle/>
          <a:p>
            <a:pPr>
              <a:lnSpc>
                <a:spcPct val="115000"/>
              </a:lnSpc>
              <a:spcAft>
                <a:spcPts val="1000"/>
              </a:spcAft>
            </a:pPr>
            <a:r>
              <a:rPr lang="en-GB" b="1" u="sng" dirty="0">
                <a:solidFill>
                  <a:srgbClr val="595959"/>
                </a:solidFill>
                <a:latin typeface="Calibri" panose="020F0502020204030204" pitchFamily="34" charset="0"/>
                <a:ea typeface="Calibri" panose="020F0502020204030204" pitchFamily="34" charset="0"/>
                <a:cs typeface="Times New Roman" panose="02020603050405020304" pitchFamily="18" charset="0"/>
              </a:rPr>
              <a:t>Up-to-the-Minute Threat Detection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Identifies cyber security and process reliability threats in real-time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Detects attacks in process, early stage advanced threats and cyber risks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Blocks attacks when integrated with compatible firewalls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en-IN" sz="1100" dirty="0">
                <a:solidFill>
                  <a:srgbClr val="3F3F40"/>
                </a:solidFill>
                <a:latin typeface="Gotham Book"/>
                <a:ea typeface="Calibri" panose="020F0502020204030204" pitchFamily="34" charset="0"/>
                <a:cs typeface="Gotham Book"/>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GB" b="1" u="sng" dirty="0">
                <a:solidFill>
                  <a:srgbClr val="595959"/>
                </a:solidFill>
                <a:latin typeface="Calibri" panose="020F0502020204030204" pitchFamily="34" charset="0"/>
                <a:ea typeface="Calibri" panose="020F0502020204030204" pitchFamily="34" charset="0"/>
                <a:cs typeface="Times New Roman" panose="02020603050405020304" pitchFamily="18" charset="0"/>
              </a:rPr>
              <a:t>Best-in-Class ICS Threat Detection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Uses multiple, hybrid techniques for comprehensive risk detection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Ensures current monitoring when integrated with OT Threat Feed subscription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p:cNvSpPr/>
          <p:nvPr/>
        </p:nvSpPr>
        <p:spPr>
          <a:xfrm>
            <a:off x="432450" y="4086764"/>
            <a:ext cx="5765319" cy="1813317"/>
          </a:xfrm>
          <a:prstGeom prst="rect">
            <a:avLst/>
          </a:prstGeom>
          <a:solidFill>
            <a:schemeClr val="accent3">
              <a:lumMod val="20000"/>
              <a:lumOff val="80000"/>
            </a:schemeClr>
          </a:solidFill>
        </p:spPr>
        <p:txBody>
          <a:bodyPr wrap="square">
            <a:spAutoFit/>
          </a:bodyPr>
          <a:lstStyle/>
          <a:p>
            <a:pPr>
              <a:lnSpc>
                <a:spcPct val="115000"/>
              </a:lnSpc>
              <a:spcAft>
                <a:spcPts val="1000"/>
              </a:spcAft>
            </a:pPr>
            <a:r>
              <a:rPr lang="en-GB" b="1" u="sng" dirty="0">
                <a:solidFill>
                  <a:srgbClr val="595959"/>
                </a:solidFill>
                <a:latin typeface="Calibri" panose="020F0502020204030204" pitchFamily="34" charset="0"/>
                <a:ea typeface="Calibri" panose="020F0502020204030204" pitchFamily="34" charset="0"/>
                <a:cs typeface="Times New Roman" panose="02020603050405020304" pitchFamily="18" charset="0"/>
              </a:rPr>
              <a:t>Automated Vulnerability Assessment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Identifies which vendors’ devices are vulnerable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Utilizes the U.S. government’s NVD (National Vulnerability Database) for standardized naming, description and scoring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673868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28600"/>
            <a:ext cx="6992938" cy="692150"/>
          </a:xfrm>
        </p:spPr>
        <p:txBody>
          <a:bodyPr>
            <a:normAutofit fontScale="90000"/>
          </a:bodyPr>
          <a:lstStyle/>
          <a:p>
            <a:r>
              <a:rPr lang="en-US" dirty="0"/>
              <a:t>Technical Features </a:t>
            </a:r>
            <a:endParaRPr lang="en-IN" dirty="0"/>
          </a:p>
        </p:txBody>
      </p:sp>
      <p:sp>
        <p:nvSpPr>
          <p:cNvPr id="5" name="Rectangle 4"/>
          <p:cNvSpPr/>
          <p:nvPr/>
        </p:nvSpPr>
        <p:spPr>
          <a:xfrm>
            <a:off x="367694" y="1064662"/>
            <a:ext cx="6096000" cy="1813317"/>
          </a:xfrm>
          <a:prstGeom prst="rect">
            <a:avLst/>
          </a:prstGeom>
          <a:solidFill>
            <a:schemeClr val="accent3">
              <a:lumMod val="20000"/>
              <a:lumOff val="80000"/>
            </a:schemeClr>
          </a:solidFill>
        </p:spPr>
        <p:txBody>
          <a:bodyPr>
            <a:spAutoFit/>
          </a:bodyPr>
          <a:lstStyle/>
          <a:p>
            <a:pPr>
              <a:lnSpc>
                <a:spcPct val="115000"/>
              </a:lnSpc>
              <a:spcAft>
                <a:spcPts val="1000"/>
              </a:spcAft>
            </a:pPr>
            <a:r>
              <a:rPr lang="en-GB" b="1" u="sng" dirty="0">
                <a:solidFill>
                  <a:srgbClr val="595959"/>
                </a:solidFill>
                <a:latin typeface="Calibri" panose="020F0502020204030204" pitchFamily="34" charset="0"/>
                <a:ea typeface="Calibri" panose="020F0502020204030204" pitchFamily="34" charset="0"/>
                <a:cs typeface="Times New Roman" panose="02020603050405020304" pitchFamily="18" charset="0"/>
              </a:rPr>
              <a:t>Efficient Prioritization and Remediation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Speeds workflows with vulnerability dashboards and drilldowns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Addresses questions like “Do certain devices have vulnerable firmware?”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6705600" y="920286"/>
            <a:ext cx="5227320" cy="4812856"/>
          </a:xfrm>
          <a:prstGeom prst="rect">
            <a:avLst/>
          </a:prstGeom>
          <a:solidFill>
            <a:schemeClr val="accent3">
              <a:lumMod val="20000"/>
              <a:lumOff val="80000"/>
            </a:schemeClr>
          </a:solidFill>
        </p:spPr>
        <p:txBody>
          <a:bodyPr wrap="square">
            <a:spAutoFit/>
          </a:bodyPr>
          <a:lstStyle/>
          <a:p>
            <a:pPr>
              <a:lnSpc>
                <a:spcPct val="115000"/>
              </a:lnSpc>
              <a:spcAft>
                <a:spcPts val="1000"/>
              </a:spcAft>
            </a:pPr>
            <a:r>
              <a:rPr lang="en-GB" b="1" u="sng" dirty="0">
                <a:solidFill>
                  <a:srgbClr val="595959"/>
                </a:solidFill>
                <a:latin typeface="Calibri" panose="020F0502020204030204" pitchFamily="34" charset="0"/>
                <a:ea typeface="Calibri" panose="020F0502020204030204" pitchFamily="34" charset="0"/>
                <a:cs typeface="Times New Roman" panose="02020603050405020304" pitchFamily="18" charset="0"/>
              </a:rPr>
              <a:t>Reduce Troubleshooting and Forensic Efforts</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GB" b="1" dirty="0">
                <a:solidFill>
                  <a:srgbClr val="595959"/>
                </a:solidFill>
                <a:latin typeface="Calibri" panose="020F0502020204030204" pitchFamily="34" charset="0"/>
                <a:ea typeface="Calibri" panose="020F0502020204030204" pitchFamily="34" charset="0"/>
                <a:cs typeface="Times New Roman" panose="02020603050405020304" pitchFamily="18" charset="0"/>
              </a:rPr>
              <a:t>Effective, Efficient Incident Response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Minimizes false positives with AI-powered Dynamic Learning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Decreases response time with Smart Incident™, which correlates alerts, provides operational context and delivers automatic packet captures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en-IN" sz="1100" dirty="0">
                <a:solidFill>
                  <a:srgbClr val="3F3F40"/>
                </a:solidFill>
                <a:latin typeface="Gotham Book"/>
                <a:ea typeface="Calibri" panose="020F0502020204030204" pitchFamily="34" charset="0"/>
                <a:cs typeface="Gotham Book"/>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GB" b="1" dirty="0">
                <a:solidFill>
                  <a:srgbClr val="595959"/>
                </a:solidFill>
                <a:latin typeface="Calibri" panose="020F0502020204030204" pitchFamily="34" charset="0"/>
                <a:ea typeface="Calibri" panose="020F0502020204030204" pitchFamily="34" charset="0"/>
                <a:cs typeface="Times New Roman" panose="02020603050405020304" pitchFamily="18" charset="0"/>
              </a:rPr>
              <a:t>Informative Forensics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Decodes incidents with Time Machine™ system snapshots and diff reports (Snapshots are dynamic, allowing drilldown into rich ICS data.)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Provides answers fast with a powerful ad hoc query tool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367694" y="3213347"/>
            <a:ext cx="6096000" cy="2260106"/>
          </a:xfrm>
          <a:prstGeom prst="rect">
            <a:avLst/>
          </a:prstGeom>
          <a:solidFill>
            <a:schemeClr val="accent3">
              <a:lumMod val="20000"/>
              <a:lumOff val="80000"/>
            </a:schemeClr>
          </a:solidFill>
        </p:spPr>
        <p:txBody>
          <a:bodyPr>
            <a:spAutoFit/>
          </a:bodyPr>
          <a:lstStyle/>
          <a:p>
            <a:pPr>
              <a:lnSpc>
                <a:spcPct val="115000"/>
              </a:lnSpc>
              <a:spcAft>
                <a:spcPts val="1000"/>
              </a:spcAft>
            </a:pPr>
            <a:r>
              <a:rPr lang="en-GB" b="1" u="sng" dirty="0">
                <a:solidFill>
                  <a:srgbClr val="595959"/>
                </a:solidFill>
                <a:latin typeface="Calibri" panose="020F0502020204030204" pitchFamily="34" charset="0"/>
                <a:ea typeface="Calibri" panose="020F0502020204030204" pitchFamily="34" charset="0"/>
                <a:cs typeface="Times New Roman" panose="02020603050405020304" pitchFamily="18" charset="0"/>
              </a:rPr>
              <a:t>Easily Integrate / Share Information with IT/OT Environments</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GB" b="1" dirty="0">
                <a:solidFill>
                  <a:srgbClr val="595959"/>
                </a:solidFill>
                <a:latin typeface="Calibri" panose="020F0502020204030204" pitchFamily="34" charset="0"/>
                <a:ea typeface="Calibri" panose="020F0502020204030204" pitchFamily="34" charset="0"/>
                <a:cs typeface="Times New Roman" panose="02020603050405020304" pitchFamily="18" charset="0"/>
              </a:rPr>
              <a:t>Integrated Security Infrastructure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Includes built-in integrations for asset management systems, firewalls, identity management systems, SIEMs and more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Extends further with an Open API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0044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28600"/>
            <a:ext cx="6992938" cy="692150"/>
          </a:xfrm>
        </p:spPr>
        <p:txBody>
          <a:bodyPr>
            <a:normAutofit fontScale="90000"/>
          </a:bodyPr>
          <a:lstStyle/>
          <a:p>
            <a:r>
              <a:rPr lang="en-US" dirty="0"/>
              <a:t>Technical Features </a:t>
            </a:r>
            <a:endParaRPr lang="en-IN" dirty="0"/>
          </a:p>
        </p:txBody>
      </p:sp>
      <p:sp>
        <p:nvSpPr>
          <p:cNvPr id="3" name="Rectangle 2"/>
          <p:cNvSpPr/>
          <p:nvPr/>
        </p:nvSpPr>
        <p:spPr>
          <a:xfrm>
            <a:off x="182880" y="1064662"/>
            <a:ext cx="6096000" cy="1176219"/>
          </a:xfrm>
          <a:prstGeom prst="rect">
            <a:avLst/>
          </a:prstGeom>
          <a:solidFill>
            <a:schemeClr val="accent3">
              <a:lumMod val="20000"/>
              <a:lumOff val="80000"/>
            </a:schemeClr>
          </a:solidFill>
        </p:spPr>
        <p:txBody>
          <a:bodyPr>
            <a:spAutoFit/>
          </a:bodyPr>
          <a:lstStyle/>
          <a:p>
            <a:pPr>
              <a:lnSpc>
                <a:spcPct val="115000"/>
              </a:lnSpc>
              <a:spcAft>
                <a:spcPts val="1000"/>
              </a:spcAft>
            </a:pPr>
            <a:r>
              <a:rPr lang="en-GB" b="1" dirty="0">
                <a:solidFill>
                  <a:srgbClr val="595959"/>
                </a:solidFill>
                <a:latin typeface="Calibri" panose="020F0502020204030204" pitchFamily="34" charset="0"/>
                <a:ea typeface="Calibri" panose="020F0502020204030204" pitchFamily="34" charset="0"/>
                <a:cs typeface="Times New Roman" panose="02020603050405020304" pitchFamily="18" charset="0"/>
              </a:rPr>
              <a:t>Broad Protocol Support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Supports dozens of ICS and IT protocols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Includes Protocol SDK for quick addition of new protocols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6400800" y="920286"/>
            <a:ext cx="5486400" cy="4427879"/>
          </a:xfrm>
          <a:prstGeom prst="rect">
            <a:avLst/>
          </a:prstGeom>
          <a:solidFill>
            <a:schemeClr val="accent3">
              <a:lumMod val="20000"/>
              <a:lumOff val="80000"/>
            </a:schemeClr>
          </a:solidFill>
        </p:spPr>
        <p:txBody>
          <a:bodyPr wrap="square">
            <a:spAutoFit/>
          </a:bodyPr>
          <a:lstStyle/>
          <a:p>
            <a:pPr>
              <a:lnSpc>
                <a:spcPct val="115000"/>
              </a:lnSpc>
              <a:spcAft>
                <a:spcPts val="1000"/>
              </a:spcAft>
            </a:pPr>
            <a:r>
              <a:rPr lang="en-GB" b="1" u="sng" dirty="0">
                <a:solidFill>
                  <a:srgbClr val="595959"/>
                </a:solidFill>
                <a:latin typeface="Calibri" panose="020F0502020204030204" pitchFamily="34" charset="0"/>
                <a:ea typeface="Calibri" panose="020F0502020204030204" pitchFamily="34" charset="0"/>
                <a:cs typeface="Times New Roman" panose="02020603050405020304" pitchFamily="18" charset="0"/>
              </a:rPr>
              <a:t>Quickly Achieve a Fast ROI with Our Easy-to-Deploy, Passive Solution</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GB" b="1" dirty="0">
                <a:solidFill>
                  <a:srgbClr val="595959"/>
                </a:solidFill>
                <a:latin typeface="Calibri" panose="020F0502020204030204" pitchFamily="34" charset="0"/>
                <a:ea typeface="Calibri" panose="020F0502020204030204" pitchFamily="34" charset="0"/>
                <a:cs typeface="Times New Roman" panose="02020603050405020304" pitchFamily="18" charset="0"/>
              </a:rPr>
              <a:t>Swift Deployment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Requires no network changes and poses no risk to your industrial process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Installs as a proven, plug-and-play, ISO 9001: 2015 certified product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Rolls out across multiple sites in days and weeks versus months and years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228600">
              <a:lnSpc>
                <a:spcPct val="115000"/>
              </a:lnSpc>
              <a:spcAft>
                <a:spcPts val="1000"/>
              </a:spcAft>
            </a:pPr>
            <a:r>
              <a:rPr lang="en-GB" b="1" dirty="0">
                <a:solidFill>
                  <a:srgbClr val="595959"/>
                </a:solidFill>
                <a:latin typeface="Calibri" panose="020F0502020204030204" pitchFamily="34" charset="0"/>
                <a:ea typeface="Calibri" panose="020F0502020204030204" pitchFamily="34" charset="0"/>
                <a:cs typeface="Times New Roman" panose="02020603050405020304" pitchFamily="18" charset="0"/>
              </a:rPr>
              <a:t>Immediately Valuable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Improves ICS visibility, cyber security and reliability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Increases productivity and IT/OT collaboration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p:cNvSpPr/>
          <p:nvPr/>
        </p:nvSpPr>
        <p:spPr>
          <a:xfrm>
            <a:off x="243840" y="2696679"/>
            <a:ext cx="6035040" cy="2897203"/>
          </a:xfrm>
          <a:prstGeom prst="rect">
            <a:avLst/>
          </a:prstGeom>
          <a:solidFill>
            <a:schemeClr val="accent3">
              <a:lumMod val="20000"/>
              <a:lumOff val="80000"/>
            </a:schemeClr>
          </a:solidFill>
        </p:spPr>
        <p:txBody>
          <a:bodyPr wrap="square">
            <a:spAutoFit/>
          </a:bodyPr>
          <a:lstStyle/>
          <a:p>
            <a:pPr>
              <a:lnSpc>
                <a:spcPct val="115000"/>
              </a:lnSpc>
              <a:spcAft>
                <a:spcPts val="1000"/>
              </a:spcAft>
            </a:pPr>
            <a:r>
              <a:rPr lang="en-GB" b="1" u="sng" dirty="0">
                <a:solidFill>
                  <a:srgbClr val="595959"/>
                </a:solidFill>
                <a:latin typeface="Calibri" panose="020F0502020204030204" pitchFamily="34" charset="0"/>
                <a:ea typeface="Calibri" panose="020F0502020204030204" pitchFamily="34" charset="0"/>
                <a:cs typeface="Times New Roman" panose="02020603050405020304" pitchFamily="18" charset="0"/>
              </a:rPr>
              <a:t>Best-in-Class ICS Threat Detection</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GB" b="1" dirty="0">
                <a:solidFill>
                  <a:srgbClr val="595959"/>
                </a:solidFill>
                <a:latin typeface="Calibri" panose="020F0502020204030204" pitchFamily="34" charset="0"/>
                <a:ea typeface="Calibri" panose="020F0502020204030204" pitchFamily="34" charset="0"/>
                <a:cs typeface="Times New Roman" panose="02020603050405020304" pitchFamily="18" charset="0"/>
              </a:rPr>
              <a:t>Enterprise Ready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Identifies risks with rules (</a:t>
            </a:r>
            <a:r>
              <a:rPr lang="en-GB" dirty="0" err="1">
                <a:solidFill>
                  <a:srgbClr val="595959"/>
                </a:solidFill>
                <a:latin typeface="Calibri" panose="020F0502020204030204" pitchFamily="34" charset="0"/>
                <a:ea typeface="Calibri" panose="020F0502020204030204" pitchFamily="34" charset="0"/>
                <a:cs typeface="Times New Roman" panose="02020603050405020304" pitchFamily="18" charset="0"/>
              </a:rPr>
              <a:t>Yara</a:t>
            </a: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 Rules, Packet Rules and Assertions), used for detecting known malware and the early stages of advanced persistent threats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Identifies risks with behaviour-based anomaly detection, used for detecting new and zero-day attacks, as well as process risks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20525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28600"/>
            <a:ext cx="6992938" cy="692150"/>
          </a:xfrm>
        </p:spPr>
        <p:txBody>
          <a:bodyPr>
            <a:normAutofit fontScale="90000"/>
          </a:bodyPr>
          <a:lstStyle/>
          <a:p>
            <a:r>
              <a:rPr lang="en-US" dirty="0"/>
              <a:t>Technical Features </a:t>
            </a:r>
            <a:endParaRPr lang="en-IN" dirty="0"/>
          </a:p>
        </p:txBody>
      </p:sp>
      <p:sp>
        <p:nvSpPr>
          <p:cNvPr id="5" name="Rectangle 4"/>
          <p:cNvSpPr/>
          <p:nvPr/>
        </p:nvSpPr>
        <p:spPr>
          <a:xfrm>
            <a:off x="940064" y="1351123"/>
            <a:ext cx="6096000" cy="1813317"/>
          </a:xfrm>
          <a:prstGeom prst="rect">
            <a:avLst/>
          </a:prstGeom>
          <a:solidFill>
            <a:schemeClr val="accent3">
              <a:lumMod val="20000"/>
              <a:lumOff val="80000"/>
            </a:schemeClr>
          </a:solidFill>
        </p:spPr>
        <p:txBody>
          <a:bodyPr>
            <a:spAutoFit/>
          </a:bodyPr>
          <a:lstStyle/>
          <a:p>
            <a:pPr marL="228600">
              <a:lnSpc>
                <a:spcPct val="115000"/>
              </a:lnSpc>
              <a:spcAft>
                <a:spcPts val="1000"/>
              </a:spcAft>
            </a:pPr>
            <a:r>
              <a:rPr lang="en-GB" b="1" u="sng" dirty="0">
                <a:solidFill>
                  <a:srgbClr val="595959"/>
                </a:solidFill>
                <a:latin typeface="Calibri" panose="020F0502020204030204" pitchFamily="34" charset="0"/>
                <a:ea typeface="Calibri" panose="020F0502020204030204" pitchFamily="34" charset="0"/>
                <a:cs typeface="Times New Roman" panose="02020603050405020304" pitchFamily="18" charset="0"/>
              </a:rPr>
              <a:t>Timely Threat Mitigation </a:t>
            </a:r>
            <a:endParaRPr lang="en-IN" u="sng"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Uses advanced correlation and operational context to provide detailed insights that lead to rapid remediation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Warns of potential issues or attacks immediately, providing the maximum opportunity to avoid or mitigate problems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4987674" y="3303956"/>
            <a:ext cx="6096000" cy="2897203"/>
          </a:xfrm>
          <a:prstGeom prst="rect">
            <a:avLst/>
          </a:prstGeom>
          <a:solidFill>
            <a:schemeClr val="accent3">
              <a:lumMod val="20000"/>
              <a:lumOff val="80000"/>
            </a:schemeClr>
          </a:solidFill>
        </p:spPr>
        <p:txBody>
          <a:bodyPr>
            <a:spAutoFit/>
          </a:bodyPr>
          <a:lstStyle/>
          <a:p>
            <a:pPr>
              <a:lnSpc>
                <a:spcPct val="115000"/>
              </a:lnSpc>
              <a:spcAft>
                <a:spcPts val="1000"/>
              </a:spcAft>
            </a:pPr>
            <a:r>
              <a:rPr lang="en-GB" b="1" u="sng" dirty="0">
                <a:solidFill>
                  <a:srgbClr val="595959"/>
                </a:solidFill>
                <a:latin typeface="Calibri" panose="020F0502020204030204" pitchFamily="34" charset="0"/>
                <a:ea typeface="Calibri" panose="020F0502020204030204" pitchFamily="34" charset="0"/>
                <a:cs typeface="Times New Roman" panose="02020603050405020304" pitchFamily="18" charset="0"/>
              </a:rPr>
              <a:t>Up-to-Date Threat Monitoring with Optional OT Threat Feed</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GB" b="1" dirty="0">
                <a:solidFill>
                  <a:srgbClr val="595959"/>
                </a:solidFill>
                <a:latin typeface="Calibri" panose="020F0502020204030204" pitchFamily="34" charset="0"/>
                <a:ea typeface="Calibri" panose="020F0502020204030204" pitchFamily="34" charset="0"/>
                <a:cs typeface="Times New Roman" panose="02020603050405020304" pitchFamily="18" charset="0"/>
              </a:rPr>
              <a:t>Timely Threat Updates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Provides indicators of emerging threats and vulnerabilities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Curates, tests and adapts ICS threat information from multiple sources, including threats and vulnerabilities discovered by NozomiNetworks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GB" dirty="0">
                <a:solidFill>
                  <a:srgbClr val="595959"/>
                </a:solidFill>
                <a:latin typeface="Calibri" panose="020F0502020204030204" pitchFamily="34" charset="0"/>
                <a:ea typeface="Calibri" panose="020F0502020204030204" pitchFamily="34" charset="0"/>
                <a:cs typeface="Times New Roman" panose="02020603050405020304" pitchFamily="18" charset="0"/>
              </a:rPr>
              <a:t>Makes it easy and efficient to stay on top of current ICS risks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14258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1125"/>
            <a:ext cx="9201150" cy="1212850"/>
          </a:xfrm>
        </p:spPr>
        <p:txBody>
          <a:bodyPr>
            <a:normAutofit fontScale="90000"/>
          </a:bodyPr>
          <a:lstStyle/>
          <a:p>
            <a:pPr>
              <a:lnSpc>
                <a:spcPct val="107000"/>
              </a:lnSpc>
              <a:spcAft>
                <a:spcPts val="1067"/>
              </a:spcAft>
            </a:pPr>
            <a:r>
              <a:rPr lang="en-US" sz="3600" b="1" dirty="0">
                <a:solidFill>
                  <a:srgbClr val="0E3570"/>
                </a:solidFill>
                <a:latin typeface="Arial"/>
              </a:rPr>
              <a:t>OT Network IDS: Asset &amp; Anomaly Detection</a:t>
            </a:r>
          </a:p>
        </p:txBody>
      </p:sp>
      <p:sp>
        <p:nvSpPr>
          <p:cNvPr id="5" name="Rectangle 4"/>
          <p:cNvSpPr/>
          <p:nvPr/>
        </p:nvSpPr>
        <p:spPr>
          <a:xfrm>
            <a:off x="333831" y="1655192"/>
            <a:ext cx="4473140" cy="4770537"/>
          </a:xfrm>
          <a:prstGeom prst="rect">
            <a:avLst/>
          </a:prstGeom>
        </p:spPr>
        <p:txBody>
          <a:bodyPr wrap="square">
            <a:spAutoFit/>
          </a:bodyPr>
          <a:lstStyle/>
          <a:p>
            <a:pPr marL="380981" indent="-380981" defTabSz="914377">
              <a:buFont typeface="Arial" panose="020B0604020202020204" pitchFamily="34" charset="0"/>
              <a:buChar char="•"/>
              <a:defRPr/>
            </a:pPr>
            <a:r>
              <a:rPr lang="en-GB" sz="1600" b="1" dirty="0">
                <a:solidFill>
                  <a:srgbClr val="000000"/>
                </a:solidFill>
                <a:latin typeface="CentraleSans Book"/>
              </a:rPr>
              <a:t>OT Specific </a:t>
            </a:r>
            <a:r>
              <a:rPr lang="en-GB" sz="1600" dirty="0">
                <a:solidFill>
                  <a:srgbClr val="000000"/>
                </a:solidFill>
                <a:latin typeface="CentraleSans Book"/>
              </a:rPr>
              <a:t>SCADA security monitoring solution</a:t>
            </a:r>
            <a:r>
              <a:rPr lang="en-GB" sz="1600" b="1" dirty="0">
                <a:solidFill>
                  <a:srgbClr val="000000"/>
                </a:solidFill>
                <a:latin typeface="CentraleSans Book"/>
              </a:rPr>
              <a:t> -  NOT traditional IDS</a:t>
            </a:r>
            <a:endParaRPr lang="en-US" sz="1600" b="1" dirty="0">
              <a:solidFill>
                <a:srgbClr val="000000"/>
              </a:solidFill>
              <a:latin typeface="CentraleSans Book"/>
            </a:endParaRPr>
          </a:p>
          <a:p>
            <a:pPr marL="380981" indent="-380981" defTabSz="914377">
              <a:buFont typeface="Arial" panose="020B0604020202020204" pitchFamily="34" charset="0"/>
              <a:buChar char="•"/>
              <a:defRPr/>
            </a:pPr>
            <a:r>
              <a:rPr lang="en-US" sz="1600" b="1" dirty="0">
                <a:solidFill>
                  <a:srgbClr val="000000"/>
                </a:solidFill>
                <a:latin typeface="CentraleSans Book"/>
              </a:rPr>
              <a:t>PASSIVE</a:t>
            </a:r>
            <a:r>
              <a:rPr lang="en-US" sz="1600" dirty="0">
                <a:solidFill>
                  <a:srgbClr val="000000"/>
                </a:solidFill>
                <a:latin typeface="CentraleSans Book"/>
              </a:rPr>
              <a:t> Deep Packet Inspection for ICS networks</a:t>
            </a:r>
          </a:p>
          <a:p>
            <a:pPr marL="380981" indent="-380981" defTabSz="914377">
              <a:buFont typeface="Arial" panose="020B0604020202020204" pitchFamily="34" charset="0"/>
              <a:buChar char="•"/>
              <a:defRPr/>
            </a:pPr>
            <a:r>
              <a:rPr lang="en-US" sz="1600" dirty="0">
                <a:solidFill>
                  <a:srgbClr val="000000"/>
                </a:solidFill>
                <a:latin typeface="CentraleSans Book"/>
              </a:rPr>
              <a:t>Full visibility into all OT activity, asset details, network behavior etc.</a:t>
            </a:r>
          </a:p>
          <a:p>
            <a:pPr marL="380981" indent="-380981" defTabSz="914377">
              <a:buFont typeface="Arial" panose="020B0604020202020204" pitchFamily="34" charset="0"/>
              <a:buChar char="•"/>
              <a:defRPr/>
            </a:pPr>
            <a:r>
              <a:rPr lang="en-US" sz="1600" dirty="0">
                <a:solidFill>
                  <a:srgbClr val="000000"/>
                </a:solidFill>
                <a:latin typeface="CentraleSans Book"/>
              </a:rPr>
              <a:t>Supports Industrial protocols &amp; applications</a:t>
            </a:r>
          </a:p>
          <a:p>
            <a:pPr marL="380981" indent="-380981" defTabSz="914377">
              <a:buFont typeface="Arial" panose="020B0604020202020204" pitchFamily="34" charset="0"/>
              <a:buChar char="•"/>
              <a:defRPr/>
            </a:pPr>
            <a:r>
              <a:rPr lang="en-US" sz="1600" dirty="0">
                <a:solidFill>
                  <a:srgbClr val="000000"/>
                </a:solidFill>
                <a:latin typeface="CentraleSans Book"/>
              </a:rPr>
              <a:t>Real-time alerts on suspicious and unauthorized access to controllers</a:t>
            </a:r>
          </a:p>
          <a:p>
            <a:pPr marL="838181" lvl="1" indent="-380981" defTabSz="914377">
              <a:buFont typeface="Arial" panose="020B0604020202020204" pitchFamily="34" charset="0"/>
              <a:buChar char="•"/>
              <a:defRPr/>
            </a:pPr>
            <a:r>
              <a:rPr lang="en-US" sz="1600" dirty="0">
                <a:solidFill>
                  <a:srgbClr val="000000"/>
                </a:solidFill>
                <a:latin typeface="CentraleSans Book"/>
              </a:rPr>
              <a:t>Baseline deviations</a:t>
            </a:r>
          </a:p>
          <a:p>
            <a:pPr marL="838181" lvl="1" indent="-380981" defTabSz="914377">
              <a:buFont typeface="Arial" panose="020B0604020202020204" pitchFamily="34" charset="0"/>
              <a:buChar char="•"/>
              <a:defRPr/>
            </a:pPr>
            <a:r>
              <a:rPr lang="en-US" sz="1600" dirty="0">
                <a:solidFill>
                  <a:srgbClr val="000000"/>
                </a:solidFill>
                <a:latin typeface="CentraleSans Book"/>
              </a:rPr>
              <a:t>ICS protocol violations</a:t>
            </a:r>
          </a:p>
          <a:p>
            <a:pPr marL="838181" lvl="1" indent="-380981" defTabSz="914377">
              <a:buFont typeface="Arial" panose="020B0604020202020204" pitchFamily="34" charset="0"/>
              <a:buChar char="•"/>
              <a:defRPr/>
            </a:pPr>
            <a:r>
              <a:rPr lang="en-US" sz="1600" dirty="0">
                <a:solidFill>
                  <a:srgbClr val="000000"/>
                </a:solidFill>
                <a:latin typeface="CentraleSans Book"/>
              </a:rPr>
              <a:t>Unusual behavior</a:t>
            </a:r>
          </a:p>
          <a:p>
            <a:pPr marL="838181" lvl="1" indent="-380981" defTabSz="914377">
              <a:buFont typeface="Arial" panose="020B0604020202020204" pitchFamily="34" charset="0"/>
              <a:buChar char="•"/>
              <a:defRPr/>
            </a:pPr>
            <a:r>
              <a:rPr lang="en-US" sz="1600" dirty="0">
                <a:solidFill>
                  <a:srgbClr val="000000"/>
                </a:solidFill>
                <a:latin typeface="CentraleSans Book"/>
              </a:rPr>
              <a:t>Detected malware</a:t>
            </a:r>
          </a:p>
          <a:p>
            <a:pPr marL="838181" lvl="1" indent="-380981" defTabSz="914377">
              <a:buFont typeface="Arial" panose="020B0604020202020204" pitchFamily="34" charset="0"/>
              <a:buChar char="•"/>
              <a:defRPr/>
            </a:pPr>
            <a:r>
              <a:rPr lang="en-US" sz="1600" dirty="0">
                <a:solidFill>
                  <a:srgbClr val="000000"/>
                </a:solidFill>
                <a:latin typeface="CentraleSans Book"/>
              </a:rPr>
              <a:t>Operational issues</a:t>
            </a:r>
          </a:p>
          <a:p>
            <a:pPr marL="380981" indent="-380981" defTabSz="914377">
              <a:buFont typeface="Arial" panose="020B0604020202020204" pitchFamily="34" charset="0"/>
              <a:buChar char="•"/>
              <a:defRPr/>
            </a:pPr>
            <a:r>
              <a:rPr lang="en-US" sz="1600" dirty="0">
                <a:solidFill>
                  <a:srgbClr val="000000"/>
                </a:solidFill>
                <a:latin typeface="CentraleSans Book"/>
              </a:rPr>
              <a:t>Incident response, investigations &amp; forensics</a:t>
            </a:r>
          </a:p>
          <a:p>
            <a:pPr marL="380981" indent="-380981" defTabSz="914377">
              <a:buFont typeface="Arial" panose="020B0604020202020204" pitchFamily="34" charset="0"/>
              <a:buChar char="•"/>
              <a:defRPr/>
            </a:pPr>
            <a:r>
              <a:rPr lang="en-US" sz="1600" dirty="0">
                <a:solidFill>
                  <a:srgbClr val="000000"/>
                </a:solidFill>
                <a:latin typeface="CentraleSans Book"/>
              </a:rPr>
              <a:t>Integration with existing security stack (SIEMs, firewalls, ticketing, secure remote access, etc.)</a:t>
            </a:r>
          </a:p>
        </p:txBody>
      </p:sp>
      <p:grpSp>
        <p:nvGrpSpPr>
          <p:cNvPr id="7" name="Group 6"/>
          <p:cNvGrpSpPr/>
          <p:nvPr/>
        </p:nvGrpSpPr>
        <p:grpSpPr>
          <a:xfrm>
            <a:off x="5826878" y="2669557"/>
            <a:ext cx="5728929" cy="3533664"/>
            <a:chOff x="5538443" y="2303958"/>
            <a:chExt cx="6579765" cy="3905400"/>
          </a:xfrm>
        </p:grpSpPr>
        <p:sp>
          <p:nvSpPr>
            <p:cNvPr id="145" name="object 19"/>
            <p:cNvSpPr/>
            <p:nvPr/>
          </p:nvSpPr>
          <p:spPr>
            <a:xfrm>
              <a:off x="8258754" y="4163422"/>
              <a:ext cx="1154017" cy="162604"/>
            </a:xfrm>
            <a:custGeom>
              <a:avLst/>
              <a:gdLst/>
              <a:ahLst/>
              <a:cxnLst/>
              <a:rect l="l" t="t" r="r" b="b"/>
              <a:pathLst>
                <a:path w="1077595" h="231775">
                  <a:moveTo>
                    <a:pt x="116408" y="0"/>
                  </a:moveTo>
                  <a:lnTo>
                    <a:pt x="115722" y="0"/>
                  </a:lnTo>
                  <a:lnTo>
                    <a:pt x="114350" y="342"/>
                  </a:lnTo>
                  <a:lnTo>
                    <a:pt x="1549" y="111594"/>
                  </a:lnTo>
                  <a:lnTo>
                    <a:pt x="0" y="114185"/>
                  </a:lnTo>
                  <a:lnTo>
                    <a:pt x="0" y="115214"/>
                  </a:lnTo>
                  <a:lnTo>
                    <a:pt x="112102" y="229908"/>
                  </a:lnTo>
                  <a:lnTo>
                    <a:pt x="116078" y="231622"/>
                  </a:lnTo>
                  <a:lnTo>
                    <a:pt x="117792" y="230936"/>
                  </a:lnTo>
                  <a:lnTo>
                    <a:pt x="119849" y="229565"/>
                  </a:lnTo>
                  <a:lnTo>
                    <a:pt x="121069" y="227838"/>
                  </a:lnTo>
                  <a:lnTo>
                    <a:pt x="121412" y="225767"/>
                  </a:lnTo>
                  <a:lnTo>
                    <a:pt x="121412" y="160159"/>
                  </a:lnTo>
                  <a:lnTo>
                    <a:pt x="1071626" y="160159"/>
                  </a:lnTo>
                  <a:lnTo>
                    <a:pt x="1075067" y="159461"/>
                  </a:lnTo>
                  <a:lnTo>
                    <a:pt x="1076960" y="157581"/>
                  </a:lnTo>
                  <a:lnTo>
                    <a:pt x="1077302" y="154482"/>
                  </a:lnTo>
                  <a:lnTo>
                    <a:pt x="1077302" y="77495"/>
                  </a:lnTo>
                  <a:lnTo>
                    <a:pt x="1076617" y="74053"/>
                  </a:lnTo>
                  <a:lnTo>
                    <a:pt x="1074712" y="72148"/>
                  </a:lnTo>
                  <a:lnTo>
                    <a:pt x="1071626" y="71818"/>
                  </a:lnTo>
                  <a:lnTo>
                    <a:pt x="121412" y="71818"/>
                  </a:lnTo>
                  <a:lnTo>
                    <a:pt x="121412" y="5689"/>
                  </a:lnTo>
                  <a:lnTo>
                    <a:pt x="121069" y="3619"/>
                  </a:lnTo>
                  <a:lnTo>
                    <a:pt x="119849" y="1892"/>
                  </a:lnTo>
                  <a:lnTo>
                    <a:pt x="117792" y="520"/>
                  </a:lnTo>
                  <a:lnTo>
                    <a:pt x="117094" y="165"/>
                  </a:lnTo>
                  <a:lnTo>
                    <a:pt x="116408" y="0"/>
                  </a:lnTo>
                  <a:close/>
                </a:path>
              </a:pathLst>
            </a:custGeom>
            <a:solidFill>
              <a:schemeClr val="accent6">
                <a:lumMod val="75000"/>
              </a:schemeClr>
            </a:solidFill>
          </p:spPr>
          <p:txBody>
            <a:bodyPr wrap="square" lIns="0" tIns="0" rIns="0" bIns="0" rtlCol="0"/>
            <a:lstStyle/>
            <a:p>
              <a:pPr defTabSz="914377">
                <a:defRPr/>
              </a:pPr>
              <a:endParaRPr sz="1307">
                <a:solidFill>
                  <a:srgbClr val="000000"/>
                </a:solidFill>
                <a:latin typeface="Arial"/>
              </a:endParaRPr>
            </a:p>
          </p:txBody>
        </p:sp>
        <p:pic>
          <p:nvPicPr>
            <p:cNvPr id="27650" name="Picture 2" descr="Image result for eye 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554089" y="3834594"/>
              <a:ext cx="709311" cy="709311"/>
            </a:xfrm>
            <a:prstGeom prst="rect">
              <a:avLst/>
            </a:prstGeom>
            <a:noFill/>
            <a:extLst>
              <a:ext uri="{909E8E84-426E-40DD-AFC4-6F175D3DCCD1}">
                <a14:hiddenFill xmlns:a14="http://schemas.microsoft.com/office/drawing/2010/main">
                  <a:solidFill>
                    <a:srgbClr val="FFFFFF"/>
                  </a:solidFill>
                </a14:hiddenFill>
              </a:ext>
            </a:extLst>
          </p:spPr>
        </p:pic>
        <p:sp>
          <p:nvSpPr>
            <p:cNvPr id="219" name="object 91"/>
            <p:cNvSpPr txBox="1"/>
            <p:nvPr/>
          </p:nvSpPr>
          <p:spPr>
            <a:xfrm>
              <a:off x="7234155" y="3480488"/>
              <a:ext cx="1523699" cy="153888"/>
            </a:xfrm>
            <a:prstGeom prst="rect">
              <a:avLst/>
            </a:prstGeom>
          </p:spPr>
          <p:txBody>
            <a:bodyPr vert="horz" wrap="square" lIns="0" tIns="0" rIns="0" bIns="0" rtlCol="0">
              <a:spAutoFit/>
            </a:bodyPr>
            <a:lstStyle>
              <a:defPPr>
                <a:defRPr lang="en-US"/>
              </a:defPPr>
              <a:lvl1pPr marL="9218" algn="ctr" defTabSz="914377">
                <a:defRPr sz="1000">
                  <a:solidFill>
                    <a:srgbClr val="35485E"/>
                  </a:solidFill>
                  <a:latin typeface="CentraleSans Medium"/>
                  <a:cs typeface="CentraleSans Medium"/>
                </a:defRPr>
              </a:lvl1pPr>
            </a:lstStyle>
            <a:p>
              <a:r>
                <a:rPr lang="en-GB" dirty="0"/>
                <a:t>OT SENSOR</a:t>
              </a:r>
              <a:endParaRPr dirty="0"/>
            </a:p>
          </p:txBody>
        </p:sp>
        <p:sp>
          <p:nvSpPr>
            <p:cNvPr id="220" name="object 19"/>
            <p:cNvSpPr/>
            <p:nvPr/>
          </p:nvSpPr>
          <p:spPr>
            <a:xfrm>
              <a:off x="6841286" y="4040461"/>
              <a:ext cx="782125" cy="168224"/>
            </a:xfrm>
            <a:custGeom>
              <a:avLst/>
              <a:gdLst/>
              <a:ahLst/>
              <a:cxnLst/>
              <a:rect l="l" t="t" r="r" b="b"/>
              <a:pathLst>
                <a:path w="1077595" h="231775">
                  <a:moveTo>
                    <a:pt x="116408" y="0"/>
                  </a:moveTo>
                  <a:lnTo>
                    <a:pt x="115722" y="0"/>
                  </a:lnTo>
                  <a:lnTo>
                    <a:pt x="114350" y="342"/>
                  </a:lnTo>
                  <a:lnTo>
                    <a:pt x="1549" y="111594"/>
                  </a:lnTo>
                  <a:lnTo>
                    <a:pt x="0" y="114185"/>
                  </a:lnTo>
                  <a:lnTo>
                    <a:pt x="0" y="115214"/>
                  </a:lnTo>
                  <a:lnTo>
                    <a:pt x="112102" y="229908"/>
                  </a:lnTo>
                  <a:lnTo>
                    <a:pt x="116078" y="231622"/>
                  </a:lnTo>
                  <a:lnTo>
                    <a:pt x="117792" y="230936"/>
                  </a:lnTo>
                  <a:lnTo>
                    <a:pt x="119849" y="229565"/>
                  </a:lnTo>
                  <a:lnTo>
                    <a:pt x="121069" y="227838"/>
                  </a:lnTo>
                  <a:lnTo>
                    <a:pt x="121412" y="225767"/>
                  </a:lnTo>
                  <a:lnTo>
                    <a:pt x="121412" y="160159"/>
                  </a:lnTo>
                  <a:lnTo>
                    <a:pt x="1071626" y="160159"/>
                  </a:lnTo>
                  <a:lnTo>
                    <a:pt x="1075067" y="159461"/>
                  </a:lnTo>
                  <a:lnTo>
                    <a:pt x="1076960" y="157581"/>
                  </a:lnTo>
                  <a:lnTo>
                    <a:pt x="1077302" y="154482"/>
                  </a:lnTo>
                  <a:lnTo>
                    <a:pt x="1077302" y="77495"/>
                  </a:lnTo>
                  <a:lnTo>
                    <a:pt x="1076617" y="74053"/>
                  </a:lnTo>
                  <a:lnTo>
                    <a:pt x="1074712" y="72148"/>
                  </a:lnTo>
                  <a:lnTo>
                    <a:pt x="1071626" y="71818"/>
                  </a:lnTo>
                  <a:lnTo>
                    <a:pt x="121412" y="71818"/>
                  </a:lnTo>
                  <a:lnTo>
                    <a:pt x="121412" y="5689"/>
                  </a:lnTo>
                  <a:lnTo>
                    <a:pt x="121069" y="3619"/>
                  </a:lnTo>
                  <a:lnTo>
                    <a:pt x="119849" y="1892"/>
                  </a:lnTo>
                  <a:lnTo>
                    <a:pt x="117792" y="520"/>
                  </a:lnTo>
                  <a:lnTo>
                    <a:pt x="117094" y="165"/>
                  </a:lnTo>
                  <a:lnTo>
                    <a:pt x="116408" y="0"/>
                  </a:lnTo>
                  <a:close/>
                </a:path>
              </a:pathLst>
            </a:custGeom>
            <a:solidFill>
              <a:schemeClr val="accent6">
                <a:lumMod val="75000"/>
              </a:schemeClr>
            </a:solidFill>
          </p:spPr>
          <p:txBody>
            <a:bodyPr wrap="square" lIns="0" tIns="0" rIns="0" bIns="0" rtlCol="0"/>
            <a:lstStyle/>
            <a:p>
              <a:pPr defTabSz="914377">
                <a:defRPr/>
              </a:pPr>
              <a:endParaRPr sz="1307">
                <a:solidFill>
                  <a:srgbClr val="000000"/>
                </a:solidFill>
                <a:latin typeface="Arial"/>
              </a:endParaRPr>
            </a:p>
          </p:txBody>
        </p:sp>
        <p:pic>
          <p:nvPicPr>
            <p:cNvPr id="1028" name="Picture 4" descr="Image result for database 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88282" y="5053379"/>
              <a:ext cx="736630" cy="736630"/>
            </a:xfrm>
            <a:prstGeom prst="rect">
              <a:avLst/>
            </a:prstGeom>
            <a:noFill/>
            <a:extLst>
              <a:ext uri="{909E8E84-426E-40DD-AFC4-6F175D3DCCD1}">
                <a14:hiddenFill xmlns:a14="http://schemas.microsoft.com/office/drawing/2010/main">
                  <a:solidFill>
                    <a:srgbClr val="FFFFFF"/>
                  </a:solidFill>
                </a14:hiddenFill>
              </a:ext>
            </a:extLst>
          </p:spPr>
        </p:pic>
        <p:sp>
          <p:nvSpPr>
            <p:cNvPr id="102" name="object 91"/>
            <p:cNvSpPr txBox="1"/>
            <p:nvPr/>
          </p:nvSpPr>
          <p:spPr>
            <a:xfrm>
              <a:off x="5594747" y="5847077"/>
              <a:ext cx="1523699" cy="153888"/>
            </a:xfrm>
            <a:prstGeom prst="rect">
              <a:avLst/>
            </a:prstGeom>
          </p:spPr>
          <p:txBody>
            <a:bodyPr vert="horz" wrap="square" lIns="0" tIns="0" rIns="0" bIns="0" rtlCol="0">
              <a:spAutoFit/>
            </a:bodyPr>
            <a:lstStyle>
              <a:defPPr>
                <a:defRPr lang="en-US"/>
              </a:defPPr>
              <a:lvl1pPr marL="9218" algn="ctr" defTabSz="914377">
                <a:defRPr sz="1000">
                  <a:solidFill>
                    <a:srgbClr val="35485E"/>
                  </a:solidFill>
                  <a:latin typeface="CentraleSans Medium"/>
                  <a:cs typeface="CentraleSans Medium"/>
                </a:defRPr>
              </a:lvl1pPr>
            </a:lstStyle>
            <a:p>
              <a:r>
                <a:rPr lang="en-GB" dirty="0"/>
                <a:t>OT ASSETS</a:t>
              </a:r>
              <a:endParaRPr dirty="0"/>
            </a:p>
          </p:txBody>
        </p:sp>
        <p:pic>
          <p:nvPicPr>
            <p:cNvPr id="103" name="Picture 22" descr="Related imag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31963" y="5067097"/>
              <a:ext cx="449271" cy="449271"/>
            </a:xfrm>
            <a:prstGeom prst="rect">
              <a:avLst/>
            </a:prstGeom>
            <a:noFill/>
            <a:extLst>
              <a:ext uri="{909E8E84-426E-40DD-AFC4-6F175D3DCCD1}">
                <a14:hiddenFill xmlns:a14="http://schemas.microsoft.com/office/drawing/2010/main">
                  <a:solidFill>
                    <a:srgbClr val="FFFFFF"/>
                  </a:solidFill>
                </a14:hiddenFill>
              </a:ext>
            </a:extLst>
          </p:spPr>
        </p:pic>
        <p:sp>
          <p:nvSpPr>
            <p:cNvPr id="104" name="object 19"/>
            <p:cNvSpPr/>
            <p:nvPr/>
          </p:nvSpPr>
          <p:spPr>
            <a:xfrm rot="19534736">
              <a:off x="6994853" y="4657244"/>
              <a:ext cx="782125" cy="168224"/>
            </a:xfrm>
            <a:custGeom>
              <a:avLst/>
              <a:gdLst/>
              <a:ahLst/>
              <a:cxnLst/>
              <a:rect l="l" t="t" r="r" b="b"/>
              <a:pathLst>
                <a:path w="1077595" h="231775">
                  <a:moveTo>
                    <a:pt x="116408" y="0"/>
                  </a:moveTo>
                  <a:lnTo>
                    <a:pt x="115722" y="0"/>
                  </a:lnTo>
                  <a:lnTo>
                    <a:pt x="114350" y="342"/>
                  </a:lnTo>
                  <a:lnTo>
                    <a:pt x="1549" y="111594"/>
                  </a:lnTo>
                  <a:lnTo>
                    <a:pt x="0" y="114185"/>
                  </a:lnTo>
                  <a:lnTo>
                    <a:pt x="0" y="115214"/>
                  </a:lnTo>
                  <a:lnTo>
                    <a:pt x="112102" y="229908"/>
                  </a:lnTo>
                  <a:lnTo>
                    <a:pt x="116078" y="231622"/>
                  </a:lnTo>
                  <a:lnTo>
                    <a:pt x="117792" y="230936"/>
                  </a:lnTo>
                  <a:lnTo>
                    <a:pt x="119849" y="229565"/>
                  </a:lnTo>
                  <a:lnTo>
                    <a:pt x="121069" y="227838"/>
                  </a:lnTo>
                  <a:lnTo>
                    <a:pt x="121412" y="225767"/>
                  </a:lnTo>
                  <a:lnTo>
                    <a:pt x="121412" y="160159"/>
                  </a:lnTo>
                  <a:lnTo>
                    <a:pt x="1071626" y="160159"/>
                  </a:lnTo>
                  <a:lnTo>
                    <a:pt x="1075067" y="159461"/>
                  </a:lnTo>
                  <a:lnTo>
                    <a:pt x="1076960" y="157581"/>
                  </a:lnTo>
                  <a:lnTo>
                    <a:pt x="1077302" y="154482"/>
                  </a:lnTo>
                  <a:lnTo>
                    <a:pt x="1077302" y="77495"/>
                  </a:lnTo>
                  <a:lnTo>
                    <a:pt x="1076617" y="74053"/>
                  </a:lnTo>
                  <a:lnTo>
                    <a:pt x="1074712" y="72148"/>
                  </a:lnTo>
                  <a:lnTo>
                    <a:pt x="1071626" y="71818"/>
                  </a:lnTo>
                  <a:lnTo>
                    <a:pt x="121412" y="71818"/>
                  </a:lnTo>
                  <a:lnTo>
                    <a:pt x="121412" y="5689"/>
                  </a:lnTo>
                  <a:lnTo>
                    <a:pt x="121069" y="3619"/>
                  </a:lnTo>
                  <a:lnTo>
                    <a:pt x="119849" y="1892"/>
                  </a:lnTo>
                  <a:lnTo>
                    <a:pt x="117792" y="520"/>
                  </a:lnTo>
                  <a:lnTo>
                    <a:pt x="117094" y="165"/>
                  </a:lnTo>
                  <a:lnTo>
                    <a:pt x="116408" y="0"/>
                  </a:lnTo>
                  <a:close/>
                </a:path>
              </a:pathLst>
            </a:custGeom>
            <a:solidFill>
              <a:schemeClr val="accent6">
                <a:lumMod val="75000"/>
              </a:schemeClr>
            </a:solidFill>
          </p:spPr>
          <p:txBody>
            <a:bodyPr wrap="square" lIns="0" tIns="0" rIns="0" bIns="0" rtlCol="0"/>
            <a:lstStyle/>
            <a:p>
              <a:pPr defTabSz="914377">
                <a:defRPr/>
              </a:pPr>
              <a:endParaRPr sz="1307">
                <a:solidFill>
                  <a:srgbClr val="000000"/>
                </a:solidFill>
                <a:latin typeface="Arial"/>
              </a:endParaRPr>
            </a:p>
          </p:txBody>
        </p:sp>
        <p:sp>
          <p:nvSpPr>
            <p:cNvPr id="106" name="object 19"/>
            <p:cNvSpPr/>
            <p:nvPr/>
          </p:nvSpPr>
          <p:spPr>
            <a:xfrm rot="2065264" flipV="1">
              <a:off x="6878106" y="3513721"/>
              <a:ext cx="782125" cy="168224"/>
            </a:xfrm>
            <a:custGeom>
              <a:avLst/>
              <a:gdLst/>
              <a:ahLst/>
              <a:cxnLst/>
              <a:rect l="l" t="t" r="r" b="b"/>
              <a:pathLst>
                <a:path w="1077595" h="231775">
                  <a:moveTo>
                    <a:pt x="116408" y="0"/>
                  </a:moveTo>
                  <a:lnTo>
                    <a:pt x="115722" y="0"/>
                  </a:lnTo>
                  <a:lnTo>
                    <a:pt x="114350" y="342"/>
                  </a:lnTo>
                  <a:lnTo>
                    <a:pt x="1549" y="111594"/>
                  </a:lnTo>
                  <a:lnTo>
                    <a:pt x="0" y="114185"/>
                  </a:lnTo>
                  <a:lnTo>
                    <a:pt x="0" y="115214"/>
                  </a:lnTo>
                  <a:lnTo>
                    <a:pt x="112102" y="229908"/>
                  </a:lnTo>
                  <a:lnTo>
                    <a:pt x="116078" y="231622"/>
                  </a:lnTo>
                  <a:lnTo>
                    <a:pt x="117792" y="230936"/>
                  </a:lnTo>
                  <a:lnTo>
                    <a:pt x="119849" y="229565"/>
                  </a:lnTo>
                  <a:lnTo>
                    <a:pt x="121069" y="227838"/>
                  </a:lnTo>
                  <a:lnTo>
                    <a:pt x="121412" y="225767"/>
                  </a:lnTo>
                  <a:lnTo>
                    <a:pt x="121412" y="160159"/>
                  </a:lnTo>
                  <a:lnTo>
                    <a:pt x="1071626" y="160159"/>
                  </a:lnTo>
                  <a:lnTo>
                    <a:pt x="1075067" y="159461"/>
                  </a:lnTo>
                  <a:lnTo>
                    <a:pt x="1076960" y="157581"/>
                  </a:lnTo>
                  <a:lnTo>
                    <a:pt x="1077302" y="154482"/>
                  </a:lnTo>
                  <a:lnTo>
                    <a:pt x="1077302" y="77495"/>
                  </a:lnTo>
                  <a:lnTo>
                    <a:pt x="1076617" y="74053"/>
                  </a:lnTo>
                  <a:lnTo>
                    <a:pt x="1074712" y="72148"/>
                  </a:lnTo>
                  <a:lnTo>
                    <a:pt x="1071626" y="71818"/>
                  </a:lnTo>
                  <a:lnTo>
                    <a:pt x="121412" y="71818"/>
                  </a:lnTo>
                  <a:lnTo>
                    <a:pt x="121412" y="5689"/>
                  </a:lnTo>
                  <a:lnTo>
                    <a:pt x="121069" y="3619"/>
                  </a:lnTo>
                  <a:lnTo>
                    <a:pt x="119849" y="1892"/>
                  </a:lnTo>
                  <a:lnTo>
                    <a:pt x="117792" y="520"/>
                  </a:lnTo>
                  <a:lnTo>
                    <a:pt x="117094" y="165"/>
                  </a:lnTo>
                  <a:lnTo>
                    <a:pt x="116408" y="0"/>
                  </a:lnTo>
                  <a:close/>
                </a:path>
              </a:pathLst>
            </a:custGeom>
            <a:solidFill>
              <a:schemeClr val="accent6">
                <a:lumMod val="75000"/>
              </a:schemeClr>
            </a:solidFill>
          </p:spPr>
          <p:txBody>
            <a:bodyPr wrap="square" lIns="0" tIns="0" rIns="0" bIns="0" rtlCol="0"/>
            <a:lstStyle/>
            <a:p>
              <a:pPr defTabSz="914377">
                <a:defRPr/>
              </a:pPr>
              <a:endParaRPr sz="1307">
                <a:solidFill>
                  <a:srgbClr val="000000"/>
                </a:solidFill>
                <a:latin typeface="Arial"/>
              </a:endParaRPr>
            </a:p>
          </p:txBody>
        </p:sp>
        <p:pic>
          <p:nvPicPr>
            <p:cNvPr id="1032" name="Picture 8" descr="Image result for SIEM 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817076" y="2303958"/>
              <a:ext cx="882777" cy="895449"/>
            </a:xfrm>
            <a:prstGeom prst="rect">
              <a:avLst/>
            </a:prstGeom>
            <a:noFill/>
            <a:extLst>
              <a:ext uri="{909E8E84-426E-40DD-AFC4-6F175D3DCCD1}">
                <a14:hiddenFill xmlns:a14="http://schemas.microsoft.com/office/drawing/2010/main">
                  <a:solidFill>
                    <a:srgbClr val="FFFFFF"/>
                  </a:solidFill>
                </a14:hiddenFill>
              </a:ext>
            </a:extLst>
          </p:spPr>
        </p:pic>
        <p:sp>
          <p:nvSpPr>
            <p:cNvPr id="108" name="object 91"/>
            <p:cNvSpPr txBox="1"/>
            <p:nvPr/>
          </p:nvSpPr>
          <p:spPr>
            <a:xfrm>
              <a:off x="5726482" y="3203160"/>
              <a:ext cx="1150643" cy="307777"/>
            </a:xfrm>
            <a:prstGeom prst="rect">
              <a:avLst/>
            </a:prstGeom>
          </p:spPr>
          <p:txBody>
            <a:bodyPr vert="horz" wrap="square" lIns="0" tIns="0" rIns="0" bIns="0" rtlCol="0">
              <a:spAutoFit/>
            </a:bodyPr>
            <a:lstStyle>
              <a:defPPr>
                <a:defRPr lang="en-US"/>
              </a:defPPr>
              <a:lvl1pPr marL="9218" algn="ctr" defTabSz="914377">
                <a:defRPr sz="1000">
                  <a:solidFill>
                    <a:srgbClr val="35485E"/>
                  </a:solidFill>
                  <a:latin typeface="CentraleSans Medium"/>
                  <a:cs typeface="CentraleSans Medium"/>
                </a:defRPr>
              </a:lvl1pPr>
            </a:lstStyle>
            <a:p>
              <a:r>
                <a:rPr lang="en-GB" dirty="0"/>
                <a:t>ALERTS &amp; ANALYSIS</a:t>
              </a:r>
              <a:endParaRPr dirty="0"/>
            </a:p>
          </p:txBody>
        </p:sp>
        <p:sp>
          <p:nvSpPr>
            <p:cNvPr id="109" name="object 91"/>
            <p:cNvSpPr txBox="1"/>
            <p:nvPr/>
          </p:nvSpPr>
          <p:spPr>
            <a:xfrm>
              <a:off x="5978991" y="2782872"/>
              <a:ext cx="558948" cy="323165"/>
            </a:xfrm>
            <a:prstGeom prst="rect">
              <a:avLst/>
            </a:prstGeom>
            <a:solidFill>
              <a:srgbClr val="326686"/>
            </a:solidFill>
          </p:spPr>
          <p:txBody>
            <a:bodyPr vert="horz" wrap="square" lIns="0" tIns="0" rIns="0" bIns="0" rtlCol="0">
              <a:spAutoFit/>
            </a:bodyPr>
            <a:lstStyle/>
            <a:p>
              <a:pPr marL="9218" algn="ctr" defTabSz="914377">
                <a:defRPr/>
              </a:pPr>
              <a:r>
                <a:rPr lang="en-GB" sz="1050" dirty="0">
                  <a:solidFill>
                    <a:srgbClr val="FFFFFF"/>
                  </a:solidFill>
                  <a:latin typeface="CentraleSans Medium"/>
                  <a:cs typeface="CentraleSans Medium"/>
                </a:rPr>
                <a:t>SIEM &amp; SOC</a:t>
              </a:r>
              <a:endParaRPr sz="1050" dirty="0">
                <a:solidFill>
                  <a:srgbClr val="FFFFFF"/>
                </a:solidFill>
                <a:latin typeface="CentraleSans Medium"/>
                <a:cs typeface="CentraleSans Medium"/>
              </a:endParaRPr>
            </a:p>
          </p:txBody>
        </p:sp>
        <p:pic>
          <p:nvPicPr>
            <p:cNvPr id="9218" name="Picture 2" descr="Image result for meltdown  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833228" y="3713387"/>
              <a:ext cx="988305" cy="740588"/>
            </a:xfrm>
            <a:prstGeom prst="rect">
              <a:avLst/>
            </a:prstGeom>
            <a:noFill/>
            <a:extLst>
              <a:ext uri="{909E8E84-426E-40DD-AFC4-6F175D3DCCD1}">
                <a14:hiddenFill xmlns:a14="http://schemas.microsoft.com/office/drawing/2010/main">
                  <a:solidFill>
                    <a:srgbClr val="FFFFFF"/>
                  </a:solidFill>
                </a14:hiddenFill>
              </a:ext>
            </a:extLst>
          </p:spPr>
        </p:pic>
        <p:sp>
          <p:nvSpPr>
            <p:cNvPr id="107" name="object 91"/>
            <p:cNvSpPr txBox="1"/>
            <p:nvPr/>
          </p:nvSpPr>
          <p:spPr>
            <a:xfrm>
              <a:off x="5538443" y="4551098"/>
              <a:ext cx="1523699" cy="307777"/>
            </a:xfrm>
            <a:prstGeom prst="rect">
              <a:avLst/>
            </a:prstGeom>
          </p:spPr>
          <p:txBody>
            <a:bodyPr vert="horz" wrap="square" lIns="0" tIns="0" rIns="0" bIns="0" rtlCol="0">
              <a:spAutoFit/>
            </a:bodyPr>
            <a:lstStyle/>
            <a:p>
              <a:pPr marL="9218" algn="ctr" defTabSz="914377">
                <a:defRPr/>
              </a:pPr>
              <a:r>
                <a:rPr lang="en-GB" sz="1000" dirty="0">
                  <a:solidFill>
                    <a:srgbClr val="35485E"/>
                  </a:solidFill>
                  <a:latin typeface="CentraleSans Medium"/>
                  <a:cs typeface="CentraleSans Medium"/>
                </a:rPr>
                <a:t>VULNERABILITY</a:t>
              </a:r>
            </a:p>
            <a:p>
              <a:pPr marL="9218" algn="ctr" defTabSz="914377">
                <a:defRPr/>
              </a:pPr>
              <a:r>
                <a:rPr lang="en-GB" sz="1000" dirty="0">
                  <a:solidFill>
                    <a:srgbClr val="35485E"/>
                  </a:solidFill>
                  <a:latin typeface="CentraleSans Medium"/>
                  <a:cs typeface="CentraleSans Medium"/>
                </a:rPr>
                <a:t>MANAGEMENT</a:t>
              </a:r>
              <a:endParaRPr sz="1000" dirty="0">
                <a:solidFill>
                  <a:srgbClr val="000000"/>
                </a:solidFill>
                <a:latin typeface="CentraleSans Medium"/>
                <a:cs typeface="CentraleSans Medium"/>
              </a:endParaRPr>
            </a:p>
          </p:txBody>
        </p:sp>
        <p:pic>
          <p:nvPicPr>
            <p:cNvPr id="3" name="Picture 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414851" y="2573335"/>
              <a:ext cx="3703357" cy="3636023"/>
            </a:xfrm>
            <a:prstGeom prst="rect">
              <a:avLst/>
            </a:prstGeom>
          </p:spPr>
        </p:pic>
      </p:grpSp>
      <p:pic>
        <p:nvPicPr>
          <p:cNvPr id="4" name="Picture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020307" y="1006596"/>
            <a:ext cx="2564645" cy="1775524"/>
          </a:xfrm>
          <a:prstGeom prst="rect">
            <a:avLst/>
          </a:prstGeom>
        </p:spPr>
      </p:pic>
      <p:pic>
        <p:nvPicPr>
          <p:cNvPr id="21" name="Picture 2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120740" y="0"/>
            <a:ext cx="1040780" cy="873975"/>
          </a:xfrm>
          <a:prstGeom prst="rect">
            <a:avLst/>
          </a:prstGeom>
          <a:noFill/>
        </p:spPr>
      </p:pic>
    </p:spTree>
    <p:extLst>
      <p:ext uri="{BB962C8B-B14F-4D97-AF65-F5344CB8AC3E}">
        <p14:creationId xmlns:p14="http://schemas.microsoft.com/office/powerpoint/2010/main" val="376172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4488"/>
            <a:ext cx="10896600" cy="510100"/>
          </a:xfrm>
        </p:spPr>
        <p:txBody>
          <a:bodyPr>
            <a:normAutofit fontScale="90000"/>
          </a:bodyPr>
          <a:lstStyle/>
          <a:p>
            <a:r>
              <a:rPr lang="en-US" dirty="0"/>
              <a:t>Level-1/2 devices connected to Internet</a:t>
            </a:r>
            <a:endParaRPr lang="en-IN" dirty="0"/>
          </a:p>
        </p:txBody>
      </p:sp>
      <p:pic>
        <p:nvPicPr>
          <p:cNvPr id="7" name="Picture 6">
            <a:extLst>
              <a:ext uri="{FF2B5EF4-FFF2-40B4-BE49-F238E27FC236}">
                <a16:creationId xmlns:a16="http://schemas.microsoft.com/office/drawing/2014/main" id="{2F58ECBC-95B2-674C-AD9A-519D02B11DB2}"/>
              </a:ext>
            </a:extLst>
          </p:cNvPr>
          <p:cNvPicPr>
            <a:picLocks noChangeAspect="1"/>
          </p:cNvPicPr>
          <p:nvPr/>
        </p:nvPicPr>
        <p:blipFill rotWithShape="1">
          <a:blip r:embed="rId2"/>
          <a:srcRect b="1115"/>
          <a:stretch/>
        </p:blipFill>
        <p:spPr>
          <a:xfrm>
            <a:off x="6522720" y="854588"/>
            <a:ext cx="5669280" cy="5485251"/>
          </a:xfrm>
          <a:prstGeom prst="rect">
            <a:avLst/>
          </a:prstGeom>
        </p:spPr>
      </p:pic>
      <p:pic>
        <p:nvPicPr>
          <p:cNvPr id="8" name="Picture 7">
            <a:extLst>
              <a:ext uri="{FF2B5EF4-FFF2-40B4-BE49-F238E27FC236}">
                <a16:creationId xmlns:a16="http://schemas.microsoft.com/office/drawing/2014/main" id="{903C2190-FED3-914E-9499-9375CDE2C963}"/>
              </a:ext>
            </a:extLst>
          </p:cNvPr>
          <p:cNvPicPr>
            <a:picLocks noChangeAspect="1"/>
          </p:cNvPicPr>
          <p:nvPr/>
        </p:nvPicPr>
        <p:blipFill>
          <a:blip r:embed="rId3"/>
          <a:stretch>
            <a:fillRect/>
          </a:stretch>
        </p:blipFill>
        <p:spPr>
          <a:xfrm>
            <a:off x="270934" y="975360"/>
            <a:ext cx="6251786" cy="2570663"/>
          </a:xfrm>
          <a:prstGeom prst="rect">
            <a:avLst/>
          </a:prstGeom>
        </p:spPr>
      </p:pic>
      <p:pic>
        <p:nvPicPr>
          <p:cNvPr id="9" name="Picture 8">
            <a:extLst>
              <a:ext uri="{FF2B5EF4-FFF2-40B4-BE49-F238E27FC236}">
                <a16:creationId xmlns:a16="http://schemas.microsoft.com/office/drawing/2014/main" id="{52FC8F83-E04B-1143-B577-30056F7DB13A}"/>
              </a:ext>
            </a:extLst>
          </p:cNvPr>
          <p:cNvPicPr>
            <a:picLocks noChangeAspect="1"/>
          </p:cNvPicPr>
          <p:nvPr/>
        </p:nvPicPr>
        <p:blipFill>
          <a:blip r:embed="rId4"/>
          <a:stretch>
            <a:fillRect/>
          </a:stretch>
        </p:blipFill>
        <p:spPr>
          <a:xfrm>
            <a:off x="270934" y="3821192"/>
            <a:ext cx="6251786" cy="2686288"/>
          </a:xfrm>
          <a:prstGeom prst="rect">
            <a:avLst/>
          </a:prstGeom>
          <a:ln w="50800">
            <a:solidFill>
              <a:srgbClr val="0095C8"/>
            </a:solidFill>
          </a:ln>
          <a:effectLst>
            <a:outerShdw blurRad="63500" sx="102000" sy="102000" algn="ctr" rotWithShape="0">
              <a:prstClr val="black">
                <a:alpha val="37000"/>
              </a:prstClr>
            </a:outerShdw>
          </a:effectLst>
        </p:spPr>
      </p:pic>
    </p:spTree>
    <p:extLst>
      <p:ext uri="{BB962C8B-B14F-4D97-AF65-F5344CB8AC3E}">
        <p14:creationId xmlns:p14="http://schemas.microsoft.com/office/powerpoint/2010/main" val="59877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4488"/>
            <a:ext cx="12023725" cy="1057275"/>
          </a:xfrm>
        </p:spPr>
        <p:txBody>
          <a:bodyPr>
            <a:normAutofit fontScale="90000"/>
          </a:bodyPr>
          <a:lstStyle/>
          <a:p>
            <a:r>
              <a:rPr lang="en-US" i="1" dirty="0"/>
              <a:t>Wide Variety of OS/Firmware Versions… even on devices deployed together</a:t>
            </a:r>
            <a:endParaRPr lang="en-IN" dirty="0"/>
          </a:p>
        </p:txBody>
      </p:sp>
      <p:pic>
        <p:nvPicPr>
          <p:cNvPr id="6" name="Picture 5">
            <a:extLst>
              <a:ext uri="{FF2B5EF4-FFF2-40B4-BE49-F238E27FC236}">
                <a16:creationId xmlns:a16="http://schemas.microsoft.com/office/drawing/2014/main" id="{F39D4F8B-C334-DA4C-B243-DAC501630CA3}"/>
              </a:ext>
            </a:extLst>
          </p:cNvPr>
          <p:cNvPicPr>
            <a:picLocks noChangeAspect="1"/>
          </p:cNvPicPr>
          <p:nvPr/>
        </p:nvPicPr>
        <p:blipFill>
          <a:blip r:embed="rId2"/>
          <a:stretch>
            <a:fillRect/>
          </a:stretch>
        </p:blipFill>
        <p:spPr>
          <a:xfrm>
            <a:off x="0" y="1502680"/>
            <a:ext cx="12192000" cy="4882879"/>
          </a:xfrm>
          <a:prstGeom prst="rect">
            <a:avLst/>
          </a:prstGeom>
        </p:spPr>
      </p:pic>
    </p:spTree>
    <p:extLst>
      <p:ext uri="{BB962C8B-B14F-4D97-AF65-F5344CB8AC3E}">
        <p14:creationId xmlns:p14="http://schemas.microsoft.com/office/powerpoint/2010/main" val="10288020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4488"/>
            <a:ext cx="11642725" cy="752475"/>
          </a:xfrm>
        </p:spPr>
        <p:txBody>
          <a:bodyPr/>
          <a:lstStyle/>
          <a:p>
            <a:r>
              <a:rPr lang="en-US" dirty="0"/>
              <a:t>Software / Firmware Vulnerabilities</a:t>
            </a:r>
            <a:endParaRPr lang="en-IN" dirty="0"/>
          </a:p>
        </p:txBody>
      </p:sp>
      <p:pic>
        <p:nvPicPr>
          <p:cNvPr id="6" name="Picture 5">
            <a:extLst>
              <a:ext uri="{FF2B5EF4-FFF2-40B4-BE49-F238E27FC236}">
                <a16:creationId xmlns:a16="http://schemas.microsoft.com/office/drawing/2014/main" id="{314207EC-D62F-FF4E-B673-05F8D387CEBA}"/>
              </a:ext>
            </a:extLst>
          </p:cNvPr>
          <p:cNvPicPr>
            <a:picLocks noChangeAspect="1"/>
          </p:cNvPicPr>
          <p:nvPr/>
        </p:nvPicPr>
        <p:blipFill>
          <a:blip r:embed="rId2"/>
          <a:stretch>
            <a:fillRect/>
          </a:stretch>
        </p:blipFill>
        <p:spPr>
          <a:xfrm>
            <a:off x="0" y="990600"/>
            <a:ext cx="11932920" cy="5562600"/>
          </a:xfrm>
          <a:prstGeom prst="rect">
            <a:avLst/>
          </a:prstGeom>
        </p:spPr>
      </p:pic>
    </p:spTree>
    <p:extLst>
      <p:ext uri="{BB962C8B-B14F-4D97-AF65-F5344CB8AC3E}">
        <p14:creationId xmlns:p14="http://schemas.microsoft.com/office/powerpoint/2010/main" val="27258239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4488"/>
            <a:ext cx="11642725" cy="722312"/>
          </a:xfrm>
        </p:spPr>
        <p:txBody>
          <a:bodyPr/>
          <a:lstStyle/>
          <a:p>
            <a:r>
              <a:rPr lang="en-US" dirty="0"/>
              <a:t>Unknown / Misconfigured Devices</a:t>
            </a:r>
            <a:endParaRPr lang="en-IN" dirty="0"/>
          </a:p>
        </p:txBody>
      </p:sp>
      <p:pic>
        <p:nvPicPr>
          <p:cNvPr id="6" name="Picture 5">
            <a:extLst>
              <a:ext uri="{FF2B5EF4-FFF2-40B4-BE49-F238E27FC236}">
                <a16:creationId xmlns:a16="http://schemas.microsoft.com/office/drawing/2014/main" id="{F2010C3A-C15A-1744-9809-A0B26AA3A3B9}"/>
              </a:ext>
            </a:extLst>
          </p:cNvPr>
          <p:cNvPicPr>
            <a:picLocks noChangeAspect="1"/>
          </p:cNvPicPr>
          <p:nvPr/>
        </p:nvPicPr>
        <p:blipFill>
          <a:blip r:embed="rId2"/>
          <a:stretch>
            <a:fillRect/>
          </a:stretch>
        </p:blipFill>
        <p:spPr>
          <a:xfrm>
            <a:off x="0" y="1066800"/>
            <a:ext cx="12192000" cy="5791200"/>
          </a:xfrm>
          <a:prstGeom prst="rect">
            <a:avLst/>
          </a:prstGeom>
        </p:spPr>
      </p:pic>
    </p:spTree>
    <p:extLst>
      <p:ext uri="{BB962C8B-B14F-4D97-AF65-F5344CB8AC3E}">
        <p14:creationId xmlns:p14="http://schemas.microsoft.com/office/powerpoint/2010/main" val="7922273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4488"/>
            <a:ext cx="10423525" cy="722312"/>
          </a:xfrm>
        </p:spPr>
        <p:txBody>
          <a:bodyPr/>
          <a:lstStyle/>
          <a:p>
            <a:r>
              <a:rPr lang="en-US" dirty="0"/>
              <a:t>Serious Networking Issues</a:t>
            </a:r>
            <a:endParaRPr lang="en-IN" dirty="0"/>
          </a:p>
        </p:txBody>
      </p:sp>
      <p:pic>
        <p:nvPicPr>
          <p:cNvPr id="6" name="Picture 5">
            <a:extLst>
              <a:ext uri="{FF2B5EF4-FFF2-40B4-BE49-F238E27FC236}">
                <a16:creationId xmlns:a16="http://schemas.microsoft.com/office/drawing/2014/main" id="{0EA07C59-3C47-5243-BD85-D5CB7B14D6AB}"/>
              </a:ext>
            </a:extLst>
          </p:cNvPr>
          <p:cNvPicPr>
            <a:picLocks noChangeAspect="1"/>
          </p:cNvPicPr>
          <p:nvPr/>
        </p:nvPicPr>
        <p:blipFill>
          <a:blip r:embed="rId2"/>
          <a:stretch>
            <a:fillRect/>
          </a:stretch>
        </p:blipFill>
        <p:spPr>
          <a:xfrm>
            <a:off x="152400" y="1066800"/>
            <a:ext cx="11856719" cy="5364479"/>
          </a:xfrm>
          <a:prstGeom prst="rect">
            <a:avLst/>
          </a:prstGeom>
        </p:spPr>
      </p:pic>
    </p:spTree>
    <p:extLst>
      <p:ext uri="{BB962C8B-B14F-4D97-AF65-F5344CB8AC3E}">
        <p14:creationId xmlns:p14="http://schemas.microsoft.com/office/powerpoint/2010/main" val="690306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4488"/>
            <a:ext cx="10461625" cy="606425"/>
          </a:xfrm>
        </p:spPr>
        <p:txBody>
          <a:bodyPr/>
          <a:lstStyle/>
          <a:p>
            <a:r>
              <a:rPr lang="en-US" sz="2667" dirty="0"/>
              <a:t>OT asset discovery, inventory creation &amp; risk analysis</a:t>
            </a:r>
          </a:p>
        </p:txBody>
      </p:sp>
      <p:sp>
        <p:nvSpPr>
          <p:cNvPr id="11" name="Text Placeholder 2"/>
          <p:cNvSpPr>
            <a:spLocks noGrp="1"/>
          </p:cNvSpPr>
          <p:nvPr>
            <p:ph type="body" sz="quarter" idx="4294967295"/>
          </p:nvPr>
        </p:nvSpPr>
        <p:spPr>
          <a:xfrm>
            <a:off x="0" y="950913"/>
            <a:ext cx="10191750" cy="1935162"/>
          </a:xfrm>
          <a:prstGeom prst="rect">
            <a:avLst/>
          </a:prstGeom>
        </p:spPr>
        <p:txBody>
          <a:bodyPr/>
          <a:lstStyle/>
          <a:p>
            <a:pPr marL="0" indent="0" defTabSz="2438339">
              <a:spcBef>
                <a:spcPts val="0"/>
              </a:spcBef>
              <a:buNone/>
            </a:pPr>
            <a:r>
              <a:rPr lang="en-US" sz="1200" b="1" i="1" dirty="0">
                <a:solidFill>
                  <a:srgbClr val="FF0000"/>
                </a:solidFill>
              </a:rPr>
              <a:t>[insert client name]</a:t>
            </a:r>
            <a:r>
              <a:rPr lang="en-US" sz="1200" dirty="0">
                <a:solidFill>
                  <a:srgbClr val="F2F2F2">
                    <a:lumMod val="50000"/>
                  </a:srgbClr>
                </a:solidFill>
              </a:rPr>
              <a:t> wishes to obtain a clear understanding of OT/IoT assets across a nominated sample of </a:t>
            </a:r>
            <a:r>
              <a:rPr lang="en-US" sz="1200" b="1" dirty="0">
                <a:solidFill>
                  <a:srgbClr val="F2F2F2">
                    <a:lumMod val="50000"/>
                  </a:srgbClr>
                </a:solidFill>
              </a:rPr>
              <a:t>3 sites </a:t>
            </a:r>
            <a:r>
              <a:rPr lang="en-US" sz="1200" dirty="0">
                <a:solidFill>
                  <a:srgbClr val="F2F2F2">
                    <a:lumMod val="50000"/>
                  </a:srgbClr>
                </a:solidFill>
              </a:rPr>
              <a:t>and identify the risks associated with the assets through establishment on a global OT/IoT asset inventory and vulnerability assessment.</a:t>
            </a:r>
          </a:p>
          <a:p>
            <a:pPr marL="0" indent="0" defTabSz="2438339">
              <a:spcBef>
                <a:spcPts val="0"/>
              </a:spcBef>
              <a:buNone/>
            </a:pPr>
            <a:endParaRPr lang="en-US" sz="1200" dirty="0">
              <a:solidFill>
                <a:srgbClr val="F2F2F2">
                  <a:lumMod val="50000"/>
                </a:srgbClr>
              </a:solidFill>
            </a:endParaRPr>
          </a:p>
          <a:p>
            <a:pPr marL="0" indent="0" defTabSz="2438339">
              <a:spcBef>
                <a:spcPts val="0"/>
              </a:spcBef>
              <a:buNone/>
            </a:pPr>
            <a:r>
              <a:rPr lang="en-US" sz="1200" b="1" i="1" dirty="0">
                <a:solidFill>
                  <a:srgbClr val="FF0000"/>
                </a:solidFill>
              </a:rPr>
              <a:t>[insert client name]</a:t>
            </a:r>
            <a:r>
              <a:rPr lang="en-US" sz="1200" dirty="0">
                <a:solidFill>
                  <a:srgbClr val="F2F2F2">
                    <a:lumMod val="50000"/>
                  </a:srgbClr>
                </a:solidFill>
              </a:rPr>
              <a:t> is therefore seeking an </a:t>
            </a:r>
            <a:r>
              <a:rPr lang="en-US" sz="1200" b="1" dirty="0">
                <a:solidFill>
                  <a:srgbClr val="F2F2F2">
                    <a:lumMod val="50000"/>
                  </a:srgbClr>
                </a:solidFill>
              </a:rPr>
              <a:t>experienced</a:t>
            </a:r>
            <a:r>
              <a:rPr lang="en-US" sz="1200" dirty="0">
                <a:solidFill>
                  <a:srgbClr val="F2F2F2">
                    <a:lumMod val="50000"/>
                  </a:srgbClr>
                </a:solidFill>
              </a:rPr>
              <a:t> partner to assist develop this OT/IoT asset inventory and assess the current cybersecurity posture of the OT/IoT environment assets </a:t>
            </a:r>
            <a:r>
              <a:rPr lang="en-US" sz="1200" b="1" dirty="0">
                <a:solidFill>
                  <a:srgbClr val="F2F2F2">
                    <a:lumMod val="50000"/>
                  </a:srgbClr>
                </a:solidFill>
              </a:rPr>
              <a:t>whilst preserving the operational integrity of the OT/IoT environment </a:t>
            </a:r>
            <a:r>
              <a:rPr lang="en-US" sz="1200" dirty="0">
                <a:solidFill>
                  <a:srgbClr val="F2F2F2">
                    <a:lumMod val="50000"/>
                  </a:srgbClr>
                </a:solidFill>
              </a:rPr>
              <a:t>leveraging a combination of passive scanning, policy and process review and where required physical site visits.</a:t>
            </a:r>
          </a:p>
          <a:p>
            <a:pPr marL="0" indent="0" defTabSz="2438339">
              <a:spcBef>
                <a:spcPts val="0"/>
              </a:spcBef>
              <a:buNone/>
            </a:pPr>
            <a:endParaRPr lang="en-GB" sz="1200" b="1" dirty="0">
              <a:solidFill>
                <a:srgbClr val="646363"/>
              </a:solidFill>
            </a:endParaRPr>
          </a:p>
          <a:p>
            <a:pPr marL="0" indent="0">
              <a:spcBef>
                <a:spcPts val="0"/>
              </a:spcBef>
              <a:buNone/>
            </a:pPr>
            <a:r>
              <a:rPr lang="en-GB" sz="1200" dirty="0"/>
              <a:t>The Company team will therefore adopt the following phased approach to the planned engagement.</a:t>
            </a:r>
          </a:p>
        </p:txBody>
      </p:sp>
      <p:graphicFrame>
        <p:nvGraphicFramePr>
          <p:cNvPr id="4" name="Diagram 3"/>
          <p:cNvGraphicFramePr/>
          <p:nvPr/>
        </p:nvGraphicFramePr>
        <p:xfrm>
          <a:off x="482876" y="2262293"/>
          <a:ext cx="11374496" cy="44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p:cNvPicPr>
          <p:nvPr/>
        </p:nvPicPr>
        <p:blipFill rotWithShape="1">
          <a:blip r:embed="rId7"/>
          <a:srcRect t="5161" r="81968" b="5472"/>
          <a:stretch/>
        </p:blipFill>
        <p:spPr>
          <a:xfrm>
            <a:off x="2840255" y="3740649"/>
            <a:ext cx="960000" cy="2400000"/>
          </a:xfrm>
          <a:prstGeom prst="rect">
            <a:avLst/>
          </a:prstGeom>
        </p:spPr>
      </p:pic>
      <p:pic>
        <p:nvPicPr>
          <p:cNvPr id="7" name="Picture 6"/>
          <p:cNvPicPr>
            <a:picLocks/>
          </p:cNvPicPr>
          <p:nvPr/>
        </p:nvPicPr>
        <p:blipFill rotWithShape="1">
          <a:blip r:embed="rId8"/>
          <a:srcRect l="20618" t="5214" r="60916" b="5557"/>
          <a:stretch/>
        </p:blipFill>
        <p:spPr>
          <a:xfrm>
            <a:off x="8918445" y="3740649"/>
            <a:ext cx="960000" cy="2400000"/>
          </a:xfrm>
          <a:prstGeom prst="rect">
            <a:avLst/>
          </a:prstGeom>
        </p:spPr>
      </p:pic>
      <p:grpSp>
        <p:nvGrpSpPr>
          <p:cNvPr id="8" name="Group 7"/>
          <p:cNvGrpSpPr/>
          <p:nvPr/>
        </p:nvGrpSpPr>
        <p:grpSpPr>
          <a:xfrm>
            <a:off x="7026377" y="5092982"/>
            <a:ext cx="1670583" cy="1065993"/>
            <a:chOff x="3306104" y="3426568"/>
            <a:chExt cx="2718790" cy="1442444"/>
          </a:xfrm>
        </p:grpSpPr>
        <p:pic>
          <p:nvPicPr>
            <p:cNvPr id="9" name="Picture 8"/>
            <p:cNvPicPr>
              <a:picLocks noChangeAspect="1"/>
            </p:cNvPicPr>
            <p:nvPr/>
          </p:nvPicPr>
          <p:blipFill rotWithShape="1">
            <a:blip r:embed="rId9"/>
            <a:srcRect l="33834" t="21787"/>
            <a:stretch/>
          </p:blipFill>
          <p:spPr>
            <a:xfrm>
              <a:off x="4023359" y="3576320"/>
              <a:ext cx="2001535" cy="1267896"/>
            </a:xfrm>
            <a:prstGeom prst="rect">
              <a:avLst/>
            </a:prstGeom>
          </p:spPr>
        </p:pic>
        <p:pic>
          <p:nvPicPr>
            <p:cNvPr id="10" name="Picture 9"/>
            <p:cNvPicPr>
              <a:picLocks noChangeAspect="1"/>
            </p:cNvPicPr>
            <p:nvPr/>
          </p:nvPicPr>
          <p:blipFill rotWithShape="1">
            <a:blip r:embed="rId10"/>
            <a:srcRect t="5489" r="81356" b="4734"/>
            <a:stretch/>
          </p:blipFill>
          <p:spPr>
            <a:xfrm>
              <a:off x="3306104" y="3426568"/>
              <a:ext cx="708153" cy="1442444"/>
            </a:xfrm>
            <a:prstGeom prst="rect">
              <a:avLst/>
            </a:prstGeom>
          </p:spPr>
        </p:pic>
      </p:grpSp>
      <p:pic>
        <p:nvPicPr>
          <p:cNvPr id="13" name="Picture 12"/>
          <p:cNvPicPr>
            <a:picLocks noChangeAspect="1"/>
          </p:cNvPicPr>
          <p:nvPr/>
        </p:nvPicPr>
        <p:blipFill>
          <a:blip r:embed="rId11"/>
          <a:stretch>
            <a:fillRect/>
          </a:stretch>
        </p:blipFill>
        <p:spPr>
          <a:xfrm>
            <a:off x="929699" y="5087761"/>
            <a:ext cx="1716163" cy="1129273"/>
          </a:xfrm>
          <a:prstGeom prst="rect">
            <a:avLst/>
          </a:prstGeom>
          <a:ln>
            <a:noFill/>
          </a:ln>
        </p:spPr>
      </p:pic>
    </p:spTree>
    <p:extLst>
      <p:ext uri="{BB962C8B-B14F-4D97-AF65-F5344CB8AC3E}">
        <p14:creationId xmlns:p14="http://schemas.microsoft.com/office/powerpoint/2010/main" val="37075320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4488"/>
            <a:ext cx="10012363" cy="768350"/>
          </a:xfrm>
        </p:spPr>
        <p:txBody>
          <a:bodyPr/>
          <a:lstStyle/>
          <a:p>
            <a:r>
              <a:rPr lang="en-US" dirty="0"/>
              <a:t>Unencrypted / Weak Credentials</a:t>
            </a:r>
            <a:endParaRPr lang="en-IN" dirty="0"/>
          </a:p>
        </p:txBody>
      </p:sp>
      <p:pic>
        <p:nvPicPr>
          <p:cNvPr id="6" name="Picture 5">
            <a:extLst>
              <a:ext uri="{FF2B5EF4-FFF2-40B4-BE49-F238E27FC236}">
                <a16:creationId xmlns:a16="http://schemas.microsoft.com/office/drawing/2014/main" id="{8FC9FC74-1FC8-1548-8148-2B215F17FA30}"/>
              </a:ext>
            </a:extLst>
          </p:cNvPr>
          <p:cNvPicPr>
            <a:picLocks noChangeAspect="1"/>
          </p:cNvPicPr>
          <p:nvPr/>
        </p:nvPicPr>
        <p:blipFill>
          <a:blip r:embed="rId2"/>
          <a:stretch>
            <a:fillRect/>
          </a:stretch>
        </p:blipFill>
        <p:spPr>
          <a:xfrm>
            <a:off x="121920" y="947146"/>
            <a:ext cx="12070080" cy="5651773"/>
          </a:xfrm>
          <a:prstGeom prst="rect">
            <a:avLst/>
          </a:prstGeom>
        </p:spPr>
      </p:pic>
    </p:spTree>
    <p:extLst>
      <p:ext uri="{BB962C8B-B14F-4D97-AF65-F5344CB8AC3E}">
        <p14:creationId xmlns:p14="http://schemas.microsoft.com/office/powerpoint/2010/main" val="13335528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4488"/>
            <a:ext cx="9906000" cy="692150"/>
          </a:xfrm>
        </p:spPr>
        <p:txBody>
          <a:bodyPr>
            <a:normAutofit fontScale="90000"/>
          </a:bodyPr>
          <a:lstStyle/>
          <a:p>
            <a:r>
              <a:rPr lang="en-US" dirty="0"/>
              <a:t>Abnormal Device Operation</a:t>
            </a:r>
            <a:endParaRPr lang="en-IN" dirty="0"/>
          </a:p>
        </p:txBody>
      </p:sp>
      <p:pic>
        <p:nvPicPr>
          <p:cNvPr id="6" name="Picture 5">
            <a:extLst>
              <a:ext uri="{FF2B5EF4-FFF2-40B4-BE49-F238E27FC236}">
                <a16:creationId xmlns:a16="http://schemas.microsoft.com/office/drawing/2014/main" id="{4AF8828E-FB4B-5642-89CF-5814080B862A}"/>
              </a:ext>
            </a:extLst>
          </p:cNvPr>
          <p:cNvPicPr>
            <a:picLocks noChangeAspect="1"/>
          </p:cNvPicPr>
          <p:nvPr/>
        </p:nvPicPr>
        <p:blipFill>
          <a:blip r:embed="rId2"/>
          <a:stretch>
            <a:fillRect/>
          </a:stretch>
        </p:blipFill>
        <p:spPr>
          <a:xfrm>
            <a:off x="0" y="1036320"/>
            <a:ext cx="12192000" cy="5501639"/>
          </a:xfrm>
          <a:prstGeom prst="rect">
            <a:avLst/>
          </a:prstGeom>
        </p:spPr>
      </p:pic>
    </p:spTree>
    <p:extLst>
      <p:ext uri="{BB962C8B-B14F-4D97-AF65-F5344CB8AC3E}">
        <p14:creationId xmlns:p14="http://schemas.microsoft.com/office/powerpoint/2010/main" val="3618638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4488"/>
            <a:ext cx="11845925" cy="646112"/>
          </a:xfrm>
        </p:spPr>
        <p:txBody>
          <a:bodyPr>
            <a:normAutofit fontScale="90000"/>
          </a:bodyPr>
          <a:lstStyle/>
          <a:p>
            <a:r>
              <a:rPr lang="en-US" dirty="0"/>
              <a:t>Not unheard of – already infected networks</a:t>
            </a:r>
            <a:endParaRPr lang="en-IN" dirty="0"/>
          </a:p>
        </p:txBody>
      </p:sp>
      <p:pic>
        <p:nvPicPr>
          <p:cNvPr id="6" name="Picture 5">
            <a:extLst>
              <a:ext uri="{FF2B5EF4-FFF2-40B4-BE49-F238E27FC236}">
                <a16:creationId xmlns:a16="http://schemas.microsoft.com/office/drawing/2014/main" id="{476C22E4-9126-D046-B71E-4402637485C2}"/>
              </a:ext>
            </a:extLst>
          </p:cNvPr>
          <p:cNvPicPr>
            <a:picLocks noChangeAspect="1"/>
          </p:cNvPicPr>
          <p:nvPr/>
        </p:nvPicPr>
        <p:blipFill>
          <a:blip r:embed="rId2"/>
          <a:stretch>
            <a:fillRect/>
          </a:stretch>
        </p:blipFill>
        <p:spPr>
          <a:xfrm>
            <a:off x="236745" y="1091200"/>
            <a:ext cx="8627499" cy="5340079"/>
          </a:xfrm>
          <a:prstGeom prst="rect">
            <a:avLst/>
          </a:prstGeom>
        </p:spPr>
      </p:pic>
      <p:pic>
        <p:nvPicPr>
          <p:cNvPr id="7" name="Picture 1" descr="page32image5223424">
            <a:extLst>
              <a:ext uri="{FF2B5EF4-FFF2-40B4-BE49-F238E27FC236}">
                <a16:creationId xmlns:a16="http://schemas.microsoft.com/office/drawing/2014/main" id="{607BF558-B188-4948-96F8-9C4DEE4C8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4244" y="1091200"/>
            <a:ext cx="3218218" cy="53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799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4488"/>
            <a:ext cx="9617075" cy="646112"/>
          </a:xfrm>
        </p:spPr>
        <p:txBody>
          <a:bodyPr>
            <a:normAutofit fontScale="90000"/>
          </a:bodyPr>
          <a:lstStyle/>
          <a:p>
            <a:r>
              <a:rPr lang="en-US" dirty="0"/>
              <a:t>Summary</a:t>
            </a:r>
            <a:endParaRPr lang="en-IN" dirty="0"/>
          </a:p>
        </p:txBody>
      </p:sp>
      <p:sp>
        <p:nvSpPr>
          <p:cNvPr id="6" name="Content Placeholder 2">
            <a:extLst>
              <a:ext uri="{FF2B5EF4-FFF2-40B4-BE49-F238E27FC236}">
                <a16:creationId xmlns:a16="http://schemas.microsoft.com/office/drawing/2014/main" id="{BF77D415-46BE-B54C-B1E5-50775AFC6ED0}"/>
              </a:ext>
            </a:extLst>
          </p:cNvPr>
          <p:cNvSpPr txBox="1">
            <a:spLocks/>
          </p:cNvSpPr>
          <p:nvPr/>
        </p:nvSpPr>
        <p:spPr>
          <a:xfrm>
            <a:off x="270934" y="1463040"/>
            <a:ext cx="11506199" cy="4187984"/>
          </a:xfrm>
          <a:prstGeom prst="rect">
            <a:avLst/>
          </a:prstGeom>
        </p:spPr>
        <p:txBody>
          <a:bodyPr>
            <a:normAutofit fontScale="85000" lnSpcReduction="20000"/>
          </a:bodyPr>
          <a:lstStyle>
            <a:lvl1pPr marL="309026" indent="-309026" algn="l" defTabSz="609585" rtl="0" eaLnBrk="1" latinLnBrk="0" hangingPunct="1">
              <a:spcBef>
                <a:spcPts val="800"/>
              </a:spcBef>
              <a:buClr>
                <a:srgbClr val="00B0F0"/>
              </a:buClr>
              <a:buFont typeface="Arial" panose="020B0604020202020204" pitchFamily="34" charset="0"/>
              <a:buChar char="•"/>
              <a:defRPr kumimoji="0" lang="en-US" sz="2667" b="0" i="0" u="none" strike="noStrike" kern="1200" cap="none" spc="0" normalizeH="0" baseline="0" noProof="0" dirty="0" smtClean="0">
                <a:ln>
                  <a:noFill/>
                </a:ln>
                <a:solidFill>
                  <a:schemeClr val="accent2"/>
                </a:solidFill>
                <a:effectLst/>
                <a:uLnTx/>
                <a:uFillTx/>
                <a:latin typeface="+mn-lt"/>
                <a:ea typeface="+mn-ea"/>
                <a:cs typeface="Arial"/>
              </a:defRPr>
            </a:lvl1pPr>
            <a:lvl2pPr marL="990575" indent="-380990" algn="l" defTabSz="609585" rtl="0" eaLnBrk="1" latinLnBrk="0" hangingPunct="1">
              <a:spcBef>
                <a:spcPts val="800"/>
              </a:spcBef>
              <a:buClr>
                <a:srgbClr val="00B0F0"/>
              </a:buClr>
              <a:buFont typeface="Arial" charset="0"/>
              <a:buChar char="•"/>
              <a:defRPr kumimoji="0" lang="en-US" sz="2400" b="0" i="0" u="none" strike="noStrike" kern="1200" cap="none" spc="0" normalizeH="0" baseline="0" noProof="0" dirty="0" smtClean="0">
                <a:ln>
                  <a:noFill/>
                </a:ln>
                <a:solidFill>
                  <a:schemeClr val="accent2"/>
                </a:solidFill>
                <a:effectLst/>
                <a:uLnTx/>
                <a:uFillTx/>
                <a:latin typeface="+mn-lt"/>
                <a:ea typeface="+mn-ea"/>
                <a:cs typeface="+mn-cs"/>
              </a:defRPr>
            </a:lvl2pPr>
            <a:lvl3pPr marL="1447764" indent="-228594" algn="l" defTabSz="609585" rtl="0" eaLnBrk="1" latinLnBrk="0" hangingPunct="1">
              <a:spcBef>
                <a:spcPts val="800"/>
              </a:spcBef>
              <a:buClr>
                <a:srgbClr val="00B0F0"/>
              </a:buClr>
              <a:buFont typeface="Arial" charset="0"/>
              <a:buChar char="•"/>
              <a:defRPr kumimoji="0" lang="en-US" sz="1600" b="0" i="0" u="none" strike="noStrike" kern="1200" cap="none" spc="0" normalizeH="0" baseline="0" noProof="0" dirty="0" smtClean="0">
                <a:ln>
                  <a:noFill/>
                </a:ln>
                <a:solidFill>
                  <a:schemeClr val="accent2"/>
                </a:solidFill>
                <a:effectLst/>
                <a:uLnTx/>
                <a:uFillTx/>
                <a:latin typeface="+mn-lt"/>
                <a:ea typeface="+mn-ea"/>
                <a:cs typeface="+mn-cs"/>
              </a:defRPr>
            </a:lvl3pPr>
            <a:lvl4pPr marL="2057349" indent="-228594" algn="l" defTabSz="609585" rtl="0" eaLnBrk="1" latinLnBrk="0" hangingPunct="1">
              <a:spcBef>
                <a:spcPts val="800"/>
              </a:spcBef>
              <a:buClr>
                <a:srgbClr val="00B0F0"/>
              </a:buClr>
              <a:buFont typeface="Arial" charset="0"/>
              <a:buChar char="•"/>
              <a:defRPr kumimoji="0" lang="en-US" sz="1467" b="0" i="0" u="none" strike="noStrike" kern="1200" cap="none" spc="0" normalizeH="0" baseline="0" noProof="0" dirty="0" smtClean="0">
                <a:ln>
                  <a:noFill/>
                </a:ln>
                <a:solidFill>
                  <a:schemeClr val="accent2"/>
                </a:solidFill>
                <a:effectLst/>
                <a:uLnTx/>
                <a:uFillTx/>
                <a:latin typeface="+mn-lt"/>
                <a:ea typeface="+mn-ea"/>
                <a:cs typeface="+mn-cs"/>
              </a:defRPr>
            </a:lvl4pPr>
            <a:lvl5pPr marL="2666933" indent="-228594" algn="l" defTabSz="609585" rtl="0" eaLnBrk="1" latinLnBrk="0" hangingPunct="1">
              <a:spcBef>
                <a:spcPts val="800"/>
              </a:spcBef>
              <a:buClr>
                <a:srgbClr val="00B0F0"/>
              </a:buClr>
              <a:buFont typeface="Arial" charset="0"/>
              <a:buChar char="•"/>
              <a:defRPr kumimoji="0" lang="en-US" sz="1400" b="0" i="0" u="none" strike="noStrike" kern="1200" cap="none" spc="0" normalizeH="0" baseline="0" noProof="0" dirty="0">
                <a:ln>
                  <a:noFill/>
                </a:ln>
                <a:solidFill>
                  <a:schemeClr val="accent2"/>
                </a:solidFill>
                <a:effectLst/>
                <a:uLnTx/>
                <a:uFillTx/>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b="1" dirty="0"/>
              <a:t>Visibility: </a:t>
            </a:r>
            <a:r>
              <a:rPr lang="en-US" dirty="0"/>
              <a:t>Process, Assets, Network</a:t>
            </a:r>
          </a:p>
          <a:p>
            <a:r>
              <a:rPr lang="en-US" b="1" dirty="0"/>
              <a:t>Cyber threat defense:</a:t>
            </a:r>
            <a:r>
              <a:rPr lang="en-US" dirty="0"/>
              <a:t>	Signatures, File dissection, Behavior based, AI driven detection and Assertions</a:t>
            </a:r>
          </a:p>
          <a:p>
            <a:r>
              <a:rPr lang="en-US" b="1" dirty="0"/>
              <a:t>Predictive maintenance:</a:t>
            </a:r>
            <a:r>
              <a:rPr lang="en-US" dirty="0"/>
              <a:t>	Trouble shooting, Early indications, Ghost drift.</a:t>
            </a:r>
          </a:p>
          <a:p>
            <a:pPr marL="0" indent="0">
              <a:buFont typeface="Arial" panose="020B0604020202020204" pitchFamily="34" charset="0"/>
              <a:buNone/>
            </a:pPr>
            <a:endParaRPr lang="en-US" dirty="0"/>
          </a:p>
          <a:p>
            <a:r>
              <a:rPr lang="en-US" b="1" dirty="0"/>
              <a:t>Lack of  complexity:</a:t>
            </a:r>
            <a:r>
              <a:rPr lang="en-US" dirty="0"/>
              <a:t>	NO agent, NO change in topology and NOTHING in line. Passive with active option.</a:t>
            </a:r>
          </a:p>
          <a:p>
            <a:endParaRPr lang="en-US" dirty="0"/>
          </a:p>
          <a:p>
            <a:r>
              <a:rPr lang="en-US" dirty="0"/>
              <a:t>Provides a wide array of compliance for a regulatory standards</a:t>
            </a:r>
          </a:p>
          <a:p>
            <a:endParaRPr lang="en-US" dirty="0"/>
          </a:p>
          <a:p>
            <a:r>
              <a:rPr lang="en-US" dirty="0"/>
              <a:t>Strong presence: 	Sales, Pre-sales, Delivery, existing referenceable customers in region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481241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4488"/>
            <a:ext cx="4267200" cy="661987"/>
          </a:xfrm>
        </p:spPr>
        <p:txBody>
          <a:bodyPr>
            <a:normAutofit fontScale="90000"/>
          </a:bodyPr>
          <a:lstStyle/>
          <a:p>
            <a:r>
              <a:rPr lang="en-US" dirty="0"/>
              <a:t>ICS Support</a:t>
            </a:r>
            <a:endParaRPr lang="en-IN" dirty="0"/>
          </a:p>
        </p:txBody>
      </p:sp>
      <p:pic>
        <p:nvPicPr>
          <p:cNvPr id="6" name="Picture 5"/>
          <p:cNvPicPr>
            <a:picLocks noChangeAspect="1"/>
          </p:cNvPicPr>
          <p:nvPr/>
        </p:nvPicPr>
        <p:blipFill rotWithShape="1">
          <a:blip r:embed="rId2"/>
          <a:srcRect b="9086"/>
          <a:stretch/>
        </p:blipFill>
        <p:spPr>
          <a:xfrm>
            <a:off x="0" y="1106442"/>
            <a:ext cx="12192000" cy="4979566"/>
          </a:xfrm>
          <a:prstGeom prst="rect">
            <a:avLst/>
          </a:prstGeom>
        </p:spPr>
      </p:pic>
    </p:spTree>
    <p:extLst>
      <p:ext uri="{BB962C8B-B14F-4D97-AF65-F5344CB8AC3E}">
        <p14:creationId xmlns:p14="http://schemas.microsoft.com/office/powerpoint/2010/main" val="14742393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ctrTitle" idx="4294967295"/>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Thank You</a:t>
            </a:r>
          </a:p>
        </p:txBody>
      </p:sp>
    </p:spTree>
    <p:extLst>
      <p:ext uri="{BB962C8B-B14F-4D97-AF65-F5344CB8AC3E}">
        <p14:creationId xmlns:p14="http://schemas.microsoft.com/office/powerpoint/2010/main" val="966364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4488"/>
            <a:ext cx="10161588" cy="605685"/>
          </a:xfrm>
        </p:spPr>
        <p:txBody>
          <a:bodyPr/>
          <a:lstStyle/>
          <a:p>
            <a:r>
              <a:rPr lang="en-GB" sz="2667" dirty="0"/>
              <a:t>Establishing an integrated cyber approach to OT Security</a:t>
            </a:r>
          </a:p>
        </p:txBody>
      </p:sp>
      <p:sp>
        <p:nvSpPr>
          <p:cNvPr id="14" name="Text Placeholder 2"/>
          <p:cNvSpPr>
            <a:spLocks noGrp="1"/>
          </p:cNvSpPr>
          <p:nvPr>
            <p:ph type="body" sz="quarter" idx="4294967295"/>
          </p:nvPr>
        </p:nvSpPr>
        <p:spPr>
          <a:xfrm>
            <a:off x="0" y="950913"/>
            <a:ext cx="6716713" cy="2489200"/>
          </a:xfrm>
        </p:spPr>
        <p:txBody>
          <a:bodyPr/>
          <a:lstStyle/>
          <a:p>
            <a:pPr>
              <a:lnSpc>
                <a:spcPct val="100000"/>
              </a:lnSpc>
              <a:spcBef>
                <a:spcPts val="0"/>
              </a:spcBef>
            </a:pPr>
            <a:r>
              <a:rPr lang="en-GB" sz="1200" b="0" dirty="0"/>
              <a:t>At Company we blend our industry, consulting and technology engineering experience together to form a capability that enables our clients to achieve sustainable improvement in OT security through an end to end integrated approach.</a:t>
            </a:r>
          </a:p>
          <a:p>
            <a:pPr>
              <a:lnSpc>
                <a:spcPct val="100000"/>
              </a:lnSpc>
              <a:spcBef>
                <a:spcPts val="0"/>
              </a:spcBef>
            </a:pPr>
            <a:endParaRPr lang="en-GB" sz="800" b="0" dirty="0"/>
          </a:p>
          <a:p>
            <a:pPr>
              <a:lnSpc>
                <a:spcPct val="100000"/>
              </a:lnSpc>
              <a:spcBef>
                <a:spcPts val="0"/>
              </a:spcBef>
            </a:pPr>
            <a:r>
              <a:rPr lang="en-GB" sz="1200" b="0" dirty="0"/>
              <a:t>Our initial focused phases </a:t>
            </a:r>
            <a:r>
              <a:rPr lang="en-GB" sz="1200" dirty="0"/>
              <a:t>(Investigate &amp; </a:t>
            </a:r>
            <a:r>
              <a:rPr lang="en-GB" sz="1200" dirty="0" err="1"/>
              <a:t>Analyze</a:t>
            </a:r>
            <a:r>
              <a:rPr lang="en-GB" sz="1200" dirty="0"/>
              <a:t>) </a:t>
            </a:r>
            <a:r>
              <a:rPr lang="en-GB" sz="1200" b="0" dirty="0"/>
              <a:t>assist organisations to exhaustively understand and document their OT asset landscape and then assess the risks associated.</a:t>
            </a:r>
          </a:p>
          <a:p>
            <a:pPr>
              <a:lnSpc>
                <a:spcPct val="100000"/>
              </a:lnSpc>
              <a:spcBef>
                <a:spcPts val="0"/>
              </a:spcBef>
            </a:pPr>
            <a:endParaRPr lang="en-GB" sz="800" b="0" dirty="0"/>
          </a:p>
          <a:p>
            <a:pPr>
              <a:lnSpc>
                <a:spcPct val="100000"/>
              </a:lnSpc>
              <a:spcBef>
                <a:spcPts val="0"/>
              </a:spcBef>
            </a:pPr>
            <a:r>
              <a:rPr lang="en-GB" sz="1200" b="0" dirty="0"/>
              <a:t>We then work with our clients, based on their risk tolerances and compliance burdens to define an OT Cybersecurity strategy and roadmap defining the new enterprise/solution architectures and remediation required to address identified risks.</a:t>
            </a:r>
          </a:p>
          <a:p>
            <a:pPr>
              <a:lnSpc>
                <a:spcPct val="100000"/>
              </a:lnSpc>
              <a:spcBef>
                <a:spcPts val="0"/>
              </a:spcBef>
            </a:pPr>
            <a:endParaRPr lang="en-GB" sz="800" b="0" dirty="0"/>
          </a:p>
          <a:p>
            <a:pPr>
              <a:lnSpc>
                <a:spcPct val="100000"/>
              </a:lnSpc>
              <a:spcBef>
                <a:spcPts val="0"/>
              </a:spcBef>
            </a:pPr>
            <a:r>
              <a:rPr lang="en-GB" sz="1200" b="0" dirty="0"/>
              <a:t>Once the deployment stage has commenced we concurrently assist our clients through transition to sustainable managed services, initially focussed on OT Security, but then leveraging existing IT Security operations to establish an Integrated IT/OT Security Operations Centre.</a:t>
            </a:r>
          </a:p>
          <a:p>
            <a:pPr>
              <a:lnSpc>
                <a:spcPct val="100000"/>
              </a:lnSpc>
              <a:spcBef>
                <a:spcPts val="0"/>
              </a:spcBef>
            </a:pPr>
            <a:endParaRPr lang="en-GB" sz="1200" b="0" dirty="0"/>
          </a:p>
        </p:txBody>
      </p:sp>
      <p:pic>
        <p:nvPicPr>
          <p:cNvPr id="15" name="Picture 14"/>
          <p:cNvPicPr>
            <a:picLocks noChangeAspect="1"/>
          </p:cNvPicPr>
          <p:nvPr/>
        </p:nvPicPr>
        <p:blipFill rotWithShape="1">
          <a:blip r:embed="rId2"/>
          <a:srcRect t="4018" b="5455"/>
          <a:stretch/>
        </p:blipFill>
        <p:spPr>
          <a:xfrm>
            <a:off x="422035" y="3440853"/>
            <a:ext cx="6662872" cy="3105393"/>
          </a:xfrm>
          <a:prstGeom prst="rect">
            <a:avLst/>
          </a:prstGeom>
          <a:ln>
            <a:solidFill>
              <a:schemeClr val="tx1"/>
            </a:solidFill>
          </a:ln>
        </p:spPr>
      </p:pic>
      <p:pic>
        <p:nvPicPr>
          <p:cNvPr id="16" name="Picture 15"/>
          <p:cNvPicPr>
            <a:picLocks noChangeAspect="1"/>
          </p:cNvPicPr>
          <p:nvPr/>
        </p:nvPicPr>
        <p:blipFill>
          <a:blip r:embed="rId3"/>
          <a:stretch>
            <a:fillRect/>
          </a:stretch>
        </p:blipFill>
        <p:spPr>
          <a:xfrm>
            <a:off x="7195612" y="3440853"/>
            <a:ext cx="4850763" cy="3105391"/>
          </a:xfrm>
          <a:prstGeom prst="rect">
            <a:avLst/>
          </a:prstGeom>
        </p:spPr>
      </p:pic>
      <p:pic>
        <p:nvPicPr>
          <p:cNvPr id="17" name="Picture 16"/>
          <p:cNvPicPr>
            <a:picLocks noChangeAspect="1"/>
          </p:cNvPicPr>
          <p:nvPr/>
        </p:nvPicPr>
        <p:blipFill>
          <a:blip r:embed="rId4"/>
          <a:stretch>
            <a:fillRect/>
          </a:stretch>
        </p:blipFill>
        <p:spPr>
          <a:xfrm>
            <a:off x="7195614" y="951471"/>
            <a:ext cx="4847373" cy="2388651"/>
          </a:xfrm>
          <a:prstGeom prst="rect">
            <a:avLst/>
          </a:prstGeom>
        </p:spPr>
      </p:pic>
    </p:spTree>
    <p:extLst>
      <p:ext uri="{BB962C8B-B14F-4D97-AF65-F5344CB8AC3E}">
        <p14:creationId xmlns:p14="http://schemas.microsoft.com/office/powerpoint/2010/main" val="2014174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B34211-A038-4352-86FE-4977F657D3FC}"/>
              </a:ext>
            </a:extLst>
          </p:cNvPr>
          <p:cNvSpPr>
            <a:spLocks noGrp="1"/>
          </p:cNvSpPr>
          <p:nvPr>
            <p:ph type="ctrTitle" idx="4294967295"/>
          </p:nvPr>
        </p:nvSpPr>
        <p:spPr>
          <a:xfrm>
            <a:off x="0" y="344488"/>
            <a:ext cx="6992938" cy="523875"/>
          </a:xfrm>
          <a:noFill/>
          <a:ln w="9525">
            <a:noFill/>
            <a:miter lim="800000"/>
            <a:headEnd/>
            <a:tailEnd/>
          </a:ln>
        </p:spPr>
        <p:txBody>
          <a:bodyPr vert="horz" wrap="square" lIns="0" tIns="60960" rIns="121920" bIns="60960" numCol="1" rtlCol="0" anchor="t" anchorCtr="0" compatLnSpc="1">
            <a:prstTxWarp prst="textNoShape">
              <a:avLst/>
            </a:prstTxWarp>
            <a:noAutofit/>
          </a:bodyPr>
          <a:lstStyle/>
          <a:p>
            <a:r>
              <a:rPr lang="en-US" dirty="0"/>
              <a:t>Assessment Deliverables </a:t>
            </a:r>
          </a:p>
        </p:txBody>
      </p:sp>
      <p:grpSp>
        <p:nvGrpSpPr>
          <p:cNvPr id="46" name="Group 45"/>
          <p:cNvGrpSpPr/>
          <p:nvPr/>
        </p:nvGrpSpPr>
        <p:grpSpPr>
          <a:xfrm>
            <a:off x="154150" y="1247226"/>
            <a:ext cx="4508733" cy="4449380"/>
            <a:chOff x="420413" y="1030012"/>
            <a:chExt cx="3381550" cy="3337035"/>
          </a:xfrm>
        </p:grpSpPr>
        <p:sp>
          <p:nvSpPr>
            <p:cNvPr id="47" name="Rounded Rectangle 46"/>
            <p:cNvSpPr/>
            <p:nvPr/>
          </p:nvSpPr>
          <p:spPr>
            <a:xfrm>
              <a:off x="420414" y="1030013"/>
              <a:ext cx="1639613" cy="1618593"/>
            </a:xfrm>
            <a:prstGeom prst="roundRect">
              <a:avLst/>
            </a:prstGeom>
            <a:noFill/>
            <a:ln w="28575">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a:p>
          </p:txBody>
        </p:sp>
        <p:sp>
          <p:nvSpPr>
            <p:cNvPr id="50" name="Rounded Rectangle 49"/>
            <p:cNvSpPr/>
            <p:nvPr/>
          </p:nvSpPr>
          <p:spPr>
            <a:xfrm>
              <a:off x="2149366" y="1030012"/>
              <a:ext cx="1639613" cy="1618593"/>
            </a:xfrm>
            <a:prstGeom prst="roundRect">
              <a:avLst/>
            </a:prstGeom>
            <a:noFill/>
            <a:ln w="28575">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a:p>
          </p:txBody>
        </p:sp>
        <p:sp>
          <p:nvSpPr>
            <p:cNvPr id="53" name="Rounded Rectangle 52"/>
            <p:cNvSpPr/>
            <p:nvPr/>
          </p:nvSpPr>
          <p:spPr>
            <a:xfrm>
              <a:off x="420413" y="2748454"/>
              <a:ext cx="1639613" cy="1618593"/>
            </a:xfrm>
            <a:prstGeom prst="roundRect">
              <a:avLst/>
            </a:prstGeom>
            <a:noFill/>
            <a:ln w="28575">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a:p>
          </p:txBody>
        </p:sp>
        <p:sp>
          <p:nvSpPr>
            <p:cNvPr id="54" name="Rounded Rectangle 53"/>
            <p:cNvSpPr/>
            <p:nvPr/>
          </p:nvSpPr>
          <p:spPr>
            <a:xfrm>
              <a:off x="2149366" y="2748454"/>
              <a:ext cx="1639613" cy="1618593"/>
            </a:xfrm>
            <a:prstGeom prst="roundRect">
              <a:avLst/>
            </a:prstGeom>
            <a:noFill/>
            <a:ln w="28575">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a:p>
          </p:txBody>
        </p:sp>
        <p:sp>
          <p:nvSpPr>
            <p:cNvPr id="55" name="Oval 54"/>
            <p:cNvSpPr/>
            <p:nvPr/>
          </p:nvSpPr>
          <p:spPr>
            <a:xfrm>
              <a:off x="1647496" y="2241329"/>
              <a:ext cx="914400" cy="914400"/>
            </a:xfrm>
            <a:prstGeom prst="ellipse">
              <a:avLst/>
            </a:prstGeom>
            <a:solidFill>
              <a:schemeClr val="tx2">
                <a:lumMod val="60000"/>
                <a:lumOff val="40000"/>
              </a:schemeClr>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a:p>
          </p:txBody>
        </p:sp>
        <p:sp>
          <p:nvSpPr>
            <p:cNvPr id="56" name="TextBox 55"/>
            <p:cNvSpPr txBox="1"/>
            <p:nvPr/>
          </p:nvSpPr>
          <p:spPr>
            <a:xfrm>
              <a:off x="472559" y="1508384"/>
              <a:ext cx="1606449" cy="561596"/>
            </a:xfrm>
            <a:prstGeom prst="rect">
              <a:avLst/>
            </a:prstGeom>
            <a:noFill/>
          </p:spPr>
          <p:txBody>
            <a:bodyPr wrap="none" rtlCol="0">
              <a:spAutoFit/>
            </a:bodyPr>
            <a:lstStyle/>
            <a:p>
              <a:pPr algn="ctr"/>
              <a:r>
                <a:rPr lang="en-IN" sz="2133" dirty="0">
                  <a:solidFill>
                    <a:schemeClr val="accent2"/>
                  </a:solidFill>
                  <a:latin typeface="Arial" panose="020B0604020202020204" pitchFamily="34" charset="0"/>
                  <a:cs typeface="Arial" panose="020B0604020202020204" pitchFamily="34" charset="0"/>
                </a:rPr>
                <a:t>Asset Inventory </a:t>
              </a:r>
            </a:p>
            <a:p>
              <a:pPr algn="ctr"/>
              <a:r>
                <a:rPr lang="en-IN" sz="2133" dirty="0">
                  <a:solidFill>
                    <a:schemeClr val="accent2"/>
                  </a:solidFill>
                  <a:latin typeface="Arial" panose="020B0604020202020204" pitchFamily="34" charset="0"/>
                  <a:cs typeface="Arial" panose="020B0604020202020204" pitchFamily="34" charset="0"/>
                </a:rPr>
                <a:t>Details</a:t>
              </a:r>
            </a:p>
          </p:txBody>
        </p:sp>
        <p:sp>
          <p:nvSpPr>
            <p:cNvPr id="57" name="TextBox 56"/>
            <p:cNvSpPr txBox="1"/>
            <p:nvPr/>
          </p:nvSpPr>
          <p:spPr>
            <a:xfrm>
              <a:off x="2264724" y="1360407"/>
              <a:ext cx="1408896" cy="807770"/>
            </a:xfrm>
            <a:prstGeom prst="rect">
              <a:avLst/>
            </a:prstGeom>
            <a:noFill/>
          </p:spPr>
          <p:txBody>
            <a:bodyPr wrap="none" rtlCol="0">
              <a:spAutoFit/>
            </a:bodyPr>
            <a:lstStyle/>
            <a:p>
              <a:pPr algn="ctr"/>
              <a:r>
                <a:rPr lang="en-IN" sz="2133" dirty="0">
                  <a:solidFill>
                    <a:schemeClr val="accent2"/>
                  </a:solidFill>
                  <a:latin typeface="Arial" panose="020B0604020202020204" pitchFamily="34" charset="0"/>
                  <a:cs typeface="Arial" panose="020B0604020202020204" pitchFamily="34" charset="0"/>
                </a:rPr>
                <a:t>Asset </a:t>
              </a:r>
            </a:p>
            <a:p>
              <a:pPr algn="ctr"/>
              <a:r>
                <a:rPr lang="en-IN" sz="2133" dirty="0">
                  <a:solidFill>
                    <a:schemeClr val="accent2"/>
                  </a:solidFill>
                  <a:latin typeface="Arial" panose="020B0604020202020204" pitchFamily="34" charset="0"/>
                  <a:cs typeface="Arial" panose="020B0604020202020204" pitchFamily="34" charset="0"/>
                </a:rPr>
                <a:t>Vulnerabilities</a:t>
              </a:r>
            </a:p>
            <a:p>
              <a:pPr algn="ctr"/>
              <a:r>
                <a:rPr lang="en-IN" sz="2133" dirty="0">
                  <a:solidFill>
                    <a:schemeClr val="accent2"/>
                  </a:solidFill>
                  <a:latin typeface="Arial" panose="020B0604020202020204" pitchFamily="34" charset="0"/>
                  <a:cs typeface="Arial" panose="020B0604020202020204" pitchFamily="34" charset="0"/>
                </a:rPr>
                <a:t>Findings</a:t>
              </a:r>
            </a:p>
          </p:txBody>
        </p:sp>
        <p:sp>
          <p:nvSpPr>
            <p:cNvPr id="58" name="TextBox 57"/>
            <p:cNvSpPr txBox="1"/>
            <p:nvPr/>
          </p:nvSpPr>
          <p:spPr>
            <a:xfrm>
              <a:off x="458634" y="3142251"/>
              <a:ext cx="1563168" cy="807770"/>
            </a:xfrm>
            <a:prstGeom prst="rect">
              <a:avLst/>
            </a:prstGeom>
            <a:noFill/>
          </p:spPr>
          <p:txBody>
            <a:bodyPr wrap="none" rtlCol="0">
              <a:spAutoFit/>
            </a:bodyPr>
            <a:lstStyle/>
            <a:p>
              <a:pPr algn="ctr"/>
              <a:r>
                <a:rPr lang="en-IN" sz="2133" dirty="0">
                  <a:solidFill>
                    <a:schemeClr val="accent2"/>
                  </a:solidFill>
                  <a:latin typeface="Arial" panose="020B0604020202020204" pitchFamily="34" charset="0"/>
                  <a:cs typeface="Arial" panose="020B0604020202020204" pitchFamily="34" charset="0"/>
                </a:rPr>
                <a:t>OT Network </a:t>
              </a:r>
            </a:p>
            <a:p>
              <a:pPr algn="ctr"/>
              <a:r>
                <a:rPr lang="en-IN" sz="2133" dirty="0">
                  <a:solidFill>
                    <a:schemeClr val="accent2"/>
                  </a:solidFill>
                  <a:latin typeface="Arial" panose="020B0604020202020204" pitchFamily="34" charset="0"/>
                  <a:cs typeface="Arial" panose="020B0604020202020204" pitchFamily="34" charset="0"/>
                </a:rPr>
                <a:t>Communication</a:t>
              </a:r>
            </a:p>
            <a:p>
              <a:pPr algn="ctr"/>
              <a:r>
                <a:rPr lang="en-IN" sz="2133" dirty="0">
                  <a:solidFill>
                    <a:schemeClr val="accent2"/>
                  </a:solidFill>
                  <a:latin typeface="Arial" panose="020B0604020202020204" pitchFamily="34" charset="0"/>
                  <a:cs typeface="Arial" panose="020B0604020202020204" pitchFamily="34" charset="0"/>
                </a:rPr>
                <a:t>Pattern</a:t>
              </a:r>
            </a:p>
          </p:txBody>
        </p:sp>
        <p:sp>
          <p:nvSpPr>
            <p:cNvPr id="59" name="TextBox 58"/>
            <p:cNvSpPr txBox="1"/>
            <p:nvPr/>
          </p:nvSpPr>
          <p:spPr>
            <a:xfrm>
              <a:off x="2167861" y="3135391"/>
              <a:ext cx="1634102" cy="931217"/>
            </a:xfrm>
            <a:prstGeom prst="rect">
              <a:avLst/>
            </a:prstGeom>
            <a:noFill/>
          </p:spPr>
          <p:txBody>
            <a:bodyPr wrap="none" rtlCol="0">
              <a:spAutoFit/>
            </a:bodyPr>
            <a:lstStyle/>
            <a:p>
              <a:pPr algn="ctr"/>
              <a:r>
                <a:rPr lang="en-IN" sz="1867" dirty="0">
                  <a:solidFill>
                    <a:schemeClr val="accent2"/>
                  </a:solidFill>
                  <a:latin typeface="Arial" panose="020B0604020202020204" pitchFamily="34" charset="0"/>
                  <a:cs typeface="Arial" panose="020B0604020202020204" pitchFamily="34" charset="0"/>
                </a:rPr>
                <a:t>Recommendations</a:t>
              </a:r>
            </a:p>
            <a:p>
              <a:pPr algn="ctr"/>
              <a:r>
                <a:rPr lang="en-IN" sz="1867" dirty="0">
                  <a:solidFill>
                    <a:schemeClr val="accent2"/>
                  </a:solidFill>
                  <a:latin typeface="Arial" panose="020B0604020202020204" pitchFamily="34" charset="0"/>
                  <a:cs typeface="Arial" panose="020B0604020202020204" pitchFamily="34" charset="0"/>
                </a:rPr>
                <a:t>and </a:t>
              </a:r>
            </a:p>
            <a:p>
              <a:pPr algn="ctr"/>
              <a:r>
                <a:rPr lang="en-IN" sz="1867" dirty="0">
                  <a:solidFill>
                    <a:schemeClr val="accent2"/>
                  </a:solidFill>
                  <a:latin typeface="Arial" panose="020B0604020202020204" pitchFamily="34" charset="0"/>
                  <a:cs typeface="Arial" panose="020B0604020202020204" pitchFamily="34" charset="0"/>
                </a:rPr>
                <a:t>Best Practices</a:t>
              </a:r>
            </a:p>
            <a:p>
              <a:pPr algn="ctr"/>
              <a:endParaRPr lang="en-IN" sz="1867" dirty="0">
                <a:solidFill>
                  <a:schemeClr val="accent2"/>
                </a:solidFill>
                <a:latin typeface="Arial" panose="020B0604020202020204" pitchFamily="34" charset="0"/>
                <a:cs typeface="Arial" panose="020B0604020202020204" pitchFamily="34" charset="0"/>
              </a:endParaRPr>
            </a:p>
          </p:txBody>
        </p:sp>
      </p:grpSp>
      <p:pic>
        <p:nvPicPr>
          <p:cNvPr id="61" name="Picture 6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11629" y="3471915"/>
            <a:ext cx="4080372" cy="2187245"/>
          </a:xfrm>
          <a:prstGeom prst="rect">
            <a:avLst/>
          </a:prstGeom>
        </p:spPr>
      </p:pic>
      <p:pic>
        <p:nvPicPr>
          <p:cNvPr id="62" name="Picture 6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81531" y="1340766"/>
            <a:ext cx="3497720" cy="1971041"/>
          </a:xfrm>
          <a:prstGeom prst="rect">
            <a:avLst/>
          </a:prstGeom>
        </p:spPr>
      </p:pic>
      <p:pic>
        <p:nvPicPr>
          <p:cNvPr id="63" name="Picture 62">
            <a:extLst>
              <a:ext uri="{FF2B5EF4-FFF2-40B4-BE49-F238E27FC236}">
                <a16:creationId xmlns:a16="http://schemas.microsoft.com/office/drawing/2014/main" id="{8190F1C5-893A-4321-9A2B-8636217C0C1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21047" y="1274735"/>
            <a:ext cx="3497759" cy="2256348"/>
          </a:xfrm>
          <a:prstGeom prst="rect">
            <a:avLst/>
          </a:prstGeom>
        </p:spPr>
      </p:pic>
      <p:pic>
        <p:nvPicPr>
          <p:cNvPr id="64" name="Picture 6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41931" y="3565990"/>
            <a:ext cx="3497759" cy="2081620"/>
          </a:xfrm>
          <a:prstGeom prst="rect">
            <a:avLst/>
          </a:prstGeom>
        </p:spPr>
      </p:pic>
    </p:spTree>
    <p:extLst>
      <p:ext uri="{BB962C8B-B14F-4D97-AF65-F5344CB8AC3E}">
        <p14:creationId xmlns:p14="http://schemas.microsoft.com/office/powerpoint/2010/main" val="3210687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idx="4294967295"/>
          </p:nvPr>
        </p:nvSpPr>
        <p:spPr>
          <a:xfrm>
            <a:off x="341453" y="351509"/>
            <a:ext cx="9402763" cy="661083"/>
          </a:xfrm>
        </p:spPr>
        <p:txBody>
          <a:bodyPr>
            <a:normAutofit fontScale="90000"/>
          </a:bodyPr>
          <a:lstStyle/>
          <a:p>
            <a:r>
              <a:rPr lang="en-IN" dirty="0"/>
              <a:t>OT Security Managed Services </a:t>
            </a:r>
          </a:p>
        </p:txBody>
      </p:sp>
      <p:sp>
        <p:nvSpPr>
          <p:cNvPr id="4" name="TextBox 3"/>
          <p:cNvSpPr txBox="1"/>
          <p:nvPr/>
        </p:nvSpPr>
        <p:spPr>
          <a:xfrm>
            <a:off x="341453" y="1664142"/>
            <a:ext cx="5276487" cy="4381905"/>
          </a:xfrm>
          <a:prstGeom prst="rect">
            <a:avLst/>
          </a:prstGeom>
          <a:noFill/>
        </p:spPr>
        <p:txBody>
          <a:bodyPr wrap="square" rtlCol="0">
            <a:spAutoFit/>
          </a:bodyPr>
          <a:lstStyle/>
          <a:p>
            <a:pPr marL="304776" indent="-304776" defTabSz="609570">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Advanced Security Operations enabling detection, protection and response to OT &amp; IoT Cyber threats:</a:t>
            </a:r>
          </a:p>
          <a:p>
            <a:pPr marL="592637" lvl="1" indent="-239173" defTabSz="609570">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Security Incident &amp; Event Management</a:t>
            </a:r>
          </a:p>
          <a:p>
            <a:pPr marL="592637" lvl="1" indent="-239173" defTabSz="609570">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Security Operations Centre</a:t>
            </a:r>
          </a:p>
          <a:p>
            <a:pPr marL="592637" lvl="1" indent="-239173" defTabSz="609570">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Security Orchestration</a:t>
            </a:r>
          </a:p>
          <a:p>
            <a:pPr marL="592637" lvl="1" indent="-239173" defTabSz="609570">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Managed Firewall, Endpoint, Gateway and Edge</a:t>
            </a:r>
          </a:p>
          <a:p>
            <a:pPr marL="592637" lvl="1" indent="-239173" defTabSz="609570">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Cyber Threat Intelligence</a:t>
            </a:r>
          </a:p>
          <a:p>
            <a:pPr marL="592637" lvl="1" indent="-239173" defTabSz="609570">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Patch Management</a:t>
            </a:r>
          </a:p>
          <a:p>
            <a:pPr marL="304776" indent="-304776" defTabSz="609570">
              <a:buFont typeface="Arial" panose="020B0604020202020204" pitchFamily="34" charset="0"/>
              <a:buChar char="•"/>
            </a:pPr>
            <a:endParaRPr lang="en-GB" sz="1467" dirty="0">
              <a:solidFill>
                <a:srgbClr val="646363"/>
              </a:solidFill>
              <a:latin typeface="Arial" panose="020B0604020202020204" pitchFamily="34" charset="0"/>
              <a:cs typeface="Arial" panose="020B0604020202020204" pitchFamily="34" charset="0"/>
            </a:endParaRPr>
          </a:p>
          <a:p>
            <a:pPr marL="304776" indent="-304776" defTabSz="609570">
              <a:buFont typeface="Arial" panose="020B0604020202020204" pitchFamily="34" charset="0"/>
              <a:buChar char="•"/>
            </a:pPr>
            <a:r>
              <a:rPr lang="en-GB" sz="1467" dirty="0">
                <a:solidFill>
                  <a:srgbClr val="646363"/>
                </a:solidFill>
                <a:latin typeface="Arial" panose="020B0604020202020204" pitchFamily="34" charset="0"/>
                <a:cs typeface="Arial" panose="020B0604020202020204" pitchFamily="34" charset="0"/>
              </a:rPr>
              <a:t>Service design, build and operate of advanced OT&amp; IoT Cybersecurity Services and Operations including </a:t>
            </a:r>
            <a:r>
              <a:rPr lang="en-US" sz="1467" dirty="0">
                <a:solidFill>
                  <a:srgbClr val="646363"/>
                </a:solidFill>
                <a:latin typeface="Arial" panose="020B0604020202020204" pitchFamily="34" charset="0"/>
                <a:cs typeface="Arial" panose="020B0604020202020204" pitchFamily="34" charset="0"/>
              </a:rPr>
              <a:t>Continuous L2 Control Monitoring of OT &amp; IoT Assets</a:t>
            </a:r>
          </a:p>
          <a:p>
            <a:pPr defTabSz="609570"/>
            <a:endParaRPr lang="en-GB" sz="1467" dirty="0">
              <a:solidFill>
                <a:srgbClr val="646363"/>
              </a:solidFill>
              <a:latin typeface="Arial" panose="020B0604020202020204" pitchFamily="34" charset="0"/>
              <a:cs typeface="Arial" panose="020B0604020202020204" pitchFamily="34" charset="0"/>
            </a:endParaRPr>
          </a:p>
          <a:p>
            <a:pPr marL="304776" indent="-304776" defTabSz="609570">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Benefits include: </a:t>
            </a:r>
          </a:p>
          <a:p>
            <a:pPr marL="592637" lvl="1" indent="-239173" defTabSz="609570">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Global coverage</a:t>
            </a:r>
          </a:p>
          <a:p>
            <a:pPr marL="592637" lvl="1" indent="-239173" defTabSz="609570">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Industrial Cybersecurity Expertise</a:t>
            </a:r>
          </a:p>
          <a:p>
            <a:pPr marL="592637" lvl="1" indent="-239173" defTabSz="609570">
              <a:buFont typeface="Arial" panose="020B0604020202020204" pitchFamily="34" charset="0"/>
              <a:buChar char="•"/>
            </a:pPr>
            <a:r>
              <a:rPr lang="en-US" sz="1467" dirty="0">
                <a:solidFill>
                  <a:srgbClr val="646363"/>
                </a:solidFill>
                <a:latin typeface="Arial" panose="020B0604020202020204" pitchFamily="34" charset="0"/>
                <a:cs typeface="Arial" panose="020B0604020202020204" pitchFamily="34" charset="0"/>
              </a:rPr>
              <a:t>Scalable and efficient managed services</a:t>
            </a:r>
          </a:p>
          <a:p>
            <a:pPr marL="592637" lvl="1" indent="-239173" defTabSz="609570">
              <a:buFont typeface="Arial" panose="020B0604020202020204" pitchFamily="34" charset="0"/>
              <a:buChar char="•"/>
            </a:pPr>
            <a:r>
              <a:rPr lang="en-GB" altLang="en-US" sz="1467" dirty="0">
                <a:solidFill>
                  <a:srgbClr val="646363"/>
                </a:solidFill>
                <a:latin typeface="Arial" panose="020B0604020202020204" pitchFamily="34" charset="0"/>
                <a:cs typeface="Arial" panose="020B0604020202020204" pitchFamily="34" charset="0"/>
              </a:rPr>
              <a:t>Rapid Transformation of IT SOC into OT &amp; IoT centric Cyber operations through advanced orchestration</a:t>
            </a:r>
            <a:endParaRPr lang="en-GB" sz="1600" dirty="0">
              <a:solidFill>
                <a:srgbClr val="646363"/>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6382328" y="1604471"/>
            <a:ext cx="5738141" cy="2158124"/>
          </a:xfrm>
          <a:prstGeom prst="rect">
            <a:avLst/>
          </a:prstGeom>
        </p:spPr>
      </p:pic>
      <p:grpSp>
        <p:nvGrpSpPr>
          <p:cNvPr id="6" name="Group 5"/>
          <p:cNvGrpSpPr/>
          <p:nvPr/>
        </p:nvGrpSpPr>
        <p:grpSpPr>
          <a:xfrm>
            <a:off x="6382328" y="4347985"/>
            <a:ext cx="5493374" cy="2385324"/>
            <a:chOff x="3008392" y="487582"/>
            <a:chExt cx="5063476" cy="2468240"/>
          </a:xfrm>
        </p:grpSpPr>
        <p:pic>
          <p:nvPicPr>
            <p:cNvPr id="7" name="Picture 6"/>
            <p:cNvPicPr>
              <a:picLocks noChangeAspect="1"/>
            </p:cNvPicPr>
            <p:nvPr/>
          </p:nvPicPr>
          <p:blipFill>
            <a:blip r:embed="rId3"/>
            <a:stretch>
              <a:fillRect/>
            </a:stretch>
          </p:blipFill>
          <p:spPr>
            <a:xfrm>
              <a:off x="4594137" y="920308"/>
              <a:ext cx="3298564" cy="1940691"/>
            </a:xfrm>
            <a:prstGeom prst="rect">
              <a:avLst/>
            </a:prstGeom>
          </p:spPr>
        </p:pic>
        <p:sp>
          <p:nvSpPr>
            <p:cNvPr id="8" name="Freeform 49">
              <a:extLst>
                <a:ext uri="{FF2B5EF4-FFF2-40B4-BE49-F238E27FC236}">
                  <a16:creationId xmlns:a16="http://schemas.microsoft.com/office/drawing/2014/main" id="{B9563B49-8038-4F80-89F8-B92550CE722B}"/>
                </a:ext>
              </a:extLst>
            </p:cNvPr>
            <p:cNvSpPr>
              <a:spLocks/>
            </p:cNvSpPr>
            <p:nvPr/>
          </p:nvSpPr>
          <p:spPr bwMode="auto">
            <a:xfrm>
              <a:off x="3784133" y="1318303"/>
              <a:ext cx="494240" cy="286633"/>
            </a:xfrm>
            <a:custGeom>
              <a:avLst/>
              <a:gdLst>
                <a:gd name="T0" fmla="*/ 398 w 399"/>
                <a:gd name="T1" fmla="*/ 209 h 232"/>
                <a:gd name="T2" fmla="*/ 398 w 399"/>
                <a:gd name="T3" fmla="*/ 208 h 232"/>
                <a:gd name="T4" fmla="*/ 362 w 399"/>
                <a:gd name="T5" fmla="*/ 96 h 232"/>
                <a:gd name="T6" fmla="*/ 352 w 399"/>
                <a:gd name="T7" fmla="*/ 88 h 232"/>
                <a:gd name="T8" fmla="*/ 361 w 399"/>
                <a:gd name="T9" fmla="*/ 2 h 232"/>
                <a:gd name="T10" fmla="*/ 351 w 399"/>
                <a:gd name="T11" fmla="*/ 0 h 232"/>
                <a:gd name="T12" fmla="*/ 313 w 399"/>
                <a:gd name="T13" fmla="*/ 179 h 232"/>
                <a:gd name="T14" fmla="*/ 324 w 399"/>
                <a:gd name="T15" fmla="*/ 181 h 232"/>
                <a:gd name="T16" fmla="*/ 350 w 399"/>
                <a:gd name="T17" fmla="*/ 97 h 232"/>
                <a:gd name="T18" fmla="*/ 356 w 399"/>
                <a:gd name="T19" fmla="*/ 101 h 232"/>
                <a:gd name="T20" fmla="*/ 390 w 399"/>
                <a:gd name="T21" fmla="*/ 210 h 232"/>
                <a:gd name="T22" fmla="*/ 387 w 399"/>
                <a:gd name="T23" fmla="*/ 220 h 232"/>
                <a:gd name="T24" fmla="*/ 379 w 399"/>
                <a:gd name="T25" fmla="*/ 224 h 232"/>
                <a:gd name="T26" fmla="*/ 378 w 399"/>
                <a:gd name="T27" fmla="*/ 224 h 232"/>
                <a:gd name="T28" fmla="*/ 301 w 399"/>
                <a:gd name="T29" fmla="*/ 224 h 232"/>
                <a:gd name="T30" fmla="*/ 263 w 399"/>
                <a:gd name="T31" fmla="*/ 207 h 232"/>
                <a:gd name="T32" fmla="*/ 245 w 399"/>
                <a:gd name="T33" fmla="*/ 214 h 232"/>
                <a:gd name="T34" fmla="*/ 227 w 399"/>
                <a:gd name="T35" fmla="*/ 216 h 232"/>
                <a:gd name="T36" fmla="*/ 215 w 399"/>
                <a:gd name="T37" fmla="*/ 224 h 232"/>
                <a:gd name="T38" fmla="*/ 177 w 399"/>
                <a:gd name="T39" fmla="*/ 224 h 232"/>
                <a:gd name="T40" fmla="*/ 175 w 399"/>
                <a:gd name="T41" fmla="*/ 212 h 232"/>
                <a:gd name="T42" fmla="*/ 177 w 399"/>
                <a:gd name="T43" fmla="*/ 188 h 232"/>
                <a:gd name="T44" fmla="*/ 172 w 399"/>
                <a:gd name="T45" fmla="*/ 148 h 232"/>
                <a:gd name="T46" fmla="*/ 179 w 399"/>
                <a:gd name="T47" fmla="*/ 141 h 232"/>
                <a:gd name="T48" fmla="*/ 185 w 399"/>
                <a:gd name="T49" fmla="*/ 131 h 232"/>
                <a:gd name="T50" fmla="*/ 209 w 399"/>
                <a:gd name="T51" fmla="*/ 138 h 232"/>
                <a:gd name="T52" fmla="*/ 213 w 399"/>
                <a:gd name="T53" fmla="*/ 124 h 232"/>
                <a:gd name="T54" fmla="*/ 220 w 399"/>
                <a:gd name="T55" fmla="*/ 120 h 232"/>
                <a:gd name="T56" fmla="*/ 219 w 399"/>
                <a:gd name="T57" fmla="*/ 115 h 232"/>
                <a:gd name="T58" fmla="*/ 224 w 399"/>
                <a:gd name="T59" fmla="*/ 114 h 232"/>
                <a:gd name="T60" fmla="*/ 224 w 399"/>
                <a:gd name="T61" fmla="*/ 106 h 232"/>
                <a:gd name="T62" fmla="*/ 236 w 399"/>
                <a:gd name="T63" fmla="*/ 104 h 232"/>
                <a:gd name="T64" fmla="*/ 235 w 399"/>
                <a:gd name="T65" fmla="*/ 98 h 232"/>
                <a:gd name="T66" fmla="*/ 230 w 399"/>
                <a:gd name="T67" fmla="*/ 75 h 232"/>
                <a:gd name="T68" fmla="*/ 235 w 399"/>
                <a:gd name="T69" fmla="*/ 68 h 232"/>
                <a:gd name="T70" fmla="*/ 233 w 399"/>
                <a:gd name="T71" fmla="*/ 44 h 232"/>
                <a:gd name="T72" fmla="*/ 238 w 399"/>
                <a:gd name="T73" fmla="*/ 36 h 232"/>
                <a:gd name="T74" fmla="*/ 212 w 399"/>
                <a:gd name="T75" fmla="*/ 15 h 232"/>
                <a:gd name="T76" fmla="*/ 165 w 399"/>
                <a:gd name="T77" fmla="*/ 10 h 232"/>
                <a:gd name="T78" fmla="*/ 151 w 399"/>
                <a:gd name="T79" fmla="*/ 20 h 232"/>
                <a:gd name="T80" fmla="*/ 133 w 399"/>
                <a:gd name="T81" fmla="*/ 38 h 232"/>
                <a:gd name="T82" fmla="*/ 127 w 399"/>
                <a:gd name="T83" fmla="*/ 74 h 232"/>
                <a:gd name="T84" fmla="*/ 123 w 399"/>
                <a:gd name="T85" fmla="*/ 86 h 232"/>
                <a:gd name="T86" fmla="*/ 128 w 399"/>
                <a:gd name="T87" fmla="*/ 96 h 232"/>
                <a:gd name="T88" fmla="*/ 124 w 399"/>
                <a:gd name="T89" fmla="*/ 100 h 232"/>
                <a:gd name="T90" fmla="*/ 114 w 399"/>
                <a:gd name="T91" fmla="*/ 101 h 232"/>
                <a:gd name="T92" fmla="*/ 80 w 399"/>
                <a:gd name="T93" fmla="*/ 121 h 232"/>
                <a:gd name="T94" fmla="*/ 54 w 399"/>
                <a:gd name="T95" fmla="*/ 139 h 232"/>
                <a:gd name="T96" fmla="*/ 0 w 399"/>
                <a:gd name="T97" fmla="*/ 232 h 232"/>
                <a:gd name="T98" fmla="*/ 6 w 399"/>
                <a:gd name="T99" fmla="*/ 232 h 232"/>
                <a:gd name="T100" fmla="*/ 378 w 399"/>
                <a:gd name="T101" fmla="*/ 232 h 232"/>
                <a:gd name="T102" fmla="*/ 379 w 399"/>
                <a:gd name="T103" fmla="*/ 232 h 232"/>
                <a:gd name="T104" fmla="*/ 394 w 399"/>
                <a:gd name="T105" fmla="*/ 225 h 232"/>
                <a:gd name="T106" fmla="*/ 398 w 399"/>
                <a:gd name="T107" fmla="*/ 20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9" h="232">
                  <a:moveTo>
                    <a:pt x="398" y="209"/>
                  </a:moveTo>
                  <a:cubicBezTo>
                    <a:pt x="398" y="209"/>
                    <a:pt x="398" y="208"/>
                    <a:pt x="398" y="208"/>
                  </a:cubicBezTo>
                  <a:cubicBezTo>
                    <a:pt x="383" y="159"/>
                    <a:pt x="365" y="99"/>
                    <a:pt x="362" y="96"/>
                  </a:cubicBezTo>
                  <a:cubicBezTo>
                    <a:pt x="360" y="93"/>
                    <a:pt x="355" y="90"/>
                    <a:pt x="352" y="88"/>
                  </a:cubicBezTo>
                  <a:cubicBezTo>
                    <a:pt x="363" y="28"/>
                    <a:pt x="361" y="2"/>
                    <a:pt x="361" y="2"/>
                  </a:cubicBezTo>
                  <a:cubicBezTo>
                    <a:pt x="351" y="0"/>
                    <a:pt x="351" y="0"/>
                    <a:pt x="351" y="0"/>
                  </a:cubicBezTo>
                  <a:cubicBezTo>
                    <a:pt x="313" y="179"/>
                    <a:pt x="313" y="179"/>
                    <a:pt x="313" y="179"/>
                  </a:cubicBezTo>
                  <a:cubicBezTo>
                    <a:pt x="324" y="181"/>
                    <a:pt x="324" y="181"/>
                    <a:pt x="324" y="181"/>
                  </a:cubicBezTo>
                  <a:cubicBezTo>
                    <a:pt x="324" y="181"/>
                    <a:pt x="337" y="160"/>
                    <a:pt x="350" y="97"/>
                  </a:cubicBezTo>
                  <a:cubicBezTo>
                    <a:pt x="352" y="98"/>
                    <a:pt x="355" y="100"/>
                    <a:pt x="356" y="101"/>
                  </a:cubicBezTo>
                  <a:cubicBezTo>
                    <a:pt x="359" y="107"/>
                    <a:pt x="378" y="171"/>
                    <a:pt x="390" y="210"/>
                  </a:cubicBezTo>
                  <a:cubicBezTo>
                    <a:pt x="390" y="212"/>
                    <a:pt x="389" y="217"/>
                    <a:pt x="387" y="220"/>
                  </a:cubicBezTo>
                  <a:cubicBezTo>
                    <a:pt x="385" y="224"/>
                    <a:pt x="379" y="224"/>
                    <a:pt x="379" y="224"/>
                  </a:cubicBezTo>
                  <a:cubicBezTo>
                    <a:pt x="379" y="224"/>
                    <a:pt x="379" y="224"/>
                    <a:pt x="378" y="224"/>
                  </a:cubicBezTo>
                  <a:cubicBezTo>
                    <a:pt x="301" y="224"/>
                    <a:pt x="301" y="224"/>
                    <a:pt x="301" y="224"/>
                  </a:cubicBezTo>
                  <a:cubicBezTo>
                    <a:pt x="293" y="216"/>
                    <a:pt x="279" y="207"/>
                    <a:pt x="263" y="207"/>
                  </a:cubicBezTo>
                  <a:cubicBezTo>
                    <a:pt x="252" y="207"/>
                    <a:pt x="245" y="214"/>
                    <a:pt x="245" y="214"/>
                  </a:cubicBezTo>
                  <a:cubicBezTo>
                    <a:pt x="245" y="214"/>
                    <a:pt x="234" y="213"/>
                    <a:pt x="227" y="216"/>
                  </a:cubicBezTo>
                  <a:cubicBezTo>
                    <a:pt x="223" y="218"/>
                    <a:pt x="218" y="221"/>
                    <a:pt x="215" y="224"/>
                  </a:cubicBezTo>
                  <a:cubicBezTo>
                    <a:pt x="177" y="224"/>
                    <a:pt x="177" y="224"/>
                    <a:pt x="177" y="224"/>
                  </a:cubicBezTo>
                  <a:cubicBezTo>
                    <a:pt x="176" y="220"/>
                    <a:pt x="175" y="217"/>
                    <a:pt x="175" y="212"/>
                  </a:cubicBezTo>
                  <a:cubicBezTo>
                    <a:pt x="175" y="208"/>
                    <a:pt x="177" y="197"/>
                    <a:pt x="177" y="188"/>
                  </a:cubicBezTo>
                  <a:cubicBezTo>
                    <a:pt x="177" y="175"/>
                    <a:pt x="172" y="148"/>
                    <a:pt x="172" y="148"/>
                  </a:cubicBezTo>
                  <a:cubicBezTo>
                    <a:pt x="172" y="148"/>
                    <a:pt x="177" y="144"/>
                    <a:pt x="179" y="141"/>
                  </a:cubicBezTo>
                  <a:cubicBezTo>
                    <a:pt x="181" y="138"/>
                    <a:pt x="180" y="132"/>
                    <a:pt x="185" y="131"/>
                  </a:cubicBezTo>
                  <a:cubicBezTo>
                    <a:pt x="189" y="131"/>
                    <a:pt x="200" y="141"/>
                    <a:pt x="209" y="138"/>
                  </a:cubicBezTo>
                  <a:cubicBezTo>
                    <a:pt x="217" y="136"/>
                    <a:pt x="212" y="127"/>
                    <a:pt x="213" y="124"/>
                  </a:cubicBezTo>
                  <a:cubicBezTo>
                    <a:pt x="214" y="121"/>
                    <a:pt x="219" y="122"/>
                    <a:pt x="220" y="120"/>
                  </a:cubicBezTo>
                  <a:cubicBezTo>
                    <a:pt x="221" y="118"/>
                    <a:pt x="219" y="115"/>
                    <a:pt x="219" y="115"/>
                  </a:cubicBezTo>
                  <a:cubicBezTo>
                    <a:pt x="219" y="115"/>
                    <a:pt x="223" y="115"/>
                    <a:pt x="224" y="114"/>
                  </a:cubicBezTo>
                  <a:cubicBezTo>
                    <a:pt x="225" y="112"/>
                    <a:pt x="223" y="108"/>
                    <a:pt x="224" y="106"/>
                  </a:cubicBezTo>
                  <a:cubicBezTo>
                    <a:pt x="226" y="103"/>
                    <a:pt x="234" y="107"/>
                    <a:pt x="236" y="104"/>
                  </a:cubicBezTo>
                  <a:cubicBezTo>
                    <a:pt x="236" y="102"/>
                    <a:pt x="236" y="101"/>
                    <a:pt x="235" y="98"/>
                  </a:cubicBezTo>
                  <a:cubicBezTo>
                    <a:pt x="233" y="91"/>
                    <a:pt x="228" y="80"/>
                    <a:pt x="230" y="75"/>
                  </a:cubicBezTo>
                  <a:cubicBezTo>
                    <a:pt x="231" y="73"/>
                    <a:pt x="234" y="72"/>
                    <a:pt x="235" y="68"/>
                  </a:cubicBezTo>
                  <a:cubicBezTo>
                    <a:pt x="235" y="66"/>
                    <a:pt x="233" y="44"/>
                    <a:pt x="233" y="44"/>
                  </a:cubicBezTo>
                  <a:cubicBezTo>
                    <a:pt x="233" y="44"/>
                    <a:pt x="239" y="42"/>
                    <a:pt x="238" y="36"/>
                  </a:cubicBezTo>
                  <a:cubicBezTo>
                    <a:pt x="236" y="28"/>
                    <a:pt x="221" y="21"/>
                    <a:pt x="212" y="15"/>
                  </a:cubicBezTo>
                  <a:cubicBezTo>
                    <a:pt x="207" y="12"/>
                    <a:pt x="189" y="0"/>
                    <a:pt x="165" y="10"/>
                  </a:cubicBezTo>
                  <a:cubicBezTo>
                    <a:pt x="159" y="12"/>
                    <a:pt x="154" y="18"/>
                    <a:pt x="151" y="20"/>
                  </a:cubicBezTo>
                  <a:cubicBezTo>
                    <a:pt x="147" y="24"/>
                    <a:pt x="139" y="25"/>
                    <a:pt x="133" y="38"/>
                  </a:cubicBezTo>
                  <a:cubicBezTo>
                    <a:pt x="126" y="51"/>
                    <a:pt x="127" y="69"/>
                    <a:pt x="127" y="74"/>
                  </a:cubicBezTo>
                  <a:cubicBezTo>
                    <a:pt x="126" y="79"/>
                    <a:pt x="123" y="86"/>
                    <a:pt x="123" y="86"/>
                  </a:cubicBezTo>
                  <a:cubicBezTo>
                    <a:pt x="123" y="86"/>
                    <a:pt x="128" y="92"/>
                    <a:pt x="128" y="96"/>
                  </a:cubicBezTo>
                  <a:cubicBezTo>
                    <a:pt x="127" y="99"/>
                    <a:pt x="124" y="100"/>
                    <a:pt x="124" y="100"/>
                  </a:cubicBezTo>
                  <a:cubicBezTo>
                    <a:pt x="124" y="100"/>
                    <a:pt x="121" y="99"/>
                    <a:pt x="114" y="101"/>
                  </a:cubicBezTo>
                  <a:cubicBezTo>
                    <a:pt x="108" y="102"/>
                    <a:pt x="95" y="112"/>
                    <a:pt x="80" y="121"/>
                  </a:cubicBezTo>
                  <a:cubicBezTo>
                    <a:pt x="72" y="126"/>
                    <a:pt x="67" y="128"/>
                    <a:pt x="54" y="139"/>
                  </a:cubicBezTo>
                  <a:cubicBezTo>
                    <a:pt x="21" y="166"/>
                    <a:pt x="0" y="232"/>
                    <a:pt x="0" y="232"/>
                  </a:cubicBezTo>
                  <a:cubicBezTo>
                    <a:pt x="6" y="232"/>
                    <a:pt x="6" y="232"/>
                    <a:pt x="6" y="232"/>
                  </a:cubicBezTo>
                  <a:cubicBezTo>
                    <a:pt x="378" y="232"/>
                    <a:pt x="378" y="232"/>
                    <a:pt x="378" y="232"/>
                  </a:cubicBezTo>
                  <a:cubicBezTo>
                    <a:pt x="379" y="232"/>
                    <a:pt x="379" y="232"/>
                    <a:pt x="379" y="232"/>
                  </a:cubicBezTo>
                  <a:cubicBezTo>
                    <a:pt x="382" y="232"/>
                    <a:pt x="389" y="231"/>
                    <a:pt x="394" y="225"/>
                  </a:cubicBezTo>
                  <a:cubicBezTo>
                    <a:pt x="399" y="219"/>
                    <a:pt x="398" y="210"/>
                    <a:pt x="398" y="209"/>
                  </a:cubicBezTo>
                  <a:close/>
                </a:path>
              </a:pathLst>
            </a:custGeom>
            <a:solidFill>
              <a:sysClr val="windowText" lastClr="000000">
                <a:lumMod val="75000"/>
                <a:lumOff val="25000"/>
              </a:sysClr>
            </a:solidFill>
            <a:ln>
              <a:noFill/>
            </a:ln>
          </p:spPr>
          <p:txBody>
            <a:bodyPr vert="horz" wrap="square" lIns="216747" tIns="108373" rIns="216747" bIns="108373" numCol="1" anchor="t" anchorCtr="0" compatLnSpc="1">
              <a:prstTxWarp prst="textNoShape">
                <a:avLst/>
              </a:prstTxWarp>
            </a:bodyPr>
            <a:lstStyle/>
            <a:p>
              <a:pPr defTabSz="812634">
                <a:defRPr/>
              </a:pPr>
              <a:endParaRPr lang="en-US" sz="2133" kern="0">
                <a:solidFill>
                  <a:prstClr val="black"/>
                </a:solidFill>
              </a:endParaRPr>
            </a:p>
          </p:txBody>
        </p:sp>
        <p:sp>
          <p:nvSpPr>
            <p:cNvPr id="9" name="Freeform 49">
              <a:extLst>
                <a:ext uri="{FF2B5EF4-FFF2-40B4-BE49-F238E27FC236}">
                  <a16:creationId xmlns:a16="http://schemas.microsoft.com/office/drawing/2014/main" id="{DC71B436-0B88-4008-AD0C-2D549775C7D0}"/>
                </a:ext>
              </a:extLst>
            </p:cNvPr>
            <p:cNvSpPr>
              <a:spLocks/>
            </p:cNvSpPr>
            <p:nvPr/>
          </p:nvSpPr>
          <p:spPr bwMode="auto">
            <a:xfrm>
              <a:off x="3656604" y="1884469"/>
              <a:ext cx="494240" cy="286633"/>
            </a:xfrm>
            <a:custGeom>
              <a:avLst/>
              <a:gdLst>
                <a:gd name="T0" fmla="*/ 398 w 399"/>
                <a:gd name="T1" fmla="*/ 209 h 232"/>
                <a:gd name="T2" fmla="*/ 398 w 399"/>
                <a:gd name="T3" fmla="*/ 208 h 232"/>
                <a:gd name="T4" fmla="*/ 362 w 399"/>
                <a:gd name="T5" fmla="*/ 96 h 232"/>
                <a:gd name="T6" fmla="*/ 352 w 399"/>
                <a:gd name="T7" fmla="*/ 88 h 232"/>
                <a:gd name="T8" fmla="*/ 361 w 399"/>
                <a:gd name="T9" fmla="*/ 2 h 232"/>
                <a:gd name="T10" fmla="*/ 351 w 399"/>
                <a:gd name="T11" fmla="*/ 0 h 232"/>
                <a:gd name="T12" fmla="*/ 313 w 399"/>
                <a:gd name="T13" fmla="*/ 179 h 232"/>
                <a:gd name="T14" fmla="*/ 324 w 399"/>
                <a:gd name="T15" fmla="*/ 181 h 232"/>
                <a:gd name="T16" fmla="*/ 350 w 399"/>
                <a:gd name="T17" fmla="*/ 97 h 232"/>
                <a:gd name="T18" fmla="*/ 356 w 399"/>
                <a:gd name="T19" fmla="*/ 101 h 232"/>
                <a:gd name="T20" fmla="*/ 390 w 399"/>
                <a:gd name="T21" fmla="*/ 210 h 232"/>
                <a:gd name="T22" fmla="*/ 387 w 399"/>
                <a:gd name="T23" fmla="*/ 220 h 232"/>
                <a:gd name="T24" fmla="*/ 379 w 399"/>
                <a:gd name="T25" fmla="*/ 224 h 232"/>
                <a:gd name="T26" fmla="*/ 378 w 399"/>
                <a:gd name="T27" fmla="*/ 224 h 232"/>
                <a:gd name="T28" fmla="*/ 301 w 399"/>
                <a:gd name="T29" fmla="*/ 224 h 232"/>
                <a:gd name="T30" fmla="*/ 263 w 399"/>
                <a:gd name="T31" fmla="*/ 207 h 232"/>
                <a:gd name="T32" fmla="*/ 245 w 399"/>
                <a:gd name="T33" fmla="*/ 214 h 232"/>
                <a:gd name="T34" fmla="*/ 227 w 399"/>
                <a:gd name="T35" fmla="*/ 216 h 232"/>
                <a:gd name="T36" fmla="*/ 215 w 399"/>
                <a:gd name="T37" fmla="*/ 224 h 232"/>
                <a:gd name="T38" fmla="*/ 177 w 399"/>
                <a:gd name="T39" fmla="*/ 224 h 232"/>
                <a:gd name="T40" fmla="*/ 175 w 399"/>
                <a:gd name="T41" fmla="*/ 212 h 232"/>
                <a:gd name="T42" fmla="*/ 177 w 399"/>
                <a:gd name="T43" fmla="*/ 188 h 232"/>
                <a:gd name="T44" fmla="*/ 172 w 399"/>
                <a:gd name="T45" fmla="*/ 148 h 232"/>
                <a:gd name="T46" fmla="*/ 179 w 399"/>
                <a:gd name="T47" fmla="*/ 141 h 232"/>
                <a:gd name="T48" fmla="*/ 185 w 399"/>
                <a:gd name="T49" fmla="*/ 131 h 232"/>
                <a:gd name="T50" fmla="*/ 209 w 399"/>
                <a:gd name="T51" fmla="*/ 138 h 232"/>
                <a:gd name="T52" fmla="*/ 213 w 399"/>
                <a:gd name="T53" fmla="*/ 124 h 232"/>
                <a:gd name="T54" fmla="*/ 220 w 399"/>
                <a:gd name="T55" fmla="*/ 120 h 232"/>
                <a:gd name="T56" fmla="*/ 219 w 399"/>
                <a:gd name="T57" fmla="*/ 115 h 232"/>
                <a:gd name="T58" fmla="*/ 224 w 399"/>
                <a:gd name="T59" fmla="*/ 114 h 232"/>
                <a:gd name="T60" fmla="*/ 224 w 399"/>
                <a:gd name="T61" fmla="*/ 106 h 232"/>
                <a:gd name="T62" fmla="*/ 236 w 399"/>
                <a:gd name="T63" fmla="*/ 104 h 232"/>
                <a:gd name="T64" fmla="*/ 235 w 399"/>
                <a:gd name="T65" fmla="*/ 98 h 232"/>
                <a:gd name="T66" fmla="*/ 230 w 399"/>
                <a:gd name="T67" fmla="*/ 75 h 232"/>
                <a:gd name="T68" fmla="*/ 235 w 399"/>
                <a:gd name="T69" fmla="*/ 68 h 232"/>
                <a:gd name="T70" fmla="*/ 233 w 399"/>
                <a:gd name="T71" fmla="*/ 44 h 232"/>
                <a:gd name="T72" fmla="*/ 238 w 399"/>
                <a:gd name="T73" fmla="*/ 36 h 232"/>
                <a:gd name="T74" fmla="*/ 212 w 399"/>
                <a:gd name="T75" fmla="*/ 15 h 232"/>
                <a:gd name="T76" fmla="*/ 165 w 399"/>
                <a:gd name="T77" fmla="*/ 10 h 232"/>
                <a:gd name="T78" fmla="*/ 151 w 399"/>
                <a:gd name="T79" fmla="*/ 20 h 232"/>
                <a:gd name="T80" fmla="*/ 133 w 399"/>
                <a:gd name="T81" fmla="*/ 38 h 232"/>
                <a:gd name="T82" fmla="*/ 127 w 399"/>
                <a:gd name="T83" fmla="*/ 74 h 232"/>
                <a:gd name="T84" fmla="*/ 123 w 399"/>
                <a:gd name="T85" fmla="*/ 86 h 232"/>
                <a:gd name="T86" fmla="*/ 128 w 399"/>
                <a:gd name="T87" fmla="*/ 96 h 232"/>
                <a:gd name="T88" fmla="*/ 124 w 399"/>
                <a:gd name="T89" fmla="*/ 100 h 232"/>
                <a:gd name="T90" fmla="*/ 114 w 399"/>
                <a:gd name="T91" fmla="*/ 101 h 232"/>
                <a:gd name="T92" fmla="*/ 80 w 399"/>
                <a:gd name="T93" fmla="*/ 121 h 232"/>
                <a:gd name="T94" fmla="*/ 54 w 399"/>
                <a:gd name="T95" fmla="*/ 139 h 232"/>
                <a:gd name="T96" fmla="*/ 0 w 399"/>
                <a:gd name="T97" fmla="*/ 232 h 232"/>
                <a:gd name="T98" fmla="*/ 6 w 399"/>
                <a:gd name="T99" fmla="*/ 232 h 232"/>
                <a:gd name="T100" fmla="*/ 378 w 399"/>
                <a:gd name="T101" fmla="*/ 232 h 232"/>
                <a:gd name="T102" fmla="*/ 379 w 399"/>
                <a:gd name="T103" fmla="*/ 232 h 232"/>
                <a:gd name="T104" fmla="*/ 394 w 399"/>
                <a:gd name="T105" fmla="*/ 225 h 232"/>
                <a:gd name="T106" fmla="*/ 398 w 399"/>
                <a:gd name="T107" fmla="*/ 20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9" h="232">
                  <a:moveTo>
                    <a:pt x="398" y="209"/>
                  </a:moveTo>
                  <a:cubicBezTo>
                    <a:pt x="398" y="209"/>
                    <a:pt x="398" y="208"/>
                    <a:pt x="398" y="208"/>
                  </a:cubicBezTo>
                  <a:cubicBezTo>
                    <a:pt x="383" y="159"/>
                    <a:pt x="365" y="99"/>
                    <a:pt x="362" y="96"/>
                  </a:cubicBezTo>
                  <a:cubicBezTo>
                    <a:pt x="360" y="93"/>
                    <a:pt x="355" y="90"/>
                    <a:pt x="352" y="88"/>
                  </a:cubicBezTo>
                  <a:cubicBezTo>
                    <a:pt x="363" y="28"/>
                    <a:pt x="361" y="2"/>
                    <a:pt x="361" y="2"/>
                  </a:cubicBezTo>
                  <a:cubicBezTo>
                    <a:pt x="351" y="0"/>
                    <a:pt x="351" y="0"/>
                    <a:pt x="351" y="0"/>
                  </a:cubicBezTo>
                  <a:cubicBezTo>
                    <a:pt x="313" y="179"/>
                    <a:pt x="313" y="179"/>
                    <a:pt x="313" y="179"/>
                  </a:cubicBezTo>
                  <a:cubicBezTo>
                    <a:pt x="324" y="181"/>
                    <a:pt x="324" y="181"/>
                    <a:pt x="324" y="181"/>
                  </a:cubicBezTo>
                  <a:cubicBezTo>
                    <a:pt x="324" y="181"/>
                    <a:pt x="337" y="160"/>
                    <a:pt x="350" y="97"/>
                  </a:cubicBezTo>
                  <a:cubicBezTo>
                    <a:pt x="352" y="98"/>
                    <a:pt x="355" y="100"/>
                    <a:pt x="356" y="101"/>
                  </a:cubicBezTo>
                  <a:cubicBezTo>
                    <a:pt x="359" y="107"/>
                    <a:pt x="378" y="171"/>
                    <a:pt x="390" y="210"/>
                  </a:cubicBezTo>
                  <a:cubicBezTo>
                    <a:pt x="390" y="212"/>
                    <a:pt x="389" y="217"/>
                    <a:pt x="387" y="220"/>
                  </a:cubicBezTo>
                  <a:cubicBezTo>
                    <a:pt x="385" y="224"/>
                    <a:pt x="379" y="224"/>
                    <a:pt x="379" y="224"/>
                  </a:cubicBezTo>
                  <a:cubicBezTo>
                    <a:pt x="379" y="224"/>
                    <a:pt x="379" y="224"/>
                    <a:pt x="378" y="224"/>
                  </a:cubicBezTo>
                  <a:cubicBezTo>
                    <a:pt x="301" y="224"/>
                    <a:pt x="301" y="224"/>
                    <a:pt x="301" y="224"/>
                  </a:cubicBezTo>
                  <a:cubicBezTo>
                    <a:pt x="293" y="216"/>
                    <a:pt x="279" y="207"/>
                    <a:pt x="263" y="207"/>
                  </a:cubicBezTo>
                  <a:cubicBezTo>
                    <a:pt x="252" y="207"/>
                    <a:pt x="245" y="214"/>
                    <a:pt x="245" y="214"/>
                  </a:cubicBezTo>
                  <a:cubicBezTo>
                    <a:pt x="245" y="214"/>
                    <a:pt x="234" y="213"/>
                    <a:pt x="227" y="216"/>
                  </a:cubicBezTo>
                  <a:cubicBezTo>
                    <a:pt x="223" y="218"/>
                    <a:pt x="218" y="221"/>
                    <a:pt x="215" y="224"/>
                  </a:cubicBezTo>
                  <a:cubicBezTo>
                    <a:pt x="177" y="224"/>
                    <a:pt x="177" y="224"/>
                    <a:pt x="177" y="224"/>
                  </a:cubicBezTo>
                  <a:cubicBezTo>
                    <a:pt x="176" y="220"/>
                    <a:pt x="175" y="217"/>
                    <a:pt x="175" y="212"/>
                  </a:cubicBezTo>
                  <a:cubicBezTo>
                    <a:pt x="175" y="208"/>
                    <a:pt x="177" y="197"/>
                    <a:pt x="177" y="188"/>
                  </a:cubicBezTo>
                  <a:cubicBezTo>
                    <a:pt x="177" y="175"/>
                    <a:pt x="172" y="148"/>
                    <a:pt x="172" y="148"/>
                  </a:cubicBezTo>
                  <a:cubicBezTo>
                    <a:pt x="172" y="148"/>
                    <a:pt x="177" y="144"/>
                    <a:pt x="179" y="141"/>
                  </a:cubicBezTo>
                  <a:cubicBezTo>
                    <a:pt x="181" y="138"/>
                    <a:pt x="180" y="132"/>
                    <a:pt x="185" y="131"/>
                  </a:cubicBezTo>
                  <a:cubicBezTo>
                    <a:pt x="189" y="131"/>
                    <a:pt x="200" y="141"/>
                    <a:pt x="209" y="138"/>
                  </a:cubicBezTo>
                  <a:cubicBezTo>
                    <a:pt x="217" y="136"/>
                    <a:pt x="212" y="127"/>
                    <a:pt x="213" y="124"/>
                  </a:cubicBezTo>
                  <a:cubicBezTo>
                    <a:pt x="214" y="121"/>
                    <a:pt x="219" y="122"/>
                    <a:pt x="220" y="120"/>
                  </a:cubicBezTo>
                  <a:cubicBezTo>
                    <a:pt x="221" y="118"/>
                    <a:pt x="219" y="115"/>
                    <a:pt x="219" y="115"/>
                  </a:cubicBezTo>
                  <a:cubicBezTo>
                    <a:pt x="219" y="115"/>
                    <a:pt x="223" y="115"/>
                    <a:pt x="224" y="114"/>
                  </a:cubicBezTo>
                  <a:cubicBezTo>
                    <a:pt x="225" y="112"/>
                    <a:pt x="223" y="108"/>
                    <a:pt x="224" y="106"/>
                  </a:cubicBezTo>
                  <a:cubicBezTo>
                    <a:pt x="226" y="103"/>
                    <a:pt x="234" y="107"/>
                    <a:pt x="236" y="104"/>
                  </a:cubicBezTo>
                  <a:cubicBezTo>
                    <a:pt x="236" y="102"/>
                    <a:pt x="236" y="101"/>
                    <a:pt x="235" y="98"/>
                  </a:cubicBezTo>
                  <a:cubicBezTo>
                    <a:pt x="233" y="91"/>
                    <a:pt x="228" y="80"/>
                    <a:pt x="230" y="75"/>
                  </a:cubicBezTo>
                  <a:cubicBezTo>
                    <a:pt x="231" y="73"/>
                    <a:pt x="234" y="72"/>
                    <a:pt x="235" y="68"/>
                  </a:cubicBezTo>
                  <a:cubicBezTo>
                    <a:pt x="235" y="66"/>
                    <a:pt x="233" y="44"/>
                    <a:pt x="233" y="44"/>
                  </a:cubicBezTo>
                  <a:cubicBezTo>
                    <a:pt x="233" y="44"/>
                    <a:pt x="239" y="42"/>
                    <a:pt x="238" y="36"/>
                  </a:cubicBezTo>
                  <a:cubicBezTo>
                    <a:pt x="236" y="28"/>
                    <a:pt x="221" y="21"/>
                    <a:pt x="212" y="15"/>
                  </a:cubicBezTo>
                  <a:cubicBezTo>
                    <a:pt x="207" y="12"/>
                    <a:pt x="189" y="0"/>
                    <a:pt x="165" y="10"/>
                  </a:cubicBezTo>
                  <a:cubicBezTo>
                    <a:pt x="159" y="12"/>
                    <a:pt x="154" y="18"/>
                    <a:pt x="151" y="20"/>
                  </a:cubicBezTo>
                  <a:cubicBezTo>
                    <a:pt x="147" y="24"/>
                    <a:pt x="139" y="25"/>
                    <a:pt x="133" y="38"/>
                  </a:cubicBezTo>
                  <a:cubicBezTo>
                    <a:pt x="126" y="51"/>
                    <a:pt x="127" y="69"/>
                    <a:pt x="127" y="74"/>
                  </a:cubicBezTo>
                  <a:cubicBezTo>
                    <a:pt x="126" y="79"/>
                    <a:pt x="123" y="86"/>
                    <a:pt x="123" y="86"/>
                  </a:cubicBezTo>
                  <a:cubicBezTo>
                    <a:pt x="123" y="86"/>
                    <a:pt x="128" y="92"/>
                    <a:pt x="128" y="96"/>
                  </a:cubicBezTo>
                  <a:cubicBezTo>
                    <a:pt x="127" y="99"/>
                    <a:pt x="124" y="100"/>
                    <a:pt x="124" y="100"/>
                  </a:cubicBezTo>
                  <a:cubicBezTo>
                    <a:pt x="124" y="100"/>
                    <a:pt x="121" y="99"/>
                    <a:pt x="114" y="101"/>
                  </a:cubicBezTo>
                  <a:cubicBezTo>
                    <a:pt x="108" y="102"/>
                    <a:pt x="95" y="112"/>
                    <a:pt x="80" y="121"/>
                  </a:cubicBezTo>
                  <a:cubicBezTo>
                    <a:pt x="72" y="126"/>
                    <a:pt x="67" y="128"/>
                    <a:pt x="54" y="139"/>
                  </a:cubicBezTo>
                  <a:cubicBezTo>
                    <a:pt x="21" y="166"/>
                    <a:pt x="0" y="232"/>
                    <a:pt x="0" y="232"/>
                  </a:cubicBezTo>
                  <a:cubicBezTo>
                    <a:pt x="6" y="232"/>
                    <a:pt x="6" y="232"/>
                    <a:pt x="6" y="232"/>
                  </a:cubicBezTo>
                  <a:cubicBezTo>
                    <a:pt x="378" y="232"/>
                    <a:pt x="378" y="232"/>
                    <a:pt x="378" y="232"/>
                  </a:cubicBezTo>
                  <a:cubicBezTo>
                    <a:pt x="379" y="232"/>
                    <a:pt x="379" y="232"/>
                    <a:pt x="379" y="232"/>
                  </a:cubicBezTo>
                  <a:cubicBezTo>
                    <a:pt x="382" y="232"/>
                    <a:pt x="389" y="231"/>
                    <a:pt x="394" y="225"/>
                  </a:cubicBezTo>
                  <a:cubicBezTo>
                    <a:pt x="399" y="219"/>
                    <a:pt x="398" y="210"/>
                    <a:pt x="398" y="209"/>
                  </a:cubicBezTo>
                  <a:close/>
                </a:path>
              </a:pathLst>
            </a:custGeom>
            <a:solidFill>
              <a:sysClr val="windowText" lastClr="000000">
                <a:lumMod val="75000"/>
                <a:lumOff val="25000"/>
              </a:sysClr>
            </a:solidFill>
            <a:ln>
              <a:noFill/>
            </a:ln>
          </p:spPr>
          <p:txBody>
            <a:bodyPr vert="horz" wrap="square" lIns="216747" tIns="108373" rIns="216747" bIns="108373" numCol="1" anchor="t" anchorCtr="0" compatLnSpc="1">
              <a:prstTxWarp prst="textNoShape">
                <a:avLst/>
              </a:prstTxWarp>
            </a:bodyPr>
            <a:lstStyle/>
            <a:p>
              <a:pPr defTabSz="812634">
                <a:defRPr/>
              </a:pPr>
              <a:endParaRPr lang="en-US" sz="2133" kern="0">
                <a:solidFill>
                  <a:prstClr val="black"/>
                </a:solidFill>
              </a:endParaRPr>
            </a:p>
          </p:txBody>
        </p:sp>
        <p:sp>
          <p:nvSpPr>
            <p:cNvPr id="10" name="Freeform 9">
              <a:extLst>
                <a:ext uri="{FF2B5EF4-FFF2-40B4-BE49-F238E27FC236}">
                  <a16:creationId xmlns:a16="http://schemas.microsoft.com/office/drawing/2014/main" id="{B9634EF4-4E53-4801-BB8F-8A1D380F0EA9}"/>
                </a:ext>
              </a:extLst>
            </p:cNvPr>
            <p:cNvSpPr>
              <a:spLocks/>
            </p:cNvSpPr>
            <p:nvPr/>
          </p:nvSpPr>
          <p:spPr bwMode="auto">
            <a:xfrm>
              <a:off x="4043901" y="2148512"/>
              <a:ext cx="494240" cy="286633"/>
            </a:xfrm>
            <a:custGeom>
              <a:avLst/>
              <a:gdLst>
                <a:gd name="T0" fmla="*/ 398 w 399"/>
                <a:gd name="T1" fmla="*/ 209 h 232"/>
                <a:gd name="T2" fmla="*/ 398 w 399"/>
                <a:gd name="T3" fmla="*/ 208 h 232"/>
                <a:gd name="T4" fmla="*/ 362 w 399"/>
                <a:gd name="T5" fmla="*/ 96 h 232"/>
                <a:gd name="T6" fmla="*/ 352 w 399"/>
                <a:gd name="T7" fmla="*/ 88 h 232"/>
                <a:gd name="T8" fmla="*/ 361 w 399"/>
                <a:gd name="T9" fmla="*/ 2 h 232"/>
                <a:gd name="T10" fmla="*/ 351 w 399"/>
                <a:gd name="T11" fmla="*/ 0 h 232"/>
                <a:gd name="T12" fmla="*/ 313 w 399"/>
                <a:gd name="T13" fmla="*/ 179 h 232"/>
                <a:gd name="T14" fmla="*/ 324 w 399"/>
                <a:gd name="T15" fmla="*/ 181 h 232"/>
                <a:gd name="T16" fmla="*/ 350 w 399"/>
                <a:gd name="T17" fmla="*/ 97 h 232"/>
                <a:gd name="T18" fmla="*/ 356 w 399"/>
                <a:gd name="T19" fmla="*/ 101 h 232"/>
                <a:gd name="T20" fmla="*/ 390 w 399"/>
                <a:gd name="T21" fmla="*/ 210 h 232"/>
                <a:gd name="T22" fmla="*/ 387 w 399"/>
                <a:gd name="T23" fmla="*/ 220 h 232"/>
                <a:gd name="T24" fmla="*/ 379 w 399"/>
                <a:gd name="T25" fmla="*/ 224 h 232"/>
                <a:gd name="T26" fmla="*/ 378 w 399"/>
                <a:gd name="T27" fmla="*/ 224 h 232"/>
                <a:gd name="T28" fmla="*/ 301 w 399"/>
                <a:gd name="T29" fmla="*/ 224 h 232"/>
                <a:gd name="T30" fmla="*/ 263 w 399"/>
                <a:gd name="T31" fmla="*/ 207 h 232"/>
                <a:gd name="T32" fmla="*/ 245 w 399"/>
                <a:gd name="T33" fmla="*/ 214 h 232"/>
                <a:gd name="T34" fmla="*/ 227 w 399"/>
                <a:gd name="T35" fmla="*/ 216 h 232"/>
                <a:gd name="T36" fmla="*/ 215 w 399"/>
                <a:gd name="T37" fmla="*/ 224 h 232"/>
                <a:gd name="T38" fmla="*/ 177 w 399"/>
                <a:gd name="T39" fmla="*/ 224 h 232"/>
                <a:gd name="T40" fmla="*/ 175 w 399"/>
                <a:gd name="T41" fmla="*/ 212 h 232"/>
                <a:gd name="T42" fmla="*/ 177 w 399"/>
                <a:gd name="T43" fmla="*/ 188 h 232"/>
                <a:gd name="T44" fmla="*/ 172 w 399"/>
                <a:gd name="T45" fmla="*/ 148 h 232"/>
                <a:gd name="T46" fmla="*/ 179 w 399"/>
                <a:gd name="T47" fmla="*/ 141 h 232"/>
                <a:gd name="T48" fmla="*/ 185 w 399"/>
                <a:gd name="T49" fmla="*/ 131 h 232"/>
                <a:gd name="T50" fmla="*/ 209 w 399"/>
                <a:gd name="T51" fmla="*/ 138 h 232"/>
                <a:gd name="T52" fmla="*/ 213 w 399"/>
                <a:gd name="T53" fmla="*/ 124 h 232"/>
                <a:gd name="T54" fmla="*/ 220 w 399"/>
                <a:gd name="T55" fmla="*/ 120 h 232"/>
                <a:gd name="T56" fmla="*/ 219 w 399"/>
                <a:gd name="T57" fmla="*/ 115 h 232"/>
                <a:gd name="T58" fmla="*/ 224 w 399"/>
                <a:gd name="T59" fmla="*/ 114 h 232"/>
                <a:gd name="T60" fmla="*/ 224 w 399"/>
                <a:gd name="T61" fmla="*/ 106 h 232"/>
                <a:gd name="T62" fmla="*/ 236 w 399"/>
                <a:gd name="T63" fmla="*/ 104 h 232"/>
                <a:gd name="T64" fmla="*/ 235 w 399"/>
                <a:gd name="T65" fmla="*/ 98 h 232"/>
                <a:gd name="T66" fmla="*/ 230 w 399"/>
                <a:gd name="T67" fmla="*/ 75 h 232"/>
                <a:gd name="T68" fmla="*/ 235 w 399"/>
                <a:gd name="T69" fmla="*/ 68 h 232"/>
                <a:gd name="T70" fmla="*/ 233 w 399"/>
                <a:gd name="T71" fmla="*/ 44 h 232"/>
                <a:gd name="T72" fmla="*/ 238 w 399"/>
                <a:gd name="T73" fmla="*/ 36 h 232"/>
                <a:gd name="T74" fmla="*/ 212 w 399"/>
                <a:gd name="T75" fmla="*/ 15 h 232"/>
                <a:gd name="T76" fmla="*/ 165 w 399"/>
                <a:gd name="T77" fmla="*/ 10 h 232"/>
                <a:gd name="T78" fmla="*/ 151 w 399"/>
                <a:gd name="T79" fmla="*/ 20 h 232"/>
                <a:gd name="T80" fmla="*/ 133 w 399"/>
                <a:gd name="T81" fmla="*/ 38 h 232"/>
                <a:gd name="T82" fmla="*/ 127 w 399"/>
                <a:gd name="T83" fmla="*/ 74 h 232"/>
                <a:gd name="T84" fmla="*/ 123 w 399"/>
                <a:gd name="T85" fmla="*/ 86 h 232"/>
                <a:gd name="T86" fmla="*/ 128 w 399"/>
                <a:gd name="T87" fmla="*/ 96 h 232"/>
                <a:gd name="T88" fmla="*/ 124 w 399"/>
                <a:gd name="T89" fmla="*/ 100 h 232"/>
                <a:gd name="T90" fmla="*/ 114 w 399"/>
                <a:gd name="T91" fmla="*/ 101 h 232"/>
                <a:gd name="T92" fmla="*/ 80 w 399"/>
                <a:gd name="T93" fmla="*/ 121 h 232"/>
                <a:gd name="T94" fmla="*/ 54 w 399"/>
                <a:gd name="T95" fmla="*/ 139 h 232"/>
                <a:gd name="T96" fmla="*/ 0 w 399"/>
                <a:gd name="T97" fmla="*/ 232 h 232"/>
                <a:gd name="T98" fmla="*/ 6 w 399"/>
                <a:gd name="T99" fmla="*/ 232 h 232"/>
                <a:gd name="T100" fmla="*/ 378 w 399"/>
                <a:gd name="T101" fmla="*/ 232 h 232"/>
                <a:gd name="T102" fmla="*/ 379 w 399"/>
                <a:gd name="T103" fmla="*/ 232 h 232"/>
                <a:gd name="T104" fmla="*/ 394 w 399"/>
                <a:gd name="T105" fmla="*/ 225 h 232"/>
                <a:gd name="T106" fmla="*/ 398 w 399"/>
                <a:gd name="T107" fmla="*/ 20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9" h="232">
                  <a:moveTo>
                    <a:pt x="398" y="209"/>
                  </a:moveTo>
                  <a:cubicBezTo>
                    <a:pt x="398" y="209"/>
                    <a:pt x="398" y="208"/>
                    <a:pt x="398" y="208"/>
                  </a:cubicBezTo>
                  <a:cubicBezTo>
                    <a:pt x="383" y="159"/>
                    <a:pt x="365" y="99"/>
                    <a:pt x="362" y="96"/>
                  </a:cubicBezTo>
                  <a:cubicBezTo>
                    <a:pt x="360" y="93"/>
                    <a:pt x="355" y="90"/>
                    <a:pt x="352" y="88"/>
                  </a:cubicBezTo>
                  <a:cubicBezTo>
                    <a:pt x="363" y="28"/>
                    <a:pt x="361" y="2"/>
                    <a:pt x="361" y="2"/>
                  </a:cubicBezTo>
                  <a:cubicBezTo>
                    <a:pt x="351" y="0"/>
                    <a:pt x="351" y="0"/>
                    <a:pt x="351" y="0"/>
                  </a:cubicBezTo>
                  <a:cubicBezTo>
                    <a:pt x="313" y="179"/>
                    <a:pt x="313" y="179"/>
                    <a:pt x="313" y="179"/>
                  </a:cubicBezTo>
                  <a:cubicBezTo>
                    <a:pt x="324" y="181"/>
                    <a:pt x="324" y="181"/>
                    <a:pt x="324" y="181"/>
                  </a:cubicBezTo>
                  <a:cubicBezTo>
                    <a:pt x="324" y="181"/>
                    <a:pt x="337" y="160"/>
                    <a:pt x="350" y="97"/>
                  </a:cubicBezTo>
                  <a:cubicBezTo>
                    <a:pt x="352" y="98"/>
                    <a:pt x="355" y="100"/>
                    <a:pt x="356" y="101"/>
                  </a:cubicBezTo>
                  <a:cubicBezTo>
                    <a:pt x="359" y="107"/>
                    <a:pt x="378" y="171"/>
                    <a:pt x="390" y="210"/>
                  </a:cubicBezTo>
                  <a:cubicBezTo>
                    <a:pt x="390" y="212"/>
                    <a:pt x="389" y="217"/>
                    <a:pt x="387" y="220"/>
                  </a:cubicBezTo>
                  <a:cubicBezTo>
                    <a:pt x="385" y="224"/>
                    <a:pt x="379" y="224"/>
                    <a:pt x="379" y="224"/>
                  </a:cubicBezTo>
                  <a:cubicBezTo>
                    <a:pt x="379" y="224"/>
                    <a:pt x="379" y="224"/>
                    <a:pt x="378" y="224"/>
                  </a:cubicBezTo>
                  <a:cubicBezTo>
                    <a:pt x="301" y="224"/>
                    <a:pt x="301" y="224"/>
                    <a:pt x="301" y="224"/>
                  </a:cubicBezTo>
                  <a:cubicBezTo>
                    <a:pt x="293" y="216"/>
                    <a:pt x="279" y="207"/>
                    <a:pt x="263" y="207"/>
                  </a:cubicBezTo>
                  <a:cubicBezTo>
                    <a:pt x="252" y="207"/>
                    <a:pt x="245" y="214"/>
                    <a:pt x="245" y="214"/>
                  </a:cubicBezTo>
                  <a:cubicBezTo>
                    <a:pt x="245" y="214"/>
                    <a:pt x="234" y="213"/>
                    <a:pt x="227" y="216"/>
                  </a:cubicBezTo>
                  <a:cubicBezTo>
                    <a:pt x="223" y="218"/>
                    <a:pt x="218" y="221"/>
                    <a:pt x="215" y="224"/>
                  </a:cubicBezTo>
                  <a:cubicBezTo>
                    <a:pt x="177" y="224"/>
                    <a:pt x="177" y="224"/>
                    <a:pt x="177" y="224"/>
                  </a:cubicBezTo>
                  <a:cubicBezTo>
                    <a:pt x="176" y="220"/>
                    <a:pt x="175" y="217"/>
                    <a:pt x="175" y="212"/>
                  </a:cubicBezTo>
                  <a:cubicBezTo>
                    <a:pt x="175" y="208"/>
                    <a:pt x="177" y="197"/>
                    <a:pt x="177" y="188"/>
                  </a:cubicBezTo>
                  <a:cubicBezTo>
                    <a:pt x="177" y="175"/>
                    <a:pt x="172" y="148"/>
                    <a:pt x="172" y="148"/>
                  </a:cubicBezTo>
                  <a:cubicBezTo>
                    <a:pt x="172" y="148"/>
                    <a:pt x="177" y="144"/>
                    <a:pt x="179" y="141"/>
                  </a:cubicBezTo>
                  <a:cubicBezTo>
                    <a:pt x="181" y="138"/>
                    <a:pt x="180" y="132"/>
                    <a:pt x="185" y="131"/>
                  </a:cubicBezTo>
                  <a:cubicBezTo>
                    <a:pt x="189" y="131"/>
                    <a:pt x="200" y="141"/>
                    <a:pt x="209" y="138"/>
                  </a:cubicBezTo>
                  <a:cubicBezTo>
                    <a:pt x="217" y="136"/>
                    <a:pt x="212" y="127"/>
                    <a:pt x="213" y="124"/>
                  </a:cubicBezTo>
                  <a:cubicBezTo>
                    <a:pt x="214" y="121"/>
                    <a:pt x="219" y="122"/>
                    <a:pt x="220" y="120"/>
                  </a:cubicBezTo>
                  <a:cubicBezTo>
                    <a:pt x="221" y="118"/>
                    <a:pt x="219" y="115"/>
                    <a:pt x="219" y="115"/>
                  </a:cubicBezTo>
                  <a:cubicBezTo>
                    <a:pt x="219" y="115"/>
                    <a:pt x="223" y="115"/>
                    <a:pt x="224" y="114"/>
                  </a:cubicBezTo>
                  <a:cubicBezTo>
                    <a:pt x="225" y="112"/>
                    <a:pt x="223" y="108"/>
                    <a:pt x="224" y="106"/>
                  </a:cubicBezTo>
                  <a:cubicBezTo>
                    <a:pt x="226" y="103"/>
                    <a:pt x="234" y="107"/>
                    <a:pt x="236" y="104"/>
                  </a:cubicBezTo>
                  <a:cubicBezTo>
                    <a:pt x="236" y="102"/>
                    <a:pt x="236" y="101"/>
                    <a:pt x="235" y="98"/>
                  </a:cubicBezTo>
                  <a:cubicBezTo>
                    <a:pt x="233" y="91"/>
                    <a:pt x="228" y="80"/>
                    <a:pt x="230" y="75"/>
                  </a:cubicBezTo>
                  <a:cubicBezTo>
                    <a:pt x="231" y="73"/>
                    <a:pt x="234" y="72"/>
                    <a:pt x="235" y="68"/>
                  </a:cubicBezTo>
                  <a:cubicBezTo>
                    <a:pt x="235" y="66"/>
                    <a:pt x="233" y="44"/>
                    <a:pt x="233" y="44"/>
                  </a:cubicBezTo>
                  <a:cubicBezTo>
                    <a:pt x="233" y="44"/>
                    <a:pt x="239" y="42"/>
                    <a:pt x="238" y="36"/>
                  </a:cubicBezTo>
                  <a:cubicBezTo>
                    <a:pt x="236" y="28"/>
                    <a:pt x="221" y="21"/>
                    <a:pt x="212" y="15"/>
                  </a:cubicBezTo>
                  <a:cubicBezTo>
                    <a:pt x="207" y="12"/>
                    <a:pt x="189" y="0"/>
                    <a:pt x="165" y="10"/>
                  </a:cubicBezTo>
                  <a:cubicBezTo>
                    <a:pt x="159" y="12"/>
                    <a:pt x="154" y="18"/>
                    <a:pt x="151" y="20"/>
                  </a:cubicBezTo>
                  <a:cubicBezTo>
                    <a:pt x="147" y="24"/>
                    <a:pt x="139" y="25"/>
                    <a:pt x="133" y="38"/>
                  </a:cubicBezTo>
                  <a:cubicBezTo>
                    <a:pt x="126" y="51"/>
                    <a:pt x="127" y="69"/>
                    <a:pt x="127" y="74"/>
                  </a:cubicBezTo>
                  <a:cubicBezTo>
                    <a:pt x="126" y="79"/>
                    <a:pt x="123" y="86"/>
                    <a:pt x="123" y="86"/>
                  </a:cubicBezTo>
                  <a:cubicBezTo>
                    <a:pt x="123" y="86"/>
                    <a:pt x="128" y="92"/>
                    <a:pt x="128" y="96"/>
                  </a:cubicBezTo>
                  <a:cubicBezTo>
                    <a:pt x="127" y="99"/>
                    <a:pt x="124" y="100"/>
                    <a:pt x="124" y="100"/>
                  </a:cubicBezTo>
                  <a:cubicBezTo>
                    <a:pt x="124" y="100"/>
                    <a:pt x="121" y="99"/>
                    <a:pt x="114" y="101"/>
                  </a:cubicBezTo>
                  <a:cubicBezTo>
                    <a:pt x="108" y="102"/>
                    <a:pt x="95" y="112"/>
                    <a:pt x="80" y="121"/>
                  </a:cubicBezTo>
                  <a:cubicBezTo>
                    <a:pt x="72" y="126"/>
                    <a:pt x="67" y="128"/>
                    <a:pt x="54" y="139"/>
                  </a:cubicBezTo>
                  <a:cubicBezTo>
                    <a:pt x="21" y="166"/>
                    <a:pt x="0" y="232"/>
                    <a:pt x="0" y="232"/>
                  </a:cubicBezTo>
                  <a:cubicBezTo>
                    <a:pt x="6" y="232"/>
                    <a:pt x="6" y="232"/>
                    <a:pt x="6" y="232"/>
                  </a:cubicBezTo>
                  <a:cubicBezTo>
                    <a:pt x="378" y="232"/>
                    <a:pt x="378" y="232"/>
                    <a:pt x="378" y="232"/>
                  </a:cubicBezTo>
                  <a:cubicBezTo>
                    <a:pt x="379" y="232"/>
                    <a:pt x="379" y="232"/>
                    <a:pt x="379" y="232"/>
                  </a:cubicBezTo>
                  <a:cubicBezTo>
                    <a:pt x="382" y="232"/>
                    <a:pt x="389" y="231"/>
                    <a:pt x="394" y="225"/>
                  </a:cubicBezTo>
                  <a:cubicBezTo>
                    <a:pt x="399" y="219"/>
                    <a:pt x="398" y="210"/>
                    <a:pt x="398" y="209"/>
                  </a:cubicBezTo>
                  <a:close/>
                </a:path>
              </a:pathLst>
            </a:custGeom>
            <a:solidFill>
              <a:sysClr val="windowText" lastClr="000000">
                <a:lumMod val="75000"/>
                <a:lumOff val="25000"/>
              </a:sysClr>
            </a:solidFill>
            <a:ln>
              <a:noFill/>
            </a:ln>
          </p:spPr>
          <p:txBody>
            <a:bodyPr vert="horz" wrap="square" lIns="216747" tIns="108373" rIns="216747" bIns="108373" numCol="1" anchor="t" anchorCtr="0" compatLnSpc="1">
              <a:prstTxWarp prst="textNoShape">
                <a:avLst/>
              </a:prstTxWarp>
            </a:bodyPr>
            <a:lstStyle/>
            <a:p>
              <a:pPr defTabSz="812634">
                <a:defRPr/>
              </a:pPr>
              <a:endParaRPr lang="en-US" sz="2133" kern="0">
                <a:solidFill>
                  <a:prstClr val="black"/>
                </a:solidFill>
              </a:endParaRPr>
            </a:p>
          </p:txBody>
        </p:sp>
        <p:sp>
          <p:nvSpPr>
            <p:cNvPr id="11" name="Freeform 49">
              <a:extLst>
                <a:ext uri="{FF2B5EF4-FFF2-40B4-BE49-F238E27FC236}">
                  <a16:creationId xmlns:a16="http://schemas.microsoft.com/office/drawing/2014/main" id="{A2B154A4-0789-4FD1-BAFC-49C21BBF6DC9}"/>
                </a:ext>
              </a:extLst>
            </p:cNvPr>
            <p:cNvSpPr>
              <a:spLocks/>
            </p:cNvSpPr>
            <p:nvPr/>
          </p:nvSpPr>
          <p:spPr bwMode="auto">
            <a:xfrm>
              <a:off x="3481384" y="2276828"/>
              <a:ext cx="494240" cy="286633"/>
            </a:xfrm>
            <a:custGeom>
              <a:avLst/>
              <a:gdLst>
                <a:gd name="T0" fmla="*/ 398 w 399"/>
                <a:gd name="T1" fmla="*/ 209 h 232"/>
                <a:gd name="T2" fmla="*/ 398 w 399"/>
                <a:gd name="T3" fmla="*/ 208 h 232"/>
                <a:gd name="T4" fmla="*/ 362 w 399"/>
                <a:gd name="T5" fmla="*/ 96 h 232"/>
                <a:gd name="T6" fmla="*/ 352 w 399"/>
                <a:gd name="T7" fmla="*/ 88 h 232"/>
                <a:gd name="T8" fmla="*/ 361 w 399"/>
                <a:gd name="T9" fmla="*/ 2 h 232"/>
                <a:gd name="T10" fmla="*/ 351 w 399"/>
                <a:gd name="T11" fmla="*/ 0 h 232"/>
                <a:gd name="T12" fmla="*/ 313 w 399"/>
                <a:gd name="T13" fmla="*/ 179 h 232"/>
                <a:gd name="T14" fmla="*/ 324 w 399"/>
                <a:gd name="T15" fmla="*/ 181 h 232"/>
                <a:gd name="T16" fmla="*/ 350 w 399"/>
                <a:gd name="T17" fmla="*/ 97 h 232"/>
                <a:gd name="T18" fmla="*/ 356 w 399"/>
                <a:gd name="T19" fmla="*/ 101 h 232"/>
                <a:gd name="T20" fmla="*/ 390 w 399"/>
                <a:gd name="T21" fmla="*/ 210 h 232"/>
                <a:gd name="T22" fmla="*/ 387 w 399"/>
                <a:gd name="T23" fmla="*/ 220 h 232"/>
                <a:gd name="T24" fmla="*/ 379 w 399"/>
                <a:gd name="T25" fmla="*/ 224 h 232"/>
                <a:gd name="T26" fmla="*/ 378 w 399"/>
                <a:gd name="T27" fmla="*/ 224 h 232"/>
                <a:gd name="T28" fmla="*/ 301 w 399"/>
                <a:gd name="T29" fmla="*/ 224 h 232"/>
                <a:gd name="T30" fmla="*/ 263 w 399"/>
                <a:gd name="T31" fmla="*/ 207 h 232"/>
                <a:gd name="T32" fmla="*/ 245 w 399"/>
                <a:gd name="T33" fmla="*/ 214 h 232"/>
                <a:gd name="T34" fmla="*/ 227 w 399"/>
                <a:gd name="T35" fmla="*/ 216 h 232"/>
                <a:gd name="T36" fmla="*/ 215 w 399"/>
                <a:gd name="T37" fmla="*/ 224 h 232"/>
                <a:gd name="T38" fmla="*/ 177 w 399"/>
                <a:gd name="T39" fmla="*/ 224 h 232"/>
                <a:gd name="T40" fmla="*/ 175 w 399"/>
                <a:gd name="T41" fmla="*/ 212 h 232"/>
                <a:gd name="T42" fmla="*/ 177 w 399"/>
                <a:gd name="T43" fmla="*/ 188 h 232"/>
                <a:gd name="T44" fmla="*/ 172 w 399"/>
                <a:gd name="T45" fmla="*/ 148 h 232"/>
                <a:gd name="T46" fmla="*/ 179 w 399"/>
                <a:gd name="T47" fmla="*/ 141 h 232"/>
                <a:gd name="T48" fmla="*/ 185 w 399"/>
                <a:gd name="T49" fmla="*/ 131 h 232"/>
                <a:gd name="T50" fmla="*/ 209 w 399"/>
                <a:gd name="T51" fmla="*/ 138 h 232"/>
                <a:gd name="T52" fmla="*/ 213 w 399"/>
                <a:gd name="T53" fmla="*/ 124 h 232"/>
                <a:gd name="T54" fmla="*/ 220 w 399"/>
                <a:gd name="T55" fmla="*/ 120 h 232"/>
                <a:gd name="T56" fmla="*/ 219 w 399"/>
                <a:gd name="T57" fmla="*/ 115 h 232"/>
                <a:gd name="T58" fmla="*/ 224 w 399"/>
                <a:gd name="T59" fmla="*/ 114 h 232"/>
                <a:gd name="T60" fmla="*/ 224 w 399"/>
                <a:gd name="T61" fmla="*/ 106 h 232"/>
                <a:gd name="T62" fmla="*/ 236 w 399"/>
                <a:gd name="T63" fmla="*/ 104 h 232"/>
                <a:gd name="T64" fmla="*/ 235 w 399"/>
                <a:gd name="T65" fmla="*/ 98 h 232"/>
                <a:gd name="T66" fmla="*/ 230 w 399"/>
                <a:gd name="T67" fmla="*/ 75 h 232"/>
                <a:gd name="T68" fmla="*/ 235 w 399"/>
                <a:gd name="T69" fmla="*/ 68 h 232"/>
                <a:gd name="T70" fmla="*/ 233 w 399"/>
                <a:gd name="T71" fmla="*/ 44 h 232"/>
                <a:gd name="T72" fmla="*/ 238 w 399"/>
                <a:gd name="T73" fmla="*/ 36 h 232"/>
                <a:gd name="T74" fmla="*/ 212 w 399"/>
                <a:gd name="T75" fmla="*/ 15 h 232"/>
                <a:gd name="T76" fmla="*/ 165 w 399"/>
                <a:gd name="T77" fmla="*/ 10 h 232"/>
                <a:gd name="T78" fmla="*/ 151 w 399"/>
                <a:gd name="T79" fmla="*/ 20 h 232"/>
                <a:gd name="T80" fmla="*/ 133 w 399"/>
                <a:gd name="T81" fmla="*/ 38 h 232"/>
                <a:gd name="T82" fmla="*/ 127 w 399"/>
                <a:gd name="T83" fmla="*/ 74 h 232"/>
                <a:gd name="T84" fmla="*/ 123 w 399"/>
                <a:gd name="T85" fmla="*/ 86 h 232"/>
                <a:gd name="T86" fmla="*/ 128 w 399"/>
                <a:gd name="T87" fmla="*/ 96 h 232"/>
                <a:gd name="T88" fmla="*/ 124 w 399"/>
                <a:gd name="T89" fmla="*/ 100 h 232"/>
                <a:gd name="T90" fmla="*/ 114 w 399"/>
                <a:gd name="T91" fmla="*/ 101 h 232"/>
                <a:gd name="T92" fmla="*/ 80 w 399"/>
                <a:gd name="T93" fmla="*/ 121 h 232"/>
                <a:gd name="T94" fmla="*/ 54 w 399"/>
                <a:gd name="T95" fmla="*/ 139 h 232"/>
                <a:gd name="T96" fmla="*/ 0 w 399"/>
                <a:gd name="T97" fmla="*/ 232 h 232"/>
                <a:gd name="T98" fmla="*/ 6 w 399"/>
                <a:gd name="T99" fmla="*/ 232 h 232"/>
                <a:gd name="T100" fmla="*/ 378 w 399"/>
                <a:gd name="T101" fmla="*/ 232 h 232"/>
                <a:gd name="T102" fmla="*/ 379 w 399"/>
                <a:gd name="T103" fmla="*/ 232 h 232"/>
                <a:gd name="T104" fmla="*/ 394 w 399"/>
                <a:gd name="T105" fmla="*/ 225 h 232"/>
                <a:gd name="T106" fmla="*/ 398 w 399"/>
                <a:gd name="T107" fmla="*/ 20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9" h="232">
                  <a:moveTo>
                    <a:pt x="398" y="209"/>
                  </a:moveTo>
                  <a:cubicBezTo>
                    <a:pt x="398" y="209"/>
                    <a:pt x="398" y="208"/>
                    <a:pt x="398" y="208"/>
                  </a:cubicBezTo>
                  <a:cubicBezTo>
                    <a:pt x="383" y="159"/>
                    <a:pt x="365" y="99"/>
                    <a:pt x="362" y="96"/>
                  </a:cubicBezTo>
                  <a:cubicBezTo>
                    <a:pt x="360" y="93"/>
                    <a:pt x="355" y="90"/>
                    <a:pt x="352" y="88"/>
                  </a:cubicBezTo>
                  <a:cubicBezTo>
                    <a:pt x="363" y="28"/>
                    <a:pt x="361" y="2"/>
                    <a:pt x="361" y="2"/>
                  </a:cubicBezTo>
                  <a:cubicBezTo>
                    <a:pt x="351" y="0"/>
                    <a:pt x="351" y="0"/>
                    <a:pt x="351" y="0"/>
                  </a:cubicBezTo>
                  <a:cubicBezTo>
                    <a:pt x="313" y="179"/>
                    <a:pt x="313" y="179"/>
                    <a:pt x="313" y="179"/>
                  </a:cubicBezTo>
                  <a:cubicBezTo>
                    <a:pt x="324" y="181"/>
                    <a:pt x="324" y="181"/>
                    <a:pt x="324" y="181"/>
                  </a:cubicBezTo>
                  <a:cubicBezTo>
                    <a:pt x="324" y="181"/>
                    <a:pt x="337" y="160"/>
                    <a:pt x="350" y="97"/>
                  </a:cubicBezTo>
                  <a:cubicBezTo>
                    <a:pt x="352" y="98"/>
                    <a:pt x="355" y="100"/>
                    <a:pt x="356" y="101"/>
                  </a:cubicBezTo>
                  <a:cubicBezTo>
                    <a:pt x="359" y="107"/>
                    <a:pt x="378" y="171"/>
                    <a:pt x="390" y="210"/>
                  </a:cubicBezTo>
                  <a:cubicBezTo>
                    <a:pt x="390" y="212"/>
                    <a:pt x="389" y="217"/>
                    <a:pt x="387" y="220"/>
                  </a:cubicBezTo>
                  <a:cubicBezTo>
                    <a:pt x="385" y="224"/>
                    <a:pt x="379" y="224"/>
                    <a:pt x="379" y="224"/>
                  </a:cubicBezTo>
                  <a:cubicBezTo>
                    <a:pt x="379" y="224"/>
                    <a:pt x="379" y="224"/>
                    <a:pt x="378" y="224"/>
                  </a:cubicBezTo>
                  <a:cubicBezTo>
                    <a:pt x="301" y="224"/>
                    <a:pt x="301" y="224"/>
                    <a:pt x="301" y="224"/>
                  </a:cubicBezTo>
                  <a:cubicBezTo>
                    <a:pt x="293" y="216"/>
                    <a:pt x="279" y="207"/>
                    <a:pt x="263" y="207"/>
                  </a:cubicBezTo>
                  <a:cubicBezTo>
                    <a:pt x="252" y="207"/>
                    <a:pt x="245" y="214"/>
                    <a:pt x="245" y="214"/>
                  </a:cubicBezTo>
                  <a:cubicBezTo>
                    <a:pt x="245" y="214"/>
                    <a:pt x="234" y="213"/>
                    <a:pt x="227" y="216"/>
                  </a:cubicBezTo>
                  <a:cubicBezTo>
                    <a:pt x="223" y="218"/>
                    <a:pt x="218" y="221"/>
                    <a:pt x="215" y="224"/>
                  </a:cubicBezTo>
                  <a:cubicBezTo>
                    <a:pt x="177" y="224"/>
                    <a:pt x="177" y="224"/>
                    <a:pt x="177" y="224"/>
                  </a:cubicBezTo>
                  <a:cubicBezTo>
                    <a:pt x="176" y="220"/>
                    <a:pt x="175" y="217"/>
                    <a:pt x="175" y="212"/>
                  </a:cubicBezTo>
                  <a:cubicBezTo>
                    <a:pt x="175" y="208"/>
                    <a:pt x="177" y="197"/>
                    <a:pt x="177" y="188"/>
                  </a:cubicBezTo>
                  <a:cubicBezTo>
                    <a:pt x="177" y="175"/>
                    <a:pt x="172" y="148"/>
                    <a:pt x="172" y="148"/>
                  </a:cubicBezTo>
                  <a:cubicBezTo>
                    <a:pt x="172" y="148"/>
                    <a:pt x="177" y="144"/>
                    <a:pt x="179" y="141"/>
                  </a:cubicBezTo>
                  <a:cubicBezTo>
                    <a:pt x="181" y="138"/>
                    <a:pt x="180" y="132"/>
                    <a:pt x="185" y="131"/>
                  </a:cubicBezTo>
                  <a:cubicBezTo>
                    <a:pt x="189" y="131"/>
                    <a:pt x="200" y="141"/>
                    <a:pt x="209" y="138"/>
                  </a:cubicBezTo>
                  <a:cubicBezTo>
                    <a:pt x="217" y="136"/>
                    <a:pt x="212" y="127"/>
                    <a:pt x="213" y="124"/>
                  </a:cubicBezTo>
                  <a:cubicBezTo>
                    <a:pt x="214" y="121"/>
                    <a:pt x="219" y="122"/>
                    <a:pt x="220" y="120"/>
                  </a:cubicBezTo>
                  <a:cubicBezTo>
                    <a:pt x="221" y="118"/>
                    <a:pt x="219" y="115"/>
                    <a:pt x="219" y="115"/>
                  </a:cubicBezTo>
                  <a:cubicBezTo>
                    <a:pt x="219" y="115"/>
                    <a:pt x="223" y="115"/>
                    <a:pt x="224" y="114"/>
                  </a:cubicBezTo>
                  <a:cubicBezTo>
                    <a:pt x="225" y="112"/>
                    <a:pt x="223" y="108"/>
                    <a:pt x="224" y="106"/>
                  </a:cubicBezTo>
                  <a:cubicBezTo>
                    <a:pt x="226" y="103"/>
                    <a:pt x="234" y="107"/>
                    <a:pt x="236" y="104"/>
                  </a:cubicBezTo>
                  <a:cubicBezTo>
                    <a:pt x="236" y="102"/>
                    <a:pt x="236" y="101"/>
                    <a:pt x="235" y="98"/>
                  </a:cubicBezTo>
                  <a:cubicBezTo>
                    <a:pt x="233" y="91"/>
                    <a:pt x="228" y="80"/>
                    <a:pt x="230" y="75"/>
                  </a:cubicBezTo>
                  <a:cubicBezTo>
                    <a:pt x="231" y="73"/>
                    <a:pt x="234" y="72"/>
                    <a:pt x="235" y="68"/>
                  </a:cubicBezTo>
                  <a:cubicBezTo>
                    <a:pt x="235" y="66"/>
                    <a:pt x="233" y="44"/>
                    <a:pt x="233" y="44"/>
                  </a:cubicBezTo>
                  <a:cubicBezTo>
                    <a:pt x="233" y="44"/>
                    <a:pt x="239" y="42"/>
                    <a:pt x="238" y="36"/>
                  </a:cubicBezTo>
                  <a:cubicBezTo>
                    <a:pt x="236" y="28"/>
                    <a:pt x="221" y="21"/>
                    <a:pt x="212" y="15"/>
                  </a:cubicBezTo>
                  <a:cubicBezTo>
                    <a:pt x="207" y="12"/>
                    <a:pt x="189" y="0"/>
                    <a:pt x="165" y="10"/>
                  </a:cubicBezTo>
                  <a:cubicBezTo>
                    <a:pt x="159" y="12"/>
                    <a:pt x="154" y="18"/>
                    <a:pt x="151" y="20"/>
                  </a:cubicBezTo>
                  <a:cubicBezTo>
                    <a:pt x="147" y="24"/>
                    <a:pt x="139" y="25"/>
                    <a:pt x="133" y="38"/>
                  </a:cubicBezTo>
                  <a:cubicBezTo>
                    <a:pt x="126" y="51"/>
                    <a:pt x="127" y="69"/>
                    <a:pt x="127" y="74"/>
                  </a:cubicBezTo>
                  <a:cubicBezTo>
                    <a:pt x="126" y="79"/>
                    <a:pt x="123" y="86"/>
                    <a:pt x="123" y="86"/>
                  </a:cubicBezTo>
                  <a:cubicBezTo>
                    <a:pt x="123" y="86"/>
                    <a:pt x="128" y="92"/>
                    <a:pt x="128" y="96"/>
                  </a:cubicBezTo>
                  <a:cubicBezTo>
                    <a:pt x="127" y="99"/>
                    <a:pt x="124" y="100"/>
                    <a:pt x="124" y="100"/>
                  </a:cubicBezTo>
                  <a:cubicBezTo>
                    <a:pt x="124" y="100"/>
                    <a:pt x="121" y="99"/>
                    <a:pt x="114" y="101"/>
                  </a:cubicBezTo>
                  <a:cubicBezTo>
                    <a:pt x="108" y="102"/>
                    <a:pt x="95" y="112"/>
                    <a:pt x="80" y="121"/>
                  </a:cubicBezTo>
                  <a:cubicBezTo>
                    <a:pt x="72" y="126"/>
                    <a:pt x="67" y="128"/>
                    <a:pt x="54" y="139"/>
                  </a:cubicBezTo>
                  <a:cubicBezTo>
                    <a:pt x="21" y="166"/>
                    <a:pt x="0" y="232"/>
                    <a:pt x="0" y="232"/>
                  </a:cubicBezTo>
                  <a:cubicBezTo>
                    <a:pt x="6" y="232"/>
                    <a:pt x="6" y="232"/>
                    <a:pt x="6" y="232"/>
                  </a:cubicBezTo>
                  <a:cubicBezTo>
                    <a:pt x="378" y="232"/>
                    <a:pt x="378" y="232"/>
                    <a:pt x="378" y="232"/>
                  </a:cubicBezTo>
                  <a:cubicBezTo>
                    <a:pt x="379" y="232"/>
                    <a:pt x="379" y="232"/>
                    <a:pt x="379" y="232"/>
                  </a:cubicBezTo>
                  <a:cubicBezTo>
                    <a:pt x="382" y="232"/>
                    <a:pt x="389" y="231"/>
                    <a:pt x="394" y="225"/>
                  </a:cubicBezTo>
                  <a:cubicBezTo>
                    <a:pt x="399" y="219"/>
                    <a:pt x="398" y="210"/>
                    <a:pt x="398" y="209"/>
                  </a:cubicBezTo>
                  <a:close/>
                </a:path>
              </a:pathLst>
            </a:custGeom>
            <a:solidFill>
              <a:sysClr val="windowText" lastClr="000000">
                <a:lumMod val="75000"/>
                <a:lumOff val="25000"/>
              </a:sysClr>
            </a:solidFill>
            <a:ln>
              <a:noFill/>
            </a:ln>
          </p:spPr>
          <p:txBody>
            <a:bodyPr vert="horz" wrap="square" lIns="216747" tIns="108373" rIns="216747" bIns="108373" numCol="1" anchor="t" anchorCtr="0" compatLnSpc="1">
              <a:prstTxWarp prst="textNoShape">
                <a:avLst/>
              </a:prstTxWarp>
            </a:bodyPr>
            <a:lstStyle/>
            <a:p>
              <a:pPr defTabSz="812634">
                <a:defRPr/>
              </a:pPr>
              <a:endParaRPr lang="en-US" sz="2133" kern="0">
                <a:solidFill>
                  <a:prstClr val="black"/>
                </a:solidFill>
              </a:endParaRPr>
            </a:p>
          </p:txBody>
        </p:sp>
        <p:sp>
          <p:nvSpPr>
            <p:cNvPr id="12" name="TextBox 11"/>
            <p:cNvSpPr txBox="1"/>
            <p:nvPr/>
          </p:nvSpPr>
          <p:spPr>
            <a:xfrm>
              <a:off x="4365218" y="487582"/>
              <a:ext cx="2619504" cy="394307"/>
            </a:xfrm>
            <a:prstGeom prst="rect">
              <a:avLst/>
            </a:prstGeom>
            <a:noFill/>
          </p:spPr>
          <p:txBody>
            <a:bodyPr wrap="none" rtlCol="0">
              <a:spAutoFit/>
            </a:bodyPr>
            <a:lstStyle>
              <a:defPPr>
                <a:defRPr lang="en-US"/>
              </a:defPPr>
              <a:lvl1pPr>
                <a:defRPr sz="1400" b="1">
                  <a:solidFill>
                    <a:schemeClr val="accent1"/>
                  </a:solidFill>
                  <a:latin typeface="Arial" panose="020B0604020202020204" pitchFamily="34" charset="0"/>
                  <a:cs typeface="Arial" panose="020B0604020202020204" pitchFamily="34" charset="0"/>
                </a:defRPr>
              </a:lvl1pPr>
            </a:lstStyle>
            <a:p>
              <a:r>
                <a:rPr lang="en-IN" sz="1467" dirty="0"/>
                <a:t>OT-IT Centralized SOC</a:t>
              </a:r>
            </a:p>
          </p:txBody>
        </p:sp>
        <p:sp>
          <p:nvSpPr>
            <p:cNvPr id="13" name="Rounded Rectangle 12"/>
            <p:cNvSpPr/>
            <p:nvPr/>
          </p:nvSpPr>
          <p:spPr>
            <a:xfrm>
              <a:off x="3008392" y="501201"/>
              <a:ext cx="5063476" cy="2454621"/>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IN" sz="2400"/>
            </a:p>
          </p:txBody>
        </p:sp>
      </p:grpSp>
      <p:sp>
        <p:nvSpPr>
          <p:cNvPr id="14" name="Down Arrow 13"/>
          <p:cNvSpPr/>
          <p:nvPr/>
        </p:nvSpPr>
        <p:spPr>
          <a:xfrm>
            <a:off x="9670690" y="3743984"/>
            <a:ext cx="381061" cy="633597"/>
          </a:xfrm>
          <a:prstGeom prst="downArrow">
            <a:avLst/>
          </a:prstGeom>
          <a:solidFill>
            <a:schemeClr val="accent3"/>
          </a:solidFill>
          <a:ln w="63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GB" sz="2400">
              <a:solidFill>
                <a:srgbClr val="FFFFFF"/>
              </a:solidFill>
              <a:latin typeface="Arial"/>
            </a:endParaRPr>
          </a:p>
        </p:txBody>
      </p:sp>
      <p:sp>
        <p:nvSpPr>
          <p:cNvPr id="16" name="Rounded Rectangle 65">
            <a:extLst>
              <a:ext uri="{FF2B5EF4-FFF2-40B4-BE49-F238E27FC236}">
                <a16:creationId xmlns:a16="http://schemas.microsoft.com/office/drawing/2014/main" id="{DCAB26B2-9C64-49F9-8BB6-E299BA13335D}"/>
              </a:ext>
            </a:extLst>
          </p:cNvPr>
          <p:cNvSpPr/>
          <p:nvPr/>
        </p:nvSpPr>
        <p:spPr>
          <a:xfrm>
            <a:off x="252029" y="1036565"/>
            <a:ext cx="10370427" cy="487848"/>
          </a:xfrm>
          <a:prstGeom prst="roundRect">
            <a:avLst>
              <a:gd name="adj" fmla="val 10000"/>
            </a:avLst>
          </a:prstGeom>
          <a:gradFill>
            <a:gsLst>
              <a:gs pos="0">
                <a:schemeClr val="bg1"/>
              </a:gs>
              <a:gs pos="100000">
                <a:schemeClr val="bg1">
                  <a:lumMod val="95000"/>
                </a:schemeClr>
              </a:gs>
            </a:gsLst>
            <a:lin ang="5400000" scaled="0"/>
          </a:gradFill>
          <a:ln w="12700">
            <a:gradFill flip="none" rotWithShape="1">
              <a:gsLst>
                <a:gs pos="0">
                  <a:schemeClr val="bg1"/>
                </a:gs>
                <a:gs pos="50000">
                  <a:schemeClr val="accent1"/>
                </a:gs>
                <a:gs pos="100000">
                  <a:schemeClr val="bg1"/>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55">
              <a:defRPr/>
            </a:pPr>
            <a:r>
              <a:rPr lang="en-US" sz="1333" dirty="0">
                <a:solidFill>
                  <a:srgbClr val="000000"/>
                </a:solidFill>
                <a:latin typeface="Arial" panose="020B0604020202020204" pitchFamily="34" charset="0"/>
                <a:cs typeface="Arial" panose="020B0604020202020204" pitchFamily="34" charset="0"/>
              </a:rPr>
              <a:t>Assisting our clients achieve sustainable management of the risks of OT &amp; IoT cybersecurity in their organization through</a:t>
            </a:r>
          </a:p>
        </p:txBody>
      </p:sp>
    </p:spTree>
    <p:extLst>
      <p:ext uri="{BB962C8B-B14F-4D97-AF65-F5344CB8AC3E}">
        <p14:creationId xmlns:p14="http://schemas.microsoft.com/office/powerpoint/2010/main" val="29706765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59</TotalTime>
  <Words>7495</Words>
  <Application>Microsoft Office PowerPoint</Application>
  <PresentationFormat>Widescreen</PresentationFormat>
  <Paragraphs>836</Paragraphs>
  <Slides>65</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65</vt:i4>
      </vt:variant>
    </vt:vector>
  </HeadingPairs>
  <TitlesOfParts>
    <vt:vector size="76" baseType="lpstr">
      <vt:lpstr>Arial</vt:lpstr>
      <vt:lpstr>Arial Narrow</vt:lpstr>
      <vt:lpstr>Calibri</vt:lpstr>
      <vt:lpstr>Calibri Light</vt:lpstr>
      <vt:lpstr>CentraleSans Book</vt:lpstr>
      <vt:lpstr>CentraleSans Medium</vt:lpstr>
      <vt:lpstr>Gotham Book</vt:lpstr>
      <vt:lpstr>Gotham SSm A</vt:lpstr>
      <vt:lpstr>Symbol</vt:lpstr>
      <vt:lpstr>Wingdings</vt:lpstr>
      <vt:lpstr>Office Theme</vt:lpstr>
      <vt:lpstr>OT Security Capabilities</vt:lpstr>
      <vt:lpstr>OT &amp; IoT Security Practice</vt:lpstr>
      <vt:lpstr>COMPANY’s OT Security Service offerings</vt:lpstr>
      <vt:lpstr>Delivering Company’s approach to OT &amp; IoT Security</vt:lpstr>
      <vt:lpstr>PowerPoint Presentation</vt:lpstr>
      <vt:lpstr>OT asset discovery, inventory creation &amp; risk analysis</vt:lpstr>
      <vt:lpstr>Establishing an integrated cyber approach to OT Security</vt:lpstr>
      <vt:lpstr>Assessment Deliverables </vt:lpstr>
      <vt:lpstr>OT Security Managed Services </vt:lpstr>
      <vt:lpstr>COMPANY’s Global OT Cybersecurity Hub Model</vt:lpstr>
      <vt:lpstr>Key Case Studies</vt:lpstr>
      <vt:lpstr>PowerPoint Presentation</vt:lpstr>
      <vt:lpstr>PowerPoint Presentation</vt:lpstr>
      <vt:lpstr>PowerPoint Presentation</vt:lpstr>
      <vt:lpstr>PowerPoint Presentation</vt:lpstr>
      <vt:lpstr>PowerPoint Presentation</vt:lpstr>
      <vt:lpstr>PowerPoint Presentation</vt:lpstr>
      <vt:lpstr>OT &amp; IoT Security  L1 Solution  Description</vt:lpstr>
      <vt:lpstr>Our OT &amp; IoT Security Services – Phase 1 – Identify</vt:lpstr>
      <vt:lpstr>Our OT &amp; IoT Security Services – Phase 1 – Identify</vt:lpstr>
      <vt:lpstr>Our OT &amp; IoT Security Services – Phase 2 – Detect</vt:lpstr>
      <vt:lpstr>Our OT &amp; IoT Security Services – Phase 3 – Protect</vt:lpstr>
      <vt:lpstr>Preserving brand reputation through “OT &amp; IoT Security by design”</vt:lpstr>
      <vt:lpstr>Our OT &amp; IoT Security Services – Phase 4 – Respond</vt:lpstr>
      <vt:lpstr>Our OT &amp; IoT Security Services – Phase 4 – Respond</vt:lpstr>
      <vt:lpstr>Our OT &amp; IoT Security Services – Phase 5 – Recover</vt:lpstr>
      <vt:lpstr>PowerPoint Presentation</vt:lpstr>
      <vt:lpstr>Key Objectives for OT SOC</vt:lpstr>
      <vt:lpstr>Typical Log sources</vt:lpstr>
      <vt:lpstr>OT logging Challenges</vt:lpstr>
      <vt:lpstr>PowerPoint Presentation</vt:lpstr>
      <vt:lpstr>PowerPoint Presentation</vt:lpstr>
      <vt:lpstr>Typical single site deployment architecture</vt:lpstr>
      <vt:lpstr>Logging/Monitoring Use Cases Overview</vt:lpstr>
      <vt:lpstr>Additional Use cases</vt:lpstr>
      <vt:lpstr>PowerPoint Presentation</vt:lpstr>
      <vt:lpstr>IT-OT-SOC-Integrated Architecture</vt:lpstr>
      <vt:lpstr>High Level Implementation Approach</vt:lpstr>
      <vt:lpstr>High Level Approach</vt:lpstr>
      <vt:lpstr>3 tier/stage model/approach</vt:lpstr>
      <vt:lpstr>OT-SOC Service Model</vt:lpstr>
      <vt:lpstr>Service Model</vt:lpstr>
      <vt:lpstr>OT-SOC Service Offerings</vt:lpstr>
      <vt:lpstr>OT_SOC Service offerings</vt:lpstr>
      <vt:lpstr>Service Offerings</vt:lpstr>
      <vt:lpstr>Nozomi SCADAGuardian Platform </vt:lpstr>
      <vt:lpstr>What is Nozominetworks SCADAGuardian ?</vt:lpstr>
      <vt:lpstr>Technical Features </vt:lpstr>
      <vt:lpstr>Technical Features </vt:lpstr>
      <vt:lpstr>Technical Features </vt:lpstr>
      <vt:lpstr>Technical Features </vt:lpstr>
      <vt:lpstr>Technical Features </vt:lpstr>
      <vt:lpstr>Technical Features </vt:lpstr>
      <vt:lpstr>OT Network IDS: Asset &amp; Anomaly Detection</vt:lpstr>
      <vt:lpstr>Level-1/2 devices connected to Internet</vt:lpstr>
      <vt:lpstr>Wide Variety of OS/Firmware Versions… even on devices deployed together</vt:lpstr>
      <vt:lpstr>Software / Firmware Vulnerabilities</vt:lpstr>
      <vt:lpstr>Unknown / Misconfigured Devices</vt:lpstr>
      <vt:lpstr>Serious Networking Issues</vt:lpstr>
      <vt:lpstr>Unencrypted / Weak Credentials</vt:lpstr>
      <vt:lpstr>Abnormal Device Operation</vt:lpstr>
      <vt:lpstr>Not unheard of – already infected networks</vt:lpstr>
      <vt:lpstr>Summary</vt:lpstr>
      <vt:lpstr>ICS Support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Shekaraya Hiremath</dc:creator>
  <cp:lastModifiedBy>Shekaraya Hiremath</cp:lastModifiedBy>
  <cp:revision>15</cp:revision>
  <dcterms:created xsi:type="dcterms:W3CDTF">2021-07-15T15:22:17Z</dcterms:created>
  <dcterms:modified xsi:type="dcterms:W3CDTF">2021-07-15T16:55:19Z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3f93e5f-d3c2-49a7-ba94-15405423c204_Enabled">
    <vt:lpwstr>true</vt:lpwstr>
  </property>
  <property fmtid="{D5CDD505-2E9C-101B-9397-08002B2CF9AE}" pid="3" name="MSIP_Label_23f93e5f-d3c2-49a7-ba94-15405423c204_SetDate">
    <vt:lpwstr>2021-07-15T16:55:19Z</vt:lpwstr>
  </property>
  <property fmtid="{D5CDD505-2E9C-101B-9397-08002B2CF9AE}" pid="4" name="MSIP_Label_23f93e5f-d3c2-49a7-ba94-15405423c204_Method">
    <vt:lpwstr>Standard</vt:lpwstr>
  </property>
  <property fmtid="{D5CDD505-2E9C-101B-9397-08002B2CF9AE}" pid="5" name="MSIP_Label_23f93e5f-d3c2-49a7-ba94-15405423c204_Name">
    <vt:lpwstr>SE Internal</vt:lpwstr>
  </property>
  <property fmtid="{D5CDD505-2E9C-101B-9397-08002B2CF9AE}" pid="6" name="MSIP_Label_23f93e5f-d3c2-49a7-ba94-15405423c204_SiteId">
    <vt:lpwstr>6e51e1ad-c54b-4b39-b598-0ffe9ae68fef</vt:lpwstr>
  </property>
  <property fmtid="{D5CDD505-2E9C-101B-9397-08002B2CF9AE}" pid="7" name="MSIP_Label_23f93e5f-d3c2-49a7-ba94-15405423c204_ActionId">
    <vt:lpwstr>20ccd61a-1772-4319-a625-3d3b13004f2f</vt:lpwstr>
  </property>
  <property fmtid="{D5CDD505-2E9C-101B-9397-08002B2CF9AE}" pid="8" name="MSIP_Label_23f93e5f-d3c2-49a7-ba94-15405423c204_ContentBits">
    <vt:lpwstr>2</vt:lpwstr>
  </property>
</Properties>
</file>